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embeddedFontLst>
    <p:embeddedFont>
      <p:font typeface="Fb FRealBeletBook" panose="02020503050405020304" pitchFamily="18" charset="-79"/>
      <p:regular r:id="rId17"/>
      <p:bold r:id="rId18"/>
    </p:embeddedFont>
    <p:embeddedFont>
      <p:font typeface="Ploni ML v2 AAA" panose="00000500000000000000" pitchFamily="50" charset="-79"/>
      <p:regular r:id="rId19"/>
      <p:bold r:id="rId20"/>
    </p:embeddedFont>
  </p:embeddedFont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32E"/>
    <a:srgbClr val="FBD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86" autoAdjust="0"/>
    <p:restoredTop sz="94660"/>
  </p:normalViewPr>
  <p:slideViewPr>
    <p:cSldViewPr snapToGrid="0">
      <p:cViewPr>
        <p:scale>
          <a:sx n="60" d="100"/>
          <a:sy n="60" d="100"/>
        </p:scale>
        <p:origin x="2078" y="1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33CA4A-F780-319A-E0F7-4AA42DB38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583C38A-92F1-8579-D2A6-AAB8E423B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A3E9926-13D3-1DFD-9F7D-8F8670B1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7FB3216-FDF8-C4C1-283A-2C5FAD8C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F784701-6E0C-B8D1-104A-ABCB4935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780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A80017-D782-3401-45A8-48EE49861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93E8BA1-3C8C-0792-2E7D-BB2A2A9D1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B2B07BD-A58D-76AE-B269-FFAB041E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3B1639D-A19A-0721-032F-46B00F767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4D7A862-6DB6-25FA-D712-5118D4C0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45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25D1761-A865-9929-8285-9BA738654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83EA092-710A-FC3B-3B4E-C692E4C93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27079A3-3EBD-1B6D-8B13-942A2B92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B6A6F2-F3DD-CC23-2C1F-E2D58D52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83A8B21-348F-C700-AEE3-B7DC5763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F8FC5CC-2A25-3E79-2164-628B289D8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CBBC1D8-8B9C-8F71-6370-2938EA18F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DC475A3-6D97-9BB7-3ADA-C69867E4D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47E0B8F-9CB7-68A3-FDDF-6D471380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8347FB8-BBE2-A1A2-4F93-92D98613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479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B8ADAB-8073-C767-3215-E0F590E9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8C1EB9E-31B0-8089-9F5F-BC072A82F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4A686B3-F24F-5919-1784-D62CA62D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8CA8DD7-F5AE-0662-E6C3-4DAC2F18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40B194D-DA46-AA73-D39D-8831CF76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244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AAC0A9-2E86-EFA4-4B1B-7B9EBF6E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71CE95B-B6AC-7ED6-C01F-12F1B2903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4898CBD-B792-2EC8-AC49-B7EC5CAA4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EC013C5-D16D-BC4C-1B2A-08E7ACA1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256F9F6-0697-1877-7784-DF05A29F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78DA1DE-C4B7-2AA1-AB37-33037264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616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21EE29-EF19-EA64-AA63-584C6C16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1CB725A-C12C-9A30-A6B8-561A4EAD2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33F77A7-72FB-0031-D61D-B40AF6DA2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2B34665-4221-8116-ADB8-548B67ED2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8C7496C-C294-243F-653B-AA13BAB62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E5864651-2E35-A17E-4966-1F1912DD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65D9283-104D-0C96-73D9-18D49407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F78D23D-68C2-8E34-CFAA-E03A85C8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945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04B554A-018E-C522-6C76-CC541782B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A1175B3-D8E1-8E7C-7CB3-7B834FAC9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9FAB42D-DF94-643B-15C1-CBB1F40A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D821DD5-82DA-E479-9DF2-754B3DE1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57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60C2A97-B36A-41D5-43D0-511B8027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E7B0CF5-E052-E3A7-8AF5-D95606E7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2F70588-2024-48C5-EB1A-B281DC7B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199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22349E-4BC8-8D4C-2368-3A448A3F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7877DFF-3165-677B-859C-9B82FCBAE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2D5F97E-67A8-3D4D-0275-2FDF7F4F2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5D50E95-7B25-AAF0-4309-21463967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68E8AA3-3E9C-6B69-D85A-971BAA10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1F99701-6230-BEAE-B6DE-A0D20BC6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803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7ECEA5-6781-170B-EBE6-8182E9005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CE0CBAB-4E5C-3214-F32F-1278C7470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2A4FD5E-CF85-5F7E-69FA-3267BACF8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19F32A6-E329-01CE-4BF0-D58081A0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15F5060-16AC-F1DB-6720-A0F189B4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926BB59-15DF-04A5-28F5-B8E0C037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00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A4085F6-92AC-75BE-13C8-3073B919D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A05729F-705C-A051-8944-32CE42104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673812A-E286-B028-797D-E4A7F1ED4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01A208-DEA0-4A2C-A4B2-9FF7994C7531}" type="datetimeFigureOut">
              <a:rPr lang="he-IL" smtClean="0"/>
              <a:t>כ"ו/אלול/תשפ"ד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7A1AD33-4180-6458-BFAA-117F3F821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9A7F547-A7F4-29B9-9BCC-3FE41F746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0916A6-EBD0-479B-9167-2EB9D800F5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65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iE5qRx2wRI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תמונה שמכילה טקסט, עיצוב גרפי, גרפיקה, לוגו&#10;&#10;התיאור נוצר באופן אוטומטי">
            <a:extLst>
              <a:ext uri="{FF2B5EF4-FFF2-40B4-BE49-F238E27FC236}">
                <a16:creationId xmlns:a16="http://schemas.microsoft.com/office/drawing/2014/main" id="{A4ABC2F9-26CB-F452-6B59-4FB70556F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01626"/>
            <a:ext cx="12289809" cy="8948049"/>
          </a:xfrm>
          <a:prstGeom prst="rect">
            <a:avLst/>
          </a:prstGeom>
          <a:effectLst>
            <a:softEdge rad="0"/>
          </a:effectLst>
        </p:spPr>
      </p:pic>
      <p:pic>
        <p:nvPicPr>
          <p:cNvPr id="3" name="תמונה 2" descr="תמונה שמכילה טקסט, עיצוב גרפי, גרפיקה, לוגו&#10;&#10;התיאור נוצר באופן אוטומטי">
            <a:extLst>
              <a:ext uri="{FF2B5EF4-FFF2-40B4-BE49-F238E27FC236}">
                <a16:creationId xmlns:a16="http://schemas.microsoft.com/office/drawing/2014/main" id="{5568CF19-44D2-641F-CAE4-62163EDA4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889" y="-1"/>
            <a:ext cx="9403307" cy="6846425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55986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rgbClr val="FAD3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597927" y="2972975"/>
            <a:ext cx="6996147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1"/>
            <a:r>
              <a:rPr lang="he-IL" sz="13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רצח יצחק רבין</a:t>
            </a:r>
          </a:p>
        </p:txBody>
      </p:sp>
    </p:spTree>
    <p:extLst>
      <p:ext uri="{BB962C8B-B14F-4D97-AF65-F5344CB8AC3E}">
        <p14:creationId xmlns:p14="http://schemas.microsoft.com/office/powerpoint/2010/main" val="102306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1654" y="1987767"/>
            <a:ext cx="12148692" cy="3715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he-IL" sz="10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הקמת ארגון גשר</a:t>
            </a:r>
            <a:br>
              <a:rPr lang="en-US" sz="10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0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וארגונים נוספים</a:t>
            </a:r>
            <a:br>
              <a:rPr lang="en-US" sz="10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0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שפועלים לחיבורים</a:t>
            </a:r>
            <a:br>
              <a:rPr lang="en-US" sz="10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0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בחברה הישראלית</a:t>
            </a:r>
          </a:p>
        </p:txBody>
      </p:sp>
    </p:spTree>
    <p:extLst>
      <p:ext uri="{BB962C8B-B14F-4D97-AF65-F5344CB8AC3E}">
        <p14:creationId xmlns:p14="http://schemas.microsoft.com/office/powerpoint/2010/main" val="198060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גרפיקה 4">
            <a:extLst>
              <a:ext uri="{FF2B5EF4-FFF2-40B4-BE49-F238E27FC236}">
                <a16:creationId xmlns:a16="http://schemas.microsoft.com/office/drawing/2014/main" id="{6236E7F4-D0BB-BA05-A871-6840F72DC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2919" y="447558"/>
            <a:ext cx="5240216" cy="5142268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485C620D-649A-39C1-59E8-689441BACD52}"/>
              </a:ext>
            </a:extLst>
          </p:cNvPr>
          <p:cNvSpPr txBox="1"/>
          <p:nvPr/>
        </p:nvSpPr>
        <p:spPr>
          <a:xfrm>
            <a:off x="481635" y="2566609"/>
            <a:ext cx="6094826" cy="3080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70" algn="r" rtl="1">
              <a:lnSpc>
                <a:spcPts val="6000"/>
              </a:lnSpc>
            </a:pPr>
            <a:r>
              <a:rPr lang="he-IL" sz="10000" b="1" i="0" u="none" strike="noStrike" baseline="30000" dirty="0">
                <a:solidFill>
                  <a:srgbClr val="0F395F"/>
                </a:solidFill>
                <a:latin typeface="Fb FRealBeletBook" panose="02020503050405020304" pitchFamily="18" charset="-79"/>
                <a:cs typeface="Fb FRealBeletBook" panose="02020503050405020304" pitchFamily="18" charset="-79"/>
              </a:rPr>
              <a:t>"אני נשבר</a:t>
            </a:r>
            <a:br>
              <a:rPr lang="he-IL" sz="10000" b="1" i="0" u="none" strike="noStrike" baseline="30000" dirty="0">
                <a:solidFill>
                  <a:srgbClr val="0F395F"/>
                </a:solidFill>
                <a:latin typeface="Fb FRealBeletBook" panose="02020503050405020304" pitchFamily="18" charset="-79"/>
                <a:cs typeface="Fb FRealBeletBook" panose="02020503050405020304" pitchFamily="18" charset="-79"/>
              </a:rPr>
            </a:br>
            <a:r>
              <a:rPr lang="he-IL" sz="10000" b="1" i="0" u="none" strike="noStrike" baseline="30000" dirty="0">
                <a:solidFill>
                  <a:srgbClr val="0F395F"/>
                </a:solidFill>
                <a:latin typeface="Fb FRealBeletBook" panose="02020503050405020304" pitchFamily="18" charset="-79"/>
                <a:cs typeface="Fb FRealBeletBook" panose="02020503050405020304" pitchFamily="18" charset="-79"/>
              </a:rPr>
              <a:t>   אמר האור</a:t>
            </a:r>
            <a:br>
              <a:rPr lang="he-IL" sz="10000" b="1" i="0" u="none" strike="noStrike" baseline="30000" dirty="0">
                <a:solidFill>
                  <a:srgbClr val="0F395F"/>
                </a:solidFill>
                <a:latin typeface="Fb FRealBeletBook" panose="02020503050405020304" pitchFamily="18" charset="-79"/>
                <a:cs typeface="Fb FRealBeletBook" panose="02020503050405020304" pitchFamily="18" charset="-79"/>
              </a:rPr>
            </a:br>
            <a:r>
              <a:rPr lang="he-IL" sz="10000" b="1" i="0" u="none" strike="noStrike" baseline="30000" dirty="0">
                <a:solidFill>
                  <a:srgbClr val="0F395F"/>
                </a:solidFill>
                <a:latin typeface="Fb FRealBeletBook" panose="02020503050405020304" pitchFamily="18" charset="-79"/>
                <a:cs typeface="Fb FRealBeletBook" panose="02020503050405020304" pitchFamily="18" charset="-79"/>
              </a:rPr>
              <a:t>והפך לקשת"</a:t>
            </a:r>
            <a:br>
              <a:rPr lang="he-IL" sz="10000" b="1" i="0" u="none" strike="noStrike" baseline="30000" dirty="0">
                <a:solidFill>
                  <a:srgbClr val="0F395F"/>
                </a:solidFill>
                <a:latin typeface="Fb FRealBeletBook" panose="02020503050405020304" pitchFamily="18" charset="-79"/>
                <a:cs typeface="Fb FRealBeletBook" panose="02020503050405020304" pitchFamily="18" charset="-79"/>
              </a:rPr>
            </a:br>
            <a:endParaRPr lang="he-IL" sz="4000" b="0" i="0" u="none" strike="noStrike" baseline="30000" dirty="0">
              <a:solidFill>
                <a:srgbClr val="0F395F"/>
              </a:solidFill>
              <a:latin typeface="Ploni ML v2 AAA" panose="00000500000000000000" pitchFamily="50" charset="-79"/>
              <a:cs typeface="Ploni ML v2 AAA" panose="00000500000000000000" pitchFamily="50" charset="-79"/>
            </a:endParaRP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9A2DE01E-7D3C-FD89-4502-2BB2F578FB5C}"/>
              </a:ext>
            </a:extLst>
          </p:cNvPr>
          <p:cNvSpPr txBox="1"/>
          <p:nvPr/>
        </p:nvSpPr>
        <p:spPr>
          <a:xfrm>
            <a:off x="3937379" y="4556554"/>
            <a:ext cx="26413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000" b="0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נריה גאון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206619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837A352-E8C3-EE0E-0CA9-84C6BDF6AFB5}"/>
              </a:ext>
            </a:extLst>
          </p:cNvPr>
          <p:cNvSpPr txBox="1"/>
          <p:nvPr/>
        </p:nvSpPr>
        <p:spPr>
          <a:xfrm>
            <a:off x="600503" y="2371635"/>
            <a:ext cx="10809025" cy="2503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700" algn="r" rtl="1">
              <a:spcBef>
                <a:spcPts val="1200"/>
              </a:spcBef>
            </a:pPr>
            <a:r>
              <a:rPr lang="he-IL" sz="3500" b="0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שיעבוד מצרים      </a:t>
            </a:r>
            <a:r>
              <a:rPr lang="he-IL" sz="3500" b="1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לידתו של העם היהודי </a:t>
            </a:r>
          </a:p>
          <a:p>
            <a:pPr marR="1700" algn="r" rtl="1">
              <a:spcBef>
                <a:spcPts val="1200"/>
              </a:spcBef>
            </a:pPr>
            <a:r>
              <a:rPr lang="he-IL" sz="3500" b="0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גזרת השמד של המן בפרס     </a:t>
            </a:r>
            <a:r>
              <a:rPr lang="he-IL" sz="3500" b="1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הצהרת כורש ושיבה של עם ישראל לארץ ישראל </a:t>
            </a:r>
          </a:p>
          <a:p>
            <a:pPr marR="1700" algn="r" rtl="1">
              <a:spcBef>
                <a:spcPts val="1200"/>
              </a:spcBef>
            </a:pPr>
            <a:r>
              <a:rPr lang="he-IL" sz="3500" b="0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חורבן בית שני והיציאה לגלות      </a:t>
            </a:r>
            <a:r>
              <a:rPr lang="he-IL" sz="3500" b="1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כתיבת המשנה כספר שמעצב ומארגן את החיים היהודים</a:t>
            </a:r>
          </a:p>
          <a:p>
            <a:pPr marR="1700" algn="r" rtl="1">
              <a:spcBef>
                <a:spcPts val="1200"/>
              </a:spcBef>
            </a:pPr>
            <a:r>
              <a:rPr lang="he-IL" sz="3500" b="0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השואה      </a:t>
            </a:r>
            <a:r>
              <a:rPr lang="he-IL" sz="3500" b="1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הקמת מדינת ישראל</a:t>
            </a:r>
          </a:p>
          <a:p>
            <a:pPr marR="1700" algn="r" rtl="1">
              <a:spcBef>
                <a:spcPts val="1200"/>
              </a:spcBef>
            </a:pPr>
            <a:r>
              <a:rPr lang="he-IL" sz="3500" b="0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רצח יצחק רבין      </a:t>
            </a:r>
            <a:r>
              <a:rPr lang="he-IL" sz="3500" b="1" i="0" u="none" strike="noStrike" baseline="30000" dirty="0">
                <a:solidFill>
                  <a:srgbClr val="0F395F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הקמת ארגון גשר וארגונים נוספים שפועלים לחיבורים בחברה הישראלית</a:t>
            </a:r>
          </a:p>
        </p:txBody>
      </p:sp>
      <p:sp>
        <p:nvSpPr>
          <p:cNvPr id="7" name="חץ: סוגר זוויתי 6">
            <a:extLst>
              <a:ext uri="{FF2B5EF4-FFF2-40B4-BE49-F238E27FC236}">
                <a16:creationId xmlns:a16="http://schemas.microsoft.com/office/drawing/2014/main" id="{2DE2DA22-F317-7797-7FE8-A98B562D125B}"/>
              </a:ext>
            </a:extLst>
          </p:cNvPr>
          <p:cNvSpPr/>
          <p:nvPr/>
        </p:nvSpPr>
        <p:spPr>
          <a:xfrm rot="10800000">
            <a:off x="9328246" y="2348090"/>
            <a:ext cx="218500" cy="21850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8" name="חץ: סוגר זוויתי 7">
            <a:extLst>
              <a:ext uri="{FF2B5EF4-FFF2-40B4-BE49-F238E27FC236}">
                <a16:creationId xmlns:a16="http://schemas.microsoft.com/office/drawing/2014/main" id="{61B38645-FB07-EA23-3D27-A6D1444EE72C}"/>
              </a:ext>
            </a:extLst>
          </p:cNvPr>
          <p:cNvSpPr/>
          <p:nvPr/>
        </p:nvSpPr>
        <p:spPr>
          <a:xfrm rot="10800000">
            <a:off x="7965744" y="2868979"/>
            <a:ext cx="218500" cy="21850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חץ: סוגר זוויתי 8">
            <a:extLst>
              <a:ext uri="{FF2B5EF4-FFF2-40B4-BE49-F238E27FC236}">
                <a16:creationId xmlns:a16="http://schemas.microsoft.com/office/drawing/2014/main" id="{2154ECA0-9AFD-5D99-EB3A-8876C1258333}"/>
              </a:ext>
            </a:extLst>
          </p:cNvPr>
          <p:cNvSpPr/>
          <p:nvPr/>
        </p:nvSpPr>
        <p:spPr>
          <a:xfrm rot="10800000">
            <a:off x="7733732" y="3374526"/>
            <a:ext cx="218500" cy="21850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0" name="חץ: סוגר זוויתי 9">
            <a:extLst>
              <a:ext uri="{FF2B5EF4-FFF2-40B4-BE49-F238E27FC236}">
                <a16:creationId xmlns:a16="http://schemas.microsoft.com/office/drawing/2014/main" id="{794C8224-D743-A6EF-2665-E20C559C3A2C}"/>
              </a:ext>
            </a:extLst>
          </p:cNvPr>
          <p:cNvSpPr/>
          <p:nvPr/>
        </p:nvSpPr>
        <p:spPr>
          <a:xfrm rot="10800000">
            <a:off x="10183505" y="3878914"/>
            <a:ext cx="218500" cy="21850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1" name="חץ: סוגר זוויתי 10">
            <a:extLst>
              <a:ext uri="{FF2B5EF4-FFF2-40B4-BE49-F238E27FC236}">
                <a16:creationId xmlns:a16="http://schemas.microsoft.com/office/drawing/2014/main" id="{FCCB363E-0EE4-17D8-758C-EED5484F8796}"/>
              </a:ext>
            </a:extLst>
          </p:cNvPr>
          <p:cNvSpPr/>
          <p:nvPr/>
        </p:nvSpPr>
        <p:spPr>
          <a:xfrm rot="10800000">
            <a:off x="9301086" y="4397529"/>
            <a:ext cx="218500" cy="21850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62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rgbClr val="FAD3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597927" y="4225998"/>
            <a:ext cx="6996147" cy="2031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1">
              <a:lnSpc>
                <a:spcPts val="7500"/>
              </a:lnSpc>
            </a:pPr>
            <a:r>
              <a:rPr lang="he-IL" sz="13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חרבות ברזל</a:t>
            </a:r>
          </a:p>
          <a:p>
            <a:pPr marR="0" algn="ctr" rtl="1">
              <a:lnSpc>
                <a:spcPts val="7500"/>
              </a:lnSpc>
            </a:pPr>
            <a:r>
              <a:rPr lang="he-IL" sz="10000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איך נצמח?</a:t>
            </a:r>
          </a:p>
        </p:txBody>
      </p:sp>
      <p:pic>
        <p:nvPicPr>
          <p:cNvPr id="16" name="גרפיקה 15">
            <a:extLst>
              <a:ext uri="{FF2B5EF4-FFF2-40B4-BE49-F238E27FC236}">
                <a16:creationId xmlns:a16="http://schemas.microsoft.com/office/drawing/2014/main" id="{70E291CB-3445-26EC-DB24-4CD270D1F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0274" y="342901"/>
            <a:ext cx="3290052" cy="338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3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דיה מקוונת 3" title="יחד ננצח!‏">
            <a:hlinkClick r:id="" action="ppaction://media"/>
            <a:extLst>
              <a:ext uri="{FF2B5EF4-FFF2-40B4-BE49-F238E27FC236}">
                <a16:creationId xmlns:a16="http://schemas.microsoft.com/office/drawing/2014/main" id="{4D5ABCF2-AE85-E0C8-2E95-A1DBF57B9A5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2547"/>
            <a:ext cx="12192000" cy="688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rgbClr val="FAD3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597927" y="2598005"/>
            <a:ext cx="699614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13000" b="1" i="0" u="none" strike="noStrike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שיעבוד מצרים</a:t>
            </a:r>
            <a:endParaRPr lang="he-IL" sz="1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3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597927" y="2598005"/>
            <a:ext cx="6996147" cy="2491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9000"/>
              </a:lnSpc>
            </a:pPr>
            <a:r>
              <a:rPr lang="he-IL" sz="13000" b="1" i="0" u="none" strike="noStrike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לידתו של</a:t>
            </a:r>
            <a:br>
              <a:rPr lang="en-US" sz="13000" b="1" i="0" u="none" strike="noStrike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3000" b="1" i="0" u="none" strike="noStrike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העם היהודי</a:t>
            </a:r>
            <a:endParaRPr lang="he-IL" sz="1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3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rgbClr val="FAD3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597927" y="2598005"/>
            <a:ext cx="6996147" cy="2491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9000"/>
              </a:lnSpc>
            </a:pPr>
            <a:r>
              <a:rPr lang="he-IL" sz="13000" b="1" i="0" u="none" strike="noStrike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גזירת השמד</a:t>
            </a:r>
            <a:br>
              <a:rPr lang="en-US" sz="13000" b="1" i="0" u="none" strike="noStrike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3000" b="1" i="0" u="none" strike="noStrike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של המן בפרס</a:t>
            </a:r>
            <a:endParaRPr lang="he-IL" sz="1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2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1654" y="2249350"/>
            <a:ext cx="1214869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1">
              <a:lnSpc>
                <a:spcPts val="8000"/>
              </a:lnSpc>
            </a:pPr>
            <a:r>
              <a:rPr lang="he-IL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הצהרת כורש</a:t>
            </a:r>
            <a:br>
              <a:rPr lang="en-US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ושיבה של עם ישראל</a:t>
            </a:r>
            <a:br>
              <a:rPr lang="en-US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לארץ ישראל</a:t>
            </a:r>
          </a:p>
        </p:txBody>
      </p:sp>
    </p:spTree>
    <p:extLst>
      <p:ext uri="{BB962C8B-B14F-4D97-AF65-F5344CB8AC3E}">
        <p14:creationId xmlns:p14="http://schemas.microsoft.com/office/powerpoint/2010/main" val="621455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rgbClr val="FAD3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597927" y="2598005"/>
            <a:ext cx="6996147" cy="2445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1">
              <a:lnSpc>
                <a:spcPts val="9000"/>
              </a:lnSpc>
            </a:pPr>
            <a:r>
              <a:rPr lang="he-IL" sz="13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חורבן בית שני והיציאה לגלות</a:t>
            </a:r>
          </a:p>
        </p:txBody>
      </p:sp>
    </p:spTree>
    <p:extLst>
      <p:ext uri="{BB962C8B-B14F-4D97-AF65-F5344CB8AC3E}">
        <p14:creationId xmlns:p14="http://schemas.microsoft.com/office/powerpoint/2010/main" val="371844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1654" y="2249350"/>
            <a:ext cx="12148692" cy="3195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1">
              <a:lnSpc>
                <a:spcPts val="8000"/>
              </a:lnSpc>
            </a:pPr>
            <a:r>
              <a:rPr lang="he-IL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כתיבת המשנה</a:t>
            </a:r>
            <a:br>
              <a:rPr lang="en-US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כספר שמעצב ומארגן</a:t>
            </a:r>
            <a:br>
              <a:rPr lang="en-US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1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את החיים היהודים</a:t>
            </a:r>
          </a:p>
        </p:txBody>
      </p:sp>
    </p:spTree>
    <p:extLst>
      <p:ext uri="{BB962C8B-B14F-4D97-AF65-F5344CB8AC3E}">
        <p14:creationId xmlns:p14="http://schemas.microsoft.com/office/powerpoint/2010/main" val="296632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rgbClr val="FAD3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597927" y="2946661"/>
            <a:ext cx="6996147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1"/>
            <a:r>
              <a:rPr lang="he-IL" sz="13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השואה</a:t>
            </a:r>
          </a:p>
        </p:txBody>
      </p:sp>
    </p:spTree>
    <p:extLst>
      <p:ext uri="{BB962C8B-B14F-4D97-AF65-F5344CB8AC3E}">
        <p14:creationId xmlns:p14="http://schemas.microsoft.com/office/powerpoint/2010/main" val="384876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CFC3FA0-35E0-52FD-F3BC-3C644284C056}"/>
              </a:ext>
            </a:extLst>
          </p:cNvPr>
          <p:cNvSpPr/>
          <p:nvPr/>
        </p:nvSpPr>
        <p:spPr>
          <a:xfrm>
            <a:off x="-81134" y="-46049"/>
            <a:ext cx="12354268" cy="70125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E082A23-D250-C202-111F-DEFCB175BE5F}"/>
              </a:ext>
            </a:extLst>
          </p:cNvPr>
          <p:cNvSpPr txBox="1"/>
          <p:nvPr/>
        </p:nvSpPr>
        <p:spPr>
          <a:xfrm>
            <a:off x="21654" y="2440125"/>
            <a:ext cx="12148692" cy="2445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1">
              <a:lnSpc>
                <a:spcPts val="9000"/>
              </a:lnSpc>
            </a:pPr>
            <a:r>
              <a:rPr lang="he-IL" sz="13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הקמת</a:t>
            </a:r>
            <a:br>
              <a:rPr lang="en-US" sz="13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</a:br>
            <a:r>
              <a:rPr lang="he-IL" sz="13000" b="1" baseline="30000" dirty="0">
                <a:solidFill>
                  <a:schemeClr val="bg1"/>
                </a:solidFill>
                <a:latin typeface="Ploni ML v2 AAA" panose="00000500000000000000" pitchFamily="50" charset="-79"/>
                <a:cs typeface="Ploni ML v2 AAA" panose="00000500000000000000" pitchFamily="50" charset="-79"/>
              </a:rPr>
              <a:t>מדינת ישראל</a:t>
            </a:r>
          </a:p>
        </p:txBody>
      </p:sp>
    </p:spTree>
    <p:extLst>
      <p:ext uri="{BB962C8B-B14F-4D97-AF65-F5344CB8AC3E}">
        <p14:creationId xmlns:p14="http://schemas.microsoft.com/office/powerpoint/2010/main" val="265123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125</Words>
  <Application>Microsoft Office PowerPoint</Application>
  <PresentationFormat>מסך רחב</PresentationFormat>
  <Paragraphs>19</Paragraphs>
  <Slides>15</Slides>
  <Notes>0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1" baseType="lpstr">
      <vt:lpstr>Fb FRealBeletBook</vt:lpstr>
      <vt:lpstr>Aptos Display</vt:lpstr>
      <vt:lpstr>Arial</vt:lpstr>
      <vt:lpstr>Aptos</vt:lpstr>
      <vt:lpstr>Ploni ML v2 AAA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פורת תמר בן גיגי</dc:creator>
  <cp:lastModifiedBy>פורת תמר בן גיגי</cp:lastModifiedBy>
  <cp:revision>3</cp:revision>
  <dcterms:created xsi:type="dcterms:W3CDTF">2024-09-29T10:13:00Z</dcterms:created>
  <dcterms:modified xsi:type="dcterms:W3CDTF">2024-09-29T11:01:29Z</dcterms:modified>
</cp:coreProperties>
</file>