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7" r:id="rId1"/>
  </p:sldMasterIdLst>
  <p:handoutMasterIdLst>
    <p:handoutMasterId r:id="rId14"/>
  </p:handoutMasterIdLst>
  <p:sldIdLst>
    <p:sldId id="256" r:id="rId2"/>
    <p:sldId id="257" r:id="rId3"/>
    <p:sldId id="260" r:id="rId4"/>
    <p:sldId id="263" r:id="rId5"/>
    <p:sldId id="259" r:id="rId6"/>
    <p:sldId id="266" r:id="rId7"/>
    <p:sldId id="267" r:id="rId8"/>
    <p:sldId id="264" r:id="rId9"/>
    <p:sldId id="268" r:id="rId10"/>
    <p:sldId id="265" r:id="rId11"/>
    <p:sldId id="258" r:id="rId12"/>
    <p:sldId id="269" r:id="rId13"/>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956" autoAdjust="0"/>
    <p:restoredTop sz="94660"/>
  </p:normalViewPr>
  <p:slideViewPr>
    <p:cSldViewPr snapToGrid="0">
      <p:cViewPr varScale="1">
        <p:scale>
          <a:sx n="115" d="100"/>
          <a:sy n="115" d="100"/>
        </p:scale>
        <p:origin x="312" y="108"/>
      </p:cViewPr>
      <p:guideLst>
        <p:guide orient="horz" pos="2160"/>
        <p:guide pos="3840"/>
      </p:guideLst>
    </p:cSldViewPr>
  </p:slideViewPr>
  <p:notesTextViewPr>
    <p:cViewPr>
      <p:scale>
        <a:sx n="1" d="1"/>
        <a:sy n="1" d="1"/>
      </p:scale>
      <p:origin x="0" y="0"/>
    </p:cViewPr>
  </p:notesTextViewPr>
  <p:notesViewPr>
    <p:cSldViewPr snapToGrid="0">
      <p:cViewPr varScale="1">
        <p:scale>
          <a:sx n="57" d="100"/>
          <a:sy n="57" d="100"/>
        </p:scale>
        <p:origin x="198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sz="quarter" idx="1"/>
          </p:nvPr>
        </p:nvSpPr>
        <p:spPr>
          <a:xfrm>
            <a:off x="1588" y="0"/>
            <a:ext cx="2971800" cy="458788"/>
          </a:xfrm>
          <a:prstGeom prst="rect">
            <a:avLst/>
          </a:prstGeom>
        </p:spPr>
        <p:txBody>
          <a:bodyPr vert="horz" lIns="91440" tIns="45720" rIns="91440" bIns="45720" rtlCol="1"/>
          <a:lstStyle>
            <a:lvl1pPr algn="l">
              <a:defRPr sz="1200"/>
            </a:lvl1pPr>
          </a:lstStyle>
          <a:p>
            <a:fld id="{D33F375F-77A7-4A10-9784-3B30F016CBF4}" type="datetimeFigureOut">
              <a:rPr lang="he-IL" smtClean="0"/>
              <a:pPr/>
              <a:t>ט'/שבט/תשע"ח</a:t>
            </a:fld>
            <a:endParaRPr lang="he-IL"/>
          </a:p>
        </p:txBody>
      </p:sp>
      <p:sp>
        <p:nvSpPr>
          <p:cNvPr id="4" name="מציין מיקום של כותרת תחתונה 3"/>
          <p:cNvSpPr>
            <a:spLocks noGrp="1"/>
          </p:cNvSpPr>
          <p:nvPr>
            <p:ph type="ftr" sz="quarter" idx="2"/>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588" y="8685213"/>
            <a:ext cx="2971800" cy="458787"/>
          </a:xfrm>
          <a:prstGeom prst="rect">
            <a:avLst/>
          </a:prstGeom>
        </p:spPr>
        <p:txBody>
          <a:bodyPr vert="horz" lIns="91440" tIns="45720" rIns="91440" bIns="45720" rtlCol="1" anchor="b"/>
          <a:lstStyle>
            <a:lvl1pPr algn="l">
              <a:defRPr sz="1200"/>
            </a:lvl1pPr>
          </a:lstStyle>
          <a:p>
            <a:fld id="{31FABB5D-5665-4039-83B1-CA85C0FB37E3}" type="slidenum">
              <a:rPr lang="he-IL" smtClean="0"/>
              <a:pPr/>
              <a:t>‹#›</a:t>
            </a:fld>
            <a:endParaRPr lang="he-IL"/>
          </a:p>
        </p:txBody>
      </p:sp>
    </p:spTree>
    <p:extLst>
      <p:ext uri="{BB962C8B-B14F-4D97-AF65-F5344CB8AC3E}">
        <p14:creationId xmlns:p14="http://schemas.microsoft.com/office/powerpoint/2010/main" val="74654235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AAC07315-ACBB-4088-9357-7A2251DA185B}" type="datetimeFigureOut">
              <a:rPr lang="he-IL" smtClean="0"/>
              <a:pPr/>
              <a:t>ט'/שבט/תשע"ח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CBC72D3A-B4EF-443C-8343-6BE3077C3D8A}" type="slidenum">
              <a:rPr lang="he-IL" smtClean="0"/>
              <a:pPr/>
              <a:t>‹#›</a:t>
            </a:fld>
            <a:endParaRPr lang="he-IL"/>
          </a:p>
        </p:txBody>
      </p:sp>
    </p:spTree>
    <p:extLst>
      <p:ext uri="{BB962C8B-B14F-4D97-AF65-F5344CB8AC3E}">
        <p14:creationId xmlns:p14="http://schemas.microsoft.com/office/powerpoint/2010/main" val="2820849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AAC07315-ACBB-4088-9357-7A2251DA185B}" type="datetimeFigureOut">
              <a:rPr lang="he-IL" smtClean="0"/>
              <a:pPr/>
              <a:t>ט'/שבט/תשע"ח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CBC72D3A-B4EF-443C-8343-6BE3077C3D8A}" type="slidenum">
              <a:rPr lang="he-IL" smtClean="0"/>
              <a:pPr/>
              <a:t>‹#›</a:t>
            </a:fld>
            <a:endParaRPr lang="he-IL"/>
          </a:p>
        </p:txBody>
      </p:sp>
    </p:spTree>
    <p:extLst>
      <p:ext uri="{BB962C8B-B14F-4D97-AF65-F5344CB8AC3E}">
        <p14:creationId xmlns:p14="http://schemas.microsoft.com/office/powerpoint/2010/main" val="1106252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e-IL" smtClean="0"/>
              <a:t>לחץ כדי לערוך סגנון כותרת של תבנית בסיס</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smtClean="0"/>
              <a:t>לחץ כדי לערוך סגנונות טקסט של תבנית בסיס</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AAC07315-ACBB-4088-9357-7A2251DA185B}" type="datetimeFigureOut">
              <a:rPr lang="he-IL" smtClean="0"/>
              <a:pPr/>
              <a:t>ט'/שבט/תשע"ח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CBC72D3A-B4EF-443C-8343-6BE3077C3D8A}" type="slidenum">
              <a:rPr lang="he-IL" smtClean="0"/>
              <a:pPr/>
              <a:t>‹#›</a:t>
            </a:fld>
            <a:endParaRPr lang="he-I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283860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AAC07315-ACBB-4088-9357-7A2251DA185B}" type="datetimeFigureOut">
              <a:rPr lang="he-IL" smtClean="0"/>
              <a:pPr/>
              <a:t>ט'/שבט/תשע"ח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CBC72D3A-B4EF-443C-8343-6BE3077C3D8A}" type="slidenum">
              <a:rPr lang="he-IL" smtClean="0"/>
              <a:pPr/>
              <a:t>‹#›</a:t>
            </a:fld>
            <a:endParaRPr lang="he-IL"/>
          </a:p>
        </p:txBody>
      </p:sp>
    </p:spTree>
    <p:extLst>
      <p:ext uri="{BB962C8B-B14F-4D97-AF65-F5344CB8AC3E}">
        <p14:creationId xmlns:p14="http://schemas.microsoft.com/office/powerpoint/2010/main" val="3263998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e-IL" smtClean="0"/>
              <a:t>לחץ כדי לערוך סגנון כותרת של תבנית בסיס</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smtClean="0"/>
              <a:t>לחץ כדי לערוך סגנונות טקסט של תבנית בסיס</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AAC07315-ACBB-4088-9357-7A2251DA185B}" type="datetimeFigureOut">
              <a:rPr lang="he-IL" smtClean="0"/>
              <a:pPr/>
              <a:t>ט'/שבט/תשע"ח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CBC72D3A-B4EF-443C-8343-6BE3077C3D8A}" type="slidenum">
              <a:rPr lang="he-IL" smtClean="0"/>
              <a:pPr/>
              <a:t>‹#›</a:t>
            </a:fld>
            <a:endParaRPr lang="he-I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61027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או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he-IL" smtClean="0"/>
              <a:t>לחץ כדי לערוך סגנון כותרת של תבנית בסיס</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smtClean="0"/>
              <a:t>לחץ כדי לערוך סגנונות טקסט של תבנית בסיס</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AAC07315-ACBB-4088-9357-7A2251DA185B}" type="datetimeFigureOut">
              <a:rPr lang="he-IL" smtClean="0"/>
              <a:pPr/>
              <a:t>ט'/שבט/תשע"ח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CBC72D3A-B4EF-443C-8343-6BE3077C3D8A}" type="slidenum">
              <a:rPr lang="he-IL" smtClean="0"/>
              <a:pPr/>
              <a:t>‹#›</a:t>
            </a:fld>
            <a:endParaRPr lang="he-IL"/>
          </a:p>
        </p:txBody>
      </p:sp>
    </p:spTree>
    <p:extLst>
      <p:ext uri="{BB962C8B-B14F-4D97-AF65-F5344CB8AC3E}">
        <p14:creationId xmlns:p14="http://schemas.microsoft.com/office/powerpoint/2010/main" val="3458294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AAC07315-ACBB-4088-9357-7A2251DA185B}" type="datetimeFigureOut">
              <a:rPr lang="he-IL" smtClean="0"/>
              <a:pPr/>
              <a:t>ט'/שבט/תשע"ח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CBC72D3A-B4EF-443C-8343-6BE3077C3D8A}" type="slidenum">
              <a:rPr lang="he-IL" smtClean="0"/>
              <a:pPr/>
              <a:t>‹#›</a:t>
            </a:fld>
            <a:endParaRPr lang="he-IL"/>
          </a:p>
        </p:txBody>
      </p:sp>
    </p:spTree>
    <p:extLst>
      <p:ext uri="{BB962C8B-B14F-4D97-AF65-F5344CB8AC3E}">
        <p14:creationId xmlns:p14="http://schemas.microsoft.com/office/powerpoint/2010/main" val="21848749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AAC07315-ACBB-4088-9357-7A2251DA185B}" type="datetimeFigureOut">
              <a:rPr lang="he-IL" smtClean="0"/>
              <a:pPr/>
              <a:t>ט'/שבט/תשע"ח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CBC72D3A-B4EF-443C-8343-6BE3077C3D8A}" type="slidenum">
              <a:rPr lang="he-IL" smtClean="0"/>
              <a:pPr/>
              <a:t>‹#›</a:t>
            </a:fld>
            <a:endParaRPr lang="he-IL"/>
          </a:p>
        </p:txBody>
      </p:sp>
    </p:spTree>
    <p:extLst>
      <p:ext uri="{BB962C8B-B14F-4D97-AF65-F5344CB8AC3E}">
        <p14:creationId xmlns:p14="http://schemas.microsoft.com/office/powerpoint/2010/main" val="1188678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AAC07315-ACBB-4088-9357-7A2251DA185B}" type="datetimeFigureOut">
              <a:rPr lang="he-IL" smtClean="0"/>
              <a:pPr/>
              <a:t>ט'/שבט/תשע"ח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CBC72D3A-B4EF-443C-8343-6BE3077C3D8A}" type="slidenum">
              <a:rPr lang="he-IL" smtClean="0"/>
              <a:pPr/>
              <a:t>‹#›</a:t>
            </a:fld>
            <a:endParaRPr lang="he-IL"/>
          </a:p>
        </p:txBody>
      </p:sp>
    </p:spTree>
    <p:extLst>
      <p:ext uri="{BB962C8B-B14F-4D97-AF65-F5344CB8AC3E}">
        <p14:creationId xmlns:p14="http://schemas.microsoft.com/office/powerpoint/2010/main" val="765407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AAC07315-ACBB-4088-9357-7A2251DA185B}" type="datetimeFigureOut">
              <a:rPr lang="he-IL" smtClean="0"/>
              <a:pPr/>
              <a:t>ט'/שבט/תשע"ח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CBC72D3A-B4EF-443C-8343-6BE3077C3D8A}" type="slidenum">
              <a:rPr lang="he-IL" smtClean="0"/>
              <a:pPr/>
              <a:t>‹#›</a:t>
            </a:fld>
            <a:endParaRPr lang="he-IL"/>
          </a:p>
        </p:txBody>
      </p:sp>
    </p:spTree>
    <p:extLst>
      <p:ext uri="{BB962C8B-B14F-4D97-AF65-F5344CB8AC3E}">
        <p14:creationId xmlns:p14="http://schemas.microsoft.com/office/powerpoint/2010/main" val="1122192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AAC07315-ACBB-4088-9357-7A2251DA185B}" type="datetimeFigureOut">
              <a:rPr lang="he-IL" smtClean="0"/>
              <a:pPr/>
              <a:t>ט'/שבט/תשע"ח</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CBC72D3A-B4EF-443C-8343-6BE3077C3D8A}" type="slidenum">
              <a:rPr lang="he-IL" smtClean="0"/>
              <a:pPr/>
              <a:t>‹#›</a:t>
            </a:fld>
            <a:endParaRPr lang="he-IL"/>
          </a:p>
        </p:txBody>
      </p:sp>
    </p:spTree>
    <p:extLst>
      <p:ext uri="{BB962C8B-B14F-4D97-AF65-F5344CB8AC3E}">
        <p14:creationId xmlns:p14="http://schemas.microsoft.com/office/powerpoint/2010/main" val="1797794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AAC07315-ACBB-4088-9357-7A2251DA185B}" type="datetimeFigureOut">
              <a:rPr lang="he-IL" smtClean="0"/>
              <a:pPr/>
              <a:t>ט'/שבט/תשע"ח</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CBC72D3A-B4EF-443C-8343-6BE3077C3D8A}" type="slidenum">
              <a:rPr lang="he-IL" smtClean="0"/>
              <a:pPr/>
              <a:t>‹#›</a:t>
            </a:fld>
            <a:endParaRPr lang="he-IL"/>
          </a:p>
        </p:txBody>
      </p:sp>
    </p:spTree>
    <p:extLst>
      <p:ext uri="{BB962C8B-B14F-4D97-AF65-F5344CB8AC3E}">
        <p14:creationId xmlns:p14="http://schemas.microsoft.com/office/powerpoint/2010/main" val="1666547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AAC07315-ACBB-4088-9357-7A2251DA185B}" type="datetimeFigureOut">
              <a:rPr lang="he-IL" smtClean="0"/>
              <a:pPr/>
              <a:t>ט'/שבט/תשע"ח</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CBC72D3A-B4EF-443C-8343-6BE3077C3D8A}" type="slidenum">
              <a:rPr lang="he-IL" smtClean="0"/>
              <a:pPr/>
              <a:t>‹#›</a:t>
            </a:fld>
            <a:endParaRPr lang="he-IL"/>
          </a:p>
        </p:txBody>
      </p:sp>
    </p:spTree>
    <p:extLst>
      <p:ext uri="{BB962C8B-B14F-4D97-AF65-F5344CB8AC3E}">
        <p14:creationId xmlns:p14="http://schemas.microsoft.com/office/powerpoint/2010/main" val="1597061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C07315-ACBB-4088-9357-7A2251DA185B}" type="datetimeFigureOut">
              <a:rPr lang="he-IL" smtClean="0"/>
              <a:pPr/>
              <a:t>ט'/שבט/תשע"ח</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CBC72D3A-B4EF-443C-8343-6BE3077C3D8A}" type="slidenum">
              <a:rPr lang="he-IL" smtClean="0"/>
              <a:pPr/>
              <a:t>‹#›</a:t>
            </a:fld>
            <a:endParaRPr lang="he-IL"/>
          </a:p>
        </p:txBody>
      </p:sp>
    </p:spTree>
    <p:extLst>
      <p:ext uri="{BB962C8B-B14F-4D97-AF65-F5344CB8AC3E}">
        <p14:creationId xmlns:p14="http://schemas.microsoft.com/office/powerpoint/2010/main" val="4069353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AAC07315-ACBB-4088-9357-7A2251DA185B}" type="datetimeFigureOut">
              <a:rPr lang="he-IL" smtClean="0"/>
              <a:pPr/>
              <a:t>ט'/שבט/תשע"ח</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CBC72D3A-B4EF-443C-8343-6BE3077C3D8A}" type="slidenum">
              <a:rPr lang="he-IL" smtClean="0"/>
              <a:pPr/>
              <a:t>‹#›</a:t>
            </a:fld>
            <a:endParaRPr lang="he-IL"/>
          </a:p>
        </p:txBody>
      </p:sp>
    </p:spTree>
    <p:extLst>
      <p:ext uri="{BB962C8B-B14F-4D97-AF65-F5344CB8AC3E}">
        <p14:creationId xmlns:p14="http://schemas.microsoft.com/office/powerpoint/2010/main" val="1891687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AAC07315-ACBB-4088-9357-7A2251DA185B}" type="datetimeFigureOut">
              <a:rPr lang="he-IL" smtClean="0"/>
              <a:pPr/>
              <a:t>ט'/שבט/תשע"ח</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CBC72D3A-B4EF-443C-8343-6BE3077C3D8A}" type="slidenum">
              <a:rPr lang="he-IL" smtClean="0"/>
              <a:pPr/>
              <a:t>‹#›</a:t>
            </a:fld>
            <a:endParaRPr lang="he-IL"/>
          </a:p>
        </p:txBody>
      </p:sp>
    </p:spTree>
    <p:extLst>
      <p:ext uri="{BB962C8B-B14F-4D97-AF65-F5344CB8AC3E}">
        <p14:creationId xmlns:p14="http://schemas.microsoft.com/office/powerpoint/2010/main" val="1612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AC07315-ACBB-4088-9357-7A2251DA185B}" type="datetimeFigureOut">
              <a:rPr lang="he-IL" smtClean="0"/>
              <a:pPr/>
              <a:t>ט'/שבט/תשע"ח</a:t>
            </a:fld>
            <a:endParaRPr lang="he-I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BC72D3A-B4EF-443C-8343-6BE3077C3D8A}" type="slidenum">
              <a:rPr lang="he-IL" smtClean="0"/>
              <a:pPr/>
              <a:t>‹#›</a:t>
            </a:fld>
            <a:endParaRPr lang="he-IL"/>
          </a:p>
        </p:txBody>
      </p:sp>
    </p:spTree>
    <p:extLst>
      <p:ext uri="{BB962C8B-B14F-4D97-AF65-F5344CB8AC3E}">
        <p14:creationId xmlns:p14="http://schemas.microsoft.com/office/powerpoint/2010/main" val="126044213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Lst>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slide" Target="slide4.xml"/><Relationship Id="rId4" Type="http://schemas.openxmlformats.org/officeDocument/2006/relationships/slide" Target="slide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wmf"/></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תמונה 3"/>
          <p:cNvPicPr>
            <a:picLocks noChangeAspect="1"/>
          </p:cNvPicPr>
          <p:nvPr/>
        </p:nvPicPr>
        <p:blipFill>
          <a:blip r:embed="rId2" cstate="print"/>
          <a:stretch>
            <a:fillRect/>
          </a:stretch>
        </p:blipFill>
        <p:spPr>
          <a:xfrm>
            <a:off x="2371082" y="2038957"/>
            <a:ext cx="7187377" cy="2089916"/>
          </a:xfrm>
          <a:prstGeom prst="rect">
            <a:avLst/>
          </a:prstGeom>
        </p:spPr>
      </p:pic>
    </p:spTree>
    <p:extLst>
      <p:ext uri="{BB962C8B-B14F-4D97-AF65-F5344CB8AC3E}">
        <p14:creationId xmlns:p14="http://schemas.microsoft.com/office/powerpoint/2010/main" val="85652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 y="0"/>
            <a:ext cx="12306300" cy="6858000"/>
          </a:xfrm>
          <a:prstGeom prst="rect">
            <a:avLst/>
          </a:prstGeom>
        </p:spPr>
      </p:pic>
      <p:sp>
        <p:nvSpPr>
          <p:cNvPr id="4" name="מלבן 3"/>
          <p:cNvSpPr/>
          <p:nvPr/>
        </p:nvSpPr>
        <p:spPr>
          <a:xfrm>
            <a:off x="2159000" y="1413063"/>
            <a:ext cx="8801100" cy="4524315"/>
          </a:xfrm>
          <a:prstGeom prst="rect">
            <a:avLst/>
          </a:prstGeom>
        </p:spPr>
        <p:txBody>
          <a:bodyPr wrap="square">
            <a:spAutoFit/>
          </a:bodyPr>
          <a:lstStyle/>
          <a:p>
            <a:endParaRPr lang="he-IL" sz="3200" dirty="0" smtClean="0"/>
          </a:p>
          <a:p>
            <a:r>
              <a:rPr lang="he-IL" sz="3200" dirty="0" smtClean="0"/>
              <a:t>ט"ו </a:t>
            </a:r>
            <a:r>
              <a:rPr lang="he-IL" sz="3200" dirty="0"/>
              <a:t>בשבט הוא </a:t>
            </a:r>
            <a:r>
              <a:rPr lang="he-IL" sz="3200" dirty="0" smtClean="0"/>
              <a:t>חג המבטא את הקשר בין עם ישראל לבין הגעגועים </a:t>
            </a:r>
            <a:r>
              <a:rPr lang="he-IL" sz="3200" dirty="0"/>
              <a:t>לא"י</a:t>
            </a:r>
            <a:r>
              <a:rPr lang="he-IL" sz="3200" dirty="0" smtClean="0"/>
              <a:t>.</a:t>
            </a:r>
            <a:endParaRPr lang="he-IL" sz="3200" dirty="0"/>
          </a:p>
          <a:p>
            <a:r>
              <a:rPr lang="he-IL" sz="3200" dirty="0" smtClean="0"/>
              <a:t>הפירות שאנחנו אוכלים הם </a:t>
            </a:r>
            <a:r>
              <a:rPr lang="he-IL" sz="3200" dirty="0"/>
              <a:t>פירות של תקווה ורצון לשוב ארצה. </a:t>
            </a:r>
            <a:r>
              <a:rPr lang="he-IL" sz="3200" dirty="0" smtClean="0"/>
              <a:t>                                                  אלפיים שנה מאוחר </a:t>
            </a:r>
            <a:r>
              <a:rPr lang="he-IL" sz="3200" dirty="0"/>
              <a:t>יותר, כששבנו ארצה – הוספנו את הנטיעות, כדי להראות שנאחזנו בארץ, </a:t>
            </a:r>
            <a:r>
              <a:rPr lang="he-IL" sz="3200" dirty="0" smtClean="0"/>
              <a:t>ומאחר והארץ </a:t>
            </a:r>
            <a:r>
              <a:rPr lang="he-IL" sz="3200" dirty="0"/>
              <a:t>בידינו, כבר אין צורך בגעגועים- אלא במעשים שמחזקים את אחיזתנו בקרקע.</a:t>
            </a:r>
          </a:p>
        </p:txBody>
      </p:sp>
      <p:sp>
        <p:nvSpPr>
          <p:cNvPr id="6" name="מלבן 5"/>
          <p:cNvSpPr/>
          <p:nvPr/>
        </p:nvSpPr>
        <p:spPr>
          <a:xfrm>
            <a:off x="5615522" y="1049635"/>
            <a:ext cx="2154757" cy="923330"/>
          </a:xfrm>
          <a:prstGeom prst="rect">
            <a:avLst/>
          </a:prstGeom>
          <a:noFill/>
        </p:spPr>
        <p:txBody>
          <a:bodyPr wrap="none" lIns="91440" tIns="45720" rIns="91440" bIns="45720">
            <a:spAutoFit/>
          </a:bodyPr>
          <a:lstStyle/>
          <a:p>
            <a:pPr algn="ctr"/>
            <a:r>
              <a:rPr lang="he-IL" sz="5400" b="0" cap="none" spc="0" dirty="0" smtClean="0">
                <a:ln w="0"/>
                <a:gradFill>
                  <a:gsLst>
                    <a:gs pos="21000">
                      <a:srgbClr val="53575C"/>
                    </a:gs>
                    <a:gs pos="88000">
                      <a:srgbClr val="C5C7CA"/>
                    </a:gs>
                  </a:gsLst>
                  <a:lin ang="5400000"/>
                </a:gradFill>
                <a:effectLst/>
              </a:rPr>
              <a:t>לסיכום</a:t>
            </a:r>
            <a:endParaRPr lang="he-IL" sz="5400" b="0" cap="none" spc="0" dirty="0">
              <a:ln w="0"/>
              <a:gradFill>
                <a:gsLst>
                  <a:gs pos="21000">
                    <a:srgbClr val="53575C"/>
                  </a:gs>
                  <a:gs pos="88000">
                    <a:srgbClr val="C5C7CA"/>
                  </a:gs>
                </a:gsLst>
                <a:lin ang="5400000"/>
              </a:gradFill>
              <a:effectLst/>
            </a:endParaRPr>
          </a:p>
        </p:txBody>
      </p:sp>
    </p:spTree>
    <p:extLst>
      <p:ext uri="{BB962C8B-B14F-4D97-AF65-F5344CB8AC3E}">
        <p14:creationId xmlns:p14="http://schemas.microsoft.com/office/powerpoint/2010/main" val="1260072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8" presetClass="entr" presetSubtype="0" accel="50000" fill="hold" grpId="0" nodeType="clickEffect">
                                  <p:stCondLst>
                                    <p:cond delay="0"/>
                                  </p:stCondLst>
                                  <p:iterate type="lt">
                                    <p:tmPct val="49927"/>
                                  </p:iterate>
                                  <p:childTnLst>
                                    <p:set>
                                      <p:cBhvr>
                                        <p:cTn id="12" dur="1" fill="hold">
                                          <p:stCondLst>
                                            <p:cond delay="0"/>
                                          </p:stCondLst>
                                        </p:cTn>
                                        <p:tgtEl>
                                          <p:spTgt spid="4"/>
                                        </p:tgtEl>
                                        <p:attrNameLst>
                                          <p:attrName>style.visibility</p:attrName>
                                        </p:attrNameLst>
                                      </p:cBhvr>
                                      <p:to>
                                        <p:strVal val="visible"/>
                                      </p:to>
                                    </p:set>
                                    <p:set>
                                      <p:cBhvr>
                                        <p:cTn id="13" dur="114" fill="hold">
                                          <p:stCondLst>
                                            <p:cond delay="0"/>
                                          </p:stCondLst>
                                        </p:cTn>
                                        <p:tgtEl>
                                          <p:spTgt spid="4"/>
                                        </p:tgtEl>
                                        <p:attrNameLst>
                                          <p:attrName>style.rotation</p:attrName>
                                        </p:attrNameLst>
                                      </p:cBhvr>
                                      <p:to>
                                        <p:strVal val="-45.0"/>
                                      </p:to>
                                    </p:set>
                                    <p:anim calcmode="lin" valueType="num">
                                      <p:cBhvr>
                                        <p:cTn id="14" dur="114" fill="hold">
                                          <p:stCondLst>
                                            <p:cond delay="114"/>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15" dur="114"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6" dur="2" decel="50000" autoRev="1" fill="hold">
                                          <p:stCondLst>
                                            <p:cond delay="114"/>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7" dur="1" fill="hold">
                                          <p:stCondLst>
                                            <p:cond delay="249"/>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2595282" y="1348405"/>
            <a:ext cx="9157447" cy="4524315"/>
          </a:xfrm>
          <a:prstGeom prst="rect">
            <a:avLst/>
          </a:prstGeom>
        </p:spPr>
        <p:txBody>
          <a:bodyPr wrap="square">
            <a:spAutoFit/>
          </a:bodyPr>
          <a:lstStyle/>
          <a:p>
            <a:pPr marL="342900" indent="-342900">
              <a:buFont typeface="Arial" panose="020B0604020202020204" pitchFamily="34" charset="0"/>
              <a:buChar char="•"/>
            </a:pPr>
            <a:r>
              <a:rPr lang="he-IL" sz="2400" b="1" dirty="0" smtClean="0"/>
              <a:t>הוא אומרים עליו שהוא כמו עץ השדה , היא- עליה צומחים העצים </a:t>
            </a:r>
          </a:p>
          <a:p>
            <a:pPr marL="342900" indent="-342900">
              <a:buFont typeface="Arial" panose="020B0604020202020204" pitchFamily="34" charset="0"/>
              <a:buChar char="•"/>
            </a:pPr>
            <a:r>
              <a:rPr lang="he-IL" sz="2400" b="1" dirty="0" smtClean="0"/>
              <a:t>הוא צמרת העץ, היא- משהו חשוב שנאמר </a:t>
            </a:r>
          </a:p>
          <a:p>
            <a:pPr marL="342900" indent="-342900">
              <a:buFont typeface="Arial" panose="020B0604020202020204" pitchFamily="34" charset="0"/>
              <a:buChar char="•"/>
            </a:pPr>
            <a:r>
              <a:rPr lang="he-IL" sz="2400" b="1" dirty="0" smtClean="0"/>
              <a:t>הוא פרי הדר, היא צמח שחולטים ממנו תה</a:t>
            </a:r>
          </a:p>
          <a:p>
            <a:pPr marL="342900" indent="-342900">
              <a:buFont typeface="Arial" panose="020B0604020202020204" pitchFamily="34" charset="0"/>
              <a:buChar char="•"/>
            </a:pPr>
            <a:r>
              <a:rPr lang="he-IL" sz="2400" b="1" dirty="0" smtClean="0"/>
              <a:t> הוא הר ליד חיפה, היא נוסעת מתחת לאדמה</a:t>
            </a:r>
          </a:p>
          <a:p>
            <a:pPr marL="342900" indent="-342900">
              <a:buFont typeface="Arial" panose="020B0604020202020204" pitchFamily="34" charset="0"/>
              <a:buChar char="•"/>
            </a:pPr>
            <a:r>
              <a:rPr lang="he-IL" sz="2400" b="1" dirty="0" smtClean="0"/>
              <a:t> הוא בא לפני הלילה, היא עץ הגדל ליד הנחל, מארבעת המינים </a:t>
            </a:r>
          </a:p>
          <a:p>
            <a:pPr marL="342900" indent="-342900">
              <a:buFont typeface="Arial" panose="020B0604020202020204" pitchFamily="34" charset="0"/>
              <a:buChar char="•"/>
            </a:pPr>
            <a:r>
              <a:rPr lang="he-IL" sz="2400" b="1" dirty="0" smtClean="0"/>
              <a:t>הוא כמו עץ בלי גזע, היא כששני אנשים מדברים </a:t>
            </a:r>
          </a:p>
          <a:p>
            <a:pPr marL="342900" indent="-342900">
              <a:buFont typeface="Arial" panose="020B0604020202020204" pitchFamily="34" charset="0"/>
              <a:buChar char="•"/>
            </a:pPr>
            <a:r>
              <a:rPr lang="he-IL" sz="2400" b="1" dirty="0" smtClean="0"/>
              <a:t>הוא לכבודו חג ט"ו בשבט, היא שם של זמרת </a:t>
            </a:r>
          </a:p>
          <a:p>
            <a:pPr marL="342900" indent="-342900">
              <a:buFont typeface="Arial" panose="020B0604020202020204" pitchFamily="34" charset="0"/>
              <a:buChar char="•"/>
            </a:pPr>
            <a:r>
              <a:rPr lang="he-IL" sz="2400" b="1" dirty="0" smtClean="0"/>
              <a:t>הוא חלק מהעץ, היא ממש "קוּלית"</a:t>
            </a:r>
            <a:r>
              <a:rPr lang="he-IL" sz="2400" b="1" dirty="0">
                <a:solidFill>
                  <a:srgbClr val="FF0000"/>
                </a:solidFill>
              </a:rPr>
              <a:t> </a:t>
            </a:r>
            <a:endParaRPr lang="he-IL" sz="2400" b="1" dirty="0" smtClean="0">
              <a:solidFill>
                <a:srgbClr val="FF0000"/>
              </a:solidFill>
            </a:endParaRPr>
          </a:p>
          <a:p>
            <a:pPr marL="342900" indent="-342900">
              <a:buFont typeface="Arial" panose="020B0604020202020204" pitchFamily="34" charset="0"/>
              <a:buChar char="•"/>
            </a:pPr>
            <a:r>
              <a:rPr lang="he-IL" sz="2400" b="1" dirty="0" smtClean="0"/>
              <a:t>הוא מכסה את גוף הכבשה, היא חלק מהעץ </a:t>
            </a:r>
          </a:p>
          <a:p>
            <a:pPr marL="342900" indent="-342900">
              <a:buFont typeface="Arial" panose="020B0604020202020204" pitchFamily="34" charset="0"/>
              <a:buChar char="•"/>
            </a:pPr>
            <a:r>
              <a:rPr lang="he-IL" sz="2400" b="1" dirty="0" smtClean="0"/>
              <a:t>הוא העונה בה פורחים הרבה פרחים, היא שם של נערה</a:t>
            </a:r>
          </a:p>
          <a:p>
            <a:pPr marL="342900" indent="-342900">
              <a:buFont typeface="Arial" panose="020B0604020202020204" pitchFamily="34" charset="0"/>
              <a:buChar char="•"/>
            </a:pPr>
            <a:r>
              <a:rPr lang="he-IL" sz="2400" b="1" dirty="0" smtClean="0"/>
              <a:t> הוא פרי האלון, היא חלק נסתר בגופנו </a:t>
            </a:r>
          </a:p>
          <a:p>
            <a:pPr marL="342900" indent="-342900">
              <a:buFont typeface="Arial" panose="020B0604020202020204" pitchFamily="34" charset="0"/>
              <a:buChar char="•"/>
            </a:pPr>
            <a:r>
              <a:rPr lang="he-IL" sz="2400" b="1" dirty="0" smtClean="0"/>
              <a:t>הוא הפרי על העץ, היא שם העץ עצמו</a:t>
            </a:r>
            <a:endParaRPr lang="he-IL" sz="2400" b="1" dirty="0">
              <a:solidFill>
                <a:srgbClr val="FF0000"/>
              </a:solidFill>
            </a:endParaRPr>
          </a:p>
        </p:txBody>
      </p:sp>
      <p:sp>
        <p:nvSpPr>
          <p:cNvPr id="3" name="מלבן 2"/>
          <p:cNvSpPr/>
          <p:nvPr/>
        </p:nvSpPr>
        <p:spPr>
          <a:xfrm>
            <a:off x="5419349" y="251029"/>
            <a:ext cx="3289683" cy="923330"/>
          </a:xfrm>
          <a:prstGeom prst="rect">
            <a:avLst/>
          </a:prstGeom>
          <a:noFill/>
        </p:spPr>
        <p:txBody>
          <a:bodyPr wrap="none" lIns="91440" tIns="45720" rIns="91440" bIns="45720">
            <a:spAutoFit/>
          </a:bodyPr>
          <a:lstStyle/>
          <a:p>
            <a:pPr algn="ctr"/>
            <a:r>
              <a:rPr lang="he-IL" sz="5400" b="1" cap="none" spc="0" dirty="0" smtClean="0">
                <a:ln w="22225">
                  <a:solidFill>
                    <a:schemeClr val="accent2"/>
                  </a:solidFill>
                  <a:prstDash val="solid"/>
                </a:ln>
                <a:solidFill>
                  <a:schemeClr val="accent2">
                    <a:lumMod val="40000"/>
                    <a:lumOff val="60000"/>
                  </a:schemeClr>
                </a:solidFill>
                <a:effectLst/>
              </a:rPr>
              <a:t>הוא והיא :</a:t>
            </a:r>
            <a:endParaRPr lang="he-IL"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86155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1000"/>
                                        <p:tgtEl>
                                          <p:spTgt spid="6">
                                            <p:txEl>
                                              <p:pRg st="0" end="0"/>
                                            </p:txEl>
                                          </p:spTgt>
                                        </p:tgtEl>
                                      </p:cBhvr>
                                    </p:animEffect>
                                    <p:anim calcmode="lin" valueType="num">
                                      <p:cBhvr>
                                        <p:cTn id="1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barn(inVertical)">
                                      <p:cBhvr>
                                        <p:cTn id="42" dur="500"/>
                                        <p:tgtEl>
                                          <p:spTgt spid="6">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6">
                                            <p:txEl>
                                              <p:pRg st="6" end="6"/>
                                            </p:txEl>
                                          </p:spTgt>
                                        </p:tgtEl>
                                        <p:attrNameLst>
                                          <p:attrName>style.visibility</p:attrName>
                                        </p:attrNameLst>
                                      </p:cBhvr>
                                      <p:to>
                                        <p:strVal val="visible"/>
                                      </p:to>
                                    </p:set>
                                    <p:animEffect transition="in" filter="wipe(down)">
                                      <p:cBhvr>
                                        <p:cTn id="47" dur="500"/>
                                        <p:tgtEl>
                                          <p:spTgt spid="6">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6">
                                            <p:txEl>
                                              <p:pRg st="7" end="7"/>
                                            </p:txEl>
                                          </p:spTgt>
                                        </p:tgtEl>
                                        <p:attrNameLst>
                                          <p:attrName>style.visibility</p:attrName>
                                        </p:attrNameLst>
                                      </p:cBhvr>
                                      <p:to>
                                        <p:strVal val="visible"/>
                                      </p:to>
                                    </p:set>
                                    <p:animEffect transition="in" filter="circle(in)">
                                      <p:cBhvr>
                                        <p:cTn id="52" dur="2000"/>
                                        <p:tgtEl>
                                          <p:spTgt spid="6">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6">
                                            <p:txEl>
                                              <p:pRg st="9" end="9"/>
                                            </p:txEl>
                                          </p:spTgt>
                                        </p:tgtEl>
                                        <p:attrNameLst>
                                          <p:attrName>style.visibility</p:attrName>
                                        </p:attrNameLst>
                                      </p:cBhvr>
                                      <p:to>
                                        <p:strVal val="visible"/>
                                      </p:to>
                                    </p:set>
                                    <p:animEffect transition="in" filter="fade">
                                      <p:cBhvr>
                                        <p:cTn id="61" dur="500"/>
                                        <p:tgtEl>
                                          <p:spTgt spid="6">
                                            <p:txEl>
                                              <p:pRg st="9" end="9"/>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6">
                                            <p:txEl>
                                              <p:pRg st="10" end="10"/>
                                            </p:txEl>
                                          </p:spTgt>
                                        </p:tgtEl>
                                        <p:attrNameLst>
                                          <p:attrName>style.visibility</p:attrName>
                                        </p:attrNameLst>
                                      </p:cBhvr>
                                      <p:to>
                                        <p:strVal val="visible"/>
                                      </p:to>
                                    </p:set>
                                    <p:animEffect transition="in" filter="fade">
                                      <p:cBhvr>
                                        <p:cTn id="66" dur="1000"/>
                                        <p:tgtEl>
                                          <p:spTgt spid="6">
                                            <p:txEl>
                                              <p:pRg st="10" end="10"/>
                                            </p:txEl>
                                          </p:spTgt>
                                        </p:tgtEl>
                                      </p:cBhvr>
                                    </p:animEffect>
                                    <p:anim calcmode="lin" valueType="num">
                                      <p:cBhvr>
                                        <p:cTn id="67"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68"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6">
                                            <p:txEl>
                                              <p:pRg st="11" end="11"/>
                                            </p:txEl>
                                          </p:spTgt>
                                        </p:tgtEl>
                                        <p:attrNameLst>
                                          <p:attrName>style.visibility</p:attrName>
                                        </p:attrNameLst>
                                      </p:cBhvr>
                                      <p:to>
                                        <p:strVal val="visible"/>
                                      </p:to>
                                    </p:set>
                                    <p:animEffect transition="in" filter="barn(inVertical)">
                                      <p:cBhvr>
                                        <p:cTn id="73"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6"/>
          <p:cNvSpPr/>
          <p:nvPr/>
        </p:nvSpPr>
        <p:spPr>
          <a:xfrm>
            <a:off x="4662630" y="969583"/>
            <a:ext cx="2308709" cy="6370975"/>
          </a:xfrm>
          <a:prstGeom prst="rect">
            <a:avLst/>
          </a:prstGeom>
        </p:spPr>
        <p:txBody>
          <a:bodyPr wrap="square">
            <a:spAutoFit/>
          </a:bodyPr>
          <a:lstStyle/>
          <a:p>
            <a:r>
              <a:rPr lang="he-IL" sz="2400" b="1" dirty="0">
                <a:solidFill>
                  <a:srgbClr val="FF0000"/>
                </a:solidFill>
              </a:rPr>
              <a:t>אדם – אדמה</a:t>
            </a:r>
            <a:r>
              <a:rPr lang="he-IL" sz="2400" b="1" dirty="0" smtClean="0">
                <a:solidFill>
                  <a:srgbClr val="FF0000"/>
                </a:solidFill>
              </a:rPr>
              <a:t>.</a:t>
            </a:r>
          </a:p>
          <a:p>
            <a:r>
              <a:rPr lang="he-IL" sz="2400" b="1" dirty="0">
                <a:solidFill>
                  <a:srgbClr val="FF0000"/>
                </a:solidFill>
              </a:rPr>
              <a:t>אמיר- אמירה</a:t>
            </a:r>
            <a:r>
              <a:rPr lang="he-IL" sz="2400" b="1" dirty="0" smtClean="0">
                <a:solidFill>
                  <a:srgbClr val="FF0000"/>
                </a:solidFill>
              </a:rPr>
              <a:t>.</a:t>
            </a:r>
          </a:p>
          <a:p>
            <a:r>
              <a:rPr lang="he-IL" sz="2400" b="1" dirty="0">
                <a:solidFill>
                  <a:srgbClr val="FF0000"/>
                </a:solidFill>
              </a:rPr>
              <a:t>לימון – לימונית</a:t>
            </a:r>
            <a:r>
              <a:rPr lang="he-IL" sz="2400" b="1" dirty="0" smtClean="0">
                <a:solidFill>
                  <a:srgbClr val="FF0000"/>
                </a:solidFill>
              </a:rPr>
              <a:t>.</a:t>
            </a:r>
          </a:p>
          <a:p>
            <a:r>
              <a:rPr lang="he-IL" sz="2400" b="1" dirty="0">
                <a:solidFill>
                  <a:srgbClr val="FF0000"/>
                </a:solidFill>
              </a:rPr>
              <a:t>כרמל – כרמלית</a:t>
            </a:r>
            <a:r>
              <a:rPr lang="he-IL" sz="2400" b="1" dirty="0" smtClean="0">
                <a:solidFill>
                  <a:srgbClr val="FF0000"/>
                </a:solidFill>
              </a:rPr>
              <a:t>.</a:t>
            </a:r>
          </a:p>
          <a:p>
            <a:r>
              <a:rPr lang="he-IL" sz="2400" b="1" dirty="0">
                <a:solidFill>
                  <a:srgbClr val="FF0000"/>
                </a:solidFill>
              </a:rPr>
              <a:t>ערב – ערבה</a:t>
            </a:r>
            <a:r>
              <a:rPr lang="he-IL" sz="2400" b="1" dirty="0" smtClean="0">
                <a:solidFill>
                  <a:srgbClr val="FF0000"/>
                </a:solidFill>
              </a:rPr>
              <a:t>.</a:t>
            </a:r>
          </a:p>
          <a:p>
            <a:r>
              <a:rPr lang="he-IL" sz="2400" b="1" dirty="0">
                <a:solidFill>
                  <a:srgbClr val="FF0000"/>
                </a:solidFill>
              </a:rPr>
              <a:t>שיח – שיחה.</a:t>
            </a:r>
          </a:p>
          <a:p>
            <a:r>
              <a:rPr lang="he-IL" sz="2400" b="1" dirty="0">
                <a:solidFill>
                  <a:srgbClr val="FF0000"/>
                </a:solidFill>
              </a:rPr>
              <a:t>אילן – אילנית.</a:t>
            </a:r>
          </a:p>
          <a:p>
            <a:r>
              <a:rPr lang="he-IL" sz="2400" b="1" dirty="0">
                <a:solidFill>
                  <a:srgbClr val="FF0000"/>
                </a:solidFill>
              </a:rPr>
              <a:t>גזע- גזעית.</a:t>
            </a:r>
          </a:p>
          <a:p>
            <a:r>
              <a:rPr lang="he-IL" sz="2400" b="1" dirty="0">
                <a:solidFill>
                  <a:srgbClr val="FF0000"/>
                </a:solidFill>
              </a:rPr>
              <a:t>צמר- צמרת.</a:t>
            </a:r>
          </a:p>
          <a:p>
            <a:r>
              <a:rPr lang="he-IL" sz="2400" b="1" dirty="0">
                <a:solidFill>
                  <a:srgbClr val="FF0000"/>
                </a:solidFill>
              </a:rPr>
              <a:t>אביב- אביבה.</a:t>
            </a:r>
          </a:p>
          <a:p>
            <a:r>
              <a:rPr lang="he-IL" sz="2400" b="1" dirty="0">
                <a:solidFill>
                  <a:srgbClr val="FF0000"/>
                </a:solidFill>
              </a:rPr>
              <a:t>בלוט – בלוטה.</a:t>
            </a:r>
          </a:p>
          <a:p>
            <a:r>
              <a:rPr lang="he-IL" sz="2400" b="1" dirty="0">
                <a:solidFill>
                  <a:srgbClr val="FF0000"/>
                </a:solidFill>
              </a:rPr>
              <a:t>שקד – שקדייה.</a:t>
            </a:r>
          </a:p>
          <a:p>
            <a:endParaRPr lang="he-IL" sz="2400" b="1" dirty="0">
              <a:solidFill>
                <a:srgbClr val="FF0000"/>
              </a:solidFill>
            </a:endParaRPr>
          </a:p>
          <a:p>
            <a:endParaRPr lang="he-IL" sz="2400" b="1" dirty="0">
              <a:solidFill>
                <a:srgbClr val="FF0000"/>
              </a:solidFill>
            </a:endParaRPr>
          </a:p>
          <a:p>
            <a:endParaRPr lang="he-IL" sz="2400" b="1" dirty="0">
              <a:solidFill>
                <a:srgbClr val="FF0000"/>
              </a:solidFill>
            </a:endParaRPr>
          </a:p>
          <a:p>
            <a:endParaRPr lang="he-IL" sz="2400" b="1" dirty="0">
              <a:solidFill>
                <a:srgbClr val="FF0000"/>
              </a:solidFill>
            </a:endParaRPr>
          </a:p>
          <a:p>
            <a:endParaRPr lang="he-IL"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animEffect transition="in" filter="barn(inVertical)">
                                      <p:cBhvr>
                                        <p:cTn id="34" dur="500"/>
                                        <p:tgtEl>
                                          <p:spTgt spid="4">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Effect transition="in" filter="wipe(down)">
                                      <p:cBhvr>
                                        <p:cTn id="39" dur="500"/>
                                        <p:tgtEl>
                                          <p:spTgt spid="4">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4">
                                            <p:txEl>
                                              <p:pRg st="7" end="7"/>
                                            </p:txEl>
                                          </p:spTgt>
                                        </p:tgtEl>
                                        <p:attrNameLst>
                                          <p:attrName>style.visibility</p:attrName>
                                        </p:attrNameLst>
                                      </p:cBhvr>
                                      <p:to>
                                        <p:strVal val="visible"/>
                                      </p:to>
                                    </p:set>
                                    <p:animEffect transition="in" filter="circle(in)">
                                      <p:cBhvr>
                                        <p:cTn id="44" dur="2000"/>
                                        <p:tgtEl>
                                          <p:spTgt spid="4">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4">
                                            <p:txEl>
                                              <p:pRg st="9" end="9"/>
                                            </p:txEl>
                                          </p:spTgt>
                                        </p:tgtEl>
                                        <p:attrNameLst>
                                          <p:attrName>style.visibility</p:attrName>
                                        </p:attrNameLst>
                                      </p:cBhvr>
                                      <p:to>
                                        <p:strVal val="visible"/>
                                      </p:to>
                                    </p:set>
                                    <p:animEffect transition="in" filter="fade">
                                      <p:cBhvr>
                                        <p:cTn id="53" dur="500"/>
                                        <p:tgtEl>
                                          <p:spTgt spid="4">
                                            <p:txEl>
                                              <p:pRg st="9" end="9"/>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4">
                                            <p:txEl>
                                              <p:pRg st="10" end="10"/>
                                            </p:txEl>
                                          </p:spTgt>
                                        </p:tgtEl>
                                        <p:attrNameLst>
                                          <p:attrName>style.visibility</p:attrName>
                                        </p:attrNameLst>
                                      </p:cBhvr>
                                      <p:to>
                                        <p:strVal val="visible"/>
                                      </p:to>
                                    </p:set>
                                    <p:animEffect transition="in" filter="fade">
                                      <p:cBhvr>
                                        <p:cTn id="58" dur="1000"/>
                                        <p:tgtEl>
                                          <p:spTgt spid="4">
                                            <p:txEl>
                                              <p:pRg st="10" end="10"/>
                                            </p:txEl>
                                          </p:spTgt>
                                        </p:tgtEl>
                                      </p:cBhvr>
                                    </p:animEffect>
                                    <p:anim calcmode="lin" valueType="num">
                                      <p:cBhvr>
                                        <p:cTn id="59"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60"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4">
                                            <p:txEl>
                                              <p:pRg st="11" end="11"/>
                                            </p:txEl>
                                          </p:spTgt>
                                        </p:tgtEl>
                                        <p:attrNameLst>
                                          <p:attrName>style.visibility</p:attrName>
                                        </p:attrNameLst>
                                      </p:cBhvr>
                                      <p:to>
                                        <p:strVal val="visible"/>
                                      </p:to>
                                    </p:set>
                                    <p:animEffect transition="in" filter="barn(inVertical)">
                                      <p:cBhvr>
                                        <p:cTn id="65"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מלבן 4"/>
          <p:cNvSpPr/>
          <p:nvPr/>
        </p:nvSpPr>
        <p:spPr>
          <a:xfrm>
            <a:off x="267286" y="1497382"/>
            <a:ext cx="10572169" cy="5047536"/>
          </a:xfrm>
          <a:prstGeom prst="rect">
            <a:avLst/>
          </a:prstGeom>
          <a:noFill/>
        </p:spPr>
        <p:txBody>
          <a:bodyPr wrap="square" lIns="91440" tIns="45720" rIns="91440" bIns="45720">
            <a:spAutoFit/>
          </a:bodyPr>
          <a:lstStyle/>
          <a:p>
            <a:r>
              <a:rPr lang="he-IL" sz="3200" b="1" dirty="0" smtClean="0"/>
              <a:t>''ארבעה ראשי שנים הם:  </a:t>
            </a:r>
          </a:p>
          <a:p>
            <a:r>
              <a:rPr lang="he-IL" sz="3200" b="1" u="sng" dirty="0" smtClean="0"/>
              <a:t>1.באחד בניסן-</a:t>
            </a:r>
            <a:r>
              <a:rPr lang="he-IL" sz="3200" b="1" dirty="0" smtClean="0"/>
              <a:t>ראש השנה </a:t>
            </a:r>
            <a:r>
              <a:rPr lang="he-IL" sz="3200" b="1" dirty="0" smtClean="0">
                <a:hlinkClick r:id="rId2" action="ppaction://hlinksldjump"/>
              </a:rPr>
              <a:t>למלכים ולרגלים</a:t>
            </a:r>
            <a:r>
              <a:rPr lang="he-IL" sz="3200" b="1" dirty="0" smtClean="0">
                <a:solidFill>
                  <a:srgbClr val="FF0000"/>
                </a:solidFill>
                <a:hlinkClick r:id="rId2" action="ppaction://hlinksldjump"/>
              </a:rPr>
              <a:t>. </a:t>
            </a:r>
            <a:r>
              <a:rPr lang="he-IL" sz="3200" b="1" dirty="0" smtClean="0"/>
              <a:t> </a:t>
            </a:r>
            <a:endParaRPr lang="he-IL" sz="1600" b="1" dirty="0" smtClean="0"/>
          </a:p>
          <a:p>
            <a:endParaRPr lang="he-IL" sz="1400" b="1" dirty="0" smtClean="0"/>
          </a:p>
          <a:p>
            <a:r>
              <a:rPr lang="he-IL" sz="3200" b="1" u="sng" dirty="0" smtClean="0"/>
              <a:t>2.באחד באלול</a:t>
            </a:r>
            <a:r>
              <a:rPr lang="he-IL" sz="3200" b="1" dirty="0" smtClean="0"/>
              <a:t>-ראש השנה </a:t>
            </a:r>
            <a:r>
              <a:rPr lang="he-IL" sz="3200" b="1" dirty="0" smtClean="0">
                <a:hlinkClick r:id="rId3" action="ppaction://hlinksldjump"/>
              </a:rPr>
              <a:t>למעשר בהמה. </a:t>
            </a:r>
            <a:endParaRPr lang="he-IL" sz="3200" b="1" dirty="0" smtClean="0"/>
          </a:p>
          <a:p>
            <a:r>
              <a:rPr lang="he-IL" sz="3200" b="1" dirty="0" smtClean="0"/>
              <a:t>רבי אלעזר ורבי שמעון </a:t>
            </a:r>
            <a:r>
              <a:rPr lang="he-IL" sz="3200" b="1" dirty="0" err="1" smtClean="0"/>
              <a:t>אומרין</a:t>
            </a:r>
            <a:r>
              <a:rPr lang="he-IL" sz="3200" b="1" dirty="0" smtClean="0"/>
              <a:t>, באחד בתשרי.  </a:t>
            </a:r>
          </a:p>
          <a:p>
            <a:endParaRPr lang="he-IL" sz="1400" b="1" dirty="0" smtClean="0"/>
          </a:p>
          <a:p>
            <a:r>
              <a:rPr lang="he-IL" sz="3200" b="1" u="sng" dirty="0" smtClean="0"/>
              <a:t>3.באחד בתשרי</a:t>
            </a:r>
            <a:r>
              <a:rPr lang="he-IL" sz="3200" b="1" dirty="0" smtClean="0"/>
              <a:t>-ראש השנה </a:t>
            </a:r>
            <a:r>
              <a:rPr lang="he-IL" sz="3200" b="1" dirty="0" smtClean="0">
                <a:hlinkClick r:id="rId4" action="ppaction://hlinksldjump"/>
              </a:rPr>
              <a:t>לשנים</a:t>
            </a:r>
          </a:p>
          <a:p>
            <a:r>
              <a:rPr lang="he-IL" sz="3200" b="1" dirty="0" smtClean="0">
                <a:hlinkClick r:id="rId4" action="ppaction://hlinksldjump"/>
              </a:rPr>
              <a:t>לשמיטים וליובלות, ולנטיעה ולירקות. </a:t>
            </a:r>
            <a:endParaRPr lang="he-IL" sz="3200" b="1" dirty="0" smtClean="0"/>
          </a:p>
          <a:p>
            <a:endParaRPr lang="he-IL" sz="1400" b="1" dirty="0" smtClean="0"/>
          </a:p>
          <a:p>
            <a:r>
              <a:rPr lang="he-IL" sz="3200" b="1" dirty="0" smtClean="0"/>
              <a:t>4.</a:t>
            </a:r>
            <a:r>
              <a:rPr lang="he-IL" sz="3200" b="1" u="sng" dirty="0" smtClean="0"/>
              <a:t>באחד בשבט</a:t>
            </a:r>
            <a:r>
              <a:rPr lang="he-IL" sz="3200" b="1" dirty="0" smtClean="0"/>
              <a:t>-ראש השנה </a:t>
            </a:r>
            <a:r>
              <a:rPr lang="he-IL" sz="3200" b="1" dirty="0" smtClean="0">
                <a:hlinkClick r:id="rId5" action="ppaction://hlinksldjump"/>
              </a:rPr>
              <a:t>לאילן, </a:t>
            </a:r>
            <a:endParaRPr lang="he-IL" sz="3200" b="1" dirty="0" smtClean="0"/>
          </a:p>
          <a:p>
            <a:r>
              <a:rPr lang="he-IL" sz="3200" b="1" dirty="0" smtClean="0"/>
              <a:t>כדברי בית </a:t>
            </a:r>
            <a:r>
              <a:rPr lang="he-IL" sz="3200" b="1" dirty="0" err="1" smtClean="0"/>
              <a:t>שמאי,בית</a:t>
            </a:r>
            <a:r>
              <a:rPr lang="he-IL" sz="3200" b="1" dirty="0" smtClean="0"/>
              <a:t> הלל </a:t>
            </a:r>
            <a:r>
              <a:rPr lang="he-IL" sz="3200" b="1" dirty="0" err="1" smtClean="0"/>
              <a:t>אומרין</a:t>
            </a:r>
            <a:r>
              <a:rPr lang="he-IL" sz="3200" b="1" dirty="0" smtClean="0"/>
              <a:t>, </a:t>
            </a:r>
            <a:r>
              <a:rPr lang="he-IL" sz="4000" b="1" dirty="0" smtClean="0"/>
              <a:t>בחמישה עשר בו''. </a:t>
            </a:r>
          </a:p>
          <a:p>
            <a:r>
              <a:rPr lang="he-IL" sz="1600" b="1" dirty="0" smtClean="0"/>
              <a:t>(מסכת ראש השנה פרק א משנה א)</a:t>
            </a:r>
          </a:p>
        </p:txBody>
      </p:sp>
      <p:pic>
        <p:nvPicPr>
          <p:cNvPr id="2" name="תמונה 1"/>
          <p:cNvPicPr>
            <a:picLocks noChangeAspect="1"/>
          </p:cNvPicPr>
          <p:nvPr/>
        </p:nvPicPr>
        <p:blipFill>
          <a:blip r:embed="rId6" cstate="print"/>
          <a:stretch>
            <a:fillRect/>
          </a:stretch>
        </p:blipFill>
        <p:spPr>
          <a:xfrm>
            <a:off x="267286" y="174404"/>
            <a:ext cx="12193057" cy="1103472"/>
          </a:xfrm>
          <a:prstGeom prst="rect">
            <a:avLst/>
          </a:prstGeom>
        </p:spPr>
      </p:pic>
    </p:spTree>
    <p:extLst>
      <p:ext uri="{BB962C8B-B14F-4D97-AF65-F5344CB8AC3E}">
        <p14:creationId xmlns:p14="http://schemas.microsoft.com/office/powerpoint/2010/main" val="197106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6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1000"/>
                                        <p:tgtEl>
                                          <p:spTgt spid="5">
                                            <p:txEl>
                                              <p:pRg st="3" end="3"/>
                                            </p:txEl>
                                          </p:spTgt>
                                        </p:tgtEl>
                                      </p:cBhvr>
                                    </p:animEffect>
                                    <p:anim calcmode="lin" valueType="num">
                                      <p:cBhvr>
                                        <p:cTn id="2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fade">
                                      <p:cBhvr>
                                        <p:cTn id="33" dur="1000"/>
                                        <p:tgtEl>
                                          <p:spTgt spid="5">
                                            <p:txEl>
                                              <p:pRg st="4" end="4"/>
                                            </p:txEl>
                                          </p:spTgt>
                                        </p:tgtEl>
                                      </p:cBhvr>
                                    </p:animEffect>
                                    <p:anim calcmode="lin" valueType="num">
                                      <p:cBhvr>
                                        <p:cTn id="34"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Effect transition="in" filter="fade">
                                      <p:cBhvr>
                                        <p:cTn id="40" dur="1000"/>
                                        <p:tgtEl>
                                          <p:spTgt spid="5">
                                            <p:txEl>
                                              <p:pRg st="6" end="6"/>
                                            </p:txEl>
                                          </p:spTgt>
                                        </p:tgtEl>
                                      </p:cBhvr>
                                    </p:animEffect>
                                    <p:anim calcmode="lin" valueType="num">
                                      <p:cBhvr>
                                        <p:cTn id="41"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fade">
                                      <p:cBhvr>
                                        <p:cTn id="47" dur="1000"/>
                                        <p:tgtEl>
                                          <p:spTgt spid="5">
                                            <p:txEl>
                                              <p:pRg st="7" end="7"/>
                                            </p:txEl>
                                          </p:spTgt>
                                        </p:tgtEl>
                                      </p:cBhvr>
                                    </p:animEffect>
                                    <p:anim calcmode="lin" valueType="num">
                                      <p:cBhvr>
                                        <p:cTn id="48"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5">
                                            <p:txEl>
                                              <p:pRg st="9" end="9"/>
                                            </p:txEl>
                                          </p:spTgt>
                                        </p:tgtEl>
                                        <p:attrNameLst>
                                          <p:attrName>style.visibility</p:attrName>
                                        </p:attrNameLst>
                                      </p:cBhvr>
                                      <p:to>
                                        <p:strVal val="visible"/>
                                      </p:to>
                                    </p:set>
                                    <p:animEffect transition="in" filter="fade">
                                      <p:cBhvr>
                                        <p:cTn id="54" dur="1000"/>
                                        <p:tgtEl>
                                          <p:spTgt spid="5">
                                            <p:txEl>
                                              <p:pRg st="9" end="9"/>
                                            </p:txEl>
                                          </p:spTgt>
                                        </p:tgtEl>
                                      </p:cBhvr>
                                    </p:animEffect>
                                    <p:anim calcmode="lin" valueType="num">
                                      <p:cBhvr>
                                        <p:cTn id="55"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5">
                                            <p:txEl>
                                              <p:pRg st="10" end="10"/>
                                            </p:txEl>
                                          </p:spTgt>
                                        </p:tgtEl>
                                        <p:attrNameLst>
                                          <p:attrName>style.visibility</p:attrName>
                                        </p:attrNameLst>
                                      </p:cBhvr>
                                      <p:to>
                                        <p:strVal val="visible"/>
                                      </p:to>
                                    </p:set>
                                    <p:animEffect transition="in" filter="fade">
                                      <p:cBhvr>
                                        <p:cTn id="61" dur="1000"/>
                                        <p:tgtEl>
                                          <p:spTgt spid="5">
                                            <p:txEl>
                                              <p:pRg st="10" end="10"/>
                                            </p:txEl>
                                          </p:spTgt>
                                        </p:tgtEl>
                                      </p:cBhvr>
                                    </p:animEffect>
                                    <p:anim calcmode="lin" valueType="num">
                                      <p:cBhvr>
                                        <p:cTn id="62"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63"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5">
                                            <p:txEl>
                                              <p:pRg st="11" end="11"/>
                                            </p:txEl>
                                          </p:spTgt>
                                        </p:tgtEl>
                                        <p:attrNameLst>
                                          <p:attrName>style.visibility</p:attrName>
                                        </p:attrNameLst>
                                      </p:cBhvr>
                                      <p:to>
                                        <p:strVal val="visible"/>
                                      </p:to>
                                    </p:set>
                                    <p:animEffect transition="in" filter="fade">
                                      <p:cBhvr>
                                        <p:cTn id="68" dur="1000"/>
                                        <p:tgtEl>
                                          <p:spTgt spid="5">
                                            <p:txEl>
                                              <p:pRg st="11" end="11"/>
                                            </p:txEl>
                                          </p:spTgt>
                                        </p:tgtEl>
                                      </p:cBhvr>
                                    </p:animEffect>
                                    <p:anim calcmode="lin" valueType="num">
                                      <p:cBhvr>
                                        <p:cTn id="69"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70" dur="1000" fill="hold"/>
                                        <p:tgtEl>
                                          <p:spTgt spid="5">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extBox 5"/>
          <p:cNvSpPr txBox="1"/>
          <p:nvPr/>
        </p:nvSpPr>
        <p:spPr>
          <a:xfrm>
            <a:off x="2273300" y="1809123"/>
            <a:ext cx="9398000" cy="2554545"/>
          </a:xfrm>
          <a:prstGeom prst="rect">
            <a:avLst/>
          </a:prstGeom>
          <a:noFill/>
        </p:spPr>
        <p:txBody>
          <a:bodyPr wrap="square" rtlCol="1">
            <a:spAutoFit/>
          </a:bodyPr>
          <a:lstStyle/>
          <a:p>
            <a:r>
              <a:rPr lang="he-IL" sz="4000" b="1" u="sng" dirty="0" smtClean="0">
                <a:latin typeface="Guttman Keren" panose="02010401010101010101" pitchFamily="2" charset="-79"/>
                <a:cs typeface="Guttman Keren" panose="02010401010101010101" pitchFamily="2" charset="-79"/>
              </a:rPr>
              <a:t>מלכים-</a:t>
            </a:r>
            <a:r>
              <a:rPr lang="he-IL" sz="4000" dirty="0" smtClean="0">
                <a:latin typeface="Guttman Keren" panose="02010401010101010101" pitchFamily="2" charset="-79"/>
                <a:cs typeface="Guttman Keren" panose="02010401010101010101" pitchFamily="2" charset="-79"/>
              </a:rPr>
              <a:t>בחודש ניסן מתחילה שנה חדשה לחשבון השנים של כל מלך.  </a:t>
            </a:r>
          </a:p>
          <a:p>
            <a:endParaRPr lang="he-IL" sz="4000" dirty="0">
              <a:latin typeface="Guttman Keren" panose="02010401010101010101" pitchFamily="2" charset="-79"/>
              <a:cs typeface="Guttman Keren" panose="02010401010101010101" pitchFamily="2" charset="-79"/>
            </a:endParaRPr>
          </a:p>
          <a:p>
            <a:endParaRPr lang="he-IL" sz="4000" dirty="0" smtClean="0">
              <a:latin typeface="Guttman Keren" panose="02010401010101010101" pitchFamily="2" charset="-79"/>
              <a:cs typeface="Guttman Keren" panose="02010401010101010101" pitchFamily="2" charset="-79"/>
            </a:endParaRPr>
          </a:p>
        </p:txBody>
      </p:sp>
      <p:sp>
        <p:nvSpPr>
          <p:cNvPr id="7" name="מלבן 6"/>
          <p:cNvSpPr/>
          <p:nvPr/>
        </p:nvSpPr>
        <p:spPr>
          <a:xfrm>
            <a:off x="4125529" y="626030"/>
            <a:ext cx="7073899" cy="923330"/>
          </a:xfrm>
          <a:prstGeom prst="rect">
            <a:avLst/>
          </a:prstGeom>
          <a:noFill/>
        </p:spPr>
        <p:txBody>
          <a:bodyPr wrap="square" lIns="91440" tIns="45720" rIns="91440" bIns="45720">
            <a:spAutoFit/>
          </a:bodyPr>
          <a:lstStyle/>
          <a:p>
            <a:pPr algn="ctr"/>
            <a:r>
              <a:rPr lang="he-IL" sz="5400" b="1" cap="none" spc="0" dirty="0" smtClean="0">
                <a:ln w="22225">
                  <a:solidFill>
                    <a:schemeClr val="accent2"/>
                  </a:solidFill>
                  <a:prstDash val="solid"/>
                </a:ln>
                <a:solidFill>
                  <a:schemeClr val="accent2">
                    <a:lumMod val="40000"/>
                    <a:lumOff val="60000"/>
                  </a:schemeClr>
                </a:solidFill>
                <a:effectLst/>
              </a:rPr>
              <a:t>מלכים ורגלים</a:t>
            </a:r>
            <a:endParaRPr lang="he-IL" sz="5400" b="1" cap="none" spc="0" dirty="0">
              <a:ln w="22225">
                <a:solidFill>
                  <a:schemeClr val="accent2"/>
                </a:solidFill>
                <a:prstDash val="solid"/>
              </a:ln>
              <a:solidFill>
                <a:schemeClr val="accent2">
                  <a:lumMod val="40000"/>
                  <a:lumOff val="60000"/>
                </a:schemeClr>
              </a:solidFill>
              <a:effectLst/>
            </a:endParaRPr>
          </a:p>
        </p:txBody>
      </p:sp>
      <p:pic>
        <p:nvPicPr>
          <p:cNvPr id="2" name="תמונה 1"/>
          <p:cNvPicPr>
            <a:picLocks noChangeAspect="1"/>
          </p:cNvPicPr>
          <p:nvPr/>
        </p:nvPicPr>
        <p:blipFill rotWithShape="1">
          <a:blip r:embed="rId2" cstate="print"/>
          <a:srcRect r="10027"/>
          <a:stretch/>
        </p:blipFill>
        <p:spPr>
          <a:xfrm>
            <a:off x="565150" y="188179"/>
            <a:ext cx="2165350" cy="2378690"/>
          </a:xfrm>
          <a:prstGeom prst="rect">
            <a:avLst/>
          </a:prstGeom>
        </p:spPr>
      </p:pic>
      <p:sp>
        <p:nvSpPr>
          <p:cNvPr id="12" name="מלבן 11"/>
          <p:cNvSpPr/>
          <p:nvPr/>
        </p:nvSpPr>
        <p:spPr>
          <a:xfrm>
            <a:off x="469900" y="4182960"/>
            <a:ext cx="10909300" cy="1938992"/>
          </a:xfrm>
          <a:prstGeom prst="rect">
            <a:avLst/>
          </a:prstGeom>
        </p:spPr>
        <p:txBody>
          <a:bodyPr wrap="square">
            <a:spAutoFit/>
          </a:bodyPr>
          <a:lstStyle/>
          <a:p>
            <a:pPr lvl="0"/>
            <a:r>
              <a:rPr lang="he-IL" sz="4000" b="1" u="sng" dirty="0">
                <a:solidFill>
                  <a:prstClr val="black"/>
                </a:solidFill>
                <a:latin typeface="Guttman Keren" panose="02010401010101010101" pitchFamily="2" charset="-79"/>
                <a:cs typeface="Guttman Keren" panose="02010401010101010101" pitchFamily="2" charset="-79"/>
              </a:rPr>
              <a:t>רגלים-</a:t>
            </a:r>
            <a:r>
              <a:rPr lang="he-IL" sz="4000" dirty="0">
                <a:solidFill>
                  <a:prstClr val="black"/>
                </a:solidFill>
                <a:latin typeface="Guttman Keren" panose="02010401010101010101" pitchFamily="2" charset="-79"/>
                <a:cs typeface="Guttman Keren" panose="02010401010101010101" pitchFamily="2" charset="-79"/>
              </a:rPr>
              <a:t>מהו סדר החגים ? שלושת הרגלים מתחילים בראש חודש ניסן כי ניסן הוא החודש הראשון לפי התורה (פסח ,שבועות , סוכות ).</a:t>
            </a:r>
          </a:p>
        </p:txBody>
      </p:sp>
      <p:sp>
        <p:nvSpPr>
          <p:cNvPr id="9" name="הסבר ענן 8"/>
          <p:cNvSpPr/>
          <p:nvPr/>
        </p:nvSpPr>
        <p:spPr>
          <a:xfrm>
            <a:off x="962025" y="2707164"/>
            <a:ext cx="4315443" cy="1415636"/>
          </a:xfrm>
          <a:prstGeom prst="cloudCallout">
            <a:avLst>
              <a:gd name="adj1" fmla="val 61430"/>
              <a:gd name="adj2" fmla="val -24891"/>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he-IL" dirty="0" smtClean="0"/>
              <a:t>נקודה למחשבה כאשר מלך נמלך  בחודש שבט או אדר והגיע ראש חודש ניסן האם מתחיל שנה שניה למולכו או לא ?!</a:t>
            </a:r>
            <a:endParaRPr lang="he-IL" dirty="0"/>
          </a:p>
        </p:txBody>
      </p:sp>
    </p:spTree>
    <p:extLst>
      <p:ext uri="{BB962C8B-B14F-4D97-AF65-F5344CB8AC3E}">
        <p14:creationId xmlns:p14="http://schemas.microsoft.com/office/powerpoint/2010/main" val="1746861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grpId="1" nodeType="clickEffect">
                                  <p:stCondLst>
                                    <p:cond delay="0"/>
                                  </p:stCondLst>
                                  <p:childTnLst>
                                    <p:animScale>
                                      <p:cBhvr>
                                        <p:cTn id="26" dur="2000" fill="hold"/>
                                        <p:tgtEl>
                                          <p:spTgt spid="9"/>
                                        </p:tgtEl>
                                      </p:cBhvr>
                                      <p:by x="150000" y="150000"/>
                                    </p:animScale>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2" grpId="0"/>
      <p:bldP spid="9" grpId="0" animBg="1"/>
      <p:bldP spid="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4127500" y="2258262"/>
            <a:ext cx="7187027" cy="3970318"/>
          </a:xfrm>
          <a:prstGeom prst="rect">
            <a:avLst/>
          </a:prstGeom>
        </p:spPr>
        <p:txBody>
          <a:bodyPr wrap="square">
            <a:spAutoFit/>
          </a:bodyPr>
          <a:lstStyle/>
          <a:p>
            <a:r>
              <a:rPr lang="he-IL" sz="2800" dirty="0" smtClean="0"/>
              <a:t>ט"ו-בשבט אינו נזכר בתורה!!!</a:t>
            </a:r>
          </a:p>
          <a:p>
            <a:r>
              <a:rPr lang="he-IL" sz="2800" dirty="0" smtClean="0"/>
              <a:t>הוא נזכר לראשונה במשנה ובתלמוד ומופיע בשם "ראש השנה לאילן". </a:t>
            </a:r>
          </a:p>
          <a:p>
            <a:r>
              <a:rPr lang="he-IL" sz="2800" dirty="0" smtClean="0"/>
              <a:t>מתוך שמו "ראש השנה" אנו למדים שהוא בא לציין התחלה והתחדשות. על פי חז"ל יום זה הוא התחלת שנה חדשה לפירות האילן, ובכך הוא מהווה נקודת ציון על פיה קובעים  את מניין שנות הפרי. ההלכה היא כדעת בית הלל ולכן אנו מכירים את ראש השנה לאילנות בטו בשבט .</a:t>
            </a:r>
          </a:p>
        </p:txBody>
      </p:sp>
      <p:sp>
        <p:nvSpPr>
          <p:cNvPr id="7" name="מלבן 6"/>
          <p:cNvSpPr/>
          <p:nvPr/>
        </p:nvSpPr>
        <p:spPr>
          <a:xfrm>
            <a:off x="979715" y="224283"/>
            <a:ext cx="6141425" cy="923330"/>
          </a:xfrm>
          <a:prstGeom prst="rect">
            <a:avLst/>
          </a:prstGeom>
          <a:noFill/>
        </p:spPr>
        <p:txBody>
          <a:bodyPr wrap="none" lIns="91440" tIns="45720" rIns="91440" bIns="45720">
            <a:spAutoFit/>
          </a:bodyPr>
          <a:lstStyle/>
          <a:p>
            <a:pPr algn="ctr"/>
            <a:r>
              <a:rPr lang="he-IL" sz="5400" b="1" dirty="0" smtClean="0">
                <a:ln w="22225">
                  <a:solidFill>
                    <a:schemeClr val="accent2"/>
                  </a:solidFill>
                  <a:prstDash val="solid"/>
                </a:ln>
                <a:solidFill>
                  <a:schemeClr val="accent2">
                    <a:lumMod val="40000"/>
                    <a:lumOff val="60000"/>
                  </a:schemeClr>
                </a:solidFill>
              </a:rPr>
              <a:t>ראש השנה לאילנות</a:t>
            </a:r>
            <a:endParaRPr lang="he-IL" sz="5400" b="1" dirty="0">
              <a:ln w="22225">
                <a:solidFill>
                  <a:schemeClr val="accent2"/>
                </a:solidFill>
                <a:prstDash val="solid"/>
              </a:ln>
              <a:solidFill>
                <a:schemeClr val="accent2">
                  <a:lumMod val="40000"/>
                  <a:lumOff val="60000"/>
                </a:schemeClr>
              </a:solidFill>
            </a:endParaRPr>
          </a:p>
        </p:txBody>
      </p:sp>
      <p:sp>
        <p:nvSpPr>
          <p:cNvPr id="9" name="הסבר ענן 8"/>
          <p:cNvSpPr/>
          <p:nvPr/>
        </p:nvSpPr>
        <p:spPr>
          <a:xfrm>
            <a:off x="146343" y="2258262"/>
            <a:ext cx="3981157" cy="1700799"/>
          </a:xfrm>
          <a:prstGeom prst="cloudCallout">
            <a:avLst>
              <a:gd name="adj1" fmla="val 57641"/>
              <a:gd name="adj2" fmla="val 133437"/>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he-IL" dirty="0" smtClean="0"/>
              <a:t>כאשר יש מחלוקת בין בית הלל לבין בית שמאי מי מקל ומי מחמיר ועל ידי מי ההלכה ???</a:t>
            </a:r>
            <a:endParaRPr lang="he-IL" dirty="0"/>
          </a:p>
        </p:txBody>
      </p:sp>
      <p:sp>
        <p:nvSpPr>
          <p:cNvPr id="2" name="מלבן 1"/>
          <p:cNvSpPr/>
          <p:nvPr/>
        </p:nvSpPr>
        <p:spPr>
          <a:xfrm>
            <a:off x="8208340" y="1310130"/>
            <a:ext cx="2864887" cy="769441"/>
          </a:xfrm>
          <a:prstGeom prst="rect">
            <a:avLst/>
          </a:prstGeom>
        </p:spPr>
        <p:txBody>
          <a:bodyPr wrap="none">
            <a:spAutoFit/>
          </a:bodyPr>
          <a:lstStyle/>
          <a:p>
            <a:r>
              <a:rPr lang="he-IL" sz="4400" b="1" u="sng" dirty="0">
                <a:ln w="22225">
                  <a:solidFill>
                    <a:srgbClr val="54A021"/>
                  </a:solidFill>
                  <a:prstDash val="solid"/>
                </a:ln>
                <a:solidFill>
                  <a:srgbClr val="54A021">
                    <a:lumMod val="40000"/>
                    <a:lumOff val="60000"/>
                  </a:srgbClr>
                </a:solidFill>
              </a:rPr>
              <a:t>מקור החג: </a:t>
            </a:r>
            <a:endParaRPr lang="he-IL" sz="4400" u="sng" dirty="0"/>
          </a:p>
        </p:txBody>
      </p:sp>
    </p:spTree>
    <p:extLst>
      <p:ext uri="{BB962C8B-B14F-4D97-AF65-F5344CB8AC3E}">
        <p14:creationId xmlns:p14="http://schemas.microsoft.com/office/powerpoint/2010/main" val="488050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9" dur="5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randombar(horizontal)">
                                      <p:cBhvr>
                                        <p:cTn id="24" dur="5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1"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ircle(in)">
                                      <p:cBhvr>
                                        <p:cTn id="29" dur="2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mph" presetSubtype="0" fill="hold" grpId="2" nodeType="clickEffect">
                                  <p:stCondLst>
                                    <p:cond delay="0"/>
                                  </p:stCondLst>
                                  <p:childTnLst>
                                    <p:animScale>
                                      <p:cBhvr>
                                        <p:cTn id="33"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P spid="9" grpId="1" animBg="1"/>
      <p:bldP spid="9"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גל 22"/>
          <p:cNvSpPr/>
          <p:nvPr/>
        </p:nvSpPr>
        <p:spPr>
          <a:xfrm>
            <a:off x="5331481" y="3946136"/>
            <a:ext cx="1892300" cy="15367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טו בשבט </a:t>
            </a:r>
            <a:r>
              <a:rPr lang="he-IL" dirty="0" err="1" smtClean="0"/>
              <a:t>תשעד</a:t>
            </a:r>
            <a:endParaRPr lang="he-IL" dirty="0"/>
          </a:p>
        </p:txBody>
      </p:sp>
      <p:pic>
        <p:nvPicPr>
          <p:cNvPr id="24" name="תמונה 23"/>
          <p:cNvPicPr>
            <a:picLocks noChangeAspect="1"/>
          </p:cNvPicPr>
          <p:nvPr/>
        </p:nvPicPr>
        <p:blipFill>
          <a:blip r:embed="rId2" cstate="print"/>
          <a:stretch>
            <a:fillRect/>
          </a:stretch>
        </p:blipFill>
        <p:spPr>
          <a:xfrm>
            <a:off x="1809753" y="4597149"/>
            <a:ext cx="2295525" cy="1990725"/>
          </a:xfrm>
          <a:prstGeom prst="rect">
            <a:avLst/>
          </a:prstGeom>
        </p:spPr>
      </p:pic>
      <p:pic>
        <p:nvPicPr>
          <p:cNvPr id="25" name="תמונה 24"/>
          <p:cNvPicPr>
            <a:picLocks noChangeAspect="1"/>
          </p:cNvPicPr>
          <p:nvPr/>
        </p:nvPicPr>
        <p:blipFill>
          <a:blip r:embed="rId3" cstate="print"/>
          <a:stretch>
            <a:fillRect/>
          </a:stretch>
        </p:blipFill>
        <p:spPr>
          <a:xfrm>
            <a:off x="7442201" y="4949390"/>
            <a:ext cx="1905000" cy="1536700"/>
          </a:xfrm>
          <a:prstGeom prst="rect">
            <a:avLst/>
          </a:prstGeom>
        </p:spPr>
      </p:pic>
      <p:sp>
        <p:nvSpPr>
          <p:cNvPr id="29" name="הסבר אליפטי 28"/>
          <p:cNvSpPr/>
          <p:nvPr/>
        </p:nvSpPr>
        <p:spPr>
          <a:xfrm>
            <a:off x="8449984" y="3651503"/>
            <a:ext cx="2355850" cy="1270000"/>
          </a:xfrm>
          <a:prstGeom prst="wedgeEllipseCallou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he-IL" dirty="0" smtClean="0"/>
              <a:t>פירות לפני טו בשבט נחשבים  לשנת </a:t>
            </a:r>
            <a:r>
              <a:rPr lang="he-IL" dirty="0" err="1" smtClean="0"/>
              <a:t>תשעד</a:t>
            </a:r>
            <a:endParaRPr lang="he-IL" dirty="0"/>
          </a:p>
        </p:txBody>
      </p:sp>
      <p:sp>
        <p:nvSpPr>
          <p:cNvPr id="32" name="הסבר אליפטי 31"/>
          <p:cNvSpPr/>
          <p:nvPr/>
        </p:nvSpPr>
        <p:spPr>
          <a:xfrm>
            <a:off x="2559052" y="3661275"/>
            <a:ext cx="2413000" cy="1143000"/>
          </a:xfrm>
          <a:prstGeom prst="wedgeEllipseCallou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he-IL" dirty="0" smtClean="0"/>
              <a:t>פירות לאחר טו בשבט נחשבים לשנת תשעה</a:t>
            </a:r>
            <a:endParaRPr lang="he-IL" dirty="0"/>
          </a:p>
        </p:txBody>
      </p:sp>
      <p:pic>
        <p:nvPicPr>
          <p:cNvPr id="2" name="תמונה 1"/>
          <p:cNvPicPr>
            <a:picLocks noChangeAspect="1"/>
          </p:cNvPicPr>
          <p:nvPr/>
        </p:nvPicPr>
        <p:blipFill>
          <a:blip r:embed="rId4" cstate="print"/>
          <a:stretch>
            <a:fillRect/>
          </a:stretch>
        </p:blipFill>
        <p:spPr>
          <a:xfrm>
            <a:off x="10330636" y="5361553"/>
            <a:ext cx="1182727" cy="951058"/>
          </a:xfrm>
          <a:prstGeom prst="rect">
            <a:avLst/>
          </a:prstGeom>
        </p:spPr>
      </p:pic>
      <p:pic>
        <p:nvPicPr>
          <p:cNvPr id="3" name="תמונה 2"/>
          <p:cNvPicPr>
            <a:picLocks noChangeAspect="1"/>
          </p:cNvPicPr>
          <p:nvPr/>
        </p:nvPicPr>
        <p:blipFill>
          <a:blip r:embed="rId5" cstate="print"/>
          <a:stretch>
            <a:fillRect/>
          </a:stretch>
        </p:blipFill>
        <p:spPr>
          <a:xfrm>
            <a:off x="235781" y="4949390"/>
            <a:ext cx="1414395" cy="1066892"/>
          </a:xfrm>
          <a:prstGeom prst="rect">
            <a:avLst/>
          </a:prstGeom>
        </p:spPr>
      </p:pic>
      <p:sp>
        <p:nvSpPr>
          <p:cNvPr id="4" name="מלבן 3"/>
          <p:cNvSpPr/>
          <p:nvPr/>
        </p:nvSpPr>
        <p:spPr>
          <a:xfrm>
            <a:off x="685799" y="443707"/>
            <a:ext cx="9910483" cy="2554545"/>
          </a:xfrm>
          <a:prstGeom prst="rect">
            <a:avLst/>
          </a:prstGeom>
        </p:spPr>
        <p:txBody>
          <a:bodyPr wrap="square">
            <a:spAutoFit/>
          </a:bodyPr>
          <a:lstStyle/>
          <a:p>
            <a:pPr lvl="0"/>
            <a:r>
              <a:rPr lang="he-IL" sz="4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פירות </a:t>
            </a:r>
            <a:r>
              <a:rPr lang="he-IL"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שחנטו (התחילו להבשיל) לפני ט"ו בשבט, נחשבים לפירות של השנה שעברה, ופירות שחנטו אחרי ט"ו בשבט - נחשבים לפירות של השנה החדשה.</a:t>
            </a:r>
          </a:p>
        </p:txBody>
      </p:sp>
    </p:spTree>
    <p:extLst>
      <p:ext uri="{BB962C8B-B14F-4D97-AF65-F5344CB8AC3E}">
        <p14:creationId xmlns:p14="http://schemas.microsoft.com/office/powerpoint/2010/main" val="136038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circle(in)">
                                      <p:cBhvr>
                                        <p:cTn id="11" dur="20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500" fill="hold"/>
                                        <p:tgtEl>
                                          <p:spTgt spid="29"/>
                                        </p:tgtEl>
                                        <p:attrNameLst>
                                          <p:attrName>ppt_x</p:attrName>
                                        </p:attrNameLst>
                                      </p:cBhvr>
                                      <p:tavLst>
                                        <p:tav tm="0">
                                          <p:val>
                                            <p:strVal val="#ppt_x"/>
                                          </p:val>
                                        </p:tav>
                                        <p:tav tm="100000">
                                          <p:val>
                                            <p:strVal val="#ppt_x"/>
                                          </p:val>
                                        </p:tav>
                                      </p:tavLst>
                                    </p:anim>
                                    <p:anim calcmode="lin" valueType="num">
                                      <p:cBhvr additive="base">
                                        <p:cTn id="25"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1000"/>
                                        <p:tgtEl>
                                          <p:spTgt spid="32"/>
                                        </p:tgtEl>
                                      </p:cBhvr>
                                    </p:animEffect>
                                    <p:anim calcmode="lin" valueType="num">
                                      <p:cBhvr>
                                        <p:cTn id="31" dur="1000" fill="hold"/>
                                        <p:tgtEl>
                                          <p:spTgt spid="32"/>
                                        </p:tgtEl>
                                        <p:attrNameLst>
                                          <p:attrName>ppt_x</p:attrName>
                                        </p:attrNameLst>
                                      </p:cBhvr>
                                      <p:tavLst>
                                        <p:tav tm="0">
                                          <p:val>
                                            <p:strVal val="#ppt_x"/>
                                          </p:val>
                                        </p:tav>
                                        <p:tav tm="100000">
                                          <p:val>
                                            <p:strVal val="#ppt_x"/>
                                          </p:val>
                                        </p:tav>
                                      </p:tavLst>
                                    </p:anim>
                                    <p:anim calcmode="lin" valueType="num">
                                      <p:cBhvr>
                                        <p:cTn id="3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9" grpId="0" animBg="1"/>
      <p:bldP spid="32"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3481833" y="1024235"/>
            <a:ext cx="5456943"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he-IL" sz="5400" b="1" cap="none" spc="0" dirty="0" smtClean="0">
                <a:ln/>
                <a:solidFill>
                  <a:schemeClr val="accent3"/>
                </a:solidFill>
                <a:effectLst/>
              </a:rPr>
              <a:t>ממנהגי טו בשבט:</a:t>
            </a:r>
            <a:endParaRPr lang="he-IL" sz="5400" b="1" cap="none" spc="0" dirty="0">
              <a:ln/>
              <a:solidFill>
                <a:schemeClr val="accent3"/>
              </a:solidFill>
              <a:effectLst/>
            </a:endParaRPr>
          </a:p>
        </p:txBody>
      </p:sp>
      <p:sp>
        <p:nvSpPr>
          <p:cNvPr id="16" name="TextBox 15"/>
          <p:cNvSpPr txBox="1"/>
          <p:nvPr/>
        </p:nvSpPr>
        <p:spPr>
          <a:xfrm>
            <a:off x="1549399" y="2290569"/>
            <a:ext cx="7861300" cy="2308324"/>
          </a:xfrm>
          <a:prstGeom prst="rect">
            <a:avLst/>
          </a:prstGeom>
          <a:noFill/>
        </p:spPr>
        <p:txBody>
          <a:bodyPr wrap="square" rtlCol="1">
            <a:spAutoFit/>
          </a:bodyPr>
          <a:lstStyle/>
          <a:p>
            <a:pPr marL="342900" indent="-342900">
              <a:buFont typeface="Wingdings" panose="05000000000000000000" pitchFamily="2" charset="2"/>
              <a:buChar char="v"/>
            </a:pPr>
            <a:r>
              <a:rPr lang="he-IL" sz="4800" dirty="0" smtClean="0">
                <a:latin typeface="Aharoni" panose="02010803020104030203" pitchFamily="2" charset="-79"/>
                <a:cs typeface="Aharoni" panose="02010803020104030203" pitchFamily="2" charset="-79"/>
              </a:rPr>
              <a:t>אכילת פירות (סדר טו בשבט)</a:t>
            </a:r>
          </a:p>
          <a:p>
            <a:pPr marL="342900" indent="-342900">
              <a:buFont typeface="Wingdings" panose="05000000000000000000" pitchFamily="2" charset="2"/>
              <a:buChar char="v"/>
            </a:pPr>
            <a:r>
              <a:rPr lang="he-IL" sz="4800" dirty="0" smtClean="0">
                <a:latin typeface="Aharoni" panose="02010803020104030203" pitchFamily="2" charset="-79"/>
                <a:cs typeface="Aharoni" panose="02010803020104030203" pitchFamily="2" charset="-79"/>
              </a:rPr>
              <a:t>יום נטיעות </a:t>
            </a:r>
          </a:p>
          <a:p>
            <a:pPr marL="342900" indent="-342900">
              <a:buFont typeface="Wingdings" panose="05000000000000000000" pitchFamily="2" charset="2"/>
              <a:buChar char="v"/>
            </a:pPr>
            <a:r>
              <a:rPr lang="he-IL" sz="4800" dirty="0" smtClean="0">
                <a:latin typeface="Aharoni" panose="02010803020104030203" pitchFamily="2" charset="-79"/>
                <a:cs typeface="Aharoni" panose="02010803020104030203" pitchFamily="2" charset="-79"/>
              </a:rPr>
              <a:t>יום איכות הסביבה</a:t>
            </a:r>
          </a:p>
        </p:txBody>
      </p:sp>
      <p:pic>
        <p:nvPicPr>
          <p:cNvPr id="17" name="תמונה 16"/>
          <p:cNvPicPr>
            <a:picLocks noChangeAspect="1"/>
          </p:cNvPicPr>
          <p:nvPr/>
        </p:nvPicPr>
        <p:blipFill>
          <a:blip r:embed="rId2" cstate="print"/>
          <a:stretch>
            <a:fillRect/>
          </a:stretch>
        </p:blipFill>
        <p:spPr>
          <a:xfrm>
            <a:off x="9803465" y="4598894"/>
            <a:ext cx="1809750" cy="2001651"/>
          </a:xfrm>
          <a:prstGeom prst="rect">
            <a:avLst/>
          </a:prstGeom>
        </p:spPr>
      </p:pic>
      <p:pic>
        <p:nvPicPr>
          <p:cNvPr id="18" name="תמונה 17"/>
          <p:cNvPicPr>
            <a:picLocks noChangeAspect="1"/>
          </p:cNvPicPr>
          <p:nvPr/>
        </p:nvPicPr>
        <p:blipFill>
          <a:blip r:embed="rId3" cstate="print"/>
          <a:stretch>
            <a:fillRect/>
          </a:stretch>
        </p:blipFill>
        <p:spPr>
          <a:xfrm>
            <a:off x="630237" y="3880316"/>
            <a:ext cx="1838325" cy="2486025"/>
          </a:xfrm>
          <a:prstGeom prst="rect">
            <a:avLst/>
          </a:prstGeom>
        </p:spPr>
      </p:pic>
      <p:pic>
        <p:nvPicPr>
          <p:cNvPr id="20" name="תמונה 19"/>
          <p:cNvPicPr>
            <a:picLocks noChangeAspect="1"/>
          </p:cNvPicPr>
          <p:nvPr/>
        </p:nvPicPr>
        <p:blipFill>
          <a:blip r:embed="rId4" cstate="print"/>
          <a:stretch>
            <a:fillRect/>
          </a:stretch>
        </p:blipFill>
        <p:spPr>
          <a:xfrm>
            <a:off x="3294529" y="4598893"/>
            <a:ext cx="5123329" cy="2001651"/>
          </a:xfrm>
          <a:prstGeom prst="rect">
            <a:avLst/>
          </a:prstGeom>
        </p:spPr>
      </p:pic>
    </p:spTree>
    <p:extLst>
      <p:ext uri="{BB962C8B-B14F-4D97-AF65-F5344CB8AC3E}">
        <p14:creationId xmlns:p14="http://schemas.microsoft.com/office/powerpoint/2010/main" val="1412537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cstate="print"/>
          <a:stretch>
            <a:fillRect/>
          </a:stretch>
        </p:blipFill>
        <p:spPr>
          <a:xfrm>
            <a:off x="2893485" y="5103337"/>
            <a:ext cx="6822015" cy="1438781"/>
          </a:xfrm>
          <a:prstGeom prst="rect">
            <a:avLst/>
          </a:prstGeom>
        </p:spPr>
      </p:pic>
      <p:sp>
        <p:nvSpPr>
          <p:cNvPr id="5" name="מלבן 4"/>
          <p:cNvSpPr/>
          <p:nvPr/>
        </p:nvSpPr>
        <p:spPr>
          <a:xfrm>
            <a:off x="1625600" y="1388765"/>
            <a:ext cx="8089900" cy="3416320"/>
          </a:xfrm>
          <a:prstGeom prst="rect">
            <a:avLst/>
          </a:prstGeom>
        </p:spPr>
        <p:txBody>
          <a:bodyPr wrap="square">
            <a:spAutoFit/>
          </a:bodyPr>
          <a:lstStyle/>
          <a:p>
            <a:r>
              <a:rPr lang="he-IL" dirty="0" smtClean="0"/>
              <a:t> </a:t>
            </a:r>
            <a:r>
              <a:rPr lang="he-IL" sz="3600" dirty="0" smtClean="0">
                <a:latin typeface="David" panose="020E0502060401010101" pitchFamily="34" charset="-79"/>
                <a:cs typeface="David" panose="020E0502060401010101" pitchFamily="34" charset="-79"/>
              </a:rPr>
              <a:t>מצווה לאכול מן הפירות המובחרים שנישתבחה בהם ארץ ישראל שהם </a:t>
            </a:r>
            <a:r>
              <a:rPr lang="he-IL" sz="3600" b="1" u="sng" dirty="0" smtClean="0">
                <a:solidFill>
                  <a:srgbClr val="FF0000"/>
                </a:solidFill>
                <a:latin typeface="David" panose="020E0502060401010101" pitchFamily="34" charset="-79"/>
                <a:cs typeface="David" panose="020E0502060401010101" pitchFamily="34" charset="-79"/>
              </a:rPr>
              <a:t>שבעת המינים</a:t>
            </a:r>
            <a:r>
              <a:rPr lang="he-IL" sz="3600" dirty="0" smtClean="0">
                <a:latin typeface="David" panose="020E0502060401010101" pitchFamily="34" charset="-79"/>
                <a:cs typeface="David" panose="020E0502060401010101" pitchFamily="34" charset="-79"/>
              </a:rPr>
              <a:t>. מקור </a:t>
            </a:r>
            <a:r>
              <a:rPr lang="he-IL" sz="3600" dirty="0">
                <a:latin typeface="David" panose="020E0502060401010101" pitchFamily="34" charset="-79"/>
                <a:cs typeface="David" panose="020E0502060401010101" pitchFamily="34" charset="-79"/>
              </a:rPr>
              <a:t>המסורת לאכול פירות יבשים דווקא הוא בכך שבעבר, בטרם היות אמצעי קירור, הייתה זו הדרך היחידה בה יהודי הגולה </a:t>
            </a:r>
            <a:r>
              <a:rPr lang="he-IL" sz="3600" dirty="0" smtClean="0">
                <a:latin typeface="David" panose="020E0502060401010101" pitchFamily="34" charset="-79"/>
                <a:cs typeface="David" panose="020E0502060401010101" pitchFamily="34" charset="-79"/>
              </a:rPr>
              <a:t>יוכלו </a:t>
            </a:r>
            <a:r>
              <a:rPr lang="he-IL" sz="3600" dirty="0">
                <a:latin typeface="David" panose="020E0502060401010101" pitchFamily="34" charset="-79"/>
                <a:cs typeface="David" panose="020E0502060401010101" pitchFamily="34" charset="-79"/>
              </a:rPr>
              <a:t>לאכול מפירות ארץ ישראל </a:t>
            </a:r>
            <a:r>
              <a:rPr lang="he-IL" sz="3600" dirty="0" smtClean="0">
                <a:latin typeface="David" panose="020E0502060401010101" pitchFamily="34" charset="-79"/>
                <a:cs typeface="David" panose="020E0502060401010101" pitchFamily="34" charset="-79"/>
              </a:rPr>
              <a:t>בחג מבלי שהם התקלקלו. </a:t>
            </a:r>
            <a:endParaRPr lang="he-IL" sz="3600" dirty="0">
              <a:latin typeface="David" panose="020E0502060401010101" pitchFamily="34" charset="-79"/>
              <a:cs typeface="David" panose="020E0502060401010101" pitchFamily="34" charset="-79"/>
            </a:endParaRPr>
          </a:p>
        </p:txBody>
      </p:sp>
      <p:sp>
        <p:nvSpPr>
          <p:cNvPr id="6" name="מלבן 5"/>
          <p:cNvSpPr/>
          <p:nvPr/>
        </p:nvSpPr>
        <p:spPr>
          <a:xfrm>
            <a:off x="5160334" y="401032"/>
            <a:ext cx="4245073" cy="923330"/>
          </a:xfrm>
          <a:prstGeom prst="rect">
            <a:avLst/>
          </a:prstGeom>
          <a:noFill/>
        </p:spPr>
        <p:txBody>
          <a:bodyPr wrap="none" lIns="91440" tIns="45720" rIns="91440" bIns="45720">
            <a:spAutoFit/>
          </a:bodyPr>
          <a:lstStyle/>
          <a:p>
            <a:pPr algn="ctr"/>
            <a:r>
              <a:rPr lang="he-IL"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אכילת פירות </a:t>
            </a:r>
            <a:endParaRPr lang="he-IL"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12" name="תמונה 11"/>
          <p:cNvPicPr>
            <a:picLocks noChangeAspect="1"/>
          </p:cNvPicPr>
          <p:nvPr/>
        </p:nvPicPr>
        <p:blipFill>
          <a:blip r:embed="rId3" cstate="print"/>
          <a:stretch>
            <a:fillRect/>
          </a:stretch>
        </p:blipFill>
        <p:spPr>
          <a:xfrm>
            <a:off x="9497485" y="4941663"/>
            <a:ext cx="2590800" cy="1762125"/>
          </a:xfrm>
          <a:prstGeom prst="rect">
            <a:avLst/>
          </a:prstGeom>
        </p:spPr>
      </p:pic>
      <p:pic>
        <p:nvPicPr>
          <p:cNvPr id="14" name="תמונה 13"/>
          <p:cNvPicPr>
            <a:picLocks noChangeAspect="1"/>
          </p:cNvPicPr>
          <p:nvPr/>
        </p:nvPicPr>
        <p:blipFill>
          <a:blip r:embed="rId4" cstate="print"/>
          <a:stretch>
            <a:fillRect/>
          </a:stretch>
        </p:blipFill>
        <p:spPr>
          <a:xfrm>
            <a:off x="0" y="4805085"/>
            <a:ext cx="3175000" cy="1838325"/>
          </a:xfrm>
          <a:prstGeom prst="rect">
            <a:avLst/>
          </a:prstGeom>
        </p:spPr>
      </p:pic>
    </p:spTree>
    <p:extLst>
      <p:ext uri="{BB962C8B-B14F-4D97-AF65-F5344CB8AC3E}">
        <p14:creationId xmlns:p14="http://schemas.microsoft.com/office/powerpoint/2010/main" val="396201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p:cTn id="25"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down)">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heel(1)">
                                      <p:cBhvr>
                                        <p:cTn id="4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p:cNvPicPr>
            <a:picLocks noChangeAspect="1"/>
          </p:cNvPicPr>
          <p:nvPr/>
        </p:nvPicPr>
        <p:blipFill>
          <a:blip r:embed="rId2" cstate="print"/>
          <a:stretch>
            <a:fillRect/>
          </a:stretch>
        </p:blipFill>
        <p:spPr>
          <a:xfrm>
            <a:off x="295689" y="1879788"/>
            <a:ext cx="11600620" cy="1078604"/>
          </a:xfrm>
          <a:prstGeom prst="rect">
            <a:avLst/>
          </a:prstGeom>
        </p:spPr>
      </p:pic>
      <p:pic>
        <p:nvPicPr>
          <p:cNvPr id="7" name="תמונה 6"/>
          <p:cNvPicPr>
            <a:picLocks noChangeAspect="1"/>
          </p:cNvPicPr>
          <p:nvPr/>
        </p:nvPicPr>
        <p:blipFill>
          <a:blip r:embed="rId3" cstate="print"/>
          <a:stretch>
            <a:fillRect/>
          </a:stretch>
        </p:blipFill>
        <p:spPr>
          <a:xfrm>
            <a:off x="1930883" y="3414253"/>
            <a:ext cx="8468078" cy="749873"/>
          </a:xfrm>
          <a:prstGeom prst="rect">
            <a:avLst/>
          </a:prstGeom>
        </p:spPr>
      </p:pic>
      <p:pic>
        <p:nvPicPr>
          <p:cNvPr id="8" name="Picture 17" descr="j0286916[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287" y="4273550"/>
            <a:ext cx="295275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040472" y="1308656"/>
            <a:ext cx="10452100" cy="646331"/>
          </a:xfrm>
          <a:prstGeom prst="rect">
            <a:avLst/>
          </a:prstGeom>
          <a:noFill/>
        </p:spPr>
        <p:txBody>
          <a:bodyPr wrap="square" rtlCol="1">
            <a:spAutoFit/>
          </a:bodyPr>
          <a:lstStyle/>
          <a:p>
            <a:r>
              <a:rPr lang="he-IL" sz="3600" dirty="0" smtClean="0"/>
              <a:t>ה', אחרי בריאת העולם והאדם -מתעסק בנטיעות שכתוב:</a:t>
            </a:r>
            <a:endParaRPr lang="he-IL" sz="3600" dirty="0"/>
          </a:p>
        </p:txBody>
      </p:sp>
      <p:sp>
        <p:nvSpPr>
          <p:cNvPr id="11" name="TextBox 10"/>
          <p:cNvSpPr txBox="1"/>
          <p:nvPr/>
        </p:nvSpPr>
        <p:spPr>
          <a:xfrm>
            <a:off x="121024" y="2741647"/>
            <a:ext cx="11149298" cy="646331"/>
          </a:xfrm>
          <a:prstGeom prst="rect">
            <a:avLst/>
          </a:prstGeom>
          <a:noFill/>
        </p:spPr>
        <p:txBody>
          <a:bodyPr wrap="square" rtlCol="1">
            <a:spAutoFit/>
          </a:bodyPr>
          <a:lstStyle/>
          <a:p>
            <a:r>
              <a:rPr lang="he-IL" sz="3600" dirty="0" smtClean="0"/>
              <a:t>כך הוא מצווה אותנו בכניסתנו לארץ לעסוק בנטיעות שכתוב:</a:t>
            </a:r>
            <a:endParaRPr lang="he-IL" sz="3600" dirty="0"/>
          </a:p>
        </p:txBody>
      </p:sp>
      <p:pic>
        <p:nvPicPr>
          <p:cNvPr id="12" name="תמונה 11"/>
          <p:cNvPicPr>
            <a:picLocks noChangeAspect="1"/>
          </p:cNvPicPr>
          <p:nvPr/>
        </p:nvPicPr>
        <p:blipFill>
          <a:blip r:embed="rId5" cstate="print"/>
          <a:stretch>
            <a:fillRect/>
          </a:stretch>
        </p:blipFill>
        <p:spPr>
          <a:xfrm>
            <a:off x="8135472" y="4868256"/>
            <a:ext cx="3787010" cy="1847850"/>
          </a:xfrm>
          <a:prstGeom prst="rect">
            <a:avLst/>
          </a:prstGeom>
        </p:spPr>
      </p:pic>
      <p:sp>
        <p:nvSpPr>
          <p:cNvPr id="14" name="מלבן 13"/>
          <p:cNvSpPr/>
          <p:nvPr/>
        </p:nvSpPr>
        <p:spPr>
          <a:xfrm>
            <a:off x="6736420" y="142861"/>
            <a:ext cx="3395481" cy="923330"/>
          </a:xfrm>
          <a:prstGeom prst="rect">
            <a:avLst/>
          </a:prstGeom>
          <a:noFill/>
        </p:spPr>
        <p:txBody>
          <a:bodyPr wrap="none" lIns="91440" tIns="45720" rIns="91440" bIns="45720">
            <a:spAutoFit/>
          </a:bodyPr>
          <a:lstStyle/>
          <a:p>
            <a:pPr algn="ctr"/>
            <a:r>
              <a:rPr lang="he-IL" sz="5400" b="1" u="sng"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יום נטיעות</a:t>
            </a:r>
            <a:endParaRPr lang="he-IL" sz="5400" b="1" u="sng"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pic>
        <p:nvPicPr>
          <p:cNvPr id="15" name="תמונה 14"/>
          <p:cNvPicPr>
            <a:picLocks noChangeAspect="1"/>
          </p:cNvPicPr>
          <p:nvPr/>
        </p:nvPicPr>
        <p:blipFill>
          <a:blip r:embed="rId6" cstate="print">
            <a:duotone>
              <a:schemeClr val="accent2">
                <a:shade val="45000"/>
                <a:satMod val="135000"/>
              </a:schemeClr>
              <a:prstClr val="white"/>
            </a:duotone>
          </a:blip>
          <a:stretch>
            <a:fillRect/>
          </a:stretch>
        </p:blipFill>
        <p:spPr>
          <a:xfrm>
            <a:off x="2060097" y="4086227"/>
            <a:ext cx="8071804" cy="640135"/>
          </a:xfrm>
          <a:prstGeom prst="rect">
            <a:avLst/>
          </a:prstGeom>
        </p:spPr>
      </p:pic>
    </p:spTree>
    <p:extLst>
      <p:ext uri="{BB962C8B-B14F-4D97-AF65-F5344CB8AC3E}">
        <p14:creationId xmlns:p14="http://schemas.microsoft.com/office/powerpoint/2010/main" val="317215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circle(in)">
                                      <p:cBhvr>
                                        <p:cTn id="36" dur="20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heel(1)">
                                      <p:cBhvr>
                                        <p:cTn id="41" dur="20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746500" y="736600"/>
            <a:ext cx="5171902" cy="736600"/>
          </a:xfrm>
        </p:spPr>
        <p:txBody>
          <a:bodyPr>
            <a:noAutofit/>
          </a:bodyPr>
          <a:lstStyle/>
          <a:p>
            <a:r>
              <a:rPr lang="he-IL" sz="4800" b="1" dirty="0" smtClean="0"/>
              <a:t>יום איכות הסביבה</a:t>
            </a:r>
            <a:endParaRPr lang="he-IL" sz="4800" b="1" dirty="0"/>
          </a:p>
        </p:txBody>
      </p:sp>
      <p:sp>
        <p:nvSpPr>
          <p:cNvPr id="3" name="מציין מיקום תוכן 2"/>
          <p:cNvSpPr>
            <a:spLocks noGrp="1"/>
          </p:cNvSpPr>
          <p:nvPr>
            <p:ph idx="1"/>
          </p:nvPr>
        </p:nvSpPr>
        <p:spPr>
          <a:xfrm>
            <a:off x="1540934" y="1982789"/>
            <a:ext cx="8596668" cy="3880773"/>
          </a:xfrm>
        </p:spPr>
        <p:txBody>
          <a:bodyPr>
            <a:noAutofit/>
          </a:bodyPr>
          <a:lstStyle/>
          <a:p>
            <a:r>
              <a:rPr lang="he-IL" sz="3200" dirty="0" smtClean="0"/>
              <a:t>בסיפורו של חוני המעגל אנחנו למדים על אותו אדם שנטע עץ חרובים כדי שבן בנו (נכדו) ייהנה מהעץ לאחר 70 שנה כמו שהוא זכה וקיבל את הפירות מאבות אבותיו גם אנחנו צריכים להכיר תודה לריבונו של עולם על הטובות שעשה אייתנו וצריכים לשמור על העולם כדי שגם בנינו ונכדנו יזכו לראות את הטוב שבבריאה .</a:t>
            </a:r>
            <a:endParaRPr lang="he-IL" sz="3200" dirty="0"/>
          </a:p>
        </p:txBody>
      </p:sp>
      <p:pic>
        <p:nvPicPr>
          <p:cNvPr id="4" name="תמונה 3"/>
          <p:cNvPicPr>
            <a:picLocks noChangeAspect="1"/>
          </p:cNvPicPr>
          <p:nvPr/>
        </p:nvPicPr>
        <p:blipFill>
          <a:blip r:embed="rId2" cstate="print"/>
          <a:stretch>
            <a:fillRect/>
          </a:stretch>
        </p:blipFill>
        <p:spPr>
          <a:xfrm>
            <a:off x="9944100" y="4618037"/>
            <a:ext cx="2133600" cy="2143125"/>
          </a:xfrm>
          <a:prstGeom prst="rect">
            <a:avLst/>
          </a:prstGeom>
        </p:spPr>
      </p:pic>
      <p:pic>
        <p:nvPicPr>
          <p:cNvPr id="5" name="תמונה 4"/>
          <p:cNvPicPr>
            <a:picLocks noChangeAspect="1"/>
          </p:cNvPicPr>
          <p:nvPr/>
        </p:nvPicPr>
        <p:blipFill>
          <a:blip r:embed="rId3" cstate="print"/>
          <a:stretch>
            <a:fillRect/>
          </a:stretch>
        </p:blipFill>
        <p:spPr>
          <a:xfrm>
            <a:off x="479252" y="151609"/>
            <a:ext cx="2476500" cy="1847850"/>
          </a:xfrm>
          <a:prstGeom prst="rect">
            <a:avLst/>
          </a:prstGeom>
        </p:spPr>
      </p:pic>
      <p:pic>
        <p:nvPicPr>
          <p:cNvPr id="6" name="תמונה 5"/>
          <p:cNvPicPr>
            <a:picLocks noChangeAspect="1"/>
          </p:cNvPicPr>
          <p:nvPr/>
        </p:nvPicPr>
        <p:blipFill>
          <a:blip r:embed="rId4" cstate="print"/>
          <a:stretch>
            <a:fillRect/>
          </a:stretch>
        </p:blipFill>
        <p:spPr>
          <a:xfrm>
            <a:off x="355071" y="4924425"/>
            <a:ext cx="2371725" cy="1933575"/>
          </a:xfrm>
          <a:prstGeom prst="rect">
            <a:avLst/>
          </a:prstGeom>
        </p:spPr>
      </p:pic>
      <p:pic>
        <p:nvPicPr>
          <p:cNvPr id="7" name="תמונה 6"/>
          <p:cNvPicPr>
            <a:picLocks noChangeAspect="1"/>
          </p:cNvPicPr>
          <p:nvPr/>
        </p:nvPicPr>
        <p:blipFill>
          <a:blip r:embed="rId5" cstate="print"/>
          <a:stretch>
            <a:fillRect/>
          </a:stretch>
        </p:blipFill>
        <p:spPr>
          <a:xfrm>
            <a:off x="9640801" y="134939"/>
            <a:ext cx="2466975" cy="1847850"/>
          </a:xfrm>
          <a:prstGeom prst="rect">
            <a:avLst/>
          </a:prstGeom>
        </p:spPr>
      </p:pic>
    </p:spTree>
    <p:extLst>
      <p:ext uri="{BB962C8B-B14F-4D97-AF65-F5344CB8AC3E}">
        <p14:creationId xmlns:p14="http://schemas.microsoft.com/office/powerpoint/2010/main" val="134003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3" presetClass="entr" presetSubtype="16"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plus(in)">
                                      <p:cBhvr>
                                        <p:cTn id="3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פיאה">
  <a:themeElements>
    <a:clrScheme name="פיאה">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פיאה">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פיאה">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943</TotalTime>
  <Words>576</Words>
  <Application>Microsoft Office PowerPoint</Application>
  <PresentationFormat>מסך רחב</PresentationFormat>
  <Paragraphs>69</Paragraphs>
  <Slides>12</Slides>
  <Notes>0</Notes>
  <HiddenSlides>0</HiddenSlides>
  <MMClips>0</MMClips>
  <ScaleCrop>false</ScaleCrop>
  <HeadingPairs>
    <vt:vector size="6" baseType="variant">
      <vt:variant>
        <vt:lpstr>גופנים בשימוש</vt:lpstr>
      </vt:variant>
      <vt:variant>
        <vt:i4>9</vt:i4>
      </vt:variant>
      <vt:variant>
        <vt:lpstr>ערכת נושא</vt:lpstr>
      </vt:variant>
      <vt:variant>
        <vt:i4>1</vt:i4>
      </vt:variant>
      <vt:variant>
        <vt:lpstr>כותרות שקופיות</vt:lpstr>
      </vt:variant>
      <vt:variant>
        <vt:i4>12</vt:i4>
      </vt:variant>
    </vt:vector>
  </HeadingPairs>
  <TitlesOfParts>
    <vt:vector size="22" baseType="lpstr">
      <vt:lpstr>Aharoni</vt:lpstr>
      <vt:lpstr>Arial</vt:lpstr>
      <vt:lpstr>Calibri</vt:lpstr>
      <vt:lpstr>David</vt:lpstr>
      <vt:lpstr>Gisha</vt:lpstr>
      <vt:lpstr>Guttman Keren</vt:lpstr>
      <vt:lpstr>Trebuchet MS</vt:lpstr>
      <vt:lpstr>Wingdings</vt:lpstr>
      <vt:lpstr>Wingdings 3</vt:lpstr>
      <vt:lpstr>פיאה</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יום איכות הסביבה</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חן</dc:creator>
  <cp:lastModifiedBy>Student</cp:lastModifiedBy>
  <cp:revision>58</cp:revision>
  <dcterms:created xsi:type="dcterms:W3CDTF">2013-12-26T16:32:02Z</dcterms:created>
  <dcterms:modified xsi:type="dcterms:W3CDTF">2018-01-25T08:42:41Z</dcterms:modified>
</cp:coreProperties>
</file>