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Lst>
  <p:sldIdLst>
    <p:sldId id="256" r:id="rId2"/>
    <p:sldId id="257" r:id="rId3"/>
    <p:sldId id="258" r:id="rId4"/>
  </p:sldIdLst>
  <p:sldSz cx="6858000" cy="9906000" type="A4"/>
  <p:notesSz cx="6858000" cy="9144000"/>
  <p:embeddedFontLst>
    <p:embeddedFont>
      <p:font typeface="Assistant" panose="00000500000000000000" pitchFamily="2" charset="-79"/>
      <p:regular r:id="rId5"/>
      <p:bold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58" d="100"/>
          <a:sy n="58" d="100"/>
        </p:scale>
        <p:origin x="261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292173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140297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251779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72193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213697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108960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72381" y="3618442"/>
            <a:ext cx="2901255"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471863" y="3618442"/>
            <a:ext cx="2915543"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387341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369047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316469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287962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FA1C472-0306-424B-AB63-F30CF14F2799}" type="datetimeFigureOut">
              <a:rPr lang="he-IL" smtClean="0"/>
              <a:t>ט"ו/טבת/תשפ"ד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E012927-E53E-4965-9BA0-D739E59DE012}" type="slidenum">
              <a:rPr lang="he-IL" smtClean="0"/>
              <a:t>‹#›</a:t>
            </a:fld>
            <a:endParaRPr lang="he-IL"/>
          </a:p>
        </p:txBody>
      </p:sp>
    </p:spTree>
    <p:extLst>
      <p:ext uri="{BB962C8B-B14F-4D97-AF65-F5344CB8AC3E}">
        <p14:creationId xmlns:p14="http://schemas.microsoft.com/office/powerpoint/2010/main" val="40601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FA1C472-0306-424B-AB63-F30CF14F2799}" type="datetimeFigureOut">
              <a:rPr lang="he-IL" smtClean="0"/>
              <a:t>ט"ו/טבת/תשפ"ד</a:t>
            </a:fld>
            <a:endParaRPr lang="he-I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E012927-E53E-4965-9BA0-D739E59DE012}" type="slidenum">
              <a:rPr lang="he-IL" smtClean="0"/>
              <a:t>‹#›</a:t>
            </a:fld>
            <a:endParaRPr lang="he-IL"/>
          </a:p>
        </p:txBody>
      </p:sp>
    </p:spTree>
    <p:extLst>
      <p:ext uri="{BB962C8B-B14F-4D97-AF65-F5344CB8AC3E}">
        <p14:creationId xmlns:p14="http://schemas.microsoft.com/office/powerpoint/2010/main" val="998426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a:extLst>
              <a:ext uri="{FF2B5EF4-FFF2-40B4-BE49-F238E27FC236}">
                <a16:creationId xmlns:a16="http://schemas.microsoft.com/office/drawing/2014/main" id="{D564D5C4-462A-D0EC-5E86-0D4148A75254}"/>
              </a:ext>
            </a:extLst>
          </p:cNvPr>
          <p:cNvGraphicFramePr>
            <a:graphicFrameLocks noGrp="1"/>
          </p:cNvGraphicFramePr>
          <p:nvPr>
            <p:extLst>
              <p:ext uri="{D42A27DB-BD31-4B8C-83A1-F6EECF244321}">
                <p14:modId xmlns:p14="http://schemas.microsoft.com/office/powerpoint/2010/main" val="2272184126"/>
              </p:ext>
            </p:extLst>
          </p:nvPr>
        </p:nvGraphicFramePr>
        <p:xfrm>
          <a:off x="485927" y="1713883"/>
          <a:ext cx="5886146" cy="7307580"/>
        </p:xfrm>
        <a:graphic>
          <a:graphicData uri="http://schemas.openxmlformats.org/drawingml/2006/table">
            <a:tbl>
              <a:tblPr rtl="1" firstRow="1" bandRow="1">
                <a:tableStyleId>{5940675A-B579-460E-94D1-54222C63F5DA}</a:tableStyleId>
              </a:tblPr>
              <a:tblGrid>
                <a:gridCol w="2943073">
                  <a:extLst>
                    <a:ext uri="{9D8B030D-6E8A-4147-A177-3AD203B41FA5}">
                      <a16:colId xmlns:a16="http://schemas.microsoft.com/office/drawing/2014/main" val="1534492871"/>
                    </a:ext>
                  </a:extLst>
                </a:gridCol>
                <a:gridCol w="2943073">
                  <a:extLst>
                    <a:ext uri="{9D8B030D-6E8A-4147-A177-3AD203B41FA5}">
                      <a16:colId xmlns:a16="http://schemas.microsoft.com/office/drawing/2014/main" val="736376286"/>
                    </a:ext>
                  </a:extLst>
                </a:gridCol>
              </a:tblGrid>
              <a:tr h="370840">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err="1">
                          <a:latin typeface="Assistant" panose="00000500000000000000" pitchFamily="2" charset="-79"/>
                          <a:cs typeface="Assistant" panose="00000500000000000000" pitchFamily="2" charset="-79"/>
                        </a:rPr>
                        <a:t>הכל</a:t>
                      </a:r>
                      <a:r>
                        <a:rPr lang="he-IL" sz="1400" b="1" dirty="0">
                          <a:latin typeface="Assistant" panose="00000500000000000000" pitchFamily="2" charset="-79"/>
                          <a:cs typeface="Assistant" panose="00000500000000000000" pitchFamily="2" charset="-79"/>
                        </a:rPr>
                        <a:t> או כלום</a:t>
                      </a: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dirty="0">
                          <a:latin typeface="Assistant" panose="00000500000000000000" pitchFamily="2" charset="-79"/>
                          <a:cs typeface="Assistant" panose="00000500000000000000" pitchFamily="2" charset="-79"/>
                        </a:rPr>
                        <a:t>הנטייה להסתכל על מציאות באופן קיצוני: טוב או רע בלי מתן מקום לדרך הביניים. הכול או כלום, שחור או לבן, אין גווני ביניים ואין אפורים</a:t>
                      </a: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פרשנות לסיפור:</a:t>
                      </a:r>
                      <a:r>
                        <a:rPr lang="en-US" sz="1400" b="1" dirty="0">
                          <a:latin typeface="Assistant" panose="00000500000000000000" pitchFamily="2" charset="-79"/>
                          <a:cs typeface="Assistant" panose="00000500000000000000" pitchFamily="2" charset="-79"/>
                        </a:rPr>
                        <a:t> </a:t>
                      </a:r>
                      <a:endParaRPr lang="he-IL" sz="1400" b="1" dirty="0">
                        <a:latin typeface="Assistant" panose="00000500000000000000" pitchFamily="2" charset="-79"/>
                        <a:cs typeface="Assistant" panose="00000500000000000000" pitchFamily="2" charset="-79"/>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en-US" sz="1400" dirty="0">
                          <a:latin typeface="Assistant" panose="00000500000000000000" pitchFamily="2" charset="-79"/>
                          <a:cs typeface="Assistant" panose="00000500000000000000" pitchFamily="2" charset="-79"/>
                        </a:rPr>
                        <a:t>"</a:t>
                      </a:r>
                      <a:r>
                        <a:rPr lang="he-IL" sz="1400" dirty="0">
                          <a:latin typeface="Assistant" panose="00000500000000000000" pitchFamily="2" charset="-79"/>
                          <a:cs typeface="Assistant" panose="00000500000000000000" pitchFamily="2" charset="-79"/>
                        </a:rPr>
                        <a:t>איזה </a:t>
                      </a:r>
                      <a:r>
                        <a:rPr lang="he-IL" sz="1400" dirty="0" err="1">
                          <a:latin typeface="Assistant" panose="00000500000000000000" pitchFamily="2" charset="-79"/>
                          <a:cs typeface="Assistant" panose="00000500000000000000" pitchFamily="2" charset="-79"/>
                        </a:rPr>
                        <a:t>פאדיחה</a:t>
                      </a:r>
                      <a:r>
                        <a:rPr lang="he-IL" sz="1400" dirty="0">
                          <a:latin typeface="Assistant" panose="00000500000000000000" pitchFamily="2" charset="-79"/>
                          <a:cs typeface="Assistant" panose="00000500000000000000" pitchFamily="2" charset="-79"/>
                        </a:rPr>
                        <a:t>, בושות. אני לא רוצה להגיע לבית הספר. כל הקמפיין בחירות שלי היה גרוע, כל הסרטונים גרועים. לא עשיתי שום דבר כמו שצריך, לא היה שום דבר טוב.."</a:t>
                      </a:r>
                      <a:endParaRPr lang="he-IL" dirty="0">
                        <a:latin typeface="Assistant" panose="00000500000000000000" pitchFamily="2" charset="-79"/>
                        <a:cs typeface="Assistant" panose="00000500000000000000" pitchFamily="2" charset="-79"/>
                      </a:endParaRPr>
                    </a:p>
                  </a:txBody>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הכללת יתר</a:t>
                      </a: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b="0" dirty="0">
                          <a:latin typeface="Assistant" panose="00000500000000000000" pitchFamily="2" charset="-79"/>
                          <a:cs typeface="Assistant" panose="00000500000000000000" pitchFamily="2" charset="-79"/>
                        </a:rPr>
                        <a:t>אמונה או מחשבה שהתוצאות </a:t>
                      </a:r>
                      <a:r>
                        <a:rPr lang="he-IL" sz="1400" dirty="0">
                          <a:latin typeface="Assistant" panose="00000500000000000000" pitchFamily="2" charset="-79"/>
                          <a:cs typeface="Assistant" panose="00000500000000000000" pitchFamily="2" charset="-79"/>
                        </a:rPr>
                        <a:t>של אירוע אחד שקרה-  יחזרו שוב בכל אירוע עתידי. </a:t>
                      </a:r>
                      <a:br>
                        <a:rPr lang="en-US" sz="1400" dirty="0">
                          <a:latin typeface="Assistant" panose="00000500000000000000" pitchFamily="2" charset="-79"/>
                          <a:cs typeface="Assistant" panose="00000500000000000000" pitchFamily="2" charset="-79"/>
                        </a:rPr>
                      </a:br>
                      <a:r>
                        <a:rPr lang="he-IL" sz="1400" dirty="0">
                          <a:latin typeface="Assistant" panose="00000500000000000000" pitchFamily="2" charset="-79"/>
                          <a:cs typeface="Assistant" panose="00000500000000000000" pitchFamily="2" charset="-79"/>
                        </a:rPr>
                        <a:t>משפטים לדוגמה: "אני </a:t>
                      </a:r>
                      <a:r>
                        <a:rPr lang="he-IL" sz="1400" b="1" dirty="0">
                          <a:latin typeface="Assistant" panose="00000500000000000000" pitchFamily="2" charset="-79"/>
                          <a:cs typeface="Assistant" panose="00000500000000000000" pitchFamily="2" charset="-79"/>
                        </a:rPr>
                        <a:t>אף פעם </a:t>
                      </a:r>
                      <a:r>
                        <a:rPr lang="he-IL" sz="1400" dirty="0">
                          <a:latin typeface="Assistant" panose="00000500000000000000" pitchFamily="2" charset="-79"/>
                          <a:cs typeface="Assistant" panose="00000500000000000000" pitchFamily="2" charset="-79"/>
                        </a:rPr>
                        <a:t>לא...הכול </a:t>
                      </a:r>
                      <a:r>
                        <a:rPr lang="he-IL" sz="1400" b="1" dirty="0">
                          <a:latin typeface="Assistant" panose="00000500000000000000" pitchFamily="2" charset="-79"/>
                          <a:cs typeface="Assistant" panose="00000500000000000000" pitchFamily="2" charset="-79"/>
                        </a:rPr>
                        <a:t>תמיד</a:t>
                      </a:r>
                      <a:r>
                        <a:rPr lang="he-IL" sz="1400" dirty="0">
                          <a:latin typeface="Assistant" panose="00000500000000000000" pitchFamily="2" charset="-79"/>
                          <a:cs typeface="Assistant" panose="00000500000000000000" pitchFamily="2" charset="-79"/>
                        </a:rPr>
                        <a:t> נהרס לי...</a:t>
                      </a:r>
                      <a:r>
                        <a:rPr lang="he-IL" sz="1400" b="1" dirty="0">
                          <a:latin typeface="Assistant" panose="00000500000000000000" pitchFamily="2" charset="-79"/>
                          <a:cs typeface="Assistant" panose="00000500000000000000" pitchFamily="2" charset="-79"/>
                        </a:rPr>
                        <a:t>תמיד</a:t>
                      </a:r>
                      <a:r>
                        <a:rPr lang="he-IL" sz="1400" dirty="0">
                          <a:latin typeface="Assistant" panose="00000500000000000000" pitchFamily="2" charset="-79"/>
                          <a:cs typeface="Assistant" panose="00000500000000000000" pitchFamily="2" charset="-79"/>
                        </a:rPr>
                        <a:t> לי זה קורה/ לא קורה, </a:t>
                      </a:r>
                      <a:r>
                        <a:rPr lang="he-IL" sz="1400" b="1" dirty="0">
                          <a:latin typeface="Assistant" panose="00000500000000000000" pitchFamily="2" charset="-79"/>
                          <a:cs typeface="Assistant" panose="00000500000000000000" pitchFamily="2" charset="-79"/>
                        </a:rPr>
                        <a:t>כל פעם </a:t>
                      </a:r>
                      <a:r>
                        <a:rPr lang="he-IL" sz="1400" dirty="0">
                          <a:latin typeface="Assistant" panose="00000500000000000000" pitchFamily="2" charset="-79"/>
                          <a:cs typeface="Assistant" panose="00000500000000000000" pitchFamily="2" charset="-79"/>
                        </a:rPr>
                        <a:t>זה קורה..."</a:t>
                      </a: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פרשנות לסיפור:</a:t>
                      </a:r>
                      <a:br>
                        <a:rPr lang="en-US" sz="1400" dirty="0">
                          <a:latin typeface="Assistant" panose="00000500000000000000" pitchFamily="2" charset="-79"/>
                          <a:cs typeface="Assistant" panose="00000500000000000000" pitchFamily="2" charset="-79"/>
                        </a:rPr>
                      </a:br>
                      <a:r>
                        <a:rPr lang="he-IL" sz="1400" dirty="0">
                          <a:latin typeface="Assistant" panose="00000500000000000000" pitchFamily="2" charset="-79"/>
                          <a:cs typeface="Assistant" panose="00000500000000000000" pitchFamily="2" charset="-79"/>
                        </a:rPr>
                        <a:t>"איזה כישלון אני, אף פעם לא הולך לי, אף פעם לא זכיתי בכלום, אף פעם לא בוחרים אותי. איזה אפס..."</a:t>
                      </a:r>
                    </a:p>
                    <a:p>
                      <a:pPr rtl="1"/>
                      <a:endParaRPr lang="he-IL"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1311638536"/>
                  </a:ext>
                </a:extLst>
              </a:tr>
              <a:tr h="370840">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חצי הכוס הריקה</a:t>
                      </a: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dirty="0">
                          <a:latin typeface="Assistant" panose="00000500000000000000" pitchFamily="2" charset="-79"/>
                          <a:cs typeface="Assistant" panose="00000500000000000000" pitchFamily="2" charset="-79"/>
                        </a:rPr>
                        <a:t>הנטייה לראות בעיקר את כוס הריקה, את הצדדים השליליים בך או בסיטואציה. </a:t>
                      </a: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פרשנות לסיפור:</a:t>
                      </a: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dirty="0">
                          <a:latin typeface="Assistant" panose="00000500000000000000" pitchFamily="2" charset="-79"/>
                          <a:cs typeface="Assistant" panose="00000500000000000000" pitchFamily="2" charset="-79"/>
                        </a:rPr>
                        <a:t>"יצאתי ממש גרוע, בקושי הצלחתי לדבר בכיתות, והסרטונים שהכנו יצאו לא טוב, </a:t>
                      </a:r>
                      <a:r>
                        <a:rPr lang="he-IL" sz="1400" dirty="0" err="1">
                          <a:latin typeface="Assistant" panose="00000500000000000000" pitchFamily="2" charset="-79"/>
                          <a:cs typeface="Assistant" panose="00000500000000000000" pitchFamily="2" charset="-79"/>
                        </a:rPr>
                        <a:t>בתכ'לס</a:t>
                      </a:r>
                      <a:r>
                        <a:rPr lang="he-IL" sz="1400" dirty="0">
                          <a:latin typeface="Assistant" panose="00000500000000000000" pitchFamily="2" charset="-79"/>
                          <a:cs typeface="Assistant" panose="00000500000000000000" pitchFamily="2" charset="-79"/>
                        </a:rPr>
                        <a:t> אין בי שום דבר שיכול להוביל את התפקיד הזה, אני לא חכם, לא מנהיג..."</a:t>
                      </a:r>
                      <a:endParaRPr lang="he-IL" dirty="0">
                        <a:latin typeface="Assistant" panose="00000500000000000000" pitchFamily="2" charset="-79"/>
                        <a:cs typeface="Assistant" panose="00000500000000000000" pitchFamily="2" charset="-79"/>
                      </a:endParaRPr>
                    </a:p>
                  </a:txBody>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חשיבה רגשית</a:t>
                      </a:r>
                      <a:endParaRPr lang="en-US"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0" dirty="0">
                          <a:latin typeface="Assistant" panose="00000500000000000000" pitchFamily="2" charset="-79"/>
                          <a:cs typeface="Assistant" panose="00000500000000000000" pitchFamily="2" charset="-79"/>
                        </a:rPr>
                        <a:t>האמונה או המחשבה שאם מרגישים משהו- אז הוא בטח נכון, ללא קשר לעובדות כלשהן. אתה מניח שהדברים פועלים כמו שאתה מרגיש. </a:t>
                      </a: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b="0" dirty="0">
                        <a:latin typeface="Assistant" panose="00000500000000000000" pitchFamily="2" charset="-79"/>
                        <a:cs typeface="Assistant" panose="00000500000000000000" pitchFamily="2" charset="-79"/>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b="0" dirty="0">
                          <a:latin typeface="Assistant" panose="00000500000000000000" pitchFamily="2" charset="-79"/>
                          <a:cs typeface="Assistant" panose="00000500000000000000" pitchFamily="2" charset="-79"/>
                        </a:rPr>
                        <a:t>פרשנות לסיפור: </a:t>
                      </a: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b="0" dirty="0">
                          <a:latin typeface="Assistant" panose="00000500000000000000" pitchFamily="2" charset="-79"/>
                          <a:cs typeface="Assistant" panose="00000500000000000000" pitchFamily="2" charset="-79"/>
                        </a:rPr>
                        <a:t>"כולם חושבים שאני אפס, צוחקים עלי. גם כשעידו אמר לי כל הכבוד ולחץ לי את היד- ידעתי שהוא צוחק עלי, שהוא חושב שאני לוזר..."</a:t>
                      </a:r>
                      <a:endParaRPr lang="he-IL" sz="1400" b="1"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454960827"/>
                  </a:ext>
                </a:extLst>
              </a:tr>
              <a:tr h="370840">
                <a:tc gridSpan="2">
                  <a:txBody>
                    <a:bodyPr/>
                    <a:lstStyle/>
                    <a:p>
                      <a:pPr algn="ctr" rtl="1"/>
                      <a:r>
                        <a:rPr lang="he-IL" sz="1400" b="1" dirty="0">
                          <a:latin typeface="Assistant" panose="00000500000000000000" pitchFamily="2" charset="-79"/>
                          <a:cs typeface="Assistant" panose="00000500000000000000" pitchFamily="2" charset="-79"/>
                        </a:rPr>
                        <a:t>הגדלה והקטנה</a:t>
                      </a:r>
                    </a:p>
                    <a:p>
                      <a:pPr algn="ctr" rtl="1"/>
                      <a:r>
                        <a:rPr lang="he-IL" sz="1400" dirty="0">
                          <a:latin typeface="Assistant" panose="00000500000000000000" pitchFamily="2" charset="-79"/>
                          <a:cs typeface="Assistant" panose="00000500000000000000" pitchFamily="2" charset="-79"/>
                        </a:rPr>
                        <a:t>הנטייה להגדיל דברים שניתן לפרש כאילו אנחנו לא מספיק טובים, ולהקטין דברים טובים שאנחנו מסוגלים/ עושים- באמצעות העצמת מעשים ותכונות של אחרים וצמצום שלנו, או על ידי הדגשת דברים שאנו לא מרוצים מהם בעצמנו והקטנה של דברים בעצמנו  שיכלנו להיות מרוצים מהם.</a:t>
                      </a:r>
                    </a:p>
                    <a:p>
                      <a:pPr algn="ctr" rtl="1"/>
                      <a:endParaRPr lang="he-IL" sz="1400" dirty="0">
                        <a:latin typeface="Assistant" panose="00000500000000000000" pitchFamily="2" charset="-79"/>
                        <a:cs typeface="Assistant" panose="00000500000000000000" pitchFamily="2" charset="-79"/>
                      </a:endParaRPr>
                    </a:p>
                    <a:p>
                      <a:pPr algn="r" rtl="1"/>
                      <a:r>
                        <a:rPr lang="he-IL" sz="1400" b="1" dirty="0">
                          <a:latin typeface="Assistant" panose="00000500000000000000" pitchFamily="2" charset="-79"/>
                          <a:cs typeface="Assistant" panose="00000500000000000000" pitchFamily="2" charset="-79"/>
                        </a:rPr>
                        <a:t>פרשנות לסיפור:</a:t>
                      </a:r>
                    </a:p>
                    <a:p>
                      <a:pPr algn="r" rtl="1"/>
                      <a:r>
                        <a:rPr lang="he-IL" sz="1400" b="0" dirty="0">
                          <a:latin typeface="Assistant" panose="00000500000000000000" pitchFamily="2" charset="-79"/>
                          <a:cs typeface="Assistant" panose="00000500000000000000" pitchFamily="2" charset="-79"/>
                        </a:rPr>
                        <a:t>"לעופר ושלמה הלך ממש טוב, הם יודעים לדבר עם אנשים אחרים, לשכנע אותם, הם בכלל לא התאמצו רק עברו בין הכיתות עם מוסיקה, עשו שמח והקפיצו אנשים- וכולם היו בכיס שלהם..."</a:t>
                      </a:r>
                      <a:endParaRPr lang="he-IL" dirty="0">
                        <a:latin typeface="Assistant" panose="00000500000000000000" pitchFamily="2" charset="-79"/>
                        <a:cs typeface="Assistant" panose="00000500000000000000" pitchFamily="2" charset="-79"/>
                      </a:endParaRPr>
                    </a:p>
                  </a:txBody>
                  <a:tcPr/>
                </a:tc>
                <a:tc hMerge="1">
                  <a:txBody>
                    <a:bodyPr/>
                    <a:lstStyle/>
                    <a:p>
                      <a:pPr algn="ctr" rtl="1"/>
                      <a:r>
                        <a:rPr lang="he-IL" sz="1400" b="1" dirty="0">
                          <a:latin typeface="Assistant" panose="00000500000000000000" pitchFamily="2" charset="-79"/>
                          <a:cs typeface="Assistant" panose="00000500000000000000" pitchFamily="2" charset="-79"/>
                        </a:rPr>
                        <a:t>הגדלה והקטנה</a:t>
                      </a:r>
                    </a:p>
                    <a:p>
                      <a:pPr algn="ctr" rtl="1"/>
                      <a:r>
                        <a:rPr lang="he-IL" sz="1400" dirty="0">
                          <a:latin typeface="Assistant" panose="00000500000000000000" pitchFamily="2" charset="-79"/>
                          <a:cs typeface="Assistant" panose="00000500000000000000" pitchFamily="2" charset="-79"/>
                        </a:rPr>
                        <a:t>העצמה ומזעור- נטייה להעצים דברים שניתן לפרש כראיה שאנו לא מספיק טובים, ולמזער ראיות לטובתנו. הדבר יכול להתבצע על ידי העצמת מעשים ותכונות של אחרים וצמצום שלנו ("הדשא של השכן ירוק יותר") או על ידי הדגשת דברים שאנו לא מרוצים מהם בעצמנו ומזעור דברים שיכלנו להיות שבעי רצון מהם.</a:t>
                      </a:r>
                    </a:p>
                    <a:p>
                      <a:pPr algn="ctr" rtl="1"/>
                      <a:endParaRPr lang="he-IL" sz="1400" dirty="0">
                        <a:latin typeface="Assistant" panose="00000500000000000000" pitchFamily="2" charset="-79"/>
                        <a:cs typeface="Assistant" panose="00000500000000000000" pitchFamily="2" charset="-79"/>
                      </a:endParaRPr>
                    </a:p>
                    <a:p>
                      <a:pPr algn="r" rtl="1"/>
                      <a:r>
                        <a:rPr lang="he-IL" sz="1400" b="1" dirty="0">
                          <a:latin typeface="Assistant" panose="00000500000000000000" pitchFamily="2" charset="-79"/>
                          <a:cs typeface="Assistant" panose="00000500000000000000" pitchFamily="2" charset="-79"/>
                        </a:rPr>
                        <a:t>פרשנות לסיפור:</a:t>
                      </a:r>
                    </a:p>
                    <a:p>
                      <a:pPr algn="r" rtl="1"/>
                      <a:r>
                        <a:rPr lang="he-IL" sz="1400" b="0" dirty="0">
                          <a:latin typeface="Assistant" panose="00000500000000000000" pitchFamily="2" charset="-79"/>
                          <a:cs typeface="Assistant" panose="00000500000000000000" pitchFamily="2" charset="-79"/>
                        </a:rPr>
                        <a:t>"לעופר ושלמה הלך ממש טוב, הם יודעים לדבר עם אנשים אחרים, לשכנע אותם, הם בכלל לא התאמצו רק עברו בין הכיתות עם מוסיקה, עשו שמח והקפיצו אנשים- וכולם היו בכיס שלהם..."</a:t>
                      </a:r>
                      <a:endParaRPr lang="he-IL"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1669369668"/>
                  </a:ext>
                </a:extLst>
              </a:tr>
            </a:tbl>
          </a:graphicData>
        </a:graphic>
      </p:graphicFrame>
      <p:sp>
        <p:nvSpPr>
          <p:cNvPr id="25" name="תיבת טקסט 24">
            <a:extLst>
              <a:ext uri="{FF2B5EF4-FFF2-40B4-BE49-F238E27FC236}">
                <a16:creationId xmlns:a16="http://schemas.microsoft.com/office/drawing/2014/main" id="{170068DF-F901-6F9A-992E-F938B5275C92}"/>
              </a:ext>
            </a:extLst>
          </p:cNvPr>
          <p:cNvSpPr txBox="1"/>
          <p:nvPr/>
        </p:nvSpPr>
        <p:spPr>
          <a:xfrm>
            <a:off x="1050235" y="808382"/>
            <a:ext cx="4757530" cy="523220"/>
          </a:xfrm>
          <a:prstGeom prst="rect">
            <a:avLst/>
          </a:prstGeom>
          <a:noFill/>
        </p:spPr>
        <p:txBody>
          <a:bodyPr wrap="square" rtlCol="1">
            <a:spAutoFit/>
          </a:bodyPr>
          <a:lstStyle/>
          <a:p>
            <a:pPr algn="ctr"/>
            <a:r>
              <a:rPr lang="he-IL" sz="2800" b="1" dirty="0">
                <a:latin typeface="Calibri" panose="020F0502020204030204" pitchFamily="34" charset="0"/>
                <a:cs typeface="Calibri" panose="020F0502020204030204" pitchFamily="34" charset="0"/>
              </a:rPr>
              <a:t>כרטיסיות לסימולציה- קלידוסקופ</a:t>
            </a:r>
          </a:p>
        </p:txBody>
      </p:sp>
    </p:spTree>
    <p:extLst>
      <p:ext uri="{BB962C8B-B14F-4D97-AF65-F5344CB8AC3E}">
        <p14:creationId xmlns:p14="http://schemas.microsoft.com/office/powerpoint/2010/main" val="15231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42F07C1-6BC5-D536-D034-EC7C773BDDA1}"/>
              </a:ext>
            </a:extLst>
          </p:cNvPr>
          <p:cNvSpPr txBox="1"/>
          <p:nvPr/>
        </p:nvSpPr>
        <p:spPr>
          <a:xfrm>
            <a:off x="1118805" y="337314"/>
            <a:ext cx="4757530" cy="523220"/>
          </a:xfrm>
          <a:prstGeom prst="rect">
            <a:avLst/>
          </a:prstGeom>
          <a:noFill/>
        </p:spPr>
        <p:txBody>
          <a:bodyPr wrap="square" rtlCol="1">
            <a:spAutoFit/>
          </a:bodyPr>
          <a:lstStyle/>
          <a:p>
            <a:pPr algn="ctr"/>
            <a:r>
              <a:rPr lang="he-IL" sz="2800" b="1" dirty="0">
                <a:latin typeface="Calibri" panose="020F0502020204030204" pitchFamily="34" charset="0"/>
                <a:cs typeface="Calibri" panose="020F0502020204030204" pitchFamily="34" charset="0"/>
              </a:rPr>
              <a:t>כרטיסיות עיוותי חשיבה</a:t>
            </a:r>
          </a:p>
        </p:txBody>
      </p:sp>
      <p:graphicFrame>
        <p:nvGraphicFramePr>
          <p:cNvPr id="3" name="טבלה 3">
            <a:extLst>
              <a:ext uri="{FF2B5EF4-FFF2-40B4-BE49-F238E27FC236}">
                <a16:creationId xmlns:a16="http://schemas.microsoft.com/office/drawing/2014/main" id="{151EA15F-DAB5-F100-03CF-B1EE16796187}"/>
              </a:ext>
            </a:extLst>
          </p:cNvPr>
          <p:cNvGraphicFramePr>
            <a:graphicFrameLocks noGrp="1"/>
          </p:cNvGraphicFramePr>
          <p:nvPr>
            <p:extLst>
              <p:ext uri="{D42A27DB-BD31-4B8C-83A1-F6EECF244321}">
                <p14:modId xmlns:p14="http://schemas.microsoft.com/office/powerpoint/2010/main" val="340300485"/>
              </p:ext>
            </p:extLst>
          </p:nvPr>
        </p:nvGraphicFramePr>
        <p:xfrm>
          <a:off x="282741" y="1038027"/>
          <a:ext cx="6292518" cy="8717280"/>
        </p:xfrm>
        <a:graphic>
          <a:graphicData uri="http://schemas.openxmlformats.org/drawingml/2006/table">
            <a:tbl>
              <a:tblPr rtl="1" firstRow="1" bandRow="1">
                <a:tableStyleId>{5940675A-B579-460E-94D1-54222C63F5DA}</a:tableStyleId>
              </a:tblPr>
              <a:tblGrid>
                <a:gridCol w="3146259">
                  <a:extLst>
                    <a:ext uri="{9D8B030D-6E8A-4147-A177-3AD203B41FA5}">
                      <a16:colId xmlns:a16="http://schemas.microsoft.com/office/drawing/2014/main" val="1534492871"/>
                    </a:ext>
                  </a:extLst>
                </a:gridCol>
                <a:gridCol w="3146259">
                  <a:extLst>
                    <a:ext uri="{9D8B030D-6E8A-4147-A177-3AD203B41FA5}">
                      <a16:colId xmlns:a16="http://schemas.microsoft.com/office/drawing/2014/main" val="736376286"/>
                    </a:ext>
                  </a:extLst>
                </a:gridCol>
              </a:tblGrid>
              <a:tr h="370840">
                <a:tc>
                  <a:txBody>
                    <a:bodyPr/>
                    <a:lstStyle/>
                    <a:p>
                      <a:pPr rtl="1"/>
                      <a:endParaRPr lang="he-IL"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הכול או כלום</a:t>
                      </a: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dirty="0">
                          <a:latin typeface="Assistant" panose="00000500000000000000" pitchFamily="2" charset="-79"/>
                          <a:cs typeface="Assistant" panose="00000500000000000000" pitchFamily="2" charset="-79"/>
                        </a:rPr>
                        <a:t>הנטייה להסתכל על מציאות באופן קיצוני: טוב או רע בלי מתן מקום לדרך הביניים. הכול או כלום, שחור או לבן, אין גווני ביניים ואין אפורים. </a:t>
                      </a: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algn="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txBody>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הכללת יתר</a:t>
                      </a: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  </a:t>
                      </a:r>
                      <a:r>
                        <a:rPr lang="he-IL" sz="1400" b="0" dirty="0">
                          <a:latin typeface="Assistant" panose="00000500000000000000" pitchFamily="2" charset="-79"/>
                          <a:cs typeface="Assistant" panose="00000500000000000000" pitchFamily="2" charset="-79"/>
                        </a:rPr>
                        <a:t>אמונה או מחשבה שהתוצאות </a:t>
                      </a:r>
                      <a:r>
                        <a:rPr lang="he-IL" sz="1400" dirty="0">
                          <a:latin typeface="Assistant" panose="00000500000000000000" pitchFamily="2" charset="-79"/>
                          <a:cs typeface="Assistant" panose="00000500000000000000" pitchFamily="2" charset="-79"/>
                        </a:rPr>
                        <a:t>של אירוע אחד שקרה-  יחזרו שוב בכל אירוע עתידי. </a:t>
                      </a:r>
                      <a:br>
                        <a:rPr lang="en-US" sz="1400" dirty="0">
                          <a:latin typeface="Assistant" panose="00000500000000000000" pitchFamily="2" charset="-79"/>
                          <a:cs typeface="Assistant" panose="00000500000000000000" pitchFamily="2" charset="-79"/>
                        </a:rPr>
                      </a:br>
                      <a:r>
                        <a:rPr lang="he-IL" sz="1400" dirty="0">
                          <a:latin typeface="Assistant" panose="00000500000000000000" pitchFamily="2" charset="-79"/>
                          <a:cs typeface="Assistant" panose="00000500000000000000" pitchFamily="2" charset="-79"/>
                        </a:rPr>
                        <a:t>משפטים לדוגמה: "אני </a:t>
                      </a:r>
                      <a:r>
                        <a:rPr lang="he-IL" sz="1400" b="1" dirty="0">
                          <a:latin typeface="Assistant" panose="00000500000000000000" pitchFamily="2" charset="-79"/>
                          <a:cs typeface="Assistant" panose="00000500000000000000" pitchFamily="2" charset="-79"/>
                        </a:rPr>
                        <a:t>אף פעם </a:t>
                      </a:r>
                      <a:r>
                        <a:rPr lang="he-IL" sz="1400" dirty="0">
                          <a:latin typeface="Assistant" panose="00000500000000000000" pitchFamily="2" charset="-79"/>
                          <a:cs typeface="Assistant" panose="00000500000000000000" pitchFamily="2" charset="-79"/>
                        </a:rPr>
                        <a:t>לא...הכול </a:t>
                      </a:r>
                      <a:r>
                        <a:rPr lang="he-IL" sz="1400" b="1" dirty="0">
                          <a:latin typeface="Assistant" panose="00000500000000000000" pitchFamily="2" charset="-79"/>
                          <a:cs typeface="Assistant" panose="00000500000000000000" pitchFamily="2" charset="-79"/>
                        </a:rPr>
                        <a:t>תמיד</a:t>
                      </a:r>
                      <a:r>
                        <a:rPr lang="he-IL" sz="1400" dirty="0">
                          <a:latin typeface="Assistant" panose="00000500000000000000" pitchFamily="2" charset="-79"/>
                          <a:cs typeface="Assistant" panose="00000500000000000000" pitchFamily="2" charset="-79"/>
                        </a:rPr>
                        <a:t> נהרס לי...</a:t>
                      </a:r>
                      <a:r>
                        <a:rPr lang="he-IL" sz="1400" b="1" dirty="0">
                          <a:latin typeface="Assistant" panose="00000500000000000000" pitchFamily="2" charset="-79"/>
                          <a:cs typeface="Assistant" panose="00000500000000000000" pitchFamily="2" charset="-79"/>
                        </a:rPr>
                        <a:t>תמיד</a:t>
                      </a:r>
                      <a:r>
                        <a:rPr lang="he-IL" sz="1400" dirty="0">
                          <a:latin typeface="Assistant" panose="00000500000000000000" pitchFamily="2" charset="-79"/>
                          <a:cs typeface="Assistant" panose="00000500000000000000" pitchFamily="2" charset="-79"/>
                        </a:rPr>
                        <a:t> לי זה קורה/ לא קורה, </a:t>
                      </a:r>
                      <a:r>
                        <a:rPr lang="he-IL" sz="1400" b="1" dirty="0">
                          <a:latin typeface="Assistant" panose="00000500000000000000" pitchFamily="2" charset="-79"/>
                          <a:cs typeface="Assistant" panose="00000500000000000000" pitchFamily="2" charset="-79"/>
                        </a:rPr>
                        <a:t>כל פעם </a:t>
                      </a:r>
                      <a:r>
                        <a:rPr lang="he-IL" sz="1400" dirty="0">
                          <a:latin typeface="Assistant" panose="00000500000000000000" pitchFamily="2" charset="-79"/>
                          <a:cs typeface="Assistant" panose="00000500000000000000" pitchFamily="2" charset="-79"/>
                        </a:rPr>
                        <a:t>זה קורה..."</a:t>
                      </a:r>
                      <a:endParaRPr lang="he-IL"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1311638536"/>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he-IL"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חצי הכוס הריקה</a:t>
                      </a: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dirty="0">
                          <a:latin typeface="Assistant" panose="00000500000000000000" pitchFamily="2" charset="-79"/>
                          <a:cs typeface="Assistant" panose="00000500000000000000" pitchFamily="2" charset="-79"/>
                        </a:rPr>
                        <a:t>הנטייה לראות בעיקר את כוס הריקה, את הצדדים השליליים בך או בסיטואציה. </a:t>
                      </a: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dirty="0">
                        <a:latin typeface="Assistant" panose="00000500000000000000" pitchFamily="2" charset="-79"/>
                        <a:cs typeface="Assistant" panose="00000500000000000000" pitchFamily="2" charset="-79"/>
                      </a:endParaRP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he-IL"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פסילת החיובי</a:t>
                      </a:r>
                    </a:p>
                    <a:p>
                      <a:pPr marL="0" marR="0" lvl="0" indent="0" algn="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 </a:t>
                      </a: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dirty="0">
                          <a:latin typeface="Assistant" panose="00000500000000000000" pitchFamily="2" charset="-79"/>
                          <a:cs typeface="Assistant" panose="00000500000000000000" pitchFamily="2" charset="-79"/>
                        </a:rPr>
                        <a:t>הנטייה להמעיט בערכן של חוויות ניטרליות או חיוביות. לדוגמה: מישהו אומר לך שאתה נראה טוב. תגובתך: הוא סתם מנסה להיות נחמד, הוא לא באמת מתכוון לזה. </a:t>
                      </a:r>
                    </a:p>
                    <a:p>
                      <a:pPr rtl="1"/>
                      <a:endParaRPr lang="he-IL"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454960827"/>
                  </a:ext>
                </a:extLst>
              </a:tr>
              <a:tr h="370840">
                <a:tc>
                  <a:txBody>
                    <a:bodyPr/>
                    <a:lstStyle/>
                    <a:p>
                      <a:pPr algn="r" rtl="1"/>
                      <a:endParaRPr lang="he-IL" sz="1400" b="1" dirty="0">
                        <a:latin typeface="Assistant" panose="00000500000000000000" pitchFamily="2" charset="-79"/>
                        <a:cs typeface="Assistant" panose="00000500000000000000" pitchFamily="2" charset="-79"/>
                      </a:endParaRPr>
                    </a:p>
                    <a:p>
                      <a:pPr algn="ctr" rtl="1"/>
                      <a:r>
                        <a:rPr lang="he-IL" sz="1400" b="1" dirty="0">
                          <a:latin typeface="Assistant" panose="00000500000000000000" pitchFamily="2" charset="-79"/>
                          <a:cs typeface="Assistant" panose="00000500000000000000" pitchFamily="2" charset="-79"/>
                        </a:rPr>
                        <a:t>קפיצה למסקנות: </a:t>
                      </a:r>
                    </a:p>
                    <a:p>
                      <a:pPr algn="r" rtl="1"/>
                      <a:endParaRPr lang="he-IL" sz="1400" b="0" dirty="0">
                        <a:latin typeface="Assistant" panose="00000500000000000000" pitchFamily="2" charset="-79"/>
                        <a:cs typeface="Assistant" panose="00000500000000000000" pitchFamily="2" charset="-79"/>
                      </a:endParaRPr>
                    </a:p>
                    <a:p>
                      <a:pPr algn="r" rtl="1"/>
                      <a:r>
                        <a:rPr lang="he-IL" sz="1400" b="0" dirty="0">
                          <a:latin typeface="Assistant" panose="00000500000000000000" pitchFamily="2" charset="-79"/>
                          <a:cs typeface="Assistant" panose="00000500000000000000" pitchFamily="2" charset="-79"/>
                        </a:rPr>
                        <a:t>הסקת מסקנה על בסיס ידע חלקי או מוטעה. מסקנות מוטעות כוללות בתוכן שני עיוותי חשיבה:</a:t>
                      </a:r>
                    </a:p>
                    <a:p>
                      <a:pPr marL="171450" indent="-171450" algn="r" rtl="1">
                        <a:buFont typeface="Arial" panose="020B0604020202020204" pitchFamily="34" charset="0"/>
                        <a:buChar char="•"/>
                      </a:pPr>
                      <a:r>
                        <a:rPr lang="he-IL" sz="1400" dirty="0">
                          <a:latin typeface="Assistant" panose="00000500000000000000" pitchFamily="2" charset="-79"/>
                          <a:cs typeface="Assistant" panose="00000500000000000000" pitchFamily="2" charset="-79"/>
                        </a:rPr>
                        <a:t>קריאת מחשבות – להאמין שאתה יודע מה חושבים האחרים מבלי שאמרו לך.</a:t>
                      </a:r>
                    </a:p>
                    <a:p>
                      <a:pPr marL="171450" indent="-171450" algn="r" rtl="1">
                        <a:buFont typeface="Arial" panose="020B0604020202020204" pitchFamily="34" charset="0"/>
                        <a:buChar char="•"/>
                      </a:pPr>
                      <a:r>
                        <a:rPr lang="he-IL" sz="1400" dirty="0">
                          <a:latin typeface="Assistant" panose="00000500000000000000" pitchFamily="2" charset="-79"/>
                          <a:cs typeface="Assistant" panose="00000500000000000000" pitchFamily="2" charset="-79"/>
                        </a:rPr>
                        <a:t>ניבוי העתיד – לצפות לתוצאה הגרועה מכל מצב.</a:t>
                      </a:r>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txBody>
                  <a:tcPr/>
                </a:tc>
                <a:tc>
                  <a:txBody>
                    <a:bodyPr/>
                    <a:lstStyle/>
                    <a:p>
                      <a:pPr algn="r" rtl="1"/>
                      <a:endParaRPr lang="he-IL" sz="1200" b="1" dirty="0">
                        <a:latin typeface="Assistant" panose="00000500000000000000" pitchFamily="2" charset="-79"/>
                        <a:cs typeface="Assistant" panose="00000500000000000000" pitchFamily="2" charset="-79"/>
                      </a:endParaRPr>
                    </a:p>
                    <a:p>
                      <a:pPr algn="ctr" rtl="1"/>
                      <a:r>
                        <a:rPr lang="he-IL" sz="1400" b="1" dirty="0">
                          <a:latin typeface="Assistant" panose="00000500000000000000" pitchFamily="2" charset="-79"/>
                          <a:cs typeface="Assistant" panose="00000500000000000000" pitchFamily="2" charset="-79"/>
                        </a:rPr>
                        <a:t>הגדלה והקטנה</a:t>
                      </a:r>
                    </a:p>
                    <a:p>
                      <a:pPr algn="ctr" rtl="1"/>
                      <a:r>
                        <a:rPr lang="he-IL" sz="1400" dirty="0">
                          <a:latin typeface="Assistant" panose="00000500000000000000" pitchFamily="2" charset="-79"/>
                          <a:cs typeface="Assistant" panose="00000500000000000000" pitchFamily="2" charset="-79"/>
                        </a:rPr>
                        <a:t>הנטייה להגדיל דברים שניתן לפרש כאילו אנחנו לא מספיק טובים, ולהקטין דברים טובים שאנחנו מסוגלים/ עושים, באמצעות העצמת מעשים ותכונות של אחרים וצמצום שלנו, או על ידי הדגשת דברים שאנו לא מרוצים מהם בעצמנו והקטנה של דברים בעצמנו  שיכלנו להיות מרוצים מהם.</a:t>
                      </a:r>
                    </a:p>
                    <a:p>
                      <a:pPr rtl="1"/>
                      <a:endParaRPr lang="he-IL"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1669369668"/>
                  </a:ext>
                </a:extLst>
              </a:tr>
            </a:tbl>
          </a:graphicData>
        </a:graphic>
      </p:graphicFrame>
      <p:sp>
        <p:nvSpPr>
          <p:cNvPr id="4" name="אליפסה 3">
            <a:extLst>
              <a:ext uri="{FF2B5EF4-FFF2-40B4-BE49-F238E27FC236}">
                <a16:creationId xmlns:a16="http://schemas.microsoft.com/office/drawing/2014/main" id="{859F6DBF-70DD-2DE6-97B8-D4BC7059ACAB}"/>
              </a:ext>
            </a:extLst>
          </p:cNvPr>
          <p:cNvSpPr/>
          <p:nvPr/>
        </p:nvSpPr>
        <p:spPr>
          <a:xfrm>
            <a:off x="3801816" y="2806670"/>
            <a:ext cx="914400" cy="866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279A0B9C-C6C4-C2DD-BAC5-4456319539C8}"/>
              </a:ext>
            </a:extLst>
          </p:cNvPr>
          <p:cNvCxnSpPr/>
          <p:nvPr/>
        </p:nvCxnSpPr>
        <p:spPr>
          <a:xfrm flipH="1">
            <a:off x="4716216" y="2633758"/>
            <a:ext cx="535404" cy="1039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אליפסה 5">
            <a:extLst>
              <a:ext uri="{FF2B5EF4-FFF2-40B4-BE49-F238E27FC236}">
                <a16:creationId xmlns:a16="http://schemas.microsoft.com/office/drawing/2014/main" id="{F459C51E-B7BF-4EAA-EA14-91DC36FDE4C4}"/>
              </a:ext>
            </a:extLst>
          </p:cNvPr>
          <p:cNvSpPr/>
          <p:nvPr/>
        </p:nvSpPr>
        <p:spPr>
          <a:xfrm>
            <a:off x="5329824" y="2806670"/>
            <a:ext cx="914400" cy="8662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47DD5400-422E-D058-4369-188BE738C93B}"/>
              </a:ext>
            </a:extLst>
          </p:cNvPr>
          <p:cNvSpPr/>
          <p:nvPr/>
        </p:nvSpPr>
        <p:spPr>
          <a:xfrm>
            <a:off x="2815953" y="2939023"/>
            <a:ext cx="315698" cy="312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 name="מחבר ישר 7">
            <a:extLst>
              <a:ext uri="{FF2B5EF4-FFF2-40B4-BE49-F238E27FC236}">
                <a16:creationId xmlns:a16="http://schemas.microsoft.com/office/drawing/2014/main" id="{EE168DD2-8481-1431-E971-C9598CE75ED3}"/>
              </a:ext>
            </a:extLst>
          </p:cNvPr>
          <p:cNvCxnSpPr>
            <a:cxnSpLocks/>
          </p:cNvCxnSpPr>
          <p:nvPr/>
        </p:nvCxnSpPr>
        <p:spPr>
          <a:xfrm flipH="1">
            <a:off x="409074" y="3069533"/>
            <a:ext cx="2795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אליפסה 8">
            <a:extLst>
              <a:ext uri="{FF2B5EF4-FFF2-40B4-BE49-F238E27FC236}">
                <a16:creationId xmlns:a16="http://schemas.microsoft.com/office/drawing/2014/main" id="{D9BBB171-0A3A-8960-392A-F6D00FFDA3DE}"/>
              </a:ext>
            </a:extLst>
          </p:cNvPr>
          <p:cNvSpPr/>
          <p:nvPr/>
        </p:nvSpPr>
        <p:spPr>
          <a:xfrm>
            <a:off x="1479887" y="2939023"/>
            <a:ext cx="315698" cy="312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a:extLst>
              <a:ext uri="{FF2B5EF4-FFF2-40B4-BE49-F238E27FC236}">
                <a16:creationId xmlns:a16="http://schemas.microsoft.com/office/drawing/2014/main" id="{5AF2D991-B89E-B395-7CCF-D2E24491DA55}"/>
              </a:ext>
            </a:extLst>
          </p:cNvPr>
          <p:cNvSpPr/>
          <p:nvPr/>
        </p:nvSpPr>
        <p:spPr>
          <a:xfrm>
            <a:off x="734622" y="2939023"/>
            <a:ext cx="315698" cy="312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a:extLst>
              <a:ext uri="{FF2B5EF4-FFF2-40B4-BE49-F238E27FC236}">
                <a16:creationId xmlns:a16="http://schemas.microsoft.com/office/drawing/2014/main" id="{06CAFD68-F73A-D841-3398-E35A6E06EFBB}"/>
              </a:ext>
            </a:extLst>
          </p:cNvPr>
          <p:cNvSpPr/>
          <p:nvPr/>
        </p:nvSpPr>
        <p:spPr>
          <a:xfrm>
            <a:off x="4347974" y="5268675"/>
            <a:ext cx="1291824" cy="12238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צורה חופשית: צורה 11">
            <a:extLst>
              <a:ext uri="{FF2B5EF4-FFF2-40B4-BE49-F238E27FC236}">
                <a16:creationId xmlns:a16="http://schemas.microsoft.com/office/drawing/2014/main" id="{E3709E99-AAB9-33E5-6723-6764A5DD45BA}"/>
              </a:ext>
            </a:extLst>
          </p:cNvPr>
          <p:cNvSpPr/>
          <p:nvPr/>
        </p:nvSpPr>
        <p:spPr>
          <a:xfrm rot="10800000">
            <a:off x="4349477" y="5258248"/>
            <a:ext cx="1291824" cy="615477"/>
          </a:xfrm>
          <a:custGeom>
            <a:avLst/>
            <a:gdLst>
              <a:gd name="connsiteX0" fmla="*/ 268 w 914400"/>
              <a:gd name="connsiteY0" fmla="*/ 0 h 435657"/>
              <a:gd name="connsiteX1" fmla="*/ 914132 w 914400"/>
              <a:gd name="connsiteY1" fmla="*/ 0 h 435657"/>
              <a:gd name="connsiteX2" fmla="*/ 914400 w 914400"/>
              <a:gd name="connsiteY2" fmla="*/ 2520 h 435657"/>
              <a:gd name="connsiteX3" fmla="*/ 457200 w 914400"/>
              <a:gd name="connsiteY3" fmla="*/ 435657 h 435657"/>
              <a:gd name="connsiteX4" fmla="*/ 0 w 914400"/>
              <a:gd name="connsiteY4" fmla="*/ 2520 h 43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35657">
                <a:moveTo>
                  <a:pt x="268" y="0"/>
                </a:moveTo>
                <a:lnTo>
                  <a:pt x="914132" y="0"/>
                </a:lnTo>
                <a:lnTo>
                  <a:pt x="914400" y="2520"/>
                </a:lnTo>
                <a:cubicBezTo>
                  <a:pt x="914400" y="241735"/>
                  <a:pt x="709705" y="435657"/>
                  <a:pt x="457200" y="435657"/>
                </a:cubicBezTo>
                <a:cubicBezTo>
                  <a:pt x="204695" y="435657"/>
                  <a:pt x="0" y="241735"/>
                  <a:pt x="0" y="252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3" name="פרצוף מחייך 12">
            <a:extLst>
              <a:ext uri="{FF2B5EF4-FFF2-40B4-BE49-F238E27FC236}">
                <a16:creationId xmlns:a16="http://schemas.microsoft.com/office/drawing/2014/main" id="{044958DD-63E1-BB77-B21F-652725E76433}"/>
              </a:ext>
            </a:extLst>
          </p:cNvPr>
          <p:cNvSpPr/>
          <p:nvPr/>
        </p:nvSpPr>
        <p:spPr>
          <a:xfrm>
            <a:off x="1331490" y="5487137"/>
            <a:ext cx="950495" cy="974558"/>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4" name="מחבר ישר 13">
            <a:extLst>
              <a:ext uri="{FF2B5EF4-FFF2-40B4-BE49-F238E27FC236}">
                <a16:creationId xmlns:a16="http://schemas.microsoft.com/office/drawing/2014/main" id="{6F4C5F19-C3A7-2E35-B044-D504041C1A16}"/>
              </a:ext>
            </a:extLst>
          </p:cNvPr>
          <p:cNvCxnSpPr>
            <a:cxnSpLocks/>
          </p:cNvCxnSpPr>
          <p:nvPr/>
        </p:nvCxnSpPr>
        <p:spPr>
          <a:xfrm>
            <a:off x="1329987" y="5487137"/>
            <a:ext cx="951998" cy="926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קבוצה 23">
            <a:extLst>
              <a:ext uri="{FF2B5EF4-FFF2-40B4-BE49-F238E27FC236}">
                <a16:creationId xmlns:a16="http://schemas.microsoft.com/office/drawing/2014/main" id="{70FA72CE-E301-2BD7-4A38-BB64080ED866}"/>
              </a:ext>
            </a:extLst>
          </p:cNvPr>
          <p:cNvGrpSpPr/>
          <p:nvPr/>
        </p:nvGrpSpPr>
        <p:grpSpPr>
          <a:xfrm>
            <a:off x="4051588" y="8839405"/>
            <a:ext cx="1776910" cy="614476"/>
            <a:chOff x="4198628" y="8306959"/>
            <a:chExt cx="1776910" cy="614476"/>
          </a:xfrm>
        </p:grpSpPr>
        <p:sp>
          <p:nvSpPr>
            <p:cNvPr id="15" name="אליפסה 14">
              <a:extLst>
                <a:ext uri="{FF2B5EF4-FFF2-40B4-BE49-F238E27FC236}">
                  <a16:creationId xmlns:a16="http://schemas.microsoft.com/office/drawing/2014/main" id="{669E1587-9663-BC9B-F706-ABA17AE3DF03}"/>
                </a:ext>
              </a:extLst>
            </p:cNvPr>
            <p:cNvSpPr/>
            <p:nvPr/>
          </p:nvSpPr>
          <p:spPr>
            <a:xfrm>
              <a:off x="4198628" y="8306959"/>
              <a:ext cx="685797" cy="6144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6" name="מחבר ישר 15">
              <a:extLst>
                <a:ext uri="{FF2B5EF4-FFF2-40B4-BE49-F238E27FC236}">
                  <a16:creationId xmlns:a16="http://schemas.microsoft.com/office/drawing/2014/main" id="{F30B7694-DF0D-468B-4B8C-0108F16950AF}"/>
                </a:ext>
              </a:extLst>
            </p:cNvPr>
            <p:cNvCxnSpPr>
              <a:cxnSpLocks/>
            </p:cNvCxnSpPr>
            <p:nvPr/>
          </p:nvCxnSpPr>
          <p:spPr>
            <a:xfrm flipH="1" flipV="1">
              <a:off x="4717487" y="8359976"/>
              <a:ext cx="1081338" cy="254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2A225370-88A5-1792-BD00-4CC4350576B7}"/>
                </a:ext>
              </a:extLst>
            </p:cNvPr>
            <p:cNvCxnSpPr>
              <a:cxnSpLocks/>
            </p:cNvCxnSpPr>
            <p:nvPr/>
          </p:nvCxnSpPr>
          <p:spPr>
            <a:xfrm flipH="1">
              <a:off x="4347903" y="8748001"/>
              <a:ext cx="1291895" cy="99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אליפסה 17">
              <a:extLst>
                <a:ext uri="{FF2B5EF4-FFF2-40B4-BE49-F238E27FC236}">
                  <a16:creationId xmlns:a16="http://schemas.microsoft.com/office/drawing/2014/main" id="{5ADDCD59-7518-2D0F-A1B9-402805E4A555}"/>
                </a:ext>
              </a:extLst>
            </p:cNvPr>
            <p:cNvSpPr/>
            <p:nvPr/>
          </p:nvSpPr>
          <p:spPr>
            <a:xfrm>
              <a:off x="5622111" y="8480286"/>
              <a:ext cx="353427" cy="3701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25" name="קבוצה 24">
            <a:extLst>
              <a:ext uri="{FF2B5EF4-FFF2-40B4-BE49-F238E27FC236}">
                <a16:creationId xmlns:a16="http://schemas.microsoft.com/office/drawing/2014/main" id="{258661DF-891C-3DBE-C595-2D1B10990C29}"/>
              </a:ext>
            </a:extLst>
          </p:cNvPr>
          <p:cNvGrpSpPr/>
          <p:nvPr/>
        </p:nvGrpSpPr>
        <p:grpSpPr>
          <a:xfrm>
            <a:off x="758644" y="8744097"/>
            <a:ext cx="2260692" cy="712053"/>
            <a:chOff x="958755" y="8542062"/>
            <a:chExt cx="2260692" cy="712053"/>
          </a:xfrm>
        </p:grpSpPr>
        <p:sp>
          <p:nvSpPr>
            <p:cNvPr id="19" name="אליפסה 18">
              <a:extLst>
                <a:ext uri="{FF2B5EF4-FFF2-40B4-BE49-F238E27FC236}">
                  <a16:creationId xmlns:a16="http://schemas.microsoft.com/office/drawing/2014/main" id="{CE63B4E5-6ED5-381B-FC8E-B5B103D267CF}"/>
                </a:ext>
              </a:extLst>
            </p:cNvPr>
            <p:cNvSpPr/>
            <p:nvPr/>
          </p:nvSpPr>
          <p:spPr>
            <a:xfrm>
              <a:off x="2478981" y="8542062"/>
              <a:ext cx="740466" cy="7120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a:extLst>
                <a:ext uri="{FF2B5EF4-FFF2-40B4-BE49-F238E27FC236}">
                  <a16:creationId xmlns:a16="http://schemas.microsoft.com/office/drawing/2014/main" id="{7C74D26B-239B-9C80-5D0A-39FF15ADB87E}"/>
                </a:ext>
              </a:extLst>
            </p:cNvPr>
            <p:cNvSpPr/>
            <p:nvPr/>
          </p:nvSpPr>
          <p:spPr>
            <a:xfrm>
              <a:off x="2053865" y="8936185"/>
              <a:ext cx="226599" cy="237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אליפסה 20">
              <a:extLst>
                <a:ext uri="{FF2B5EF4-FFF2-40B4-BE49-F238E27FC236}">
                  <a16:creationId xmlns:a16="http://schemas.microsoft.com/office/drawing/2014/main" id="{EC0A09EB-30DB-348B-DB0E-A53E5CB11C03}"/>
                </a:ext>
              </a:extLst>
            </p:cNvPr>
            <p:cNvSpPr/>
            <p:nvPr/>
          </p:nvSpPr>
          <p:spPr>
            <a:xfrm>
              <a:off x="1720758" y="8736784"/>
              <a:ext cx="226599" cy="237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אליפסה 21">
              <a:extLst>
                <a:ext uri="{FF2B5EF4-FFF2-40B4-BE49-F238E27FC236}">
                  <a16:creationId xmlns:a16="http://schemas.microsoft.com/office/drawing/2014/main" id="{6BCFDA1B-B478-7759-F754-B5914E68A8CA}"/>
                </a:ext>
              </a:extLst>
            </p:cNvPr>
            <p:cNvSpPr/>
            <p:nvPr/>
          </p:nvSpPr>
          <p:spPr>
            <a:xfrm>
              <a:off x="958755" y="8770698"/>
              <a:ext cx="226599" cy="237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אליפסה 22">
              <a:extLst>
                <a:ext uri="{FF2B5EF4-FFF2-40B4-BE49-F238E27FC236}">
                  <a16:creationId xmlns:a16="http://schemas.microsoft.com/office/drawing/2014/main" id="{970B330C-EBCB-0EF1-6F63-ECA326007864}"/>
                </a:ext>
              </a:extLst>
            </p:cNvPr>
            <p:cNvSpPr/>
            <p:nvPr/>
          </p:nvSpPr>
          <p:spPr>
            <a:xfrm>
              <a:off x="1377851" y="8931943"/>
              <a:ext cx="226599" cy="237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63651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3">
            <a:extLst>
              <a:ext uri="{FF2B5EF4-FFF2-40B4-BE49-F238E27FC236}">
                <a16:creationId xmlns:a16="http://schemas.microsoft.com/office/drawing/2014/main" id="{AB91F292-AA9B-D9DD-543B-4B84401B8F9A}"/>
              </a:ext>
            </a:extLst>
          </p:cNvPr>
          <p:cNvGraphicFramePr>
            <a:graphicFrameLocks noGrp="1"/>
          </p:cNvGraphicFramePr>
          <p:nvPr>
            <p:extLst>
              <p:ext uri="{D42A27DB-BD31-4B8C-83A1-F6EECF244321}">
                <p14:modId xmlns:p14="http://schemas.microsoft.com/office/powerpoint/2010/main" val="462833316"/>
              </p:ext>
            </p:extLst>
          </p:nvPr>
        </p:nvGraphicFramePr>
        <p:xfrm>
          <a:off x="282741" y="348910"/>
          <a:ext cx="6292518" cy="6057900"/>
        </p:xfrm>
        <a:graphic>
          <a:graphicData uri="http://schemas.openxmlformats.org/drawingml/2006/table">
            <a:tbl>
              <a:tblPr rtl="1" firstRow="1" bandRow="1">
                <a:tableStyleId>{5940675A-B579-460E-94D1-54222C63F5DA}</a:tableStyleId>
              </a:tblPr>
              <a:tblGrid>
                <a:gridCol w="3146259">
                  <a:extLst>
                    <a:ext uri="{9D8B030D-6E8A-4147-A177-3AD203B41FA5}">
                      <a16:colId xmlns:a16="http://schemas.microsoft.com/office/drawing/2014/main" val="1534492871"/>
                    </a:ext>
                  </a:extLst>
                </a:gridCol>
                <a:gridCol w="3146259">
                  <a:extLst>
                    <a:ext uri="{9D8B030D-6E8A-4147-A177-3AD203B41FA5}">
                      <a16:colId xmlns:a16="http://schemas.microsoft.com/office/drawing/2014/main" val="736376286"/>
                    </a:ext>
                  </a:extLst>
                </a:gridCol>
              </a:tblGrid>
              <a:tr h="370840">
                <a:tc>
                  <a:txBody>
                    <a:bodyPr/>
                    <a:lstStyle/>
                    <a:p>
                      <a:pPr rtl="1"/>
                      <a:endParaRPr lang="he-IL"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1" dirty="0">
                          <a:latin typeface="Assistant" panose="00000500000000000000" pitchFamily="2" charset="-79"/>
                          <a:cs typeface="Assistant" panose="00000500000000000000" pitchFamily="2" charset="-79"/>
                        </a:rPr>
                        <a:t>חשיבה רגשית</a:t>
                      </a:r>
                      <a:endParaRPr lang="en-US" sz="1400" b="1"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0" dirty="0">
                          <a:latin typeface="Assistant" panose="00000500000000000000" pitchFamily="2" charset="-79"/>
                          <a:cs typeface="Assistant" panose="00000500000000000000" pitchFamily="2" charset="-79"/>
                        </a:rPr>
                        <a:t> האמונה או המחשבה שאם מרגישים משהו- אז הוא בטח נכון, ללא קשר לעובדות כלשהן. אתה מניח שהדברים פועלים כמו שאתה מרגיש. </a:t>
                      </a:r>
                    </a:p>
                    <a:p>
                      <a:pPr marL="0" marR="0" lvl="0" indent="0" algn="ctr" defTabSz="685800" rtl="1" eaLnBrk="1" fontAlgn="auto" latinLnBrk="0" hangingPunct="1">
                        <a:lnSpc>
                          <a:spcPct val="100000"/>
                        </a:lnSpc>
                        <a:spcBef>
                          <a:spcPts val="0"/>
                        </a:spcBef>
                        <a:spcAft>
                          <a:spcPts val="0"/>
                        </a:spcAft>
                        <a:buClrTx/>
                        <a:buSzTx/>
                        <a:buFontTx/>
                        <a:buNone/>
                        <a:tabLst/>
                        <a:defRPr/>
                      </a:pPr>
                      <a:endParaRPr lang="he-IL" sz="1400" b="0" dirty="0">
                        <a:latin typeface="Assistant" panose="00000500000000000000" pitchFamily="2" charset="-79"/>
                        <a:cs typeface="Assistant" panose="00000500000000000000" pitchFamily="2" charset="-79"/>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he-IL" sz="1400" b="0" dirty="0">
                          <a:latin typeface="Assistant" panose="00000500000000000000" pitchFamily="2" charset="-79"/>
                          <a:cs typeface="Assistant" panose="00000500000000000000" pitchFamily="2" charset="-79"/>
                        </a:rPr>
                        <a:t> </a:t>
                      </a:r>
                    </a:p>
                    <a:p>
                      <a:pPr algn="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txBody>
                  <a:tcPr/>
                </a:tc>
                <a:tc>
                  <a:txBody>
                    <a:bodyPr/>
                    <a:lstStyle/>
                    <a:p>
                      <a:pPr algn="ctr" rtl="1"/>
                      <a:endParaRPr lang="he-IL" dirty="0">
                        <a:latin typeface="Assistant" panose="00000500000000000000" pitchFamily="2" charset="-79"/>
                        <a:cs typeface="Assistant" panose="00000500000000000000" pitchFamily="2" charset="-79"/>
                      </a:endParaRPr>
                    </a:p>
                    <a:p>
                      <a:pPr algn="ctr" rtl="1"/>
                      <a:r>
                        <a:rPr lang="he-IL" sz="1400" b="1" dirty="0">
                          <a:latin typeface="Assistant" panose="00000500000000000000" pitchFamily="2" charset="-79"/>
                          <a:cs typeface="Assistant" panose="00000500000000000000" pitchFamily="2" charset="-79"/>
                        </a:rPr>
                        <a:t>חובה עלי</a:t>
                      </a:r>
                    </a:p>
                    <a:p>
                      <a:pPr algn="ctr" rtl="1"/>
                      <a:r>
                        <a:rPr lang="he-IL" dirty="0">
                          <a:latin typeface="Assistant" panose="00000500000000000000" pitchFamily="2" charset="-79"/>
                          <a:cs typeface="Assistant" panose="00000500000000000000" pitchFamily="2" charset="-79"/>
                        </a:rPr>
                        <a:t>אני חייב/ צריך/ מוכרח אסור לי. </a:t>
                      </a:r>
                    </a:p>
                    <a:p>
                      <a:pPr algn="ctr" rtl="1"/>
                      <a:r>
                        <a:rPr lang="he-IL" dirty="0">
                          <a:latin typeface="Assistant" panose="00000500000000000000" pitchFamily="2" charset="-79"/>
                          <a:cs typeface="Assistant" panose="00000500000000000000" pitchFamily="2" charset="-79"/>
                        </a:rPr>
                        <a:t>לעשות דברים מתוך מחויבות ולא מרצונך.</a:t>
                      </a:r>
                    </a:p>
                    <a:p>
                      <a:pPr algn="ctr" rtl="1"/>
                      <a:endParaRPr lang="en-US" dirty="0">
                        <a:latin typeface="Assistant" panose="00000500000000000000" pitchFamily="2" charset="-79"/>
                        <a:cs typeface="Assistant" panose="00000500000000000000" pitchFamily="2" charset="-79"/>
                      </a:endParaRPr>
                    </a:p>
                    <a:p>
                      <a:pPr algn="ctr" rtl="1"/>
                      <a:endParaRPr lang="en-US" dirty="0">
                        <a:latin typeface="Assistant" panose="00000500000000000000" pitchFamily="2" charset="-79"/>
                        <a:cs typeface="Assistant" panose="00000500000000000000" pitchFamily="2" charset="-79"/>
                      </a:endParaRPr>
                    </a:p>
                    <a:p>
                      <a:pPr algn="ctr" rtl="1"/>
                      <a:endParaRPr lang="en-US" dirty="0">
                        <a:latin typeface="Assistant" panose="00000500000000000000" pitchFamily="2" charset="-79"/>
                        <a:cs typeface="Assistant" panose="00000500000000000000" pitchFamily="2" charset="-79"/>
                      </a:endParaRPr>
                    </a:p>
                    <a:p>
                      <a:pPr algn="ctr" rtl="1"/>
                      <a:endParaRPr lang="en-US" dirty="0">
                        <a:latin typeface="Assistant" panose="00000500000000000000" pitchFamily="2" charset="-79"/>
                        <a:cs typeface="Assistant" panose="00000500000000000000" pitchFamily="2" charset="-79"/>
                      </a:endParaRPr>
                    </a:p>
                    <a:p>
                      <a:pPr algn="ctr" rtl="1"/>
                      <a:endParaRPr lang="en-US" dirty="0">
                        <a:latin typeface="Assistant" panose="00000500000000000000" pitchFamily="2" charset="-79"/>
                        <a:cs typeface="Assistant" panose="00000500000000000000" pitchFamily="2" charset="-79"/>
                      </a:endParaRPr>
                    </a:p>
                    <a:p>
                      <a:pPr algn="ctr" rtl="1"/>
                      <a:endParaRPr lang="en-US" dirty="0">
                        <a:latin typeface="Assistant" panose="00000500000000000000" pitchFamily="2" charset="-79"/>
                        <a:cs typeface="Assistant" panose="00000500000000000000" pitchFamily="2" charset="-79"/>
                      </a:endParaRPr>
                    </a:p>
                    <a:p>
                      <a:pPr algn="ctr" rtl="1"/>
                      <a:endParaRPr lang="en-US" dirty="0">
                        <a:latin typeface="Assistant" panose="00000500000000000000" pitchFamily="2" charset="-79"/>
                        <a:cs typeface="Assistant" panose="00000500000000000000" pitchFamily="2" charset="-79"/>
                      </a:endParaRPr>
                    </a:p>
                    <a:p>
                      <a:pPr algn="ctr" rtl="1"/>
                      <a:endParaRPr lang="en-US" dirty="0">
                        <a:latin typeface="Assistant" panose="00000500000000000000" pitchFamily="2" charset="-79"/>
                        <a:cs typeface="Assistant" panose="00000500000000000000" pitchFamily="2" charset="-79"/>
                      </a:endParaRPr>
                    </a:p>
                    <a:p>
                      <a:pPr algn="ctr" rtl="1"/>
                      <a:endParaRPr lang="he-IL"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1311638536"/>
                  </a:ext>
                </a:extLst>
              </a:tr>
              <a:tr h="370840">
                <a:tc>
                  <a:txBody>
                    <a:bodyPr/>
                    <a:lstStyle/>
                    <a:p>
                      <a:pPr rtl="1"/>
                      <a:endParaRPr lang="he-IL" dirty="0">
                        <a:latin typeface="Assistant" panose="00000500000000000000" pitchFamily="2" charset="-79"/>
                        <a:cs typeface="Assistant" panose="00000500000000000000" pitchFamily="2" charset="-79"/>
                      </a:endParaRPr>
                    </a:p>
                    <a:p>
                      <a:pPr algn="ctr" rtl="1"/>
                      <a:r>
                        <a:rPr lang="he-IL" sz="1400" b="1" dirty="0">
                          <a:latin typeface="Assistant" panose="00000500000000000000" pitchFamily="2" charset="-79"/>
                          <a:cs typeface="Assistant" panose="00000500000000000000" pitchFamily="2" charset="-79"/>
                        </a:rPr>
                        <a:t>התוויה/ הדבקת תוויות</a:t>
                      </a:r>
                      <a:endParaRPr lang="en-US" sz="1400" b="1" dirty="0">
                        <a:latin typeface="Assistant" panose="00000500000000000000" pitchFamily="2" charset="-79"/>
                        <a:cs typeface="Assistant" panose="00000500000000000000" pitchFamily="2" charset="-79"/>
                      </a:endParaRPr>
                    </a:p>
                    <a:p>
                      <a:pPr algn="ctr" rtl="1"/>
                      <a:r>
                        <a:rPr lang="he-IL" dirty="0">
                          <a:latin typeface="Assistant" panose="00000500000000000000" pitchFamily="2" charset="-79"/>
                          <a:cs typeface="Assistant" panose="00000500000000000000" pitchFamily="2" charset="-79"/>
                        </a:rPr>
                        <a:t> התוויה היא הקצנה של הכללת יתר, ובה אנחנו שמים תוויות על תכונות/ אירועים שקרו לנו - כמשהו מתמשך ושלילי. ממש סימון של עצמנו (תכונה, מאפיין, אירוע)- כדבר שלילי. </a:t>
                      </a:r>
                    </a:p>
                  </a:txBody>
                  <a:tcPr/>
                </a:tc>
                <a:tc>
                  <a:txBody>
                    <a:bodyPr/>
                    <a:lstStyle/>
                    <a:p>
                      <a:pPr algn="ctr" rtl="1"/>
                      <a:endParaRPr lang="he-IL" sz="1400" b="1" dirty="0">
                        <a:latin typeface="Assistant" panose="00000500000000000000" pitchFamily="2" charset="-79"/>
                        <a:cs typeface="Assistant" panose="00000500000000000000" pitchFamily="2" charset="-79"/>
                      </a:endParaRPr>
                    </a:p>
                    <a:p>
                      <a:pPr algn="ctr" rtl="1"/>
                      <a:r>
                        <a:rPr lang="he-IL" sz="1400" b="1" dirty="0">
                          <a:latin typeface="Assistant" panose="00000500000000000000" pitchFamily="2" charset="-79"/>
                          <a:cs typeface="Assistant" panose="00000500000000000000" pitchFamily="2" charset="-79"/>
                        </a:rPr>
                        <a:t>תפיסת השליטה באופן מוטעה</a:t>
                      </a:r>
                    </a:p>
                    <a:p>
                      <a:pPr marL="171450" indent="-171450" algn="r" rtl="1">
                        <a:buFont typeface="Arial" panose="020B0604020202020204" pitchFamily="34" charset="0"/>
                        <a:buChar char="•"/>
                      </a:pPr>
                      <a:r>
                        <a:rPr lang="he-IL" sz="1400" dirty="0">
                          <a:latin typeface="Assistant" panose="00000500000000000000" pitchFamily="2" charset="-79"/>
                          <a:cs typeface="Assistant" panose="00000500000000000000" pitchFamily="2" charset="-79"/>
                        </a:rPr>
                        <a:t>נטייה להאשים את עצמך באירועים חיצוניים שמחוץ לשליטתך, בין אם אתה אחראי חלקית או כלל לא לאירועים. אתה מאמין שאירועים חיצוניים קרו לחלוטין באשמתך.</a:t>
                      </a:r>
                    </a:p>
                    <a:p>
                      <a:pPr marL="171450" indent="-171450" algn="r" rtl="1">
                        <a:buFont typeface="Arial" panose="020B0604020202020204" pitchFamily="34" charset="0"/>
                        <a:buChar char="•"/>
                      </a:pPr>
                      <a:r>
                        <a:rPr lang="he-IL" sz="1400" dirty="0">
                          <a:latin typeface="Assistant" panose="00000500000000000000" pitchFamily="2" charset="-79"/>
                          <a:cs typeface="Assistant" panose="00000500000000000000" pitchFamily="2" charset="-79"/>
                        </a:rPr>
                        <a:t>חוסר אונים – תחושת חוסר אונים, חוסר שליטה בקשר לגורל שלך. אחרים אשמים בבעיות שלך.  </a:t>
                      </a:r>
                    </a:p>
                    <a:p>
                      <a:pPr rtl="1"/>
                      <a:endParaRPr lang="en-US" dirty="0">
                        <a:latin typeface="Assistant" panose="00000500000000000000" pitchFamily="2" charset="-79"/>
                        <a:cs typeface="Assistant" panose="00000500000000000000" pitchFamily="2" charset="-79"/>
                      </a:endParaRPr>
                    </a:p>
                    <a:p>
                      <a:pPr rtl="1"/>
                      <a:endParaRPr lang="en-US" dirty="0">
                        <a:latin typeface="Assistant" panose="00000500000000000000" pitchFamily="2" charset="-79"/>
                        <a:cs typeface="Assistant" panose="00000500000000000000" pitchFamily="2" charset="-79"/>
                      </a:endParaRPr>
                    </a:p>
                    <a:p>
                      <a:pPr rtl="1"/>
                      <a:endParaRPr lang="en-US" dirty="0">
                        <a:latin typeface="Assistant" panose="00000500000000000000" pitchFamily="2" charset="-79"/>
                        <a:cs typeface="Assistant" panose="00000500000000000000" pitchFamily="2" charset="-79"/>
                      </a:endParaRPr>
                    </a:p>
                    <a:p>
                      <a:pPr rtl="1"/>
                      <a:endParaRPr lang="en-US" dirty="0">
                        <a:latin typeface="Assistant" panose="00000500000000000000" pitchFamily="2" charset="-79"/>
                        <a:cs typeface="Assistant" panose="00000500000000000000" pitchFamily="2" charset="-79"/>
                      </a:endParaRPr>
                    </a:p>
                    <a:p>
                      <a:pPr rtl="1"/>
                      <a:endParaRPr lang="en-US" dirty="0">
                        <a:latin typeface="Assistant" panose="00000500000000000000" pitchFamily="2" charset="-79"/>
                        <a:cs typeface="Assistant" panose="00000500000000000000" pitchFamily="2" charset="-79"/>
                      </a:endParaRPr>
                    </a:p>
                    <a:p>
                      <a:pPr rtl="1"/>
                      <a:endParaRPr lang="he-IL" dirty="0">
                        <a:latin typeface="Assistant" panose="00000500000000000000" pitchFamily="2" charset="-79"/>
                        <a:cs typeface="Assistant" panose="00000500000000000000" pitchFamily="2" charset="-79"/>
                      </a:endParaRPr>
                    </a:p>
                  </a:txBody>
                  <a:tcPr/>
                </a:tc>
                <a:extLst>
                  <a:ext uri="{0D108BD9-81ED-4DB2-BD59-A6C34878D82A}">
                    <a16:rowId xmlns:a16="http://schemas.microsoft.com/office/drawing/2014/main" val="454960827"/>
                  </a:ext>
                </a:extLst>
              </a:tr>
            </a:tbl>
          </a:graphicData>
        </a:graphic>
      </p:graphicFrame>
      <p:sp>
        <p:nvSpPr>
          <p:cNvPr id="3" name="אליפסה 2">
            <a:extLst>
              <a:ext uri="{FF2B5EF4-FFF2-40B4-BE49-F238E27FC236}">
                <a16:creationId xmlns:a16="http://schemas.microsoft.com/office/drawing/2014/main" id="{1D37EECC-C04D-8BB6-8D77-C3C5D294E430}"/>
              </a:ext>
            </a:extLst>
          </p:cNvPr>
          <p:cNvSpPr/>
          <p:nvPr/>
        </p:nvSpPr>
        <p:spPr>
          <a:xfrm>
            <a:off x="1161342" y="1682496"/>
            <a:ext cx="1130754" cy="10265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MUST</a:t>
            </a:r>
            <a:endParaRPr lang="he-IL" b="1" dirty="0"/>
          </a:p>
        </p:txBody>
      </p:sp>
      <p:pic>
        <p:nvPicPr>
          <p:cNvPr id="4" name="Picture 4">
            <a:extLst>
              <a:ext uri="{FF2B5EF4-FFF2-40B4-BE49-F238E27FC236}">
                <a16:creationId xmlns:a16="http://schemas.microsoft.com/office/drawing/2014/main" id="{D5D57038-BAE1-2F84-05E5-317EB85FB3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857" y="1712975"/>
            <a:ext cx="1118311" cy="1118311"/>
          </a:xfrm>
          <a:prstGeom prst="rect">
            <a:avLst/>
          </a:prstGeom>
        </p:spPr>
      </p:pic>
      <p:pic>
        <p:nvPicPr>
          <p:cNvPr id="5" name="Picture 6">
            <a:extLst>
              <a:ext uri="{FF2B5EF4-FFF2-40B4-BE49-F238E27FC236}">
                <a16:creationId xmlns:a16="http://schemas.microsoft.com/office/drawing/2014/main" id="{6DE8DE7B-A412-12F9-9EFD-CD47713AD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857" y="4970803"/>
            <a:ext cx="1148791" cy="1148791"/>
          </a:xfrm>
          <a:prstGeom prst="rect">
            <a:avLst/>
          </a:prstGeom>
        </p:spPr>
      </p:pic>
      <p:pic>
        <p:nvPicPr>
          <p:cNvPr id="6" name="Picture 8">
            <a:extLst>
              <a:ext uri="{FF2B5EF4-FFF2-40B4-BE49-F238E27FC236}">
                <a16:creationId xmlns:a16="http://schemas.microsoft.com/office/drawing/2014/main" id="{3EB6C1BD-0EAA-97B2-8075-C4B09B134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630" y="5180701"/>
            <a:ext cx="1080178" cy="1080178"/>
          </a:xfrm>
          <a:prstGeom prst="rect">
            <a:avLst/>
          </a:prstGeom>
        </p:spPr>
      </p:pic>
    </p:spTree>
    <p:extLst>
      <p:ext uri="{BB962C8B-B14F-4D97-AF65-F5344CB8AC3E}">
        <p14:creationId xmlns:p14="http://schemas.microsoft.com/office/powerpoint/2010/main" val="1658793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99</TotalTime>
  <Words>710</Words>
  <Application>Microsoft Office PowerPoint</Application>
  <PresentationFormat>נייר A4 ‏(210x297 מ"מ)</PresentationFormat>
  <Paragraphs>96</Paragraphs>
  <Slides>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vt:i4>
      </vt:variant>
    </vt:vector>
  </HeadingPairs>
  <TitlesOfParts>
    <vt:vector size="8" baseType="lpstr">
      <vt:lpstr>Arial</vt:lpstr>
      <vt:lpstr>Calibri Light</vt:lpstr>
      <vt:lpstr>Assistant</vt:lpstr>
      <vt:lpstr>Calibri</vt:lpstr>
      <vt:lpstr>ערכת נושא Office</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Vered Golan</dc:creator>
  <cp:lastModifiedBy>Vered Golan</cp:lastModifiedBy>
  <cp:revision>2</cp:revision>
  <dcterms:created xsi:type="dcterms:W3CDTF">2023-12-27T17:35:24Z</dcterms:created>
  <dcterms:modified xsi:type="dcterms:W3CDTF">2023-12-27T19:15:04Z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36547BC9-CA13-4D8C-ACD5-9C4C997C9A44</vt:lpwstr>
  </property>
  <property fmtid="{D5CDD505-2E9C-101B-9397-08002B2CF9AE}" pid="3" name="ArticulatePath">
    <vt:lpwstr>מצגת1</vt:lpwstr>
  </property>
</Properties>
</file>