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2"/>
  </p:notesMasterIdLst>
  <p:sldIdLst>
    <p:sldId id="257" r:id="rId2"/>
    <p:sldId id="620" r:id="rId3"/>
    <p:sldId id="614" r:id="rId4"/>
    <p:sldId id="613" r:id="rId5"/>
    <p:sldId id="630" r:id="rId6"/>
    <p:sldId id="619" r:id="rId7"/>
    <p:sldId id="597" r:id="rId8"/>
    <p:sldId id="586" r:id="rId9"/>
    <p:sldId id="621" r:id="rId10"/>
    <p:sldId id="629" r:id="rId11"/>
    <p:sldId id="631" r:id="rId12"/>
    <p:sldId id="632" r:id="rId13"/>
    <p:sldId id="623" r:id="rId14"/>
    <p:sldId id="622" r:id="rId15"/>
    <p:sldId id="624" r:id="rId16"/>
    <p:sldId id="636" r:id="rId17"/>
    <p:sldId id="637" r:id="rId18"/>
    <p:sldId id="638" r:id="rId19"/>
    <p:sldId id="627" r:id="rId20"/>
    <p:sldId id="297" r:id="rId21"/>
    <p:sldId id="465" r:id="rId22"/>
    <p:sldId id="615" r:id="rId23"/>
    <p:sldId id="269" r:id="rId24"/>
    <p:sldId id="317" r:id="rId25"/>
    <p:sldId id="626" r:id="rId26"/>
    <p:sldId id="607" r:id="rId27"/>
    <p:sldId id="304" r:id="rId28"/>
    <p:sldId id="594" r:id="rId29"/>
    <p:sldId id="590" r:id="rId30"/>
    <p:sldId id="598" r:id="rId31"/>
    <p:sldId id="591" r:id="rId32"/>
    <p:sldId id="634" r:id="rId33"/>
    <p:sldId id="305" r:id="rId34"/>
    <p:sldId id="640" r:id="rId35"/>
    <p:sldId id="600" r:id="rId36"/>
    <p:sldId id="589" r:id="rId37"/>
    <p:sldId id="308" r:id="rId38"/>
    <p:sldId id="309" r:id="rId39"/>
    <p:sldId id="311" r:id="rId40"/>
    <p:sldId id="601" r:id="rId41"/>
    <p:sldId id="602" r:id="rId42"/>
    <p:sldId id="313" r:id="rId43"/>
    <p:sldId id="603" r:id="rId44"/>
    <p:sldId id="604" r:id="rId45"/>
    <p:sldId id="605" r:id="rId46"/>
    <p:sldId id="606" r:id="rId47"/>
    <p:sldId id="315" r:id="rId48"/>
    <p:sldId id="319" r:id="rId49"/>
    <p:sldId id="641" r:id="rId50"/>
    <p:sldId id="585" r:id="rId5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CEE7"/>
    <a:srgbClr val="FFFFEB"/>
    <a:srgbClr val="FFFFD9"/>
    <a:srgbClr val="FFFFF3"/>
    <a:srgbClr val="F50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0" autoAdjust="0"/>
    <p:restoredTop sz="82593" autoAdjust="0"/>
  </p:normalViewPr>
  <p:slideViewPr>
    <p:cSldViewPr snapToGrid="0">
      <p:cViewPr varScale="1">
        <p:scale>
          <a:sx n="94" d="100"/>
          <a:sy n="94" d="100"/>
        </p:scale>
        <p:origin x="123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EEA70F1-1EEA-4EAC-BA6B-F0B8B7455A99}" type="datetimeFigureOut">
              <a:rPr lang="he-IL" smtClean="0"/>
              <a:t>י"ד/שבט/תשפ"ג</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3636932-1D11-4359-B5AE-4A5A23CB4E91}" type="slidenum">
              <a:rPr lang="he-IL" smtClean="0"/>
              <a:t>‹#›</a:t>
            </a:fld>
            <a:endParaRPr lang="he-IL"/>
          </a:p>
        </p:txBody>
      </p:sp>
    </p:spTree>
    <p:extLst>
      <p:ext uri="{BB962C8B-B14F-4D97-AF65-F5344CB8AC3E}">
        <p14:creationId xmlns:p14="http://schemas.microsoft.com/office/powerpoint/2010/main" val="4606694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Tx/>
              <a:buNone/>
            </a:pPr>
            <a:endParaRPr lang="he-IL" b="1" dirty="0"/>
          </a:p>
        </p:txBody>
      </p:sp>
      <p:sp>
        <p:nvSpPr>
          <p:cNvPr id="4" name="Slide Number Placeholder 3"/>
          <p:cNvSpPr>
            <a:spLocks noGrp="1"/>
          </p:cNvSpPr>
          <p:nvPr>
            <p:ph type="sldNum" sz="quarter" idx="5"/>
          </p:nvPr>
        </p:nvSpPr>
        <p:spPr/>
        <p:txBody>
          <a:bodyPr/>
          <a:lstStyle/>
          <a:p>
            <a:fld id="{22692FF5-37D4-4AA3-A0A5-A6E00553B6A5}" type="slidenum">
              <a:rPr lang="he-IL" smtClean="0">
                <a:solidFill>
                  <a:prstClr val="black"/>
                </a:solidFill>
              </a:rPr>
              <a:pPr/>
              <a:t>2</a:t>
            </a:fld>
            <a:endParaRPr lang="he-IL">
              <a:solidFill>
                <a:prstClr val="black"/>
              </a:solidFill>
            </a:endParaRPr>
          </a:p>
        </p:txBody>
      </p:sp>
    </p:spTree>
    <p:extLst>
      <p:ext uri="{BB962C8B-B14F-4D97-AF65-F5344CB8AC3E}">
        <p14:creationId xmlns:p14="http://schemas.microsoft.com/office/powerpoint/2010/main" val="3820321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kern="1200" dirty="0">
                <a:solidFill>
                  <a:schemeClr val="tx1"/>
                </a:solidFill>
                <a:effectLst/>
                <a:latin typeface="+mn-lt"/>
                <a:ea typeface="+mn-ea"/>
                <a:cs typeface="+mn-cs"/>
              </a:rPr>
              <a:t>הסיפור מתאר את תהליך צמיחתו של עץ הבמבוק </a:t>
            </a:r>
            <a:r>
              <a:rPr lang="he-IL" sz="1200" b="0" i="0" kern="1200" baseline="0" dirty="0">
                <a:solidFill>
                  <a:schemeClr val="tx1"/>
                </a:solidFill>
                <a:effectLst/>
                <a:latin typeface="+mn-lt"/>
                <a:ea typeface="+mn-ea"/>
                <a:cs typeface="+mn-cs"/>
              </a:rPr>
              <a:t> שהוא </a:t>
            </a:r>
            <a:r>
              <a:rPr lang="he-IL" sz="1200" b="0" i="0" kern="1200" dirty="0">
                <a:solidFill>
                  <a:schemeClr val="tx1"/>
                </a:solidFill>
                <a:effectLst/>
                <a:latin typeface="+mn-lt"/>
                <a:ea typeface="+mn-ea"/>
                <a:cs typeface="+mn-cs"/>
              </a:rPr>
              <a:t>ארוך ומתמשך </a:t>
            </a:r>
          </a:p>
          <a:p>
            <a:r>
              <a:rPr lang="he-IL" sz="1200" b="0" i="0" kern="1200" dirty="0">
                <a:solidFill>
                  <a:schemeClr val="tx1"/>
                </a:solidFill>
                <a:effectLst/>
                <a:latin typeface="+mn-lt"/>
                <a:ea typeface="+mn-ea"/>
                <a:cs typeface="+mn-cs"/>
              </a:rPr>
              <a:t>בהתחלה לא נראה שהוא נושא פרי בשנותיו הראשונות. </a:t>
            </a:r>
          </a:p>
          <a:p>
            <a:r>
              <a:rPr lang="he-IL" sz="1200" b="0" i="0" kern="1200" dirty="0">
                <a:solidFill>
                  <a:schemeClr val="tx1"/>
                </a:solidFill>
                <a:effectLst/>
                <a:latin typeface="+mn-lt"/>
                <a:ea typeface="+mn-ea"/>
                <a:cs typeface="+mn-cs"/>
              </a:rPr>
              <a:t>למעשה, כדי שעץ במבוק יצמח צריך</a:t>
            </a:r>
            <a:r>
              <a:rPr lang="he-IL" sz="1200" b="0" i="0" kern="1200" baseline="0" dirty="0">
                <a:solidFill>
                  <a:schemeClr val="tx1"/>
                </a:solidFill>
                <a:effectLst/>
                <a:latin typeface="+mn-lt"/>
                <a:ea typeface="+mn-ea"/>
                <a:cs typeface="+mn-cs"/>
              </a:rPr>
              <a:t> </a:t>
            </a:r>
            <a:r>
              <a:rPr lang="he-IL" sz="1200" b="0" i="0" kern="1200" dirty="0">
                <a:solidFill>
                  <a:schemeClr val="tx1"/>
                </a:solidFill>
                <a:effectLst/>
                <a:latin typeface="+mn-lt"/>
                <a:ea typeface="+mn-ea"/>
                <a:cs typeface="+mn-cs"/>
              </a:rPr>
              <a:t>לחשוף אותו לאור שמש, לדשן אותו ולהשקות אותו בהרבה</a:t>
            </a:r>
            <a:r>
              <a:rPr lang="he-IL" sz="1200" b="0" i="0" kern="1200" baseline="0" dirty="0">
                <a:solidFill>
                  <a:schemeClr val="tx1"/>
                </a:solidFill>
                <a:effectLst/>
                <a:latin typeface="+mn-lt"/>
                <a:ea typeface="+mn-ea"/>
                <a:cs typeface="+mn-cs"/>
              </a:rPr>
              <a:t> </a:t>
            </a:r>
            <a:r>
              <a:rPr lang="he-IL" sz="1200" b="0" i="0" kern="1200" dirty="0">
                <a:solidFill>
                  <a:schemeClr val="tx1"/>
                </a:solidFill>
                <a:effectLst/>
                <a:latin typeface="+mn-lt"/>
                <a:ea typeface="+mn-ea"/>
                <a:cs typeface="+mn-cs"/>
              </a:rPr>
              <a:t>מים. </a:t>
            </a:r>
          </a:p>
          <a:p>
            <a:r>
              <a:rPr lang="he-IL" sz="1200" b="0" i="0" kern="1200" dirty="0">
                <a:solidFill>
                  <a:schemeClr val="tx1"/>
                </a:solidFill>
                <a:effectLst/>
                <a:latin typeface="+mn-lt"/>
                <a:ea typeface="+mn-ea"/>
                <a:cs typeface="+mn-cs"/>
              </a:rPr>
              <a:t>יש לעשות זאת בהתמדה ובמסירות במשך ארבע שנים, למרות שהצמיחה אינה נראית לעין כלל.</a:t>
            </a:r>
            <a:br>
              <a:rPr lang="he-IL" dirty="0"/>
            </a:br>
            <a:r>
              <a:rPr lang="he-IL" sz="1200" b="0" i="0" kern="1200" dirty="0">
                <a:solidFill>
                  <a:schemeClr val="tx1"/>
                </a:solidFill>
                <a:effectLst/>
                <a:latin typeface="+mn-lt"/>
                <a:ea typeface="+mn-ea"/>
                <a:cs typeface="+mn-cs"/>
              </a:rPr>
              <a:t>אבל בשנה החמישית סוף סוף מתחולל הפלא והעץ מתחיל לצמוח, בקצב של כמטר ביום, ובמשך שישה שבועות הוא צומח לגובה של שלושים מטר.</a:t>
            </a:r>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13</a:t>
            </a:fld>
            <a:endParaRPr lang="he-IL"/>
          </a:p>
        </p:txBody>
      </p:sp>
    </p:spTree>
    <p:extLst>
      <p:ext uri="{BB962C8B-B14F-4D97-AF65-F5344CB8AC3E}">
        <p14:creationId xmlns:p14="http://schemas.microsoft.com/office/powerpoint/2010/main" val="2833980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1" i="0" kern="1200" dirty="0">
                <a:solidFill>
                  <a:schemeClr val="tx1"/>
                </a:solidFill>
                <a:effectLst/>
                <a:latin typeface="+mn-lt"/>
                <a:ea typeface="+mn-ea"/>
                <a:cs typeface="+mn-cs"/>
              </a:rPr>
              <a:t>רוב האנשים לא מבינים את העיקרון הזה ולא יבצעו את הנדרש במשך מספיק זמן כדי להגיע לתוצאות, </a:t>
            </a:r>
          </a:p>
          <a:p>
            <a:r>
              <a:rPr lang="he-IL" sz="1200" b="1" i="0" kern="1200" dirty="0">
                <a:solidFill>
                  <a:schemeClr val="tx1"/>
                </a:solidFill>
                <a:effectLst/>
                <a:latin typeface="+mn-lt"/>
                <a:ea typeface="+mn-ea"/>
                <a:cs typeface="+mn-cs"/>
              </a:rPr>
              <a:t>אך לעומתם אלה</a:t>
            </a:r>
            <a:r>
              <a:rPr lang="he-IL" sz="1200" b="1" i="0" kern="1200" baseline="0" dirty="0">
                <a:solidFill>
                  <a:schemeClr val="tx1"/>
                </a:solidFill>
                <a:effectLst/>
                <a:latin typeface="+mn-lt"/>
                <a:ea typeface="+mn-ea"/>
                <a:cs typeface="+mn-cs"/>
              </a:rPr>
              <a:t> </a:t>
            </a:r>
            <a:r>
              <a:rPr lang="he-IL" sz="1200" b="1" i="0" kern="1200" dirty="0">
                <a:solidFill>
                  <a:schemeClr val="tx1"/>
                </a:solidFill>
                <a:effectLst/>
                <a:latin typeface="+mn-lt"/>
                <a:ea typeface="+mn-ea"/>
                <a:cs typeface="+mn-cs"/>
              </a:rPr>
              <a:t>שכן מבינים את כוחה של ההתמדה ימשיכו לפעול בלי לוותר עד שישיגו את התוצאות.</a:t>
            </a:r>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14</a:t>
            </a:fld>
            <a:endParaRPr lang="he-IL"/>
          </a:p>
        </p:txBody>
      </p:sp>
    </p:spTree>
    <p:extLst>
      <p:ext uri="{BB962C8B-B14F-4D97-AF65-F5344CB8AC3E}">
        <p14:creationId xmlns:p14="http://schemas.microsoft.com/office/powerpoint/2010/main" val="273249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ההתמדה היא היכולת לפרט את הגדול לפרוטות שיש אפשרות לעמוד בהן</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kern="1200" dirty="0">
                <a:solidFill>
                  <a:schemeClr val="tx1"/>
                </a:solidFill>
                <a:effectLst/>
                <a:latin typeface="+mn-lt"/>
                <a:ea typeface="+mn-ea"/>
                <a:cs typeface="+mn-cs"/>
              </a:rPr>
              <a:t>במדרש הזה נשים לב שההתמדה היא הגורם המאפשר שלנו להתמודד עם משימה הנראית לנו במבט ראשון כמשימה מורכבת וגדולה בחיים. לפיכך יש </a:t>
            </a:r>
            <a:r>
              <a:rPr lang="he-IL" sz="1200" b="0" i="0" kern="1200" dirty="0" err="1">
                <a:solidFill>
                  <a:schemeClr val="tx1"/>
                </a:solidFill>
                <a:effectLst/>
                <a:latin typeface="+mn-lt"/>
                <a:ea typeface="+mn-ea"/>
                <a:cs typeface="+mn-cs"/>
              </a:rPr>
              <a:t>כח</a:t>
            </a:r>
            <a:r>
              <a:rPr lang="he-IL" sz="1200" b="0" i="0" kern="1200" dirty="0">
                <a:solidFill>
                  <a:schemeClr val="tx1"/>
                </a:solidFill>
                <a:effectLst/>
                <a:latin typeface="+mn-lt"/>
                <a:ea typeface="+mn-ea"/>
                <a:cs typeface="+mn-cs"/>
              </a:rPr>
              <a:t> ומשמעות גם למעשה קטן ויום יומי החוזר על עצמו בהתמדה גם במשימות החיים השגרתיות וגם בלימוד התורה.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kern="1200" dirty="0">
                <a:solidFill>
                  <a:schemeClr val="tx1"/>
                </a:solidFill>
                <a:effectLst/>
                <a:latin typeface="+mn-lt"/>
                <a:ea typeface="+mn-ea"/>
                <a:cs typeface="+mn-cs"/>
              </a:rPr>
              <a:t>(התורה גדולה ורחבה והיכולת להקיף אותה היא על ידי התמדה המאפשרת הקפת הרוחב בזמן ממושך.</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kern="1200" dirty="0">
                <a:solidFill>
                  <a:schemeClr val="tx1"/>
                </a:solidFill>
                <a:effectLst/>
                <a:latin typeface="+mn-lt"/>
                <a:ea typeface="+mn-ea"/>
                <a:cs typeface="+mn-cs"/>
              </a:rPr>
              <a:t>פריטת התורה לפרטים וחלקים שאפשר לעמוד בהם).</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0" i="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ומול כל אתגר העומד בפנינו, האמונה נותנת לאדם מוטיבציה להתמיד לפעול ולעשות לאורך זמן. </a:t>
            </a:r>
            <a:br>
              <a:rPr lang="en-US" dirty="0"/>
            </a:br>
            <a:r>
              <a:rPr lang="he-IL" dirty="0"/>
              <a:t>האמונה שהקב"ה טבע בי כוחות ויכולות לשם כך, האמונה כי הדבר אפשרי עבורי, האמונה בה' שיהיה בעזרתי.</a:t>
            </a:r>
          </a:p>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15</a:t>
            </a:fld>
            <a:endParaRPr lang="he-IL"/>
          </a:p>
        </p:txBody>
      </p:sp>
    </p:spTree>
    <p:extLst>
      <p:ext uri="{BB962C8B-B14F-4D97-AF65-F5344CB8AC3E}">
        <p14:creationId xmlns:p14="http://schemas.microsoft.com/office/powerpoint/2010/main" val="3386043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0" i="0" dirty="0">
                <a:solidFill>
                  <a:srgbClr val="202122"/>
                </a:solidFill>
                <a:effectLst/>
                <a:latin typeface="Arial" panose="020B0604020202020204" pitchFamily="34" charset="0"/>
              </a:rPr>
              <a:t>מתוך אאוריקה </a:t>
            </a:r>
            <a:r>
              <a:rPr lang="en-US" b="0" i="0" dirty="0">
                <a:solidFill>
                  <a:srgbClr val="202122"/>
                </a:solidFill>
                <a:effectLst/>
                <a:latin typeface="Arial" panose="020B0604020202020204" pitchFamily="34" charset="0"/>
              </a:rPr>
              <a:t>https://eureka.org.il/item/21165</a:t>
            </a:r>
            <a:endParaRPr lang="he-IL" b="0" i="0" dirty="0">
              <a:solidFill>
                <a:srgbClr val="202122"/>
              </a:solidFill>
              <a:effectLst/>
              <a:latin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he-IL" b="0" i="0" dirty="0">
              <a:solidFill>
                <a:srgbClr val="202122"/>
              </a:solidFill>
              <a:effectLst/>
              <a:latin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0" i="0" dirty="0">
                <a:solidFill>
                  <a:srgbClr val="202122"/>
                </a:solidFill>
                <a:effectLst/>
                <a:latin typeface="Arial" panose="020B0604020202020204" pitchFamily="34" charset="0"/>
              </a:rPr>
              <a:t>למורה: חשוב לעצור ולסכם עם התלמידים את משמעות המושג ולחבר למה</a:t>
            </a:r>
            <a:r>
              <a:rPr lang="he-IL" b="0" i="0" baseline="0" dirty="0">
                <a:solidFill>
                  <a:srgbClr val="202122"/>
                </a:solidFill>
                <a:effectLst/>
                <a:latin typeface="Arial" panose="020B0604020202020204" pitchFamily="34" charset="0"/>
              </a:rPr>
              <a:t> שעלה </a:t>
            </a:r>
            <a:r>
              <a:rPr lang="he-IL" b="0" i="0" dirty="0">
                <a:solidFill>
                  <a:srgbClr val="202122"/>
                </a:solidFill>
                <a:effectLst/>
                <a:latin typeface="Arial" panose="020B0604020202020204" pitchFamily="34" charset="0"/>
              </a:rPr>
              <a:t>בהתנסויות השונות עד כה</a:t>
            </a:r>
          </a:p>
        </p:txBody>
      </p:sp>
      <p:sp>
        <p:nvSpPr>
          <p:cNvPr id="4" name="Slide Number Placeholder 3"/>
          <p:cNvSpPr>
            <a:spLocks noGrp="1"/>
          </p:cNvSpPr>
          <p:nvPr>
            <p:ph type="sldNum" sz="quarter" idx="5"/>
          </p:nvPr>
        </p:nvSpPr>
        <p:spPr/>
        <p:txBody>
          <a:bodyPr/>
          <a:lstStyle/>
          <a:p>
            <a:fld id="{03636932-1D11-4359-B5AE-4A5A23CB4E91}" type="slidenum">
              <a:rPr lang="he-IL" smtClean="0"/>
              <a:t>16</a:t>
            </a:fld>
            <a:endParaRPr lang="he-IL"/>
          </a:p>
        </p:txBody>
      </p:sp>
    </p:spTree>
    <p:extLst>
      <p:ext uri="{BB962C8B-B14F-4D97-AF65-F5344CB8AC3E}">
        <p14:creationId xmlns:p14="http://schemas.microsoft.com/office/powerpoint/2010/main" val="1172647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22</a:t>
            </a:fld>
            <a:endParaRPr lang="he-IL"/>
          </a:p>
        </p:txBody>
      </p:sp>
    </p:spTree>
    <p:extLst>
      <p:ext uri="{BB962C8B-B14F-4D97-AF65-F5344CB8AC3E}">
        <p14:creationId xmlns:p14="http://schemas.microsoft.com/office/powerpoint/2010/main" val="2530809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a:p>
        </p:txBody>
      </p:sp>
      <p:sp>
        <p:nvSpPr>
          <p:cNvPr id="4" name="מציין מיקום של מספר שקופית 3"/>
          <p:cNvSpPr>
            <a:spLocks noGrp="1"/>
          </p:cNvSpPr>
          <p:nvPr>
            <p:ph type="sldNum" sz="quarter" idx="10"/>
          </p:nvPr>
        </p:nvSpPr>
        <p:spPr/>
        <p:txBody>
          <a:bodyPr/>
          <a:lstStyle/>
          <a:p>
            <a:fld id="{808F44F7-F52C-4561-88DE-AA445A3B8C37}" type="slidenum">
              <a:rPr lang="he-IL" smtClean="0"/>
              <a:t>23</a:t>
            </a:fld>
            <a:endParaRPr lang="he-IL"/>
          </a:p>
        </p:txBody>
      </p:sp>
    </p:spTree>
    <p:extLst>
      <p:ext uri="{BB962C8B-B14F-4D97-AF65-F5344CB8AC3E}">
        <p14:creationId xmlns:p14="http://schemas.microsoft.com/office/powerpoint/2010/main" val="2410550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24</a:t>
            </a:fld>
            <a:endParaRPr lang="he-IL"/>
          </a:p>
        </p:txBody>
      </p:sp>
    </p:spTree>
    <p:extLst>
      <p:ext uri="{BB962C8B-B14F-4D97-AF65-F5344CB8AC3E}">
        <p14:creationId xmlns:p14="http://schemas.microsoft.com/office/powerpoint/2010/main" val="1996474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spcBef>
                <a:spcPts val="0"/>
              </a:spcBef>
              <a:buClr>
                <a:schemeClr val="dk1"/>
              </a:buClr>
              <a:buSzPts val="1200"/>
              <a:buNone/>
            </a:pPr>
            <a:r>
              <a:rPr lang="he-IL" dirty="0">
                <a:solidFill>
                  <a:schemeClr val="tx1"/>
                </a:solidFill>
                <a:latin typeface="Arial" panose="020B0604020202020204" pitchFamily="34" charset="0"/>
                <a:cs typeface="+mn-cs"/>
              </a:rPr>
              <a:t>הנחיות לעבודה אישית:</a:t>
            </a:r>
          </a:p>
          <a:p>
            <a:pPr marL="457200" marR="0" lvl="0" indent="-457200" algn="r" defTabSz="914400" rtl="1" eaLnBrk="1" fontAlgn="auto" latinLnBrk="0" hangingPunct="1">
              <a:lnSpc>
                <a:spcPct val="100000"/>
              </a:lnSpc>
              <a:spcBef>
                <a:spcPts val="0"/>
              </a:spcBef>
              <a:spcAft>
                <a:spcPts val="0"/>
              </a:spcAft>
              <a:buClr>
                <a:schemeClr val="dk1"/>
              </a:buClr>
              <a:buSzPct val="100000"/>
              <a:buFontTx/>
              <a:buAutoNum type="arabicPeriod"/>
              <a:tabLst/>
              <a:defRPr/>
            </a:pPr>
            <a:r>
              <a:rPr lang="he-IL" dirty="0">
                <a:solidFill>
                  <a:schemeClr val="tx1"/>
                </a:solidFill>
                <a:latin typeface="Arial" panose="020B0604020202020204" pitchFamily="34" charset="0"/>
                <a:cs typeface="+mn-cs"/>
              </a:rPr>
              <a:t>סמנו במסלול את ההצלחה, שכתבתם בתחילת השיעור, סמנו הצלחה נוספת.  (במחברת שלהם או לשלוח את השקף כקובץ נפרד לעבודה אישית)</a:t>
            </a:r>
            <a:endParaRPr lang="he-IL" dirty="0">
              <a:solidFill>
                <a:schemeClr val="accent6">
                  <a:lumMod val="75000"/>
                </a:schemeClr>
              </a:solidFill>
              <a:latin typeface="Arial" panose="020B0604020202020204" pitchFamily="34" charset="0"/>
              <a:cs typeface="+mn-cs"/>
            </a:endParaRPr>
          </a:p>
          <a:p>
            <a:pPr marL="457200" lvl="0" indent="-457200">
              <a:spcBef>
                <a:spcPts val="0"/>
              </a:spcBef>
              <a:buClr>
                <a:schemeClr val="dk1"/>
              </a:buClr>
              <a:buSzPct val="100000"/>
              <a:buAutoNum type="arabicPeriod"/>
            </a:pPr>
            <a:r>
              <a:rPr lang="he-IL" dirty="0">
                <a:solidFill>
                  <a:schemeClr val="tx1"/>
                </a:solidFill>
                <a:latin typeface="Arial" panose="020B0604020202020204" pitchFamily="34" charset="0"/>
                <a:cs typeface="+mn-cs"/>
              </a:rPr>
              <a:t>אלו מחשבות עלו בך כאשר הצלחת להשיג את המטרה? חשוב לתת מקום למחשבות שונות:</a:t>
            </a:r>
            <a:r>
              <a:rPr lang="en-US" dirty="0">
                <a:solidFill>
                  <a:schemeClr val="tx1"/>
                </a:solidFill>
                <a:latin typeface="Arial" panose="020B0604020202020204" pitchFamily="34" charset="0"/>
                <a:cs typeface="+mn-cs"/>
              </a:rPr>
              <a:t> </a:t>
            </a:r>
            <a:r>
              <a:rPr lang="he-IL" dirty="0">
                <a:solidFill>
                  <a:schemeClr val="tx1"/>
                </a:solidFill>
                <a:latin typeface="Arial" panose="020B0604020202020204" pitchFamily="34" charset="0"/>
                <a:cs typeface="+mn-cs"/>
              </a:rPr>
              <a:t> איזה גאון/ה אני, כל הכבוד לי, זה היה במקרה, היה לי מזל, בד"כ אני לא מצליח/ה, התאמצתי והצלחתי, כשאני מחליט/ה משהו אני מצליח/ה.</a:t>
            </a:r>
          </a:p>
          <a:p>
            <a:pPr marL="457200" lvl="0" indent="-457200">
              <a:spcBef>
                <a:spcPts val="0"/>
              </a:spcBef>
              <a:buClr>
                <a:schemeClr val="dk1"/>
              </a:buClr>
              <a:buSzPct val="100000"/>
              <a:buAutoNum type="arabicPeriod"/>
            </a:pPr>
            <a:r>
              <a:rPr lang="he-IL" dirty="0">
                <a:solidFill>
                  <a:schemeClr val="tx1"/>
                </a:solidFill>
                <a:latin typeface="Arial" panose="020B0604020202020204" pitchFamily="34" charset="0"/>
                <a:cs typeface="+mn-cs"/>
              </a:rPr>
              <a:t>מה אמרתם לעצמכם כשרציתם להשיג מטרה נוספת? איך עודדתם את עצמכם להשיג אותה? ואת זו שאחריה?</a:t>
            </a:r>
          </a:p>
          <a:p>
            <a:pPr marL="0" lvl="0" indent="0">
              <a:spcBef>
                <a:spcPts val="0"/>
              </a:spcBef>
              <a:buClr>
                <a:schemeClr val="dk1"/>
              </a:buClr>
              <a:buSzPts val="1200"/>
              <a:buNone/>
            </a:pPr>
            <a:r>
              <a:rPr lang="he-IL" dirty="0">
                <a:solidFill>
                  <a:schemeClr val="tx1"/>
                </a:solidFill>
                <a:latin typeface="Arial" panose="020B0604020202020204" pitchFamily="34" charset="0"/>
                <a:cs typeface="+mn-cs"/>
              </a:rPr>
              <a:t>כתבו מתחת לכל הצלחה, משפט מחזק שאמרתם לעצמכם או שאתם יכולים לומר לעצמכם היום. משפט שידרבן אתכם להשיג את המטרה שלכם.</a:t>
            </a:r>
          </a:p>
          <a:p>
            <a:pPr marL="0" lvl="0" indent="0">
              <a:spcBef>
                <a:spcPts val="0"/>
              </a:spcBef>
              <a:buClr>
                <a:schemeClr val="dk1"/>
              </a:buClr>
              <a:buSzPts val="1200"/>
              <a:buNone/>
            </a:pPr>
            <a:r>
              <a:rPr lang="he-IL" dirty="0">
                <a:solidFill>
                  <a:schemeClr val="tx1"/>
                </a:solidFill>
                <a:latin typeface="Arial" panose="020B0604020202020204" pitchFamily="34" charset="0"/>
                <a:cs typeface="+mn-cs"/>
              </a:rPr>
              <a:t>בסיום העבודה האישית, נזמן את התלמידים לשתף במשפטים שאמרו לעצמם. אפשר לשתף באמצעות שיתוף מסך.</a:t>
            </a:r>
          </a:p>
          <a:p>
            <a:endParaRPr lang="he-IL" dirty="0"/>
          </a:p>
        </p:txBody>
      </p:sp>
      <p:sp>
        <p:nvSpPr>
          <p:cNvPr id="4" name="מציין מיקום של מספר שקופית 3"/>
          <p:cNvSpPr>
            <a:spLocks noGrp="1"/>
          </p:cNvSpPr>
          <p:nvPr>
            <p:ph type="sldNum" sz="quarter" idx="5"/>
          </p:nvPr>
        </p:nvSpPr>
        <p:spPr/>
        <p:txBody>
          <a:bodyPr/>
          <a:lstStyle/>
          <a:p>
            <a:fld id="{03636932-1D11-4359-B5AE-4A5A23CB4E91}" type="slidenum">
              <a:rPr lang="he-IL" smtClean="0"/>
              <a:t>25</a:t>
            </a:fld>
            <a:endParaRPr lang="he-IL"/>
          </a:p>
        </p:txBody>
      </p:sp>
    </p:spTree>
    <p:extLst>
      <p:ext uri="{BB962C8B-B14F-4D97-AF65-F5344CB8AC3E}">
        <p14:creationId xmlns:p14="http://schemas.microsoft.com/office/powerpoint/2010/main" val="3760439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endParaRPr lang="he-IL" b="1" dirty="0"/>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26</a:t>
            </a:fld>
            <a:endParaRPr/>
          </a:p>
        </p:txBody>
      </p:sp>
    </p:spTree>
    <p:extLst>
      <p:ext uri="{BB962C8B-B14F-4D97-AF65-F5344CB8AC3E}">
        <p14:creationId xmlns:p14="http://schemas.microsoft.com/office/powerpoint/2010/main" val="2522496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he-IL" b="1" dirty="0"/>
              <a:t>למורה:</a:t>
            </a:r>
            <a:r>
              <a:rPr lang="he-IL" b="0" baseline="0" dirty="0"/>
              <a:t> אולי אמרתם לעצמכם: אני יכול/ה, אני מסוגל/ת לעשות את זה, זה מאד חשוב לי ולכן אעשה כל מאמץ כדי להשיג את המטרה שלי. </a:t>
            </a:r>
          </a:p>
          <a:p>
            <a:pPr marL="0" lvl="0" indent="0" algn="r" rtl="1">
              <a:spcBef>
                <a:spcPts val="0"/>
              </a:spcBef>
              <a:spcAft>
                <a:spcPts val="0"/>
              </a:spcAft>
              <a:buClr>
                <a:schemeClr val="dk1"/>
              </a:buClr>
              <a:buSzPts val="1200"/>
              <a:buFont typeface="Calibri"/>
              <a:buNone/>
            </a:pPr>
            <a:r>
              <a:rPr lang="he-IL" b="0" baseline="0" dirty="0"/>
              <a:t>או שאולי אמרתם לעצמכם – רק עוד קצת. בסוף אני אהיה כ"כ גאה בעצמי והכל יהיה שווה את המאמצים שאני משקיע/ה עכשיו. </a:t>
            </a:r>
          </a:p>
          <a:p>
            <a:pPr marL="0" lvl="0" indent="0" algn="r" rtl="1">
              <a:spcBef>
                <a:spcPts val="0"/>
              </a:spcBef>
              <a:spcAft>
                <a:spcPts val="0"/>
              </a:spcAft>
              <a:buClr>
                <a:schemeClr val="dk1"/>
              </a:buClr>
              <a:buSzPts val="1200"/>
              <a:buFont typeface="Calibri"/>
              <a:buNone/>
            </a:pPr>
            <a:r>
              <a:rPr lang="he-IL" b="0" baseline="0" dirty="0"/>
              <a:t>להקריא את המשפטים. </a:t>
            </a:r>
          </a:p>
          <a:p>
            <a:pPr marL="0" lvl="0" indent="0" algn="r" rtl="1">
              <a:spcBef>
                <a:spcPts val="0"/>
              </a:spcBef>
              <a:spcAft>
                <a:spcPts val="0"/>
              </a:spcAft>
              <a:buClr>
                <a:schemeClr val="dk1"/>
              </a:buClr>
              <a:buSzPts val="1200"/>
              <a:buFont typeface="Calibri"/>
              <a:buNone/>
            </a:pPr>
            <a:r>
              <a:rPr lang="he-IL" b="0" baseline="0" dirty="0"/>
              <a:t>שקף זה הינו </a:t>
            </a:r>
            <a:r>
              <a:rPr lang="he-IL" b="1" baseline="0" dirty="0"/>
              <a:t>דוגמא</a:t>
            </a:r>
            <a:r>
              <a:rPr lang="he-IL" b="0" baseline="0" dirty="0"/>
              <a:t> למשפטי עידוד שאפשר להגיד לעצמי, לאחר הצלחה או השגת מטרה ולו קטנה</a:t>
            </a:r>
          </a:p>
          <a:p>
            <a:pPr marL="0" lvl="0" indent="0" algn="r" rtl="1">
              <a:spcBef>
                <a:spcPts val="0"/>
              </a:spcBef>
              <a:spcAft>
                <a:spcPts val="0"/>
              </a:spcAft>
              <a:buClr>
                <a:schemeClr val="dk1"/>
              </a:buClr>
              <a:buSzPts val="1200"/>
              <a:buFont typeface="Calibri"/>
              <a:buNone/>
            </a:pPr>
            <a:r>
              <a:rPr lang="he-IL" b="0" baseline="0" dirty="0"/>
              <a:t>כדי להתמיד, להתעקש ולהצליח בהחלטה או במשימה.</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he-IL" b="0" baseline="0" dirty="0"/>
              <a:t>משפטים אלו מסייעים לי ומדרבנים אותי להמשיך ולהתקדם.</a:t>
            </a:r>
          </a:p>
          <a:p>
            <a:pPr marL="0" lvl="0" indent="0" algn="r" rtl="1">
              <a:spcBef>
                <a:spcPts val="0"/>
              </a:spcBef>
              <a:spcAft>
                <a:spcPts val="0"/>
              </a:spcAft>
              <a:buClr>
                <a:schemeClr val="dk1"/>
              </a:buClr>
              <a:buSzPts val="1200"/>
              <a:buFont typeface="Calibri"/>
              <a:buNone/>
            </a:pPr>
            <a:r>
              <a:rPr lang="he-IL" b="0" baseline="0" dirty="0"/>
              <a:t>משפטים אלו גם יחזקו את ההבנה שמאמץ, יוזמה, עקביות, התמדה </a:t>
            </a:r>
            <a:r>
              <a:rPr lang="he-IL" b="0" baseline="0" dirty="0" err="1"/>
              <a:t>וכו</a:t>
            </a:r>
            <a:r>
              <a:rPr lang="he-IL" b="0" baseline="0" dirty="0"/>
              <a:t>', יכולים להביא לתוצאות ולהצלחה.</a:t>
            </a:r>
          </a:p>
          <a:p>
            <a:pPr marL="0" lvl="0" indent="0" algn="r" rtl="1">
              <a:spcBef>
                <a:spcPts val="0"/>
              </a:spcBef>
              <a:spcAft>
                <a:spcPts val="0"/>
              </a:spcAft>
              <a:buClr>
                <a:schemeClr val="dk1"/>
              </a:buClr>
              <a:buSzPts val="1200"/>
              <a:buFont typeface="Calibri"/>
              <a:buNone/>
            </a:pPr>
            <a:r>
              <a:rPr lang="he-IL" b="0" baseline="0" dirty="0"/>
              <a:t>אני מאמין בעצמי, ביכולותיי, בתכונותיי ובמעשי כדי להשיג משהו ולא רק במזל ומקריות.</a:t>
            </a:r>
          </a:p>
          <a:p>
            <a:pPr marL="0" lvl="0" indent="0" algn="r" rtl="1">
              <a:spcBef>
                <a:spcPts val="0"/>
              </a:spcBef>
              <a:spcAft>
                <a:spcPts val="0"/>
              </a:spcAft>
              <a:buClr>
                <a:schemeClr val="dk1"/>
              </a:buClr>
              <a:buSzPts val="1200"/>
              <a:buFont typeface="Calibri"/>
              <a:buNone/>
            </a:pPr>
            <a:r>
              <a:rPr lang="he-IL" b="0" baseline="0" dirty="0"/>
              <a:t>אלו עוד משפטים אפשר להגיד כאשר מצליחים או כאשר רוצים להצליח? לחשוב עם התלמידים על משפטים נוספים</a:t>
            </a:r>
          </a:p>
          <a:p>
            <a:pPr marL="0" lvl="0" indent="0" algn="r" rtl="1">
              <a:spcBef>
                <a:spcPts val="0"/>
              </a:spcBef>
              <a:spcAft>
                <a:spcPts val="0"/>
              </a:spcAft>
              <a:buClr>
                <a:schemeClr val="dk1"/>
              </a:buClr>
              <a:buSzPts val="1200"/>
              <a:buFont typeface="Calibri"/>
              <a:buNone/>
            </a:pPr>
            <a:r>
              <a:rPr lang="he-IL" b="0" baseline="0" dirty="0"/>
              <a:t>לבקש מהתלמידים להוסיף משפטי דרבון והצלחה</a:t>
            </a:r>
            <a:endParaRPr lang="he-IL" b="1" dirty="0"/>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27</a:t>
            </a:fld>
            <a:endParaRPr/>
          </a:p>
        </p:txBody>
      </p:sp>
    </p:spTree>
    <p:extLst>
      <p:ext uri="{BB962C8B-B14F-4D97-AF65-F5344CB8AC3E}">
        <p14:creationId xmlns:p14="http://schemas.microsoft.com/office/powerpoint/2010/main" val="3396275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endParaRPr lang="he-IL" sz="1200" b="1" baseline="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3636932-1D11-4359-B5AE-4A5A23CB4E91}"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51454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he-IL" b="1" dirty="0"/>
              <a:t>דף עבודה אישי לתלמידים</a:t>
            </a:r>
          </a:p>
          <a:p>
            <a:pPr marL="0" lvl="0" indent="0" algn="r" rtl="1">
              <a:spcBef>
                <a:spcPts val="0"/>
              </a:spcBef>
              <a:spcAft>
                <a:spcPts val="0"/>
              </a:spcAft>
              <a:buClr>
                <a:schemeClr val="dk1"/>
              </a:buClr>
              <a:buSzPts val="1200"/>
              <a:buFont typeface="Calibri"/>
              <a:buNone/>
            </a:pPr>
            <a:r>
              <a:rPr lang="he-IL" b="1" dirty="0"/>
              <a:t>התלמידים מוזמנים לחשוב על מטרה או משימה שהיו רוצים להצליח בה.</a:t>
            </a:r>
          </a:p>
          <a:p>
            <a:pPr marL="0" lvl="0" indent="0" algn="r" rtl="1">
              <a:spcBef>
                <a:spcPts val="0"/>
              </a:spcBef>
              <a:spcAft>
                <a:spcPts val="0"/>
              </a:spcAft>
              <a:buClr>
                <a:schemeClr val="dk1"/>
              </a:buClr>
              <a:buSzPts val="1200"/>
              <a:buFont typeface="Calibri"/>
              <a:buNone/>
            </a:pPr>
            <a:r>
              <a:rPr lang="he-IL" b="1" dirty="0"/>
              <a:t>כל אחד/ת יכתוב/ת את המטרה ומשפטים שיגרמו לו/ה לא לוותר, לנסות ולהצליח.</a:t>
            </a:r>
          </a:p>
          <a:p>
            <a:pPr marL="0" lvl="0" indent="0" algn="r" rtl="1">
              <a:spcBef>
                <a:spcPts val="0"/>
              </a:spcBef>
              <a:spcAft>
                <a:spcPts val="0"/>
              </a:spcAft>
              <a:buClr>
                <a:schemeClr val="dk1"/>
              </a:buClr>
              <a:buSzPts val="1200"/>
              <a:buFont typeface="Calibri"/>
              <a:buNone/>
            </a:pPr>
            <a:r>
              <a:rPr lang="he-IL" b="1" dirty="0"/>
              <a:t>אפשר לבחור משימות קטנות או גדולות. חשוב שיהיו אופרטיביות – ניתנות לביצוע</a:t>
            </a: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28</a:t>
            </a:fld>
            <a:endParaRPr/>
          </a:p>
        </p:txBody>
      </p:sp>
    </p:spTree>
    <p:extLst>
      <p:ext uri="{BB962C8B-B14F-4D97-AF65-F5344CB8AC3E}">
        <p14:creationId xmlns:p14="http://schemas.microsoft.com/office/powerpoint/2010/main" val="846362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שקף לא להקרנה</a:t>
            </a:r>
          </a:p>
        </p:txBody>
      </p:sp>
      <p:sp>
        <p:nvSpPr>
          <p:cNvPr id="4" name="מציין מיקום של מספר שקופית 3"/>
          <p:cNvSpPr>
            <a:spLocks noGrp="1"/>
          </p:cNvSpPr>
          <p:nvPr>
            <p:ph type="sldNum" sz="quarter" idx="10"/>
          </p:nvPr>
        </p:nvSpPr>
        <p:spPr/>
        <p:txBody>
          <a:bodyPr/>
          <a:lstStyle/>
          <a:p>
            <a:fld id="{808F44F7-F52C-4561-88DE-AA445A3B8C37}" type="slidenum">
              <a:rPr lang="he-IL" smtClean="0"/>
              <a:t>29</a:t>
            </a:fld>
            <a:endParaRPr lang="he-IL"/>
          </a:p>
        </p:txBody>
      </p:sp>
    </p:spTree>
    <p:extLst>
      <p:ext uri="{BB962C8B-B14F-4D97-AF65-F5344CB8AC3E}">
        <p14:creationId xmlns:p14="http://schemas.microsoft.com/office/powerpoint/2010/main" val="490666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a:t>
            </a:r>
            <a:r>
              <a:rPr lang="he-IL" baseline="0" dirty="0"/>
              <a:t> כל תלמיד יבחר מספר בין 1-6. את/ה תבחרי קלף אקראי ותלחצי עליו. כל תלמיד/ה שבחרו את מספר הקלף, מוזמנים להתייחס למשפט בקלף.</a:t>
            </a:r>
            <a:endParaRPr lang="he-IL" dirty="0"/>
          </a:p>
        </p:txBody>
      </p:sp>
      <p:sp>
        <p:nvSpPr>
          <p:cNvPr id="4" name="מציין מיקום של מספר שקופית 3"/>
          <p:cNvSpPr>
            <a:spLocks noGrp="1"/>
          </p:cNvSpPr>
          <p:nvPr>
            <p:ph type="sldNum" sz="quarter" idx="10"/>
          </p:nvPr>
        </p:nvSpPr>
        <p:spPr/>
        <p:txBody>
          <a:bodyPr/>
          <a:lstStyle/>
          <a:p>
            <a:fld id="{808F44F7-F52C-4561-88DE-AA445A3B8C37}" type="slidenum">
              <a:rPr lang="he-IL" smtClean="0"/>
              <a:t>31</a:t>
            </a:fld>
            <a:endParaRPr lang="he-IL"/>
          </a:p>
        </p:txBody>
      </p:sp>
    </p:spTree>
    <p:extLst>
      <p:ext uri="{BB962C8B-B14F-4D97-AF65-F5344CB8AC3E}">
        <p14:creationId xmlns:p14="http://schemas.microsoft.com/office/powerpoint/2010/main" val="490666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 הקריני את השקף ואפשרי לתלמידים להתייחס אליו: מה דעתם על המשפט? אלו</a:t>
            </a:r>
            <a:r>
              <a:rPr lang="he-IL" baseline="0" dirty="0"/>
              <a:t> רגשות עולים בהם כשהם קוראים את המשפט? (אפשר להזכיר מהו מקור הסיפור: חזרתו בתשובה של ר' אליעזר בן </a:t>
            </a:r>
            <a:r>
              <a:rPr lang="he-IL" baseline="0" dirty="0" err="1"/>
              <a:t>דורדיא</a:t>
            </a:r>
            <a:r>
              <a:rPr lang="he-IL" baseline="0" dirty="0"/>
              <a:t> שאף אחד לא האמין שיהיה מסוגל לשוב בתשובה)</a:t>
            </a:r>
          </a:p>
          <a:p>
            <a:r>
              <a:rPr lang="he-IL" baseline="0" dirty="0"/>
              <a:t>בסיום: בקשי מאחד/ת התלמידים להקריא את הדברים שנכתבו. שקפי לתלמידים את הסיכום של מה שנכתב.</a:t>
            </a:r>
          </a:p>
          <a:p>
            <a:endParaRPr lang="he-IL" baseline="0" dirty="0"/>
          </a:p>
          <a:p>
            <a:r>
              <a:rPr lang="he-IL" sz="1200" b="0" i="0" kern="1200" dirty="0">
                <a:solidFill>
                  <a:schemeClr val="tx1"/>
                </a:solidFill>
                <a:effectLst/>
                <a:latin typeface="+mn-lt"/>
                <a:ea typeface="+mn-ea"/>
                <a:cs typeface="+mn-cs"/>
              </a:rPr>
              <a:t>*מקור המשפט: מסכת עבודה זרה י"ז ע"א</a:t>
            </a:r>
            <a:r>
              <a:rPr lang="he-IL" baseline="0" dirty="0"/>
              <a:t> </a:t>
            </a:r>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32</a:t>
            </a:fld>
            <a:endParaRPr lang="he-IL"/>
          </a:p>
        </p:txBody>
      </p:sp>
    </p:spTree>
    <p:extLst>
      <p:ext uri="{BB962C8B-B14F-4D97-AF65-F5344CB8AC3E}">
        <p14:creationId xmlns:p14="http://schemas.microsoft.com/office/powerpoint/2010/main" val="1604250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שקף לא להקרנה</a:t>
            </a:r>
          </a:p>
        </p:txBody>
      </p:sp>
      <p:sp>
        <p:nvSpPr>
          <p:cNvPr id="4" name="מציין מיקום של מספר שקופית 3"/>
          <p:cNvSpPr>
            <a:spLocks noGrp="1"/>
          </p:cNvSpPr>
          <p:nvPr>
            <p:ph type="sldNum" sz="quarter" idx="10"/>
          </p:nvPr>
        </p:nvSpPr>
        <p:spPr/>
        <p:txBody>
          <a:bodyPr/>
          <a:lstStyle/>
          <a:p>
            <a:fld id="{808F44F7-F52C-4561-88DE-AA445A3B8C37}" type="slidenum">
              <a:rPr lang="he-IL" smtClean="0"/>
              <a:t>33</a:t>
            </a:fld>
            <a:endParaRPr lang="he-IL"/>
          </a:p>
        </p:txBody>
      </p:sp>
    </p:spTree>
    <p:extLst>
      <p:ext uri="{BB962C8B-B14F-4D97-AF65-F5344CB8AC3E}">
        <p14:creationId xmlns:p14="http://schemas.microsoft.com/office/powerpoint/2010/main" val="490666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שקף להקרנה – מה למדנו?</a:t>
            </a:r>
          </a:p>
          <a:p>
            <a:r>
              <a:rPr lang="he-IL" dirty="0"/>
              <a:t>תוך כדי הקרנת השקף, חשוב שכל תלמיד יאתר את כוחותיו שלו במחשבה.</a:t>
            </a:r>
          </a:p>
          <a:p>
            <a:r>
              <a:rPr lang="he-IL" dirty="0"/>
              <a:t>פעילות בהמשך</a:t>
            </a:r>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34</a:t>
            </a:fld>
            <a:endParaRPr lang="he-IL"/>
          </a:p>
        </p:txBody>
      </p:sp>
    </p:spTree>
    <p:extLst>
      <p:ext uri="{BB962C8B-B14F-4D97-AF65-F5344CB8AC3E}">
        <p14:creationId xmlns:p14="http://schemas.microsoft.com/office/powerpoint/2010/main" val="2851607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35</a:t>
            </a:fld>
            <a:endParaRPr lang="he-IL"/>
          </a:p>
        </p:txBody>
      </p:sp>
    </p:spTree>
    <p:extLst>
      <p:ext uri="{BB962C8B-B14F-4D97-AF65-F5344CB8AC3E}">
        <p14:creationId xmlns:p14="http://schemas.microsoft.com/office/powerpoint/2010/main" val="2511526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לאחר שהתלמידים מציגים את הכוחות שכתבו, אפשר להקרין את השקף ולהסביר שלכולנו כוחות, כל דבר שתורם לנו להרגיש יותר טוב, להתמודד קצת יותר טוב, לעזור לזולת לעזור בבית.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mn-lt"/>
                <a:ea typeface="+mn-ea"/>
                <a:cs typeface="+mn-cs"/>
              </a:rPr>
              <a:t>אנחנו לא מחפשים כוחות של יחידי סגולה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mn-lt"/>
                <a:ea typeface="+mn-ea"/>
                <a:cs typeface="+mn-cs"/>
              </a:rPr>
              <a:t>לבקש מהתלמידים לרשום לעצמם 3-6 חוזקות שהם מזהים אצלם.</a:t>
            </a:r>
          </a:p>
          <a:p>
            <a:endParaRPr lang="he-IL" dirty="0"/>
          </a:p>
        </p:txBody>
      </p:sp>
      <p:sp>
        <p:nvSpPr>
          <p:cNvPr id="4" name="מציין מיקום של מספר שקופית 3"/>
          <p:cNvSpPr>
            <a:spLocks noGrp="1"/>
          </p:cNvSpPr>
          <p:nvPr>
            <p:ph type="sldNum" sz="quarter" idx="10"/>
          </p:nvPr>
        </p:nvSpPr>
        <p:spPr/>
        <p:txBody>
          <a:bodyPr/>
          <a:lstStyle/>
          <a:p>
            <a:fld id="{808F44F7-F52C-4561-88DE-AA445A3B8C37}" type="slidenum">
              <a:rPr lang="he-IL" smtClean="0"/>
              <a:t>36</a:t>
            </a:fld>
            <a:endParaRPr lang="he-IL"/>
          </a:p>
        </p:txBody>
      </p:sp>
    </p:spTree>
    <p:extLst>
      <p:ext uri="{BB962C8B-B14F-4D97-AF65-F5344CB8AC3E}">
        <p14:creationId xmlns:p14="http://schemas.microsoft.com/office/powerpoint/2010/main" val="3059391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שקף להקרנה</a:t>
            </a:r>
          </a:p>
          <a:p>
            <a:r>
              <a:rPr lang="he-IL" dirty="0"/>
              <a:t>התלמידים מוזמנים לרשום לפניהם. (אפשר על גבי דף המסלול האישי שלהם)</a:t>
            </a:r>
            <a:endParaRPr lang="en-US" dirty="0"/>
          </a:p>
          <a:p>
            <a:r>
              <a:rPr lang="he-IL" dirty="0"/>
              <a:t>אפשר להכין סימנית מסלול</a:t>
            </a:r>
          </a:p>
        </p:txBody>
      </p:sp>
      <p:sp>
        <p:nvSpPr>
          <p:cNvPr id="4" name="מציין מיקום של מספר שקופית 3"/>
          <p:cNvSpPr>
            <a:spLocks noGrp="1"/>
          </p:cNvSpPr>
          <p:nvPr>
            <p:ph type="sldNum" sz="quarter" idx="10"/>
          </p:nvPr>
        </p:nvSpPr>
        <p:spPr/>
        <p:txBody>
          <a:bodyPr/>
          <a:lstStyle/>
          <a:p>
            <a:fld id="{808F44F7-F52C-4561-88DE-AA445A3B8C37}" type="slidenum">
              <a:rPr lang="he-IL" smtClean="0"/>
              <a:t>37</a:t>
            </a:fld>
            <a:endParaRPr lang="he-IL"/>
          </a:p>
        </p:txBody>
      </p:sp>
    </p:spTree>
    <p:extLst>
      <p:ext uri="{BB962C8B-B14F-4D97-AF65-F5344CB8AC3E}">
        <p14:creationId xmlns:p14="http://schemas.microsoft.com/office/powerpoint/2010/main" val="1963136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שקף לא להקרנה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chemeClr val="tx1"/>
                </a:solidFill>
                <a:latin typeface="Arial" panose="020B0604020202020204" pitchFamily="34" charset="0"/>
                <a:cs typeface="+mn-cs"/>
              </a:rPr>
              <a:t>המחנכת תזמין </a:t>
            </a:r>
            <a:r>
              <a:rPr lang="he-IL" sz="1200" dirty="0">
                <a:solidFill>
                  <a:schemeClr val="accent6">
                    <a:lumMod val="75000"/>
                  </a:schemeClr>
                </a:solidFill>
                <a:latin typeface="Arial" panose="020B0604020202020204" pitchFamily="34" charset="0"/>
                <a:cs typeface="+mn-cs"/>
              </a:rPr>
              <a:t>מספר</a:t>
            </a:r>
            <a:r>
              <a:rPr lang="he-IL" sz="1200" dirty="0">
                <a:solidFill>
                  <a:schemeClr val="tx1"/>
                </a:solidFill>
                <a:latin typeface="Arial" panose="020B0604020202020204" pitchFamily="34" charset="0"/>
                <a:cs typeface="+mn-cs"/>
              </a:rPr>
              <a:t> תלמידים לשתף על פי בחירתם, בדבר אחד או שניים שלמדו על עצמם מתוך המשימה. </a:t>
            </a:r>
          </a:p>
          <a:p>
            <a:endParaRPr lang="he-IL" dirty="0"/>
          </a:p>
        </p:txBody>
      </p:sp>
      <p:sp>
        <p:nvSpPr>
          <p:cNvPr id="4" name="מציין מיקום של מספר שקופית 3"/>
          <p:cNvSpPr>
            <a:spLocks noGrp="1"/>
          </p:cNvSpPr>
          <p:nvPr>
            <p:ph type="sldNum" sz="quarter" idx="10"/>
          </p:nvPr>
        </p:nvSpPr>
        <p:spPr/>
        <p:txBody>
          <a:bodyPr/>
          <a:lstStyle/>
          <a:p>
            <a:fld id="{808F44F7-F52C-4561-88DE-AA445A3B8C37}" type="slidenum">
              <a:rPr lang="he-IL" smtClean="0"/>
              <a:t>38</a:t>
            </a:fld>
            <a:endParaRPr lang="he-IL"/>
          </a:p>
        </p:txBody>
      </p:sp>
    </p:spTree>
    <p:extLst>
      <p:ext uri="{BB962C8B-B14F-4D97-AF65-F5344CB8AC3E}">
        <p14:creationId xmlns:p14="http://schemas.microsoft.com/office/powerpoint/2010/main" val="2858959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מדוע מופיע מגדלור לצד האמונה?</a:t>
            </a:r>
          </a:p>
          <a:p>
            <a:r>
              <a:rPr lang="he-IL" dirty="0"/>
              <a:t>מגדלור האמונה הוא יסוד מארגן המאיר על שאר העוגנים האחרים הנמצאים סביבו </a:t>
            </a:r>
          </a:p>
          <a:p>
            <a:endParaRPr lang="he-IL" dirty="0"/>
          </a:p>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3636932-1D11-4359-B5AE-4A5A23CB4E91}"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07857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שקף להקרנה</a:t>
            </a:r>
          </a:p>
        </p:txBody>
      </p:sp>
      <p:sp>
        <p:nvSpPr>
          <p:cNvPr id="4" name="מציין מיקום של מספר שקופית 3"/>
          <p:cNvSpPr>
            <a:spLocks noGrp="1"/>
          </p:cNvSpPr>
          <p:nvPr>
            <p:ph type="sldNum" sz="quarter" idx="10"/>
          </p:nvPr>
        </p:nvSpPr>
        <p:spPr/>
        <p:txBody>
          <a:bodyPr/>
          <a:lstStyle/>
          <a:p>
            <a:fld id="{808F44F7-F52C-4561-88DE-AA445A3B8C37}" type="slidenum">
              <a:rPr lang="he-IL" smtClean="0"/>
              <a:t>39</a:t>
            </a:fld>
            <a:endParaRPr lang="he-IL"/>
          </a:p>
        </p:txBody>
      </p:sp>
    </p:spTree>
    <p:extLst>
      <p:ext uri="{BB962C8B-B14F-4D97-AF65-F5344CB8AC3E}">
        <p14:creationId xmlns:p14="http://schemas.microsoft.com/office/powerpoint/2010/main" val="1424560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 התלמידים מוזמנים לחשוב כמה כוח ואנרגיה יש להם היום.</a:t>
            </a:r>
            <a:r>
              <a:rPr lang="he-IL" baseline="0" dirty="0"/>
              <a:t> מספר תלמידים ישתפו. </a:t>
            </a:r>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41</a:t>
            </a:fld>
            <a:endParaRPr lang="he-IL"/>
          </a:p>
        </p:txBody>
      </p:sp>
    </p:spTree>
    <p:extLst>
      <p:ext uri="{BB962C8B-B14F-4D97-AF65-F5344CB8AC3E}">
        <p14:creationId xmlns:p14="http://schemas.microsoft.com/office/powerpoint/2010/main" val="2311793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a:t>
            </a:r>
            <a:r>
              <a:rPr lang="he-IL" baseline="0" dirty="0"/>
              <a:t> לחלק את התלמידים לקבוצות, כל קבוצה עובדת על נושא אחר ומכינה אותו להצגה בפני הכיתה בדרך יצירתית (סרטון קצר, שיר, מצגת, ראיון </a:t>
            </a:r>
            <a:r>
              <a:rPr lang="he-IL" baseline="0"/>
              <a:t>וכדומה). </a:t>
            </a:r>
            <a:endParaRPr lang="he-IL" baseline="0" dirty="0"/>
          </a:p>
          <a:p>
            <a:r>
              <a:rPr lang="he-IL" dirty="0"/>
              <a:t>זו ההזדמנות לבדוק עם התלמידים את התחומים השונים, </a:t>
            </a:r>
            <a:r>
              <a:rPr lang="he-IL" b="1" dirty="0"/>
              <a:t>בתקופה זו, בהם הם מתמידים, משקיעים מאמץ ומחשבה.</a:t>
            </a:r>
          </a:p>
          <a:p>
            <a:r>
              <a:rPr lang="he-IL" dirty="0"/>
              <a:t>זה הזמן לתת מקום למגוון האפשרויות שלהם להשפיע על סביבתם ועל חייהם היום.</a:t>
            </a:r>
          </a:p>
          <a:p>
            <a:endParaRPr lang="he-IL" dirty="0"/>
          </a:p>
        </p:txBody>
      </p:sp>
      <p:sp>
        <p:nvSpPr>
          <p:cNvPr id="4" name="מציין מיקום של מספר שקופית 3"/>
          <p:cNvSpPr>
            <a:spLocks noGrp="1"/>
          </p:cNvSpPr>
          <p:nvPr>
            <p:ph type="sldNum" sz="quarter" idx="10"/>
          </p:nvPr>
        </p:nvSpPr>
        <p:spPr/>
        <p:txBody>
          <a:bodyPr/>
          <a:lstStyle/>
          <a:p>
            <a:fld id="{808F44F7-F52C-4561-88DE-AA445A3B8C37}" type="slidenum">
              <a:rPr lang="he-IL" smtClean="0"/>
              <a:t>42</a:t>
            </a:fld>
            <a:endParaRPr lang="he-IL"/>
          </a:p>
        </p:txBody>
      </p:sp>
    </p:spTree>
    <p:extLst>
      <p:ext uri="{BB962C8B-B14F-4D97-AF65-F5344CB8AC3E}">
        <p14:creationId xmlns:p14="http://schemas.microsoft.com/office/powerpoint/2010/main" val="21361960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a:t>
            </a:r>
            <a:r>
              <a:rPr lang="he-IL" baseline="0" dirty="0"/>
              <a:t> לחלק את התלמידים לקבוצות, כל קבוצה עובדת על נושא אחר ומכינה אותו להצגה בפני הכיתה בדרך יצירתית (סרטון קצר, שיר, מצגת, ראיון וכדומה).</a:t>
            </a:r>
          </a:p>
          <a:p>
            <a:r>
              <a:rPr lang="he-IL" dirty="0"/>
              <a:t>זו ההזדמנות לבדוק עם התלמידים את התחומים השונים, </a:t>
            </a:r>
            <a:r>
              <a:rPr lang="he-IL" b="1" dirty="0"/>
              <a:t>בתקופה זו, בהם הם מתמידים, משקיעים מאמץ ומחשבה.</a:t>
            </a:r>
          </a:p>
          <a:p>
            <a:r>
              <a:rPr lang="he-IL" dirty="0"/>
              <a:t>זה הזמן לתת מקום למגוון האפשרויות שלהם להשפיע על סביבתם ועל חייהם היום.</a:t>
            </a:r>
          </a:p>
          <a:p>
            <a:endParaRPr lang="he-IL" dirty="0"/>
          </a:p>
        </p:txBody>
      </p:sp>
      <p:sp>
        <p:nvSpPr>
          <p:cNvPr id="4" name="מציין מיקום של מספר שקופית 3"/>
          <p:cNvSpPr>
            <a:spLocks noGrp="1"/>
          </p:cNvSpPr>
          <p:nvPr>
            <p:ph type="sldNum" sz="quarter" idx="10"/>
          </p:nvPr>
        </p:nvSpPr>
        <p:spPr/>
        <p:txBody>
          <a:bodyPr/>
          <a:lstStyle/>
          <a:p>
            <a:fld id="{808F44F7-F52C-4561-88DE-AA445A3B8C37}" type="slidenum">
              <a:rPr lang="he-IL" smtClean="0"/>
              <a:t>43</a:t>
            </a:fld>
            <a:endParaRPr lang="he-IL"/>
          </a:p>
        </p:txBody>
      </p:sp>
    </p:spTree>
    <p:extLst>
      <p:ext uri="{BB962C8B-B14F-4D97-AF65-F5344CB8AC3E}">
        <p14:creationId xmlns:p14="http://schemas.microsoft.com/office/powerpoint/2010/main" val="3090400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a:t>
            </a:r>
            <a:r>
              <a:rPr lang="he-IL" baseline="0" dirty="0"/>
              <a:t> לחלק את התלמידים לקבוצות, כל קבוצה עובדת על נושא אחר ומכינה אותו להצגה בפני הכיתה בדרך יצירתית (סרטון קצר, שיר, מצגת, ראיון וכדומה).</a:t>
            </a:r>
          </a:p>
          <a:p>
            <a:r>
              <a:rPr lang="he-IL" dirty="0"/>
              <a:t>זו ההזדמנות לבדוק עם התלמידים את התחומים השונים, </a:t>
            </a:r>
            <a:r>
              <a:rPr lang="he-IL" b="1" dirty="0"/>
              <a:t>בתקופה זו, בהם הם מתמידים, משקיעים מאמץ ומחשבה.</a:t>
            </a:r>
          </a:p>
          <a:p>
            <a:r>
              <a:rPr lang="he-IL" dirty="0"/>
              <a:t>זה הזמן לתת מקום למגוון האפשרויות שלהם להשפיע על סביבתם ועל חייהם היום.</a:t>
            </a:r>
          </a:p>
          <a:p>
            <a:endParaRPr lang="he-IL" dirty="0"/>
          </a:p>
        </p:txBody>
      </p:sp>
      <p:sp>
        <p:nvSpPr>
          <p:cNvPr id="4" name="מציין מיקום של מספר שקופית 3"/>
          <p:cNvSpPr>
            <a:spLocks noGrp="1"/>
          </p:cNvSpPr>
          <p:nvPr>
            <p:ph type="sldNum" sz="quarter" idx="10"/>
          </p:nvPr>
        </p:nvSpPr>
        <p:spPr/>
        <p:txBody>
          <a:bodyPr/>
          <a:lstStyle/>
          <a:p>
            <a:fld id="{808F44F7-F52C-4561-88DE-AA445A3B8C37}" type="slidenum">
              <a:rPr lang="he-IL" smtClean="0"/>
              <a:t>44</a:t>
            </a:fld>
            <a:endParaRPr lang="he-IL"/>
          </a:p>
        </p:txBody>
      </p:sp>
    </p:spTree>
    <p:extLst>
      <p:ext uri="{BB962C8B-B14F-4D97-AF65-F5344CB8AC3E}">
        <p14:creationId xmlns:p14="http://schemas.microsoft.com/office/powerpoint/2010/main" val="3060499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a:t>
            </a:r>
            <a:r>
              <a:rPr lang="he-IL" baseline="0" dirty="0"/>
              <a:t> לחלק את התלמידים לקבוצות, כל קבוצה עובדת על נושא אחר ומכינה אותו להצגה בפני הכיתה בדרך יצירתית (סרטון קצר, שיר, מצגת, ראיון וכדומה).</a:t>
            </a:r>
          </a:p>
          <a:p>
            <a:r>
              <a:rPr lang="he-IL" dirty="0"/>
              <a:t>זו ההזדמנות לבדוק עם התלמידים את התחומים השונים, </a:t>
            </a:r>
            <a:r>
              <a:rPr lang="he-IL" b="1" dirty="0"/>
              <a:t>בתקופה זו, בהם הם מתמידים, משקיעים מאמץ ומחשבה.</a:t>
            </a:r>
          </a:p>
          <a:p>
            <a:r>
              <a:rPr lang="he-IL" dirty="0"/>
              <a:t>זה הזמן לתת מקום למגוון האפשרויות שלהם להשפיע על סביבתם ועל חייהם היום.</a:t>
            </a:r>
          </a:p>
          <a:p>
            <a:endParaRPr lang="he-IL" dirty="0"/>
          </a:p>
        </p:txBody>
      </p:sp>
      <p:sp>
        <p:nvSpPr>
          <p:cNvPr id="4" name="מציין מיקום של מספר שקופית 3"/>
          <p:cNvSpPr>
            <a:spLocks noGrp="1"/>
          </p:cNvSpPr>
          <p:nvPr>
            <p:ph type="sldNum" sz="quarter" idx="10"/>
          </p:nvPr>
        </p:nvSpPr>
        <p:spPr/>
        <p:txBody>
          <a:bodyPr/>
          <a:lstStyle/>
          <a:p>
            <a:fld id="{808F44F7-F52C-4561-88DE-AA445A3B8C37}" type="slidenum">
              <a:rPr lang="he-IL" smtClean="0"/>
              <a:t>45</a:t>
            </a:fld>
            <a:endParaRPr lang="he-IL"/>
          </a:p>
        </p:txBody>
      </p:sp>
    </p:spTree>
    <p:extLst>
      <p:ext uri="{BB962C8B-B14F-4D97-AF65-F5344CB8AC3E}">
        <p14:creationId xmlns:p14="http://schemas.microsoft.com/office/powerpoint/2010/main" val="3611783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 להזמין כל קבוצה לשתף בתוצרים</a:t>
            </a:r>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46</a:t>
            </a:fld>
            <a:endParaRPr lang="he-IL"/>
          </a:p>
        </p:txBody>
      </p:sp>
    </p:spTree>
    <p:extLst>
      <p:ext uri="{BB962C8B-B14F-4D97-AF65-F5344CB8AC3E}">
        <p14:creationId xmlns:p14="http://schemas.microsoft.com/office/powerpoint/2010/main" val="692204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a:t>
            </a:r>
            <a:r>
              <a:rPr lang="he-IL" baseline="0" dirty="0"/>
              <a:t> תוכלי להשתמש במדבקות, שהתלמידים יצרו, כדי לחזק אותם בהמשך על עמידתם במשימות שונות, על היותם היוצרים של חייהם.</a:t>
            </a:r>
          </a:p>
          <a:p>
            <a:r>
              <a:rPr lang="he-IL" baseline="0" dirty="0"/>
              <a:t>התלמידים יכולים לשלוח למורה את המדבקה כדי להכין מאגר מדבקות של כוחות. כי אנו מאמינים שאחרי הפעולות נמשכים הלבבות!!</a:t>
            </a:r>
            <a:endParaRPr lang="he-IL" dirty="0"/>
          </a:p>
        </p:txBody>
      </p:sp>
      <p:sp>
        <p:nvSpPr>
          <p:cNvPr id="4" name="מציין מיקום של מספר שקופית 3"/>
          <p:cNvSpPr>
            <a:spLocks noGrp="1"/>
          </p:cNvSpPr>
          <p:nvPr>
            <p:ph type="sldNum" sz="quarter" idx="10"/>
          </p:nvPr>
        </p:nvSpPr>
        <p:spPr/>
        <p:txBody>
          <a:bodyPr/>
          <a:lstStyle/>
          <a:p>
            <a:fld id="{808F44F7-F52C-4561-88DE-AA445A3B8C37}" type="slidenum">
              <a:rPr lang="he-IL" smtClean="0"/>
              <a:t>47</a:t>
            </a:fld>
            <a:endParaRPr lang="he-IL"/>
          </a:p>
        </p:txBody>
      </p:sp>
    </p:spTree>
    <p:extLst>
      <p:ext uri="{BB962C8B-B14F-4D97-AF65-F5344CB8AC3E}">
        <p14:creationId xmlns:p14="http://schemas.microsoft.com/office/powerpoint/2010/main" val="28058992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a:p>
        </p:txBody>
      </p:sp>
      <p:sp>
        <p:nvSpPr>
          <p:cNvPr id="4" name="מציין מיקום של מספר שקופית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48</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36556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האמונה נותנת לאדם מוטיבציה להתמיד לפעול ולעשות...</a:t>
            </a:r>
          </a:p>
          <a:p>
            <a:r>
              <a:rPr lang="he-IL" dirty="0"/>
              <a:t>להמשיך ולהתמודד</a:t>
            </a:r>
          </a:p>
          <a:p>
            <a:endParaRPr lang="he-IL" dirty="0"/>
          </a:p>
          <a:p>
            <a:r>
              <a:rPr lang="he-IL" dirty="0"/>
              <a:t>אלו משפטי אמונה נוכל לומר לעצמנו?</a:t>
            </a:r>
          </a:p>
          <a:p>
            <a:r>
              <a:rPr lang="he-IL" dirty="0"/>
              <a:t>האמונה שה' מנהיג את העולם ואין "מקרה" ('מקרה' אותיות ה' רקם או רק מה')</a:t>
            </a:r>
          </a:p>
          <a:p>
            <a:r>
              <a:rPr lang="he-IL" dirty="0"/>
              <a:t>אמונה שה' משפיע עלינו טוב ה' אוהב אותנו ודואג לכל צורכנו</a:t>
            </a:r>
          </a:p>
          <a:p>
            <a:r>
              <a:rPr lang="he-IL" dirty="0"/>
              <a:t>אמונה שה' חנן אותנו בכוחות וביכולות ויש לנו את המסוגלות להתמודד עם האתגרים העומדים בפתחנו.</a:t>
            </a:r>
          </a:p>
          <a:p>
            <a:r>
              <a:rPr lang="he-IL" dirty="0"/>
              <a:t>אמונה בהשגחה הפרטית</a:t>
            </a:r>
          </a:p>
          <a:p>
            <a:r>
              <a:rPr lang="he-IL" dirty="0"/>
              <a:t>אמונה בתפקיד שיש לנו בעולם </a:t>
            </a:r>
          </a:p>
          <a:p>
            <a:endParaRPr lang="he-IL" dirty="0"/>
          </a:p>
        </p:txBody>
      </p:sp>
      <p:sp>
        <p:nvSpPr>
          <p:cNvPr id="4" name="מציין מיקום של מספר שקופית 3"/>
          <p:cNvSpPr>
            <a:spLocks noGrp="1"/>
          </p:cNvSpPr>
          <p:nvPr>
            <p:ph type="sldNum" sz="quarter" idx="10"/>
          </p:nvPr>
        </p:nvSpPr>
        <p:spPr/>
        <p:txBody>
          <a:bodyPr/>
          <a:lstStyle/>
          <a:p>
            <a:fld id="{808F44F7-F52C-4561-88DE-AA445A3B8C37}" type="slidenum">
              <a:rPr lang="he-IL" smtClean="0"/>
              <a:t>49</a:t>
            </a:fld>
            <a:endParaRPr lang="he-IL"/>
          </a:p>
        </p:txBody>
      </p:sp>
    </p:spTree>
    <p:extLst>
      <p:ext uri="{BB962C8B-B14F-4D97-AF65-F5344CB8AC3E}">
        <p14:creationId xmlns:p14="http://schemas.microsoft.com/office/powerpoint/2010/main" val="686764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dirty="0"/>
              <a:t>מומלץ לבסס כמה כללים בסיסיים עם התלמידים על מנת שמרחב השיח יהיה מוגן, יאפשר שיתוף והקשבה פעילה. </a:t>
            </a:r>
            <a:endParaRPr dirty="0"/>
          </a:p>
        </p:txBody>
      </p:sp>
      <p:sp>
        <p:nvSpPr>
          <p:cNvPr id="152" name="Google Shape;152;p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5</a:t>
            </a:fld>
            <a:endParaRPr/>
          </a:p>
        </p:txBody>
      </p:sp>
    </p:spTree>
    <p:extLst>
      <p:ext uri="{BB962C8B-B14F-4D97-AF65-F5344CB8AC3E}">
        <p14:creationId xmlns:p14="http://schemas.microsoft.com/office/powerpoint/2010/main" val="23181170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נזמין מספר תלמידים לשתף אותנו איך הם יוצאים מהשיעור – עם אלו החלטות, מחשבות ותחושות</a:t>
            </a:r>
          </a:p>
          <a:p>
            <a:r>
              <a:rPr lang="he-IL" dirty="0"/>
              <a:t>משהו </a:t>
            </a:r>
            <a:r>
              <a:rPr lang="he-IL"/>
              <a:t>חדש שלמדתי היום?.</a:t>
            </a:r>
            <a:endParaRPr lang="he-IL" dirty="0"/>
          </a:p>
        </p:txBody>
      </p:sp>
      <p:sp>
        <p:nvSpPr>
          <p:cNvPr id="4" name="מציין מיקום של מספר שקופית 3"/>
          <p:cNvSpPr>
            <a:spLocks noGrp="1"/>
          </p:cNvSpPr>
          <p:nvPr>
            <p:ph type="sldNum" sz="quarter" idx="10"/>
          </p:nvPr>
        </p:nvSpPr>
        <p:spPr/>
        <p:txBody>
          <a:bodyPr/>
          <a:lstStyle/>
          <a:p>
            <a:fld id="{808F44F7-F52C-4561-88DE-AA445A3B8C37}" type="slidenum">
              <a:rPr lang="he-IL" smtClean="0"/>
              <a:t>50</a:t>
            </a:fld>
            <a:endParaRPr lang="he-IL"/>
          </a:p>
        </p:txBody>
      </p:sp>
    </p:spTree>
    <p:extLst>
      <p:ext uri="{BB962C8B-B14F-4D97-AF65-F5344CB8AC3E}">
        <p14:creationId xmlns:p14="http://schemas.microsoft.com/office/powerpoint/2010/main" val="1043086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x-none"/>
              <a:t>להצגה לתלמידים</a:t>
            </a:r>
            <a:endParaRPr/>
          </a:p>
        </p:txBody>
      </p:sp>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4378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a:t>
            </a:r>
            <a:r>
              <a:rPr lang="he-IL" baseline="0" dirty="0"/>
              <a:t> </a:t>
            </a:r>
          </a:p>
          <a:p>
            <a:r>
              <a:rPr lang="he-IL" baseline="0" dirty="0"/>
              <a:t>התחלה של מיפוי תחומי ההשפעה של התלמידים בעולמם. הקב"ה נטע בתוכנו כוחות שאפשר להפעיל ולהשתמש בהם, למרות סיבוכי המציאות.</a:t>
            </a:r>
          </a:p>
          <a:p>
            <a:r>
              <a:rPr lang="he-IL" baseline="0" dirty="0"/>
              <a:t>בתקופה זו של חוסר יציבות והיעדר שגרה, זו הזדמנות לשוחח עם התלמידים על תחומי ההשפעה שלהם בעולמם, כיום.</a:t>
            </a:r>
          </a:p>
          <a:p>
            <a:r>
              <a:rPr lang="he-IL" baseline="0" dirty="0"/>
              <a:t>כפתיחה למפגש שעוסק בהרחבת השליטה של אדם של חייו, תוך מאמץ והתמדה.</a:t>
            </a:r>
          </a:p>
          <a:p>
            <a:r>
              <a:rPr lang="he-IL" dirty="0">
                <a:solidFill>
                  <a:schemeClr val="accent6">
                    <a:lumMod val="75000"/>
                  </a:schemeClr>
                </a:solidFill>
              </a:rPr>
              <a:t>התלמידים יחשבו על תחומים בהם הם/ן מתאמצים, מתמידים ומשפיעים בזמן האחרון. </a:t>
            </a:r>
          </a:p>
          <a:p>
            <a:r>
              <a:rPr lang="he-IL" dirty="0">
                <a:solidFill>
                  <a:schemeClr val="accent6">
                    <a:lumMod val="75000"/>
                  </a:schemeClr>
                </a:solidFill>
              </a:rPr>
              <a:t>למשל:</a:t>
            </a:r>
            <a:r>
              <a:rPr lang="en-US" dirty="0">
                <a:solidFill>
                  <a:schemeClr val="accent6">
                    <a:lumMod val="75000"/>
                  </a:schemeClr>
                </a:solidFill>
              </a:rPr>
              <a:t> </a:t>
            </a:r>
            <a:r>
              <a:rPr lang="he-IL" dirty="0">
                <a:solidFill>
                  <a:schemeClr val="accent6">
                    <a:lumMod val="75000"/>
                  </a:schemeClr>
                </a:solidFill>
              </a:rPr>
              <a:t>תחום או עשיה בה הם החליטו התאמצו ועשו, הצליחו להשפיע על החלטה </a:t>
            </a:r>
            <a:r>
              <a:rPr lang="he-IL" dirty="0" err="1">
                <a:solidFill>
                  <a:schemeClr val="accent6">
                    <a:lumMod val="75000"/>
                  </a:schemeClr>
                </a:solidFill>
              </a:rPr>
              <a:t>מסויימת</a:t>
            </a:r>
            <a:r>
              <a:rPr lang="he-IL" dirty="0">
                <a:solidFill>
                  <a:schemeClr val="accent6">
                    <a:lumMod val="75000"/>
                  </a:schemeClr>
                </a:solidFill>
              </a:rPr>
              <a:t>, התעקשו ותרמו לעשיה </a:t>
            </a:r>
            <a:r>
              <a:rPr lang="he-IL" dirty="0" err="1">
                <a:solidFill>
                  <a:schemeClr val="accent6">
                    <a:lumMod val="75000"/>
                  </a:schemeClr>
                </a:solidFill>
              </a:rPr>
              <a:t>מסויימת</a:t>
            </a:r>
            <a:r>
              <a:rPr lang="he-IL" dirty="0">
                <a:solidFill>
                  <a:schemeClr val="accent6">
                    <a:lumMod val="75000"/>
                  </a:schemeClr>
                </a:solidFill>
              </a:rPr>
              <a:t>...</a:t>
            </a:r>
          </a:p>
          <a:p>
            <a:r>
              <a:rPr lang="he-IL" dirty="0">
                <a:solidFill>
                  <a:schemeClr val="accent6">
                    <a:lumMod val="75000"/>
                  </a:schemeClr>
                </a:solidFill>
              </a:rPr>
              <a:t>אפשר לענות כתשובה בסבב (עלול להלאות ולעייף), אפשר כל מי ש... מסמן, כל אחד חושב וחלק משתפים.</a:t>
            </a:r>
          </a:p>
          <a:p>
            <a:endParaRPr lang="he-IL" dirty="0"/>
          </a:p>
        </p:txBody>
      </p:sp>
      <p:sp>
        <p:nvSpPr>
          <p:cNvPr id="4" name="מציין מיקום של מספר שקופית 3"/>
          <p:cNvSpPr>
            <a:spLocks noGrp="1"/>
          </p:cNvSpPr>
          <p:nvPr>
            <p:ph type="sldNum" sz="quarter" idx="10"/>
          </p:nvPr>
        </p:nvSpPr>
        <p:spPr/>
        <p:txBody>
          <a:bodyPr/>
          <a:lstStyle/>
          <a:p>
            <a:fld id="{3AE0FF71-B6D1-491F-828B-F34896D9CE56}" type="slidenum">
              <a:rPr lang="he-IL" smtClean="0"/>
              <a:t>8</a:t>
            </a:fld>
            <a:endParaRPr lang="he-IL"/>
          </a:p>
        </p:txBody>
      </p:sp>
    </p:spTree>
    <p:extLst>
      <p:ext uri="{BB962C8B-B14F-4D97-AF65-F5344CB8AC3E}">
        <p14:creationId xmlns:p14="http://schemas.microsoft.com/office/powerpoint/2010/main" val="29601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9</a:t>
            </a:fld>
            <a:endParaRPr lang="he-IL"/>
          </a:p>
        </p:txBody>
      </p:sp>
    </p:spTree>
    <p:extLst>
      <p:ext uri="{BB962C8B-B14F-4D97-AF65-F5344CB8AC3E}">
        <p14:creationId xmlns:p14="http://schemas.microsoft.com/office/powerpoint/2010/main" val="2126859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שניהם עשו השתדלות ונרשמו לחוג, איתן עשה שינויים קטנים. כעבור חודש לא היה ניכר הבדל, כעבור חצי שנה – אותו הדבר, אך כעבור שנה וחצי החלו לראות שינויים ניכרים. </a:t>
            </a:r>
          </a:p>
          <a:p>
            <a:endParaRPr lang="he-IL" sz="1200" b="0" i="0" kern="1200" dirty="0">
              <a:solidFill>
                <a:schemeClr val="tx1"/>
              </a:solidFill>
              <a:effectLst/>
              <a:latin typeface="+mn-lt"/>
              <a:ea typeface="+mn-ea"/>
              <a:cs typeface="+mn-cs"/>
            </a:endParaRPr>
          </a:p>
          <a:p>
            <a:r>
              <a:rPr lang="he-IL" sz="1200" b="0" i="0" kern="1200" dirty="0">
                <a:solidFill>
                  <a:schemeClr val="tx1"/>
                </a:solidFill>
                <a:effectLst/>
                <a:latin typeface="+mn-lt"/>
                <a:ea typeface="+mn-ea"/>
                <a:cs typeface="+mn-cs"/>
              </a:rPr>
              <a:t>כשאנחנו מתחילים בעשייה כלשהי אנחנו בדרך כלל נלהבים מאוד, ורוצים כבר לראות את התוצאות – לקטוף את פירות ההשקעה שלנו. </a:t>
            </a:r>
          </a:p>
          <a:p>
            <a:r>
              <a:rPr lang="he-IL" sz="1200" b="0" i="0" kern="1200" dirty="0">
                <a:solidFill>
                  <a:schemeClr val="tx1"/>
                </a:solidFill>
                <a:effectLst/>
                <a:latin typeface="+mn-lt"/>
                <a:ea typeface="+mn-ea"/>
                <a:cs typeface="+mn-cs"/>
              </a:rPr>
              <a:t>בהתחלה יש לנו מוטיבציה גבוהה, אבל עם הזמן המוטיבציה נשחקת ודועכת, ורק אם הדבר באמת חשוב לנו נמשיך להשקיע ולהתמיד בו עד שנראה תוצאות. </a:t>
            </a:r>
          </a:p>
          <a:p>
            <a:r>
              <a:rPr lang="he-IL" sz="1200" b="0" i="0" kern="1200" dirty="0">
                <a:solidFill>
                  <a:schemeClr val="tx1"/>
                </a:solidFill>
                <a:effectLst/>
                <a:latin typeface="+mn-lt"/>
                <a:ea typeface="+mn-ea"/>
                <a:cs typeface="+mn-cs"/>
              </a:rPr>
              <a:t>לעיתים מדובר בתהליכים קצרים שמסתיימים מהר ולעיתים יש להשקיע חודשים ואף שנים כדי לראות את תוצאות ההתמדה וההשקעה שלנו.</a:t>
            </a:r>
          </a:p>
          <a:p>
            <a:endParaRPr lang="he-IL" sz="1200" b="0" i="0" kern="1200" dirty="0">
              <a:solidFill>
                <a:schemeClr val="tx1"/>
              </a:solidFill>
              <a:effectLst/>
              <a:latin typeface="+mn-lt"/>
              <a:ea typeface="+mn-ea"/>
              <a:cs typeface="+mn-cs"/>
            </a:endParaRPr>
          </a:p>
          <a:p>
            <a:r>
              <a:rPr lang="he-IL" sz="1200" b="0" i="0" kern="1200" dirty="0">
                <a:solidFill>
                  <a:schemeClr val="tx1"/>
                </a:solidFill>
                <a:effectLst/>
                <a:latin typeface="+mn-lt"/>
                <a:ea typeface="+mn-ea"/>
                <a:cs typeface="+mn-cs"/>
              </a:rPr>
              <a:t>לא פעם אנחנו מתחילים תחביב חדש או הולכים לחוג חדש בהתלהבות רבה ועם הזמן ההתלהבות דועכת. </a:t>
            </a:r>
          </a:p>
          <a:p>
            <a:r>
              <a:rPr lang="he-IL" sz="1200" b="0" i="0" kern="1200" dirty="0">
                <a:solidFill>
                  <a:schemeClr val="tx1"/>
                </a:solidFill>
                <a:effectLst/>
                <a:latin typeface="+mn-lt"/>
                <a:ea typeface="+mn-ea"/>
                <a:cs typeface="+mn-cs"/>
              </a:rPr>
              <a:t>אבל קשה להגיע להישגים ללא התמדה. לא נוכל לעולם להיות שחקנים</a:t>
            </a:r>
            <a:r>
              <a:rPr lang="he-IL" sz="1200" b="0" i="0" kern="1200" baseline="0" dirty="0">
                <a:solidFill>
                  <a:schemeClr val="tx1"/>
                </a:solidFill>
                <a:effectLst/>
                <a:latin typeface="+mn-lt"/>
                <a:ea typeface="+mn-ea"/>
                <a:cs typeface="+mn-cs"/>
              </a:rPr>
              <a:t> </a:t>
            </a:r>
            <a:r>
              <a:rPr lang="he-IL" sz="1200" b="0" i="0" kern="1200" dirty="0">
                <a:solidFill>
                  <a:schemeClr val="tx1"/>
                </a:solidFill>
                <a:effectLst/>
                <a:latin typeface="+mn-lt"/>
                <a:ea typeface="+mn-ea"/>
                <a:cs typeface="+mn-cs"/>
              </a:rPr>
              <a:t>גדולים אם לא נשקיע באימונים, </a:t>
            </a:r>
          </a:p>
          <a:p>
            <a:r>
              <a:rPr lang="he-IL" sz="1200" b="0" i="0" kern="1200" dirty="0">
                <a:solidFill>
                  <a:schemeClr val="tx1"/>
                </a:solidFill>
                <a:effectLst/>
                <a:latin typeface="+mn-lt"/>
                <a:ea typeface="+mn-ea"/>
                <a:cs typeface="+mn-cs"/>
              </a:rPr>
              <a:t>לא נוכל להצליח במתמטיקה אם לא נלמד את הפעולות הבסיסיות של חיבור וחיסור, לוח הכפל ועוד…</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03636932-1D11-4359-B5AE-4A5A23CB4E91}" type="slidenum">
              <a:rPr lang="he-IL" smtClean="0"/>
              <a:t>10</a:t>
            </a:fld>
            <a:endParaRPr lang="he-IL"/>
          </a:p>
        </p:txBody>
      </p:sp>
    </p:spTree>
    <p:extLst>
      <p:ext uri="{BB962C8B-B14F-4D97-AF65-F5344CB8AC3E}">
        <p14:creationId xmlns:p14="http://schemas.microsoft.com/office/powerpoint/2010/main" val="558070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שניהם עשו השתדלות ונרשמו לחוג, איתן עשה שינויים קטנים. כעבור חודש לא היה ניכר הבדל, כעבור חצי שנה – אותו הדבר, אך כעבור שנה וחצי החלו לראות שינויים ניכרים. </a:t>
            </a:r>
          </a:p>
          <a:p>
            <a:endParaRPr lang="he-IL" sz="1200" b="0" i="0" kern="1200" dirty="0">
              <a:solidFill>
                <a:schemeClr val="tx1"/>
              </a:solidFill>
              <a:effectLst/>
              <a:latin typeface="+mn-lt"/>
              <a:ea typeface="+mn-ea"/>
              <a:cs typeface="+mn-cs"/>
            </a:endParaRPr>
          </a:p>
          <a:p>
            <a:r>
              <a:rPr lang="he-IL" sz="1200" b="0" i="0" kern="1200" dirty="0">
                <a:solidFill>
                  <a:schemeClr val="tx1"/>
                </a:solidFill>
                <a:effectLst/>
                <a:latin typeface="+mn-lt"/>
                <a:ea typeface="+mn-ea"/>
                <a:cs typeface="+mn-cs"/>
              </a:rPr>
              <a:t>כשאנחנו מתחילים בעשייה כלשהי אנחנו בדרך כלל נלהבים מאוד, ורוצים כבר לראות את התוצאות – לקטוף את פירות ההשקעה שלנו. </a:t>
            </a:r>
          </a:p>
          <a:p>
            <a:r>
              <a:rPr lang="he-IL" sz="1200" b="0" i="0" kern="1200" dirty="0">
                <a:solidFill>
                  <a:schemeClr val="tx1"/>
                </a:solidFill>
                <a:effectLst/>
                <a:latin typeface="+mn-lt"/>
                <a:ea typeface="+mn-ea"/>
                <a:cs typeface="+mn-cs"/>
              </a:rPr>
              <a:t>בהתחלה יש לנו מוטיבציה גבוהה, אבל עם הזמן המוטיבציה נשחקת ודועכת, ורק אם הדבר באמת חשוב לנו נמשיך להשקיע ולהתמיד בו עד שנראה תוצאות. </a:t>
            </a:r>
          </a:p>
          <a:p>
            <a:r>
              <a:rPr lang="he-IL" sz="1200" b="0" i="0" kern="1200" dirty="0">
                <a:solidFill>
                  <a:schemeClr val="tx1"/>
                </a:solidFill>
                <a:effectLst/>
                <a:latin typeface="+mn-lt"/>
                <a:ea typeface="+mn-ea"/>
                <a:cs typeface="+mn-cs"/>
              </a:rPr>
              <a:t>לעיתים מדובר בתהליכים קצרים שמסתיימים מהר ולעיתים יש להשקיע חודשים ואף שנים כדי לראות את תוצאות ההתמדה וההשקעה שלנו.</a:t>
            </a:r>
          </a:p>
          <a:p>
            <a:endParaRPr lang="he-IL" sz="1200" b="0" i="0" kern="1200" dirty="0">
              <a:solidFill>
                <a:schemeClr val="tx1"/>
              </a:solidFill>
              <a:effectLst/>
              <a:latin typeface="+mn-lt"/>
              <a:ea typeface="+mn-ea"/>
              <a:cs typeface="+mn-cs"/>
            </a:endParaRPr>
          </a:p>
          <a:p>
            <a:r>
              <a:rPr lang="he-IL" sz="1200" b="0" i="0" kern="1200" dirty="0">
                <a:solidFill>
                  <a:schemeClr val="tx1"/>
                </a:solidFill>
                <a:effectLst/>
                <a:latin typeface="+mn-lt"/>
                <a:ea typeface="+mn-ea"/>
                <a:cs typeface="+mn-cs"/>
              </a:rPr>
              <a:t>לא פעם אנחנו מתחילים תחביב חדש או הולכים לחוג חדש בהתלהבות רבה ועם הזמן ההתלהבות דועכת. </a:t>
            </a:r>
          </a:p>
          <a:p>
            <a:r>
              <a:rPr lang="he-IL" sz="1200" b="0" i="0" kern="1200" dirty="0">
                <a:solidFill>
                  <a:schemeClr val="tx1"/>
                </a:solidFill>
                <a:effectLst/>
                <a:latin typeface="+mn-lt"/>
                <a:ea typeface="+mn-ea"/>
                <a:cs typeface="+mn-cs"/>
              </a:rPr>
              <a:t>אבל קשה להגיע להישגים ללא התמדה. לא נוכל לעולם להיות שחקנים</a:t>
            </a:r>
            <a:r>
              <a:rPr lang="he-IL" sz="1200" b="0" i="0" kern="1200" baseline="0" dirty="0">
                <a:solidFill>
                  <a:schemeClr val="tx1"/>
                </a:solidFill>
                <a:effectLst/>
                <a:latin typeface="+mn-lt"/>
                <a:ea typeface="+mn-ea"/>
                <a:cs typeface="+mn-cs"/>
              </a:rPr>
              <a:t> </a:t>
            </a:r>
            <a:r>
              <a:rPr lang="he-IL" sz="1200" b="0" i="0" kern="1200" dirty="0">
                <a:solidFill>
                  <a:schemeClr val="tx1"/>
                </a:solidFill>
                <a:effectLst/>
                <a:latin typeface="+mn-lt"/>
                <a:ea typeface="+mn-ea"/>
                <a:cs typeface="+mn-cs"/>
              </a:rPr>
              <a:t>גדולים אם לא נשקיע באימונים, </a:t>
            </a:r>
          </a:p>
          <a:p>
            <a:r>
              <a:rPr lang="he-IL" sz="1200" b="0" i="0" kern="1200" dirty="0">
                <a:solidFill>
                  <a:schemeClr val="tx1"/>
                </a:solidFill>
                <a:effectLst/>
                <a:latin typeface="+mn-lt"/>
                <a:ea typeface="+mn-ea"/>
                <a:cs typeface="+mn-cs"/>
              </a:rPr>
              <a:t>לא נוכל להצליח במתמטיקה אם לא נלמד את הפעולות הבסיסיות של חיבור וחיסור, לוח הכפל ועוד…</a:t>
            </a:r>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11</a:t>
            </a:fld>
            <a:endParaRPr lang="he-IL"/>
          </a:p>
        </p:txBody>
      </p:sp>
    </p:spTree>
    <p:extLst>
      <p:ext uri="{BB962C8B-B14F-4D97-AF65-F5344CB8AC3E}">
        <p14:creationId xmlns:p14="http://schemas.microsoft.com/office/powerpoint/2010/main" val="2504213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C68D0241-A22E-46EF-B414-AE6B9B97DEEC}" type="datetimeFigureOut">
              <a:rPr lang="he-IL" smtClean="0">
                <a:solidFill>
                  <a:srgbClr val="E7E6E6"/>
                </a:solidFill>
              </a:rPr>
              <a:pPr/>
              <a:t>י"ד/שבט/תשפ"ג</a:t>
            </a:fld>
            <a:endParaRPr lang="he-IL">
              <a:solidFill>
                <a:srgbClr val="E7E6E6"/>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F2E4C521-900B-4440-BC7F-62324647316E}" type="slidenum">
              <a:rPr lang="he-IL" smtClean="0"/>
              <a:pPr/>
              <a:t>‹#›</a:t>
            </a:fld>
            <a:endParaRPr lang="he-IL"/>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he-IL">
              <a:solidFill>
                <a:srgbClr val="E7E6E6"/>
              </a:solidFill>
            </a:endParaRPr>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187483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5" name="Footer Placeholder 4"/>
          <p:cNvSpPr>
            <a:spLocks noGrp="1"/>
          </p:cNvSpPr>
          <p:nvPr>
            <p:ph type="ftr" sz="quarter" idx="11"/>
          </p:nvPr>
        </p:nvSpPr>
        <p:spPr/>
        <p:txBody>
          <a:bodyPr/>
          <a:lstStyle/>
          <a:p>
            <a:endParaRPr lang="he-IL">
              <a:solidFill>
                <a:srgbClr val="C8ECF3"/>
              </a:solidFill>
            </a:endParaRPr>
          </a:p>
        </p:txBody>
      </p:sp>
      <p:sp>
        <p:nvSpPr>
          <p:cNvPr id="6" name="Slide Number Placeholder 5"/>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Tree>
    <p:extLst>
      <p:ext uri="{BB962C8B-B14F-4D97-AF65-F5344CB8AC3E}">
        <p14:creationId xmlns:p14="http://schemas.microsoft.com/office/powerpoint/2010/main" val="45715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550400" y="274639"/>
            <a:ext cx="2235200" cy="5851525"/>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5" name="Footer Placeholder 4"/>
          <p:cNvSpPr>
            <a:spLocks noGrp="1"/>
          </p:cNvSpPr>
          <p:nvPr>
            <p:ph type="ftr" sz="quarter" idx="11"/>
          </p:nvPr>
        </p:nvSpPr>
        <p:spPr/>
        <p:txBody>
          <a:bodyPr/>
          <a:lstStyle/>
          <a:p>
            <a:endParaRPr lang="he-IL">
              <a:solidFill>
                <a:srgbClr val="C8ECF3"/>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2E4C521-900B-4440-BC7F-62324647316E}" type="slidenum">
              <a:rPr lang="he-IL" smtClean="0">
                <a:solidFill>
                  <a:srgbClr val="E7E6E6"/>
                </a:solidFill>
              </a:rPr>
              <a:pPr/>
              <a:t>‹#›</a:t>
            </a:fld>
            <a:endParaRPr lang="he-IL">
              <a:solidFill>
                <a:srgbClr val="E7E6E6"/>
              </a:solidFill>
            </a:endParaRPr>
          </a:p>
        </p:txBody>
      </p:sp>
    </p:spTree>
    <p:extLst>
      <p:ext uri="{BB962C8B-B14F-4D97-AF65-F5344CB8AC3E}">
        <p14:creationId xmlns:p14="http://schemas.microsoft.com/office/powerpoint/2010/main" val="119236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5" name="Footer Placeholder 4"/>
          <p:cNvSpPr>
            <a:spLocks noGrp="1"/>
          </p:cNvSpPr>
          <p:nvPr>
            <p:ph type="ftr" sz="quarter" idx="11"/>
          </p:nvPr>
        </p:nvSpPr>
        <p:spPr/>
        <p:txBody>
          <a:bodyPr/>
          <a:lstStyle/>
          <a:p>
            <a:endParaRPr lang="he-IL">
              <a:solidFill>
                <a:srgbClr val="C8ECF3"/>
              </a:solidFill>
            </a:endParaRPr>
          </a:p>
        </p:txBody>
      </p:sp>
      <p:sp>
        <p:nvSpPr>
          <p:cNvPr id="6" name="Slide Number Placeholder 5"/>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
        <p:nvSpPr>
          <p:cNvPr id="7" name="Title 6"/>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212442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9" name="Date Placeholder 8"/>
          <p:cNvSpPr>
            <a:spLocks noGrp="1"/>
          </p:cNvSpPr>
          <p:nvPr>
            <p:ph type="dt" sz="half" idx="10"/>
          </p:nvPr>
        </p:nvSpPr>
        <p:spPr/>
        <p:txBody>
          <a:bodyPr/>
          <a:lstStyle>
            <a:lvl1pPr>
              <a:defRPr>
                <a:solidFill>
                  <a:srgbClr val="FFFFFF"/>
                </a:solidFill>
              </a:defRPr>
            </a:lvl1pPr>
          </a:lstStyle>
          <a:p>
            <a:fld id="{C68D0241-A22E-46EF-B414-AE6B9B97DEEC}" type="datetimeFigureOut">
              <a:rPr lang="he-IL" smtClean="0"/>
              <a:pPr/>
              <a:t>י"ד/שבט/תשפ"ג</a:t>
            </a:fld>
            <a:endParaRPr lang="he-IL"/>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F2E4C521-900B-4440-BC7F-62324647316E}" type="slidenum">
              <a:rPr lang="he-IL" smtClean="0">
                <a:solidFill>
                  <a:srgbClr val="E7E6E6"/>
                </a:solidFill>
              </a:rPr>
              <a:pPr/>
              <a:t>‹#›</a:t>
            </a:fld>
            <a:endParaRPr lang="he-IL">
              <a:solidFill>
                <a:srgbClr val="E7E6E6"/>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he-IL"/>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11972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6" name="Footer Placeholder 5"/>
          <p:cNvSpPr>
            <a:spLocks noGrp="1"/>
          </p:cNvSpPr>
          <p:nvPr>
            <p:ph type="ftr" sz="quarter" idx="11"/>
          </p:nvPr>
        </p:nvSpPr>
        <p:spPr/>
        <p:txBody>
          <a:bodyPr/>
          <a:lstStyle/>
          <a:p>
            <a:endParaRPr lang="he-IL">
              <a:solidFill>
                <a:srgbClr val="C8ECF3"/>
              </a:solidFill>
            </a:endParaRPr>
          </a:p>
        </p:txBody>
      </p:sp>
      <p:sp>
        <p:nvSpPr>
          <p:cNvPr id="7" name="Slide Number Placeholder 6"/>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
        <p:nvSpPr>
          <p:cNvPr id="8" name="Title 7"/>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4125165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8" name="Footer Placeholder 7"/>
          <p:cNvSpPr>
            <a:spLocks noGrp="1"/>
          </p:cNvSpPr>
          <p:nvPr>
            <p:ph type="ftr" sz="quarter" idx="11"/>
          </p:nvPr>
        </p:nvSpPr>
        <p:spPr/>
        <p:txBody>
          <a:bodyPr/>
          <a:lstStyle/>
          <a:p>
            <a:endParaRPr lang="he-IL">
              <a:solidFill>
                <a:srgbClr val="C8ECF3"/>
              </a:solidFill>
            </a:endParaRPr>
          </a:p>
        </p:txBody>
      </p:sp>
      <p:sp>
        <p:nvSpPr>
          <p:cNvPr id="9" name="Slide Number Placeholder 8"/>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
        <p:nvSpPr>
          <p:cNvPr id="10" name="Title 9"/>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206772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4" name="Footer Placeholder 3"/>
          <p:cNvSpPr>
            <a:spLocks noGrp="1"/>
          </p:cNvSpPr>
          <p:nvPr>
            <p:ph type="ftr" sz="quarter" idx="11"/>
          </p:nvPr>
        </p:nvSpPr>
        <p:spPr/>
        <p:txBody>
          <a:bodyPr/>
          <a:lstStyle/>
          <a:p>
            <a:endParaRPr lang="he-IL">
              <a:solidFill>
                <a:srgbClr val="C8ECF3"/>
              </a:solidFill>
            </a:endParaRPr>
          </a:p>
        </p:txBody>
      </p:sp>
      <p:sp>
        <p:nvSpPr>
          <p:cNvPr id="5" name="Slide Number Placeholder 4"/>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1275102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3" name="Footer Placeholder 2"/>
          <p:cNvSpPr>
            <a:spLocks noGrp="1"/>
          </p:cNvSpPr>
          <p:nvPr>
            <p:ph type="ftr" sz="quarter" idx="11"/>
          </p:nvPr>
        </p:nvSpPr>
        <p:spPr/>
        <p:txBody>
          <a:bodyPr/>
          <a:lstStyle/>
          <a:p>
            <a:endParaRPr lang="he-IL">
              <a:solidFill>
                <a:srgbClr val="C8ECF3"/>
              </a:solidFill>
            </a:endParaRPr>
          </a:p>
        </p:txBody>
      </p:sp>
      <p:sp>
        <p:nvSpPr>
          <p:cNvPr id="4" name="Slide Number Placeholder 3"/>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Tree>
    <p:extLst>
      <p:ext uri="{BB962C8B-B14F-4D97-AF65-F5344CB8AC3E}">
        <p14:creationId xmlns:p14="http://schemas.microsoft.com/office/powerpoint/2010/main" val="172008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812800" y="304801"/>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6" name="Footer Placeholder 5"/>
          <p:cNvSpPr>
            <a:spLocks noGrp="1"/>
          </p:cNvSpPr>
          <p:nvPr>
            <p:ph type="ftr" sz="quarter" idx="11"/>
          </p:nvPr>
        </p:nvSpPr>
        <p:spPr/>
        <p:txBody>
          <a:bodyPr/>
          <a:lstStyle/>
          <a:p>
            <a:endParaRPr lang="he-IL">
              <a:solidFill>
                <a:srgbClr val="C8ECF3"/>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2E4C521-900B-4440-BC7F-62324647316E}" type="slidenum">
              <a:rPr lang="he-IL" smtClean="0"/>
              <a:pPr/>
              <a:t>‹#›</a:t>
            </a:fld>
            <a:endParaRPr lang="he-IL"/>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52982448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C68D0241-A22E-46EF-B414-AE6B9B97DEEC}" type="datetimeFigureOut">
              <a:rPr lang="he-IL" smtClean="0">
                <a:solidFill>
                  <a:srgbClr val="E7E6E6"/>
                </a:solidFill>
              </a:rPr>
              <a:pPr/>
              <a:t>י"ד/שבט/תשפ"ג</a:t>
            </a:fld>
            <a:endParaRPr lang="he-IL">
              <a:solidFill>
                <a:srgbClr val="E7E6E6"/>
              </a:solidFill>
            </a:endParaRPr>
          </a:p>
        </p:txBody>
      </p:sp>
      <p:sp>
        <p:nvSpPr>
          <p:cNvPr id="6" name="Footer Placeholder 5"/>
          <p:cNvSpPr>
            <a:spLocks noGrp="1"/>
          </p:cNvSpPr>
          <p:nvPr>
            <p:ph type="ftr" sz="quarter" idx="11"/>
          </p:nvPr>
        </p:nvSpPr>
        <p:spPr/>
        <p:txBody>
          <a:bodyPr/>
          <a:lstStyle/>
          <a:p>
            <a:endParaRPr lang="he-IL">
              <a:solidFill>
                <a:srgbClr val="E7E6E6"/>
              </a:solidFill>
            </a:endParaRPr>
          </a:p>
        </p:txBody>
      </p:sp>
      <p:sp>
        <p:nvSpPr>
          <p:cNvPr id="7" name="Slide Number Placeholder 6"/>
          <p:cNvSpPr>
            <a:spLocks noGrp="1"/>
          </p:cNvSpPr>
          <p:nvPr>
            <p:ph type="sldNum" sz="quarter" idx="12"/>
          </p:nvPr>
        </p:nvSpPr>
        <p:spPr/>
        <p:txBody>
          <a:bodyPr/>
          <a:lstStyle/>
          <a:p>
            <a:fld id="{F2E4C521-900B-4440-BC7F-62324647316E}" type="slidenum">
              <a:rPr lang="he-IL" smtClean="0">
                <a:solidFill>
                  <a:srgbClr val="E7E6E6"/>
                </a:solidFill>
              </a:rPr>
              <a:pPr/>
              <a:t>‹#›</a:t>
            </a:fld>
            <a:endParaRPr lang="he-IL">
              <a:solidFill>
                <a:srgbClr val="E7E6E6"/>
              </a:solidFill>
            </a:endParaRPr>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75550385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203199" y="152401"/>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he-IL">
              <a:solidFill>
                <a:srgbClr val="C8ECF3"/>
              </a:solidFill>
            </a:endParaRPr>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F2E4C521-900B-4440-BC7F-62324647316E}" type="slidenum">
              <a:rPr lang="he-IL" smtClean="0">
                <a:solidFill>
                  <a:srgbClr val="C8ECF3"/>
                </a:solidFill>
              </a:rPr>
              <a:pPr/>
              <a:t>‹#›</a:t>
            </a:fld>
            <a:endParaRPr lang="he-IL">
              <a:solidFill>
                <a:srgbClr val="C8ECF3"/>
              </a:solidFill>
            </a:endParaRPr>
          </a:p>
        </p:txBody>
      </p:sp>
    </p:spTree>
    <p:extLst>
      <p:ext uri="{BB962C8B-B14F-4D97-AF65-F5344CB8AC3E}">
        <p14:creationId xmlns:p14="http://schemas.microsoft.com/office/powerpoint/2010/main" val="4072815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slide" Target="slide20.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s://herzognew2.mailman.co.il/143/Main/Home/16862/DailyStudy/4472" TargetMode="Externa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www.kikar.co.il/341720.html" TargetMode="External"/><Relationship Id="rId4" Type="http://schemas.openxmlformats.org/officeDocument/2006/relationships/hyperlink" Target="https://ch10.co.il/news/585120/#.X2nWymhvY2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eyda.education.gov.il/files/shefi/Alon_Hearchut_2020/Yesodi/Mesarim_Bonie_Hosen.pdf"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4.png"/><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9286240" y="2052960"/>
            <a:ext cx="2743200" cy="1828800"/>
          </a:xfrm>
        </p:spPr>
        <p:txBody>
          <a:bodyPr>
            <a:noAutofit/>
          </a:bodyPr>
          <a:lstStyle/>
          <a:p>
            <a:pPr algn="ct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שיעור </a:t>
            </a:r>
          </a:p>
          <a:p>
            <a:pPr algn="ct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"כישורי חיים"</a:t>
            </a:r>
          </a:p>
          <a:p>
            <a:pPr algn="ct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חטיבת ביניים</a:t>
            </a:r>
          </a:p>
          <a:p>
            <a:pPr algn="ctr"/>
            <a:r>
              <a:rPr lang="he-IL" sz="2400" b="1" dirty="0" err="1">
                <a:solidFill>
                  <a:srgbClr val="002060"/>
                </a:solidFill>
                <a:latin typeface="Tahoma" panose="020B0604030504040204" pitchFamily="34" charset="0"/>
                <a:ea typeface="Tahoma" panose="020B0604030504040204" pitchFamily="34" charset="0"/>
                <a:cs typeface="Tahoma" panose="020B0604030504040204" pitchFamily="34" charset="0"/>
              </a:rPr>
              <a:t>חמ"ד</a:t>
            </a:r>
            <a:endPar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a:off x="1041010" y="1783907"/>
            <a:ext cx="7273465" cy="1828800"/>
          </a:xfrm>
        </p:spPr>
        <p:txBody>
          <a:bodyPr/>
          <a:lstStyle/>
          <a:p>
            <a:pPr algn="ctr"/>
            <a:r>
              <a:rPr lang="he-IL" sz="4400" b="1" dirty="0">
                <a:solidFill>
                  <a:srgbClr val="002060"/>
                </a:solidFill>
                <a:latin typeface="Tahoma" panose="020B0604030504040204" pitchFamily="34" charset="0"/>
                <a:ea typeface="Tahoma" panose="020B0604030504040204" pitchFamily="34" charset="0"/>
                <a:cs typeface="Tahoma" panose="020B0604030504040204" pitchFamily="34" charset="0"/>
              </a:rPr>
              <a:t>"אין הדבר תלוי אלא בי"</a:t>
            </a:r>
            <a:br>
              <a:rPr lang="he-IL" sz="44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he-IL" sz="4400" b="1" dirty="0">
                <a:solidFill>
                  <a:srgbClr val="002060"/>
                </a:solidFill>
                <a:latin typeface="Tahoma" panose="020B0604030504040204" pitchFamily="34" charset="0"/>
                <a:ea typeface="Tahoma" panose="020B0604030504040204" pitchFamily="34" charset="0"/>
                <a:cs typeface="Tahoma" panose="020B0604030504040204" pitchFamily="34" charset="0"/>
              </a:rPr>
              <a:t>"עוגן" ההתמדה</a:t>
            </a:r>
            <a:br>
              <a:rPr lang="he-IL" sz="44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he-IL" sz="2800" b="1" dirty="0">
                <a:solidFill>
                  <a:srgbClr val="002060"/>
                </a:solidFill>
                <a:latin typeface="Tahoma" panose="020B0604030504040204" pitchFamily="34" charset="0"/>
                <a:ea typeface="Tahoma" panose="020B0604030504040204" pitchFamily="34" charset="0"/>
                <a:cs typeface="Tahoma" panose="020B0604030504040204" pitchFamily="34" charset="0"/>
              </a:rPr>
              <a:t>שלושה מפגשים</a:t>
            </a: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1712" y="190735"/>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5"/>
          <p:cNvSpPr/>
          <p:nvPr/>
        </p:nvSpPr>
        <p:spPr>
          <a:xfrm>
            <a:off x="3728864" y="879410"/>
            <a:ext cx="2141984" cy="553998"/>
          </a:xfrm>
          <a:prstGeom prst="rect">
            <a:avLst/>
          </a:prstGeom>
        </p:spPr>
        <p:txBody>
          <a:bodyPr wrap="square">
            <a:spAutoFit/>
          </a:bodyPr>
          <a:lstStyle/>
          <a:p>
            <a:pPr algn="ctr"/>
            <a:r>
              <a:rPr lang="he-IL" sz="1000" b="1" dirty="0">
                <a:solidFill>
                  <a:prstClr val="black"/>
                </a:solidFill>
              </a:rPr>
              <a:t>משרד החינוך</a:t>
            </a:r>
          </a:p>
          <a:p>
            <a:pPr algn="ctr"/>
            <a:r>
              <a:rPr lang="he-IL" sz="1000" b="1" dirty="0" err="1">
                <a:solidFill>
                  <a:prstClr val="black"/>
                </a:solidFill>
              </a:rPr>
              <a:t>מינהל</a:t>
            </a:r>
            <a:r>
              <a:rPr lang="he-IL" sz="1000" b="1" dirty="0">
                <a:solidFill>
                  <a:prstClr val="black"/>
                </a:solidFill>
              </a:rPr>
              <a:t> פדגוגי</a:t>
            </a:r>
            <a:endParaRPr lang="en-US" sz="1000" dirty="0">
              <a:solidFill>
                <a:prstClr val="black"/>
              </a:solidFill>
            </a:endParaRPr>
          </a:p>
          <a:p>
            <a:pPr algn="ctr"/>
            <a:r>
              <a:rPr lang="he-IL" sz="1000" b="1" dirty="0">
                <a:solidFill>
                  <a:prstClr val="black"/>
                </a:solidFill>
              </a:rPr>
              <a:t>אגף בכיר שירות פסיכולוגי ייעוצי</a:t>
            </a:r>
          </a:p>
        </p:txBody>
      </p:sp>
      <p:pic>
        <p:nvPicPr>
          <p:cNvPr id="1026" name="Picture 2" descr="Heart, Love, Keyboard, Enter, Button, Computer, Lap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6568" y="3881760"/>
            <a:ext cx="3886576" cy="25829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תמונה 6">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41272" t="4537" r="29401" b="61120"/>
          <a:stretch/>
        </p:blipFill>
        <p:spPr>
          <a:xfrm>
            <a:off x="1708223" y="3424560"/>
            <a:ext cx="1070385" cy="914400"/>
          </a:xfrm>
          <a:prstGeom prst="rect">
            <a:avLst/>
          </a:prstGeom>
        </p:spPr>
      </p:pic>
    </p:spTree>
    <p:extLst>
      <p:ext uri="{BB962C8B-B14F-4D97-AF65-F5344CB8AC3E}">
        <p14:creationId xmlns:p14="http://schemas.microsoft.com/office/powerpoint/2010/main" val="152501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המקרה של איתן ואסף - דיון</a:t>
            </a:r>
          </a:p>
        </p:txBody>
      </p:sp>
      <p:sp>
        <p:nvSpPr>
          <p:cNvPr id="3" name="TextBox 2"/>
          <p:cNvSpPr txBox="1"/>
          <p:nvPr/>
        </p:nvSpPr>
        <p:spPr>
          <a:xfrm>
            <a:off x="5372953" y="2028552"/>
            <a:ext cx="6061859" cy="3664145"/>
          </a:xfrm>
          <a:prstGeom prst="rect">
            <a:avLst/>
          </a:prstGeom>
          <a:noFill/>
        </p:spPr>
        <p:txBody>
          <a:bodyPr wrap="square" rtlCol="1">
            <a:spAutoFit/>
          </a:bodyPr>
          <a:lstStyle/>
          <a:p>
            <a:pPr marL="514350" indent="-514350">
              <a:lnSpc>
                <a:spcPct val="200000"/>
              </a:lnSpc>
              <a:buAutoNum type="arabicPeriod"/>
            </a:pPr>
            <a:r>
              <a:rPr lang="he-IL" sz="2400" b="1" dirty="0">
                <a:latin typeface="Tahoma" panose="020B0604030504040204" pitchFamily="34" charset="0"/>
                <a:ea typeface="Tahoma" panose="020B0604030504040204" pitchFamily="34" charset="0"/>
                <a:cs typeface="Tahoma" panose="020B0604030504040204" pitchFamily="34" charset="0"/>
              </a:rPr>
              <a:t>מה אתם חושבים שקרה כעבור חודש? כעבור חצי שנה? שנה וחצי?</a:t>
            </a:r>
          </a:p>
          <a:p>
            <a:pPr>
              <a:lnSpc>
                <a:spcPct val="200000"/>
              </a:lnSpc>
            </a:pPr>
            <a:r>
              <a:rPr lang="he-IL" sz="2400" b="1" dirty="0">
                <a:latin typeface="Tahoma" panose="020B0604030504040204" pitchFamily="34" charset="0"/>
                <a:ea typeface="Tahoma" panose="020B0604030504040204" pitchFamily="34" charset="0"/>
                <a:cs typeface="Tahoma" panose="020B0604030504040204" pitchFamily="34" charset="0"/>
              </a:rPr>
              <a:t>2. מדוע לדעתכם?</a:t>
            </a:r>
          </a:p>
          <a:p>
            <a:pPr>
              <a:lnSpc>
                <a:spcPct val="200000"/>
              </a:lnSpc>
            </a:pPr>
            <a:r>
              <a:rPr lang="he-IL" sz="2400" b="1" dirty="0">
                <a:latin typeface="Tahoma" panose="020B0604030504040204" pitchFamily="34" charset="0"/>
                <a:ea typeface="Tahoma" panose="020B0604030504040204" pitchFamily="34" charset="0"/>
                <a:cs typeface="Tahoma" panose="020B0604030504040204" pitchFamily="34" charset="0"/>
              </a:rPr>
              <a:t>3. מה ההבדל ביניהם?</a:t>
            </a:r>
          </a:p>
          <a:p>
            <a:pPr>
              <a:lnSpc>
                <a:spcPct val="200000"/>
              </a:lnSpc>
            </a:pPr>
            <a:r>
              <a:rPr lang="he-IL" sz="2400" b="1" dirty="0">
                <a:latin typeface="Tahoma" panose="020B0604030504040204" pitchFamily="34" charset="0"/>
                <a:ea typeface="Tahoma" panose="020B0604030504040204" pitchFamily="34" charset="0"/>
                <a:cs typeface="Tahoma" panose="020B0604030504040204" pitchFamily="34" charset="0"/>
              </a:rPr>
              <a:t>4. האם ההתמדה משתלמת?</a:t>
            </a:r>
          </a:p>
        </p:txBody>
      </p:sp>
      <p:pic>
        <p:nvPicPr>
          <p:cNvPr id="4" name="Picture 2" descr="Basketball, Sports, Ball, Game, Palisade, Sky, 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72" y="1940223"/>
            <a:ext cx="4315426" cy="4173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672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אליפסה 10"/>
          <p:cNvSpPr/>
          <p:nvPr/>
        </p:nvSpPr>
        <p:spPr>
          <a:xfrm>
            <a:off x="1586346" y="2103643"/>
            <a:ext cx="4109185" cy="3806266"/>
          </a:xfrm>
          <a:prstGeom prst="ellipse">
            <a:avLst/>
          </a:prstGeom>
          <a:solidFill>
            <a:srgbClr val="FFFFF3"/>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he-IL"/>
          </a:p>
        </p:txBody>
      </p:sp>
      <p:sp>
        <p:nvSpPr>
          <p:cNvPr id="9" name="אליפסה 8"/>
          <p:cNvSpPr/>
          <p:nvPr/>
        </p:nvSpPr>
        <p:spPr>
          <a:xfrm>
            <a:off x="6598859" y="2296354"/>
            <a:ext cx="4149517" cy="3729265"/>
          </a:xfrm>
          <a:prstGeom prst="ellipse">
            <a:avLst/>
          </a:prstGeom>
          <a:solidFill>
            <a:srgbClr val="FFFFF3"/>
          </a:solidFill>
          <a:ln>
            <a:solidFill>
              <a:schemeClr val="accent5"/>
            </a:solidFill>
          </a:ln>
        </p:spPr>
        <p:style>
          <a:lnRef idx="1">
            <a:schemeClr val="accent4"/>
          </a:lnRef>
          <a:fillRef idx="2">
            <a:schemeClr val="accent4"/>
          </a:fillRef>
          <a:effectRef idx="1">
            <a:schemeClr val="accent4"/>
          </a:effectRef>
          <a:fontRef idx="minor">
            <a:schemeClr val="dk1"/>
          </a:fontRef>
        </p:style>
        <p:txBody>
          <a:bodyPr rtlCol="1" anchor="ctr"/>
          <a:lstStyle/>
          <a:p>
            <a:pPr algn="ctr"/>
            <a:endParaRPr lang="he-IL"/>
          </a:p>
        </p:txBody>
      </p:sp>
      <p:sp>
        <p:nvSpPr>
          <p:cNvPr id="2" name="כותרת 1"/>
          <p:cNvSpPr>
            <a:spLocks noGrp="1"/>
          </p:cNvSpPr>
          <p:nvPr>
            <p:ph type="title"/>
          </p:nvPr>
        </p:nvSpPr>
        <p:spPr/>
        <p:txBody>
          <a:body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המקרה של אביגיל ומעיין</a:t>
            </a:r>
          </a:p>
        </p:txBody>
      </p:sp>
      <p:sp>
        <p:nvSpPr>
          <p:cNvPr id="3" name="TextBox 2"/>
          <p:cNvSpPr txBox="1"/>
          <p:nvPr/>
        </p:nvSpPr>
        <p:spPr>
          <a:xfrm>
            <a:off x="4564433" y="1650023"/>
            <a:ext cx="7216888" cy="646331"/>
          </a:xfrm>
          <a:prstGeom prst="rect">
            <a:avLst/>
          </a:prstGeom>
          <a:noFill/>
        </p:spPr>
        <p:txBody>
          <a:bodyPr wrap="square" rtlCol="1">
            <a:spAutoFit/>
          </a:bodyPr>
          <a:lstStyle/>
          <a:p>
            <a:r>
              <a:rPr lang="he-IL" dirty="0"/>
              <a:t>אביגיל ומעיין הן שתי חברות הלומדות יחד בכיתה ט'. בתחילת השנה הן נרשמו לחוג כדורסל, כי הן הציבו לעצמן מטרה לעלות ליגה.</a:t>
            </a:r>
          </a:p>
        </p:txBody>
      </p:sp>
      <p:sp>
        <p:nvSpPr>
          <p:cNvPr id="4" name="TextBox 3"/>
          <p:cNvSpPr txBox="1"/>
          <p:nvPr/>
        </p:nvSpPr>
        <p:spPr>
          <a:xfrm>
            <a:off x="6878434" y="2624845"/>
            <a:ext cx="3437247" cy="2031325"/>
          </a:xfrm>
          <a:prstGeom prst="rect">
            <a:avLst/>
          </a:prstGeom>
          <a:noFill/>
        </p:spPr>
        <p:txBody>
          <a:bodyPr wrap="square" rtlCol="1">
            <a:spAutoFit/>
          </a:bodyPr>
          <a:lstStyle/>
          <a:p>
            <a:pPr algn="ctr"/>
            <a:r>
              <a:rPr lang="he-IL" dirty="0"/>
              <a:t>אביגיל</a:t>
            </a:r>
          </a:p>
          <a:p>
            <a:pPr algn="ctr"/>
            <a:r>
              <a:rPr lang="he-IL" dirty="0"/>
              <a:t>החליטה לשנות מעט מהרגליה</a:t>
            </a:r>
          </a:p>
          <a:p>
            <a:pPr marL="285750" indent="-285750">
              <a:buFont typeface="Wingdings" panose="05000000000000000000" pitchFamily="2" charset="2"/>
              <a:buChar char="ü"/>
            </a:pPr>
            <a:r>
              <a:rPr lang="he-IL" dirty="0"/>
              <a:t>התמידה להגיע לכל אימון</a:t>
            </a:r>
          </a:p>
          <a:p>
            <a:pPr marL="285750" indent="-285750">
              <a:buFont typeface="Wingdings" panose="05000000000000000000" pitchFamily="2" charset="2"/>
              <a:buChar char="ü"/>
            </a:pPr>
            <a:r>
              <a:rPr lang="he-IL" dirty="0"/>
              <a:t>אכלה ארוחות מזינות</a:t>
            </a:r>
          </a:p>
          <a:p>
            <a:pPr marL="285750" indent="-285750">
              <a:buFont typeface="Wingdings" panose="05000000000000000000" pitchFamily="2" charset="2"/>
              <a:buChar char="ü"/>
            </a:pPr>
            <a:r>
              <a:rPr lang="he-IL" dirty="0"/>
              <a:t>הרבתה לשתות מים</a:t>
            </a:r>
          </a:p>
          <a:p>
            <a:pPr marL="285750" indent="-285750">
              <a:buFont typeface="Wingdings" panose="05000000000000000000" pitchFamily="2" charset="2"/>
              <a:buChar char="ü"/>
            </a:pPr>
            <a:r>
              <a:rPr lang="he-IL" dirty="0"/>
              <a:t>השקיעה בלימודיה</a:t>
            </a:r>
          </a:p>
          <a:p>
            <a:endParaRPr lang="he-IL" dirty="0"/>
          </a:p>
        </p:txBody>
      </p:sp>
      <p:sp>
        <p:nvSpPr>
          <p:cNvPr id="5" name="TextBox 4"/>
          <p:cNvSpPr txBox="1"/>
          <p:nvPr/>
        </p:nvSpPr>
        <p:spPr>
          <a:xfrm>
            <a:off x="1926948" y="2392226"/>
            <a:ext cx="3463037" cy="2862322"/>
          </a:xfrm>
          <a:prstGeom prst="rect">
            <a:avLst/>
          </a:prstGeom>
          <a:noFill/>
        </p:spPr>
        <p:txBody>
          <a:bodyPr wrap="square" rtlCol="1">
            <a:spAutoFit/>
          </a:bodyPr>
          <a:lstStyle/>
          <a:p>
            <a:pPr algn="ctr"/>
            <a:r>
              <a:rPr lang="he-IL" dirty="0"/>
              <a:t>מעיין </a:t>
            </a:r>
          </a:p>
          <a:p>
            <a:pPr algn="ctr"/>
            <a:r>
              <a:rPr lang="he-IL" dirty="0"/>
              <a:t>החליטה להמשיך בהרגליה</a:t>
            </a:r>
          </a:p>
          <a:p>
            <a:pPr marL="285750" indent="-285750">
              <a:buFont typeface="Wingdings" panose="05000000000000000000" pitchFamily="2" charset="2"/>
              <a:buChar char="ü"/>
            </a:pPr>
            <a:r>
              <a:rPr lang="he-IL" dirty="0"/>
              <a:t>בחודשיים הראשונים היא הקפידה להגיע, אח"כ כשהייתה עסוקה נעדרה מהאימונים</a:t>
            </a:r>
          </a:p>
          <a:p>
            <a:pPr marL="285750" indent="-285750">
              <a:buFont typeface="Wingdings" panose="05000000000000000000" pitchFamily="2" charset="2"/>
              <a:buChar char="ü"/>
            </a:pPr>
            <a:r>
              <a:rPr lang="he-IL" dirty="0"/>
              <a:t>הרבתה ל'בלות' בזמן מחשב</a:t>
            </a:r>
          </a:p>
          <a:p>
            <a:pPr marL="285750" indent="-285750">
              <a:buFont typeface="Wingdings" panose="05000000000000000000" pitchFamily="2" charset="2"/>
              <a:buChar char="ü"/>
            </a:pPr>
            <a:r>
              <a:rPr lang="he-IL" dirty="0"/>
              <a:t>הרבתה לאכול אוכל קנוי </a:t>
            </a:r>
          </a:p>
          <a:p>
            <a:pPr marL="285750" indent="-285750">
              <a:buFont typeface="Wingdings" panose="05000000000000000000" pitchFamily="2" charset="2"/>
              <a:buChar char="ü"/>
            </a:pPr>
            <a:r>
              <a:rPr lang="he-IL" dirty="0"/>
              <a:t>השקיעה בלימודיה, לעיתים למדה רק סמוך למבחן</a:t>
            </a:r>
          </a:p>
          <a:p>
            <a:endParaRPr lang="he-IL" dirty="0"/>
          </a:p>
        </p:txBody>
      </p:sp>
      <p:pic>
        <p:nvPicPr>
          <p:cNvPr id="6146" name="Picture 2" descr="Girl, Curly, Portrait, Teen, Pret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434" y="4424860"/>
            <a:ext cx="2110657" cy="20255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2" name="Picture 8" descr="Portrait, Teen, Young, Teenager, Happy, Girl, Peop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9094" y="4533855"/>
            <a:ext cx="1931719" cy="191650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3768" y="355847"/>
            <a:ext cx="1010653" cy="369332"/>
          </a:xfrm>
          <a:prstGeom prst="rect">
            <a:avLst/>
          </a:prstGeom>
          <a:solidFill>
            <a:srgbClr val="FFFFEB"/>
          </a:solidFill>
        </p:spPr>
        <p:txBody>
          <a:bodyPr wrap="square" rtlCol="1">
            <a:spAutoFit/>
          </a:bodyPr>
          <a:lstStyle/>
          <a:p>
            <a:pPr algn="ctr"/>
            <a:r>
              <a:rPr lang="he-IL" dirty="0"/>
              <a:t>לבנות</a:t>
            </a:r>
          </a:p>
        </p:txBody>
      </p:sp>
    </p:spTree>
    <p:extLst>
      <p:ext uri="{BB962C8B-B14F-4D97-AF65-F5344CB8AC3E}">
        <p14:creationId xmlns:p14="http://schemas.microsoft.com/office/powerpoint/2010/main" val="3322215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המקרה של אביגיל ומעיין- דיון</a:t>
            </a:r>
          </a:p>
        </p:txBody>
      </p:sp>
      <p:sp>
        <p:nvSpPr>
          <p:cNvPr id="3" name="TextBox 2"/>
          <p:cNvSpPr txBox="1"/>
          <p:nvPr/>
        </p:nvSpPr>
        <p:spPr>
          <a:xfrm>
            <a:off x="5421080" y="2191287"/>
            <a:ext cx="6061859" cy="3664145"/>
          </a:xfrm>
          <a:prstGeom prst="rect">
            <a:avLst/>
          </a:prstGeom>
          <a:noFill/>
        </p:spPr>
        <p:txBody>
          <a:bodyPr wrap="square" rtlCol="1">
            <a:spAutoFit/>
          </a:bodyPr>
          <a:lstStyle/>
          <a:p>
            <a:pPr marL="514350" indent="-514350">
              <a:lnSpc>
                <a:spcPct val="200000"/>
              </a:lnSpc>
              <a:buAutoNum type="arabicPeriod"/>
            </a:pPr>
            <a:r>
              <a:rPr lang="he-IL" sz="2400" b="1" dirty="0">
                <a:latin typeface="Tahoma" panose="020B0604030504040204" pitchFamily="34" charset="0"/>
                <a:ea typeface="Tahoma" panose="020B0604030504040204" pitchFamily="34" charset="0"/>
                <a:cs typeface="Tahoma" panose="020B0604030504040204" pitchFamily="34" charset="0"/>
              </a:rPr>
              <a:t>מה אתם חושבים שקרה כעבור חודש? כעבור חצי שנה? שנה וחצי?</a:t>
            </a:r>
          </a:p>
          <a:p>
            <a:pPr>
              <a:lnSpc>
                <a:spcPct val="200000"/>
              </a:lnSpc>
            </a:pPr>
            <a:r>
              <a:rPr lang="he-IL" sz="2400" b="1" dirty="0">
                <a:latin typeface="Tahoma" panose="020B0604030504040204" pitchFamily="34" charset="0"/>
                <a:ea typeface="Tahoma" panose="020B0604030504040204" pitchFamily="34" charset="0"/>
                <a:cs typeface="Tahoma" panose="020B0604030504040204" pitchFamily="34" charset="0"/>
              </a:rPr>
              <a:t>2. מדוע לדעתכם?</a:t>
            </a:r>
          </a:p>
          <a:p>
            <a:pPr>
              <a:lnSpc>
                <a:spcPct val="200000"/>
              </a:lnSpc>
            </a:pPr>
            <a:r>
              <a:rPr lang="he-IL" sz="2400" b="1" dirty="0">
                <a:latin typeface="Tahoma" panose="020B0604030504040204" pitchFamily="34" charset="0"/>
                <a:ea typeface="Tahoma" panose="020B0604030504040204" pitchFamily="34" charset="0"/>
                <a:cs typeface="Tahoma" panose="020B0604030504040204" pitchFamily="34" charset="0"/>
              </a:rPr>
              <a:t>3. מה ההבדל ביניהן?</a:t>
            </a:r>
          </a:p>
          <a:p>
            <a:pPr>
              <a:lnSpc>
                <a:spcPct val="200000"/>
              </a:lnSpc>
            </a:pPr>
            <a:r>
              <a:rPr lang="he-IL" sz="2400" b="1" dirty="0">
                <a:latin typeface="Tahoma" panose="020B0604030504040204" pitchFamily="34" charset="0"/>
                <a:ea typeface="Tahoma" panose="020B0604030504040204" pitchFamily="34" charset="0"/>
                <a:cs typeface="Tahoma" panose="020B0604030504040204" pitchFamily="34" charset="0"/>
              </a:rPr>
              <a:t>4. האם ההתמדה משתלמת?</a:t>
            </a:r>
          </a:p>
        </p:txBody>
      </p:sp>
      <p:pic>
        <p:nvPicPr>
          <p:cNvPr id="4" name="Picture 2" descr="Basketball, Sports, Ball, Game, Palisade, Sky, Ring">
            <a:extLst>
              <a:ext uri="{FF2B5EF4-FFF2-40B4-BE49-F238E27FC236}">
                <a16:creationId xmlns:a16="http://schemas.microsoft.com/office/drawing/2014/main" id="{897222D5-5BDA-4A73-865B-14AFABBF3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72" y="1940223"/>
            <a:ext cx="4315426" cy="4173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088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רגע לומדים</a:t>
            </a:r>
          </a:p>
        </p:txBody>
      </p:sp>
      <p:pic>
        <p:nvPicPr>
          <p:cNvPr id="3074" name="Picture 2" descr="Bamboo, Grass, Japan, Jungle, 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507" y="1862711"/>
            <a:ext cx="3049008" cy="43926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ovie, Cinema, Negative, Frame, Came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5925" y="1862710"/>
            <a:ext cx="5865465" cy="43926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17728" y="3506818"/>
            <a:ext cx="3142364" cy="646331"/>
          </a:xfrm>
          <a:prstGeom prst="rect">
            <a:avLst/>
          </a:prstGeom>
          <a:noFill/>
        </p:spPr>
        <p:txBody>
          <a:bodyPr wrap="square" rtlCol="1">
            <a:spAutoFit/>
          </a:bodyPr>
          <a:lstStyle/>
          <a:p>
            <a:r>
              <a:rPr lang="he-IL" sz="3600" dirty="0">
                <a:hlinkClick r:id="rId5"/>
              </a:rPr>
              <a:t>קישור לסרטון</a:t>
            </a:r>
            <a:endParaRPr lang="he-IL" sz="3600" dirty="0"/>
          </a:p>
        </p:txBody>
      </p:sp>
    </p:spTree>
    <p:extLst>
      <p:ext uri="{BB962C8B-B14F-4D97-AF65-F5344CB8AC3E}">
        <p14:creationId xmlns:p14="http://schemas.microsoft.com/office/powerpoint/2010/main" val="596607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arget, Goal, Aiming, Dartboard, A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331" y="1778248"/>
            <a:ext cx="5375965" cy="463154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p:txBody>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מסכמים וזוכרים</a:t>
            </a:r>
          </a:p>
        </p:txBody>
      </p:sp>
      <p:sp>
        <p:nvSpPr>
          <p:cNvPr id="3" name="TextBox 2"/>
          <p:cNvSpPr txBox="1"/>
          <p:nvPr/>
        </p:nvSpPr>
        <p:spPr>
          <a:xfrm>
            <a:off x="6362298" y="1778248"/>
            <a:ext cx="5505023" cy="2308324"/>
          </a:xfrm>
          <a:prstGeom prst="rect">
            <a:avLst/>
          </a:prstGeom>
          <a:noFill/>
        </p:spPr>
        <p:txBody>
          <a:bodyPr wrap="square" rtlCol="1">
            <a:spAutoFit/>
          </a:bodyPr>
          <a:lstStyle/>
          <a:p>
            <a:pPr algn="ctr"/>
            <a:r>
              <a:rPr lang="he-IL" sz="3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יש משמעות גדולה להתמדה לאורך זמן המובילה לתוצאות הרצויות.</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362298" y="4378463"/>
            <a:ext cx="5363318" cy="2031325"/>
          </a:xfrm>
          <a:prstGeom prst="rect">
            <a:avLst/>
          </a:prstGeom>
          <a:noFill/>
        </p:spPr>
        <p:txBody>
          <a:bodyPr wrap="square" rtlCol="1">
            <a:spAutoFit/>
          </a:bodyPr>
          <a:lstStyle/>
          <a:p>
            <a:pPr algn="ctr"/>
            <a:r>
              <a:rPr lang="he-IL" sz="3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חשוב להמשיך לפעול בלי לוותר </a:t>
            </a:r>
          </a:p>
          <a:p>
            <a:pPr algn="ctr"/>
            <a:r>
              <a:rPr lang="he-IL" sz="3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עד לתוצאות</a:t>
            </a:r>
          </a:p>
          <a:p>
            <a:endParaRPr lang="he-IL" dirty="0">
              <a:solidFill>
                <a:schemeClr val="accent1">
                  <a:lumMod val="75000"/>
                </a:schemeClr>
              </a:solidFill>
            </a:endParaRPr>
          </a:p>
        </p:txBody>
      </p:sp>
    </p:spTree>
    <p:extLst>
      <p:ext uri="{BB962C8B-B14F-4D97-AF65-F5344CB8AC3E}">
        <p14:creationId xmlns:p14="http://schemas.microsoft.com/office/powerpoint/2010/main" val="107463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רגע לומדים - מן המקורות </a:t>
            </a:r>
          </a:p>
        </p:txBody>
      </p:sp>
      <p:sp>
        <p:nvSpPr>
          <p:cNvPr id="3" name="מלבן 2"/>
          <p:cNvSpPr/>
          <p:nvPr/>
        </p:nvSpPr>
        <p:spPr>
          <a:xfrm>
            <a:off x="1491916" y="1897319"/>
            <a:ext cx="9567509" cy="2805896"/>
          </a:xfrm>
          <a:prstGeom prst="rect">
            <a:avLst/>
          </a:prstGeom>
          <a:solidFill>
            <a:srgbClr val="FFFFEB"/>
          </a:solidFill>
        </p:spPr>
        <p:txBody>
          <a:bodyPr wrap="square">
            <a:spAutoFit/>
          </a:bodyPr>
          <a:lstStyle/>
          <a:p>
            <a:endParaRPr lang="he-IL" dirty="0">
              <a:solidFill>
                <a:srgbClr val="444444"/>
              </a:solidFill>
              <a:latin typeface="meodedsans"/>
            </a:endParaRPr>
          </a:p>
          <a:p>
            <a:pPr algn="just">
              <a:lnSpc>
                <a:spcPct val="150000"/>
              </a:lnSpc>
            </a:pPr>
            <a:r>
              <a:rPr lang="he-IL" dirty="0">
                <a:solidFill>
                  <a:srgbClr val="444444"/>
                </a:solidFill>
                <a:latin typeface="Tahoma" panose="020B0604030504040204" pitchFamily="34" charset="0"/>
                <a:ea typeface="Tahoma" panose="020B0604030504040204" pitchFamily="34" charset="0"/>
                <a:cs typeface="Tahoma" panose="020B0604030504040204" pitchFamily="34" charset="0"/>
              </a:rPr>
              <a:t>ר' יוחנן </a:t>
            </a:r>
            <a:r>
              <a:rPr lang="he-IL" dirty="0" err="1">
                <a:solidFill>
                  <a:srgbClr val="444444"/>
                </a:solidFill>
                <a:latin typeface="Tahoma" panose="020B0604030504040204" pitchFamily="34" charset="0"/>
                <a:ea typeface="Tahoma" panose="020B0604030504040204" pitchFamily="34" charset="0"/>
                <a:cs typeface="Tahoma" panose="020B0604030504040204" pitchFamily="34" charset="0"/>
              </a:rPr>
              <a:t>דצפרין</a:t>
            </a:r>
            <a:r>
              <a:rPr lang="he-IL" dirty="0">
                <a:solidFill>
                  <a:srgbClr val="444444"/>
                </a:solidFill>
                <a:latin typeface="Tahoma" panose="020B0604030504040204" pitchFamily="34" charset="0"/>
                <a:ea typeface="Tahoma" panose="020B0604030504040204" pitchFamily="34" charset="0"/>
                <a:cs typeface="Tahoma" panose="020B0604030504040204" pitchFamily="34" charset="0"/>
              </a:rPr>
              <a:t> פתר קרא בתלוליות של עפר, מי שהוא </a:t>
            </a:r>
            <a:r>
              <a:rPr lang="he-IL" dirty="0" err="1">
                <a:solidFill>
                  <a:srgbClr val="444444"/>
                </a:solidFill>
                <a:latin typeface="Tahoma" panose="020B0604030504040204" pitchFamily="34" charset="0"/>
                <a:ea typeface="Tahoma" panose="020B0604030504040204" pitchFamily="34" charset="0"/>
                <a:cs typeface="Tahoma" panose="020B0604030504040204" pitchFamily="34" charset="0"/>
              </a:rPr>
              <a:t>טפש</a:t>
            </a:r>
            <a:r>
              <a:rPr lang="he-IL" dirty="0">
                <a:solidFill>
                  <a:srgbClr val="444444"/>
                </a:solidFill>
                <a:latin typeface="Tahoma" panose="020B0604030504040204" pitchFamily="34" charset="0"/>
                <a:ea typeface="Tahoma" panose="020B0604030504040204" pitchFamily="34" charset="0"/>
                <a:cs typeface="Tahoma" panose="020B0604030504040204" pitchFamily="34" charset="0"/>
              </a:rPr>
              <a:t> מהו אומר מי יכול לקצות את זה, מי שהוא פקח מהו אומר הריני קוצה שתי משפלות ביום ושתי משפלות בלילה ולמחר כן עד שאני קוצה את כולה, כך מי שהוא </a:t>
            </a:r>
            <a:r>
              <a:rPr lang="he-IL" dirty="0" err="1">
                <a:solidFill>
                  <a:srgbClr val="444444"/>
                </a:solidFill>
                <a:latin typeface="Tahoma" panose="020B0604030504040204" pitchFamily="34" charset="0"/>
                <a:ea typeface="Tahoma" panose="020B0604030504040204" pitchFamily="34" charset="0"/>
                <a:cs typeface="Tahoma" panose="020B0604030504040204" pitchFamily="34" charset="0"/>
              </a:rPr>
              <a:t>טפש</a:t>
            </a:r>
            <a:r>
              <a:rPr lang="he-IL" dirty="0">
                <a:solidFill>
                  <a:srgbClr val="444444"/>
                </a:solidFill>
                <a:latin typeface="Tahoma" panose="020B0604030504040204" pitchFamily="34" charset="0"/>
                <a:ea typeface="Tahoma" panose="020B0604030504040204" pitchFamily="34" charset="0"/>
                <a:cs typeface="Tahoma" panose="020B0604030504040204" pitchFamily="34" charset="0"/>
              </a:rPr>
              <a:t> אומר מי הוא יכול ללמד כל התורה נזיקין שלשים פרקים, כלים שלשים פרקים, והחכם אומר הריני לומד שתי הלכות היום ושתים למחר עד שאני לומדה כולה    (</a:t>
            </a:r>
            <a:r>
              <a:rPr lang="he-IL" sz="1400" dirty="0">
                <a:latin typeface="Guttman Yad-Brush" panose="02010401010101010101" pitchFamily="2" charset="-79"/>
                <a:ea typeface="Tahoma" panose="020B0604030504040204" pitchFamily="34" charset="0"/>
                <a:cs typeface="Guttman Yad-Brush" panose="02010401010101010101" pitchFamily="2" charset="-79"/>
              </a:rPr>
              <a:t>שיר השירים רבה פרשה ה)</a:t>
            </a:r>
          </a:p>
          <a:p>
            <a:pPr>
              <a:lnSpc>
                <a:spcPct val="150000"/>
              </a:lnSpc>
            </a:pPr>
            <a:endParaRPr lang="he-IL" b="1" u="sng"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757811" y="4908884"/>
            <a:ext cx="4302493" cy="646331"/>
          </a:xfrm>
          <a:prstGeom prst="rect">
            <a:avLst/>
          </a:prstGeom>
          <a:noFill/>
        </p:spPr>
        <p:txBody>
          <a:bodyPr wrap="square" rtlCol="1">
            <a:spAutoFit/>
          </a:bodyPr>
          <a:lstStyle/>
          <a:p>
            <a:r>
              <a:rPr lang="he-IL" b="1" dirty="0">
                <a:latin typeface="Tahoma" panose="020B0604030504040204" pitchFamily="34" charset="0"/>
                <a:ea typeface="Tahoma" panose="020B0604030504040204" pitchFamily="34" charset="0"/>
                <a:cs typeface="Tahoma" panose="020B0604030504040204" pitchFamily="34" charset="0"/>
              </a:rPr>
              <a:t>מה היא ההתמדה לפי מדרש זה?</a:t>
            </a:r>
          </a:p>
          <a:p>
            <a:endParaRPr lang="he-IL" b="1" dirty="0"/>
          </a:p>
        </p:txBody>
      </p:sp>
      <p:pic>
        <p:nvPicPr>
          <p:cNvPr id="5" name="תמונה 4"/>
          <p:cNvPicPr>
            <a:picLocks noChangeAspect="1"/>
          </p:cNvPicPr>
          <p:nvPr/>
        </p:nvPicPr>
        <p:blipFill>
          <a:blip r:embed="rId3"/>
          <a:stretch>
            <a:fillRect/>
          </a:stretch>
        </p:blipFill>
        <p:spPr>
          <a:xfrm>
            <a:off x="2652198" y="4130141"/>
            <a:ext cx="2887579" cy="1711492"/>
          </a:xfrm>
          <a:prstGeom prst="rect">
            <a:avLst/>
          </a:prstGeom>
        </p:spPr>
      </p:pic>
    </p:spTree>
    <p:extLst>
      <p:ext uri="{BB962C8B-B14F-4D97-AF65-F5344CB8AC3E}">
        <p14:creationId xmlns:p14="http://schemas.microsoft.com/office/powerpoint/2010/main" val="1408586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AE098A6D-0800-4FA8-9C70-10BEFC7DF57E}"/>
              </a:ext>
            </a:extLst>
          </p:cNvPr>
          <p:cNvSpPr>
            <a:spLocks noGrp="1"/>
          </p:cNvSpPr>
          <p:nvPr>
            <p:ph type="title"/>
          </p:nvPr>
        </p:nvSpPr>
        <p:spPr>
          <a:xfrm>
            <a:off x="9473600" y="2008179"/>
            <a:ext cx="2234213" cy="1673352"/>
          </a:xfrm>
        </p:spPr>
        <p:txBody>
          <a:bodyPr/>
          <a:lstStyle/>
          <a:p>
            <a:pPr algn="ctr"/>
            <a:r>
              <a:rPr lang="he-IL" sz="3600" b="1" dirty="0">
                <a:latin typeface="Tahoma" panose="020B0604030504040204" pitchFamily="34" charset="0"/>
                <a:ea typeface="Tahoma" panose="020B0604030504040204" pitchFamily="34" charset="0"/>
                <a:cs typeface="Tahoma" panose="020B0604030504040204" pitchFamily="34" charset="0"/>
              </a:rPr>
              <a:t>רֶגַע לוֹמְדִים!</a:t>
            </a:r>
          </a:p>
        </p:txBody>
      </p:sp>
      <p:sp>
        <p:nvSpPr>
          <p:cNvPr id="15" name="TextBox 14">
            <a:extLst>
              <a:ext uri="{FF2B5EF4-FFF2-40B4-BE49-F238E27FC236}">
                <a16:creationId xmlns:a16="http://schemas.microsoft.com/office/drawing/2014/main" id="{866E89F7-844C-45EC-B069-6AFB0100E70A}"/>
              </a:ext>
            </a:extLst>
          </p:cNvPr>
          <p:cNvSpPr txBox="1"/>
          <p:nvPr/>
        </p:nvSpPr>
        <p:spPr>
          <a:xfrm>
            <a:off x="385033" y="2614022"/>
            <a:ext cx="8551529" cy="461665"/>
          </a:xfrm>
          <a:prstGeom prst="rect">
            <a:avLst/>
          </a:prstGeom>
          <a:gradFill>
            <a:gsLst>
              <a:gs pos="23590">
                <a:schemeClr val="accent2">
                  <a:lumMod val="20000"/>
                  <a:lumOff val="80000"/>
                </a:schemeClr>
              </a:gs>
              <a:gs pos="48840">
                <a:srgbClr val="FFFFCC"/>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p:spPr>
        <p:txBody>
          <a:bodyPr wrap="square">
            <a:spAutoFit/>
          </a:bodyPr>
          <a:lstStyle/>
          <a:p>
            <a:r>
              <a:rPr lang="he-IL" sz="2400" b="1" dirty="0">
                <a:latin typeface="Tahoma" panose="020B0604030504040204" pitchFamily="34" charset="0"/>
                <a:ea typeface="Tahoma" panose="020B0604030504040204" pitchFamily="34" charset="0"/>
                <a:cs typeface="Tahoma" panose="020B0604030504040204" pitchFamily="34" charset="0"/>
              </a:rPr>
              <a:t>שְׁקִידָה, הִתְעַסְּקוּת בְּדָבָר בְּכָל עֵת תָּמִיד.</a:t>
            </a:r>
            <a:endParaRPr lang="he-IL" sz="2400" b="1" dirty="0">
              <a:solidFill>
                <a:srgbClr val="333333"/>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2FB616FC-BB76-44E8-A851-F75BD870332E}"/>
              </a:ext>
            </a:extLst>
          </p:cNvPr>
          <p:cNvSpPr txBox="1"/>
          <p:nvPr/>
        </p:nvSpPr>
        <p:spPr>
          <a:xfrm>
            <a:off x="484184" y="3355273"/>
            <a:ext cx="8551529" cy="1477328"/>
          </a:xfrm>
          <a:prstGeom prst="rect">
            <a:avLst/>
          </a:prstGeom>
          <a:gradFill>
            <a:gsLst>
              <a:gs pos="23590">
                <a:schemeClr val="accent2">
                  <a:lumMod val="20000"/>
                  <a:lumOff val="80000"/>
                </a:schemeClr>
              </a:gs>
              <a:gs pos="48840">
                <a:srgbClr val="FFFFCC"/>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p:spPr>
        <p:txBody>
          <a:bodyPr wrap="square">
            <a:spAutoFit/>
          </a:bodyPr>
          <a:lstStyle/>
          <a:p>
            <a:pPr>
              <a:lnSpc>
                <a:spcPct val="150000"/>
              </a:lnSpc>
            </a:pPr>
            <a:r>
              <a:rPr lang="he-IL" sz="2000" b="1" dirty="0">
                <a:latin typeface="Tahoma" panose="020B0604030504040204" pitchFamily="34" charset="0"/>
                <a:ea typeface="Tahoma" panose="020B0604030504040204" pitchFamily="34" charset="0"/>
                <a:cs typeface="Tahoma" panose="020B0604030504040204" pitchFamily="34" charset="0"/>
              </a:rPr>
              <a:t>ההתמדה היא תכונה של מי שאינם מפסיקים במה שהם עושים. הם מלאי נחישות להמשיך, שקדנות, עקביות ועקשנות לא מתפשרת, למול הפיתוי להפסיק את המאמץ*.</a:t>
            </a:r>
          </a:p>
        </p:txBody>
      </p:sp>
      <p:sp>
        <p:nvSpPr>
          <p:cNvPr id="6" name="TextBox 5">
            <a:extLst>
              <a:ext uri="{FF2B5EF4-FFF2-40B4-BE49-F238E27FC236}">
                <a16:creationId xmlns:a16="http://schemas.microsoft.com/office/drawing/2014/main" id="{2FB616FC-BB76-44E8-A851-F75BD870332E}"/>
              </a:ext>
            </a:extLst>
          </p:cNvPr>
          <p:cNvSpPr txBox="1"/>
          <p:nvPr/>
        </p:nvSpPr>
        <p:spPr>
          <a:xfrm>
            <a:off x="484184" y="1380329"/>
            <a:ext cx="8551529" cy="954107"/>
          </a:xfrm>
          <a:prstGeom prst="rect">
            <a:avLst/>
          </a:prstGeom>
          <a:gradFill>
            <a:gsLst>
              <a:gs pos="23590">
                <a:schemeClr val="accent2">
                  <a:lumMod val="20000"/>
                  <a:lumOff val="80000"/>
                </a:schemeClr>
              </a:gs>
              <a:gs pos="48840">
                <a:srgbClr val="FFFFCC"/>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p:spPr>
        <p:txBody>
          <a:bodyPr wrap="square">
            <a:spAutoFit/>
          </a:bodyPr>
          <a:lstStyle/>
          <a:p>
            <a:pPr algn="ctr"/>
            <a:endParaRPr lang="he-IL" sz="2800" b="1" dirty="0">
              <a:latin typeface="Gisha" panose="020B0502040204020203" pitchFamily="34" charset="-79"/>
              <a:cs typeface="Gisha" panose="020B0502040204020203" pitchFamily="34" charset="-79"/>
            </a:endParaRPr>
          </a:p>
          <a:p>
            <a:pPr algn="ctr"/>
            <a:endParaRPr lang="en-US" sz="2800" b="1" dirty="0">
              <a:latin typeface="Gisha" panose="020B0502040204020203" pitchFamily="34" charset="-79"/>
              <a:cs typeface="Gisha" panose="020B0502040204020203" pitchFamily="34" charset="-79"/>
            </a:endParaRPr>
          </a:p>
        </p:txBody>
      </p:sp>
      <p:sp>
        <p:nvSpPr>
          <p:cNvPr id="3" name="מלבן 2"/>
          <p:cNvSpPr/>
          <p:nvPr/>
        </p:nvSpPr>
        <p:spPr>
          <a:xfrm>
            <a:off x="3909561" y="1534216"/>
            <a:ext cx="1917513" cy="646331"/>
          </a:xfrm>
          <a:prstGeom prst="rect">
            <a:avLst/>
          </a:prstGeom>
        </p:spPr>
        <p:txBody>
          <a:bodyPr wrap="none">
            <a:spAutoFit/>
          </a:bodyPr>
          <a:lstStyle/>
          <a:p>
            <a:r>
              <a:rPr lang="he-IL" sz="3600" b="1" dirty="0">
                <a:latin typeface="Tahoma" panose="020B0604030504040204" pitchFamily="34" charset="0"/>
                <a:ea typeface="Tahoma" panose="020B0604030504040204" pitchFamily="34" charset="0"/>
                <a:cs typeface="Tahoma" panose="020B0604030504040204" pitchFamily="34" charset="0"/>
              </a:rPr>
              <a:t>התמדה</a:t>
            </a:r>
          </a:p>
        </p:txBody>
      </p:sp>
    </p:spTree>
    <p:extLst>
      <p:ext uri="{BB962C8B-B14F-4D97-AF65-F5344CB8AC3E}">
        <p14:creationId xmlns:p14="http://schemas.microsoft.com/office/powerpoint/2010/main" val="212360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3600" b="1" dirty="0">
                <a:solidFill>
                  <a:srgbClr val="002060"/>
                </a:solidFill>
                <a:latin typeface="Tahoma" panose="020B0604030504040204" pitchFamily="34" charset="0"/>
                <a:ea typeface="Tahoma" panose="020B0604030504040204" pitchFamily="34" charset="0"/>
                <a:cs typeface="Tahoma" panose="020B0604030504040204" pitchFamily="34" charset="0"/>
              </a:rPr>
              <a:t>משימה אישית - התמדה</a:t>
            </a:r>
          </a:p>
        </p:txBody>
      </p:sp>
      <p:sp>
        <p:nvSpPr>
          <p:cNvPr id="3" name="מלבן 2"/>
          <p:cNvSpPr/>
          <p:nvPr/>
        </p:nvSpPr>
        <p:spPr>
          <a:xfrm>
            <a:off x="2287111" y="1891688"/>
            <a:ext cx="7616790" cy="2771271"/>
          </a:xfrm>
          <a:prstGeom prst="rect">
            <a:avLst/>
          </a:prstGeom>
        </p:spPr>
        <p:txBody>
          <a:bodyPr wrap="square">
            <a:spAutoFit/>
          </a:bodyPr>
          <a:lstStyle/>
          <a:p>
            <a:pPr>
              <a:lnSpc>
                <a:spcPct val="200000"/>
              </a:lnSpc>
            </a:pPr>
            <a:r>
              <a:rPr lang="he-IL" b="1" dirty="0">
                <a:latin typeface="Tahoma" panose="020B0604030504040204" pitchFamily="34" charset="0"/>
                <a:ea typeface="Tahoma" panose="020B0604030504040204" pitchFamily="34" charset="0"/>
                <a:cs typeface="Tahoma" panose="020B0604030504040204" pitchFamily="34" charset="0"/>
              </a:rPr>
              <a:t>כל אחד/ת מוזמן/ת לחשוב על דבר שהוא/ שהיא רוצה להתמיד בו בשבוע הקרוב </a:t>
            </a:r>
          </a:p>
          <a:p>
            <a:pPr marL="285750" indent="-285750">
              <a:lnSpc>
                <a:spcPct val="200000"/>
              </a:lnSpc>
              <a:buFont typeface="Arial" panose="020B0604020202020204" pitchFamily="34" charset="0"/>
              <a:buChar char="•"/>
            </a:pPr>
            <a:r>
              <a:rPr lang="he-IL" b="1" dirty="0">
                <a:latin typeface="Tahoma" panose="020B0604030504040204" pitchFamily="34" charset="0"/>
                <a:ea typeface="Tahoma" panose="020B0604030504040204" pitchFamily="34" charset="0"/>
                <a:cs typeface="Tahoma" panose="020B0604030504040204" pitchFamily="34" charset="0"/>
              </a:rPr>
              <a:t>מי/ מה יעזור לך להתמיד? </a:t>
            </a:r>
          </a:p>
          <a:p>
            <a:pPr marL="285750" indent="-285750">
              <a:lnSpc>
                <a:spcPct val="200000"/>
              </a:lnSpc>
              <a:buFont typeface="Arial" panose="020B0604020202020204" pitchFamily="34" charset="0"/>
              <a:buChar char="•"/>
            </a:pPr>
            <a:r>
              <a:rPr lang="he-IL" b="1" dirty="0">
                <a:latin typeface="Tahoma" panose="020B0604030504040204" pitchFamily="34" charset="0"/>
                <a:ea typeface="Tahoma" panose="020B0604030504040204" pitchFamily="34" charset="0"/>
                <a:cs typeface="Tahoma" panose="020B0604030504040204" pitchFamily="34" charset="0"/>
              </a:rPr>
              <a:t>מי/ מה יקשה עליך?</a:t>
            </a:r>
          </a:p>
          <a:p>
            <a:pPr marL="285750" indent="-285750">
              <a:lnSpc>
                <a:spcPct val="200000"/>
              </a:lnSpc>
              <a:buFont typeface="Arial" panose="020B0604020202020204" pitchFamily="34" charset="0"/>
              <a:buChar char="•"/>
            </a:pPr>
            <a:r>
              <a:rPr lang="he-IL" b="1" dirty="0">
                <a:latin typeface="Tahoma" panose="020B0604030504040204" pitchFamily="34" charset="0"/>
                <a:ea typeface="Tahoma" panose="020B0604030504040204" pitchFamily="34" charset="0"/>
                <a:cs typeface="Tahoma" panose="020B0604030504040204" pitchFamily="34" charset="0"/>
              </a:rPr>
              <a:t>מה ה"רווח" שהיה לך במעשה ההתמדה?</a:t>
            </a:r>
          </a:p>
        </p:txBody>
      </p:sp>
      <p:pic>
        <p:nvPicPr>
          <p:cNvPr id="5" name="תמונה 4" descr="Check, Check List, Hook, Bird, Mark, Check Box"/>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1800" y="3393440"/>
            <a:ext cx="2768700" cy="2721140"/>
          </a:xfrm>
          <a:prstGeom prst="rect">
            <a:avLst/>
          </a:prstGeom>
          <a:noFill/>
          <a:ln>
            <a:noFill/>
          </a:ln>
        </p:spPr>
      </p:pic>
    </p:spTree>
    <p:extLst>
      <p:ext uri="{BB962C8B-B14F-4D97-AF65-F5344CB8AC3E}">
        <p14:creationId xmlns:p14="http://schemas.microsoft.com/office/powerpoint/2010/main" val="2024045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idx="1"/>
          </p:nvPr>
        </p:nvSpPr>
        <p:spPr>
          <a:xfrm>
            <a:off x="267630" y="639337"/>
            <a:ext cx="8758664" cy="5853113"/>
          </a:xfrm>
        </p:spPr>
        <p:txBody>
          <a:bodyPr>
            <a:normAutofit/>
          </a:bodyPr>
          <a:lstStyle/>
          <a:p>
            <a:pPr marL="45720" indent="0">
              <a:lnSpc>
                <a:spcPct val="150000"/>
              </a:lnSpc>
              <a:buNone/>
            </a:pP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מהלך המפגש:</a:t>
            </a:r>
          </a:p>
          <a:p>
            <a:pPr marL="560070" indent="-514350">
              <a:lnSpc>
                <a:spcPct val="150000"/>
              </a:lnSpc>
              <a:buFont typeface="+mj-lt"/>
              <a:buAutoNum type="arabicPeriod"/>
            </a:pPr>
            <a:r>
              <a:rPr lang="he-IL" sz="2600" b="1" dirty="0">
                <a:solidFill>
                  <a:srgbClr val="002060"/>
                </a:solidFill>
                <a:latin typeface="Tahoma" panose="020B0604030504040204" pitchFamily="34" charset="0"/>
                <a:ea typeface="Tahoma" panose="020B0604030504040204" pitchFamily="34" charset="0"/>
                <a:cs typeface="Tahoma" panose="020B0604030504040204" pitchFamily="34" charset="0"/>
              </a:rPr>
              <a:t>פעילות פתיחה: </a:t>
            </a:r>
            <a:r>
              <a:rPr lang="he-IL" sz="2200" b="1" dirty="0">
                <a:solidFill>
                  <a:srgbClr val="002060"/>
                </a:solidFill>
                <a:latin typeface="Tahoma" panose="020B0604030504040204" pitchFamily="34" charset="0"/>
                <a:ea typeface="Tahoma" panose="020B0604030504040204" pitchFamily="34" charset="0"/>
                <a:cs typeface="Tahoma" panose="020B0604030504040204" pitchFamily="34" charset="0"/>
              </a:rPr>
              <a:t>שיתוף במשימת ההתמדה האישית</a:t>
            </a:r>
          </a:p>
          <a:p>
            <a:pPr marL="560070" indent="-514350">
              <a:lnSpc>
                <a:spcPct val="150000"/>
              </a:lnSpc>
              <a:buFont typeface="+mj-lt"/>
              <a:buAutoNum type="arabicPeriod"/>
            </a:pPr>
            <a:r>
              <a:rPr lang="he-IL" sz="2600" b="1" dirty="0">
                <a:solidFill>
                  <a:srgbClr val="002060"/>
                </a:solidFill>
                <a:latin typeface="Tahoma" panose="020B0604030504040204" pitchFamily="34" charset="0"/>
                <a:ea typeface="Tahoma" panose="020B0604030504040204" pitchFamily="34" charset="0"/>
                <a:cs typeface="Tahoma" panose="020B0604030504040204" pitchFamily="34" charset="0"/>
              </a:rPr>
              <a:t>התבוננות בהצלחות- סיפורי הצלחה של בני נוער.</a:t>
            </a:r>
          </a:p>
          <a:p>
            <a:pPr marL="560070" indent="-514350">
              <a:lnSpc>
                <a:spcPct val="150000"/>
              </a:lnSpc>
              <a:buFont typeface="+mj-lt"/>
              <a:buAutoNum type="arabicPeriod"/>
            </a:pPr>
            <a:r>
              <a:rPr lang="he-IL" sz="2600" b="1" dirty="0">
                <a:solidFill>
                  <a:srgbClr val="002060"/>
                </a:solidFill>
                <a:latin typeface="Tahoma" panose="020B0604030504040204" pitchFamily="34" charset="0"/>
                <a:ea typeface="Tahoma" panose="020B0604030504040204" pitchFamily="34" charset="0"/>
                <a:cs typeface="Tahoma" panose="020B0604030504040204" pitchFamily="34" charset="0"/>
              </a:rPr>
              <a:t>רגע לומדים!</a:t>
            </a:r>
          </a:p>
          <a:p>
            <a:pPr marL="560070" indent="-514350">
              <a:lnSpc>
                <a:spcPct val="150000"/>
              </a:lnSpc>
              <a:buFont typeface="+mj-lt"/>
              <a:buAutoNum type="arabicPeriod"/>
            </a:pPr>
            <a:r>
              <a:rPr lang="he-IL" sz="2600" b="1" dirty="0">
                <a:solidFill>
                  <a:srgbClr val="002060"/>
                </a:solidFill>
                <a:latin typeface="Tahoma" panose="020B0604030504040204" pitchFamily="34" charset="0"/>
                <a:ea typeface="Tahoma" panose="020B0604030504040204" pitchFamily="34" charset="0"/>
                <a:cs typeface="Tahoma" panose="020B0604030504040204" pitchFamily="34" charset="0"/>
              </a:rPr>
              <a:t>מטרה- מסלולי הצלחה – משפטים מדרבנים קדימה ומילוי מסלול אישי</a:t>
            </a:r>
          </a:p>
          <a:p>
            <a:pPr marL="560070" indent="-514350">
              <a:lnSpc>
                <a:spcPct val="150000"/>
              </a:lnSpc>
              <a:buFont typeface="+mj-lt"/>
              <a:buAutoNum type="arabicPeriod"/>
            </a:pPr>
            <a:r>
              <a:rPr lang="he-IL" sz="2600" b="1" dirty="0">
                <a:solidFill>
                  <a:srgbClr val="002060"/>
                </a:solidFill>
                <a:latin typeface="Tahoma" panose="020B0604030504040204" pitchFamily="34" charset="0"/>
                <a:ea typeface="Tahoma" panose="020B0604030504040204" pitchFamily="34" charset="0"/>
                <a:cs typeface="Tahoma" panose="020B0604030504040204" pitchFamily="34" charset="0"/>
              </a:rPr>
              <a:t> סיום וסיכום</a:t>
            </a:r>
            <a:endParaRPr lang="he-IL" sz="2600" b="1" strike="sngStrike"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כותרת 2"/>
          <p:cNvSpPr>
            <a:spLocks noGrp="1"/>
          </p:cNvSpPr>
          <p:nvPr>
            <p:ph type="title"/>
          </p:nvPr>
        </p:nvSpPr>
        <p:spPr>
          <a:xfrm>
            <a:off x="9613712" y="389823"/>
            <a:ext cx="2234213" cy="1673352"/>
          </a:xfrm>
        </p:spPr>
        <p:txBody>
          <a:bodyPr/>
          <a:lstStyle/>
          <a:p>
            <a:pPr algn="ctr"/>
            <a:r>
              <a:rPr lang="he-IL" sz="4400" b="1" dirty="0">
                <a:latin typeface="Tahoma" panose="020B0604030504040204" pitchFamily="34" charset="0"/>
                <a:ea typeface="Tahoma" panose="020B0604030504040204" pitchFamily="34" charset="0"/>
                <a:cs typeface="Tahoma" panose="020B0604030504040204" pitchFamily="34" charset="0"/>
              </a:rPr>
              <a:t>מפגש שני</a:t>
            </a:r>
          </a:p>
        </p:txBody>
      </p:sp>
    </p:spTree>
    <p:extLst>
      <p:ext uri="{BB962C8B-B14F-4D97-AF65-F5344CB8AC3E}">
        <p14:creationId xmlns:p14="http://schemas.microsoft.com/office/powerpoint/2010/main" val="3233487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3600" b="1" dirty="0">
                <a:solidFill>
                  <a:srgbClr val="002060"/>
                </a:solidFill>
                <a:latin typeface="Tahoma" panose="020B0604030504040204" pitchFamily="34" charset="0"/>
                <a:ea typeface="Tahoma" panose="020B0604030504040204" pitchFamily="34" charset="0"/>
                <a:cs typeface="Tahoma" panose="020B0604030504040204" pitchFamily="34" charset="0"/>
              </a:rPr>
              <a:t>משימה אישית - התמדה</a:t>
            </a:r>
          </a:p>
        </p:txBody>
      </p:sp>
      <p:sp>
        <p:nvSpPr>
          <p:cNvPr id="3" name="מלבן 2"/>
          <p:cNvSpPr/>
          <p:nvPr/>
        </p:nvSpPr>
        <p:spPr>
          <a:xfrm>
            <a:off x="2287111" y="1891688"/>
            <a:ext cx="7616790" cy="2862322"/>
          </a:xfrm>
          <a:prstGeom prst="rect">
            <a:avLst/>
          </a:prstGeom>
        </p:spPr>
        <p:txBody>
          <a:bodyPr wrap="square">
            <a:spAutoFit/>
          </a:bodyPr>
          <a:lstStyle/>
          <a:p>
            <a:pPr>
              <a:lnSpc>
                <a:spcPct val="200000"/>
              </a:lnSpc>
            </a:pPr>
            <a:r>
              <a:rPr lang="he-IL" b="1" dirty="0">
                <a:latin typeface="Tahoma" panose="020B0604030504040204" pitchFamily="34" charset="0"/>
                <a:ea typeface="Tahoma" panose="020B0604030504040204" pitchFamily="34" charset="0"/>
                <a:cs typeface="Tahoma" panose="020B0604030504040204" pitchFamily="34" charset="0"/>
              </a:rPr>
              <a:t>ספרו על משימת ההתמדה שלכם מהמפגש הקודם-</a:t>
            </a:r>
          </a:p>
          <a:p>
            <a:pPr marL="285750" indent="-285750">
              <a:lnSpc>
                <a:spcPct val="200000"/>
              </a:lnSpc>
              <a:buFont typeface="Arial" panose="020B0604020202020204" pitchFamily="34" charset="0"/>
              <a:buChar char="•"/>
            </a:pPr>
            <a:r>
              <a:rPr lang="he-IL" b="1" dirty="0">
                <a:latin typeface="Tahoma" panose="020B0604030504040204" pitchFamily="34" charset="0"/>
                <a:ea typeface="Tahoma" panose="020B0604030504040204" pitchFamily="34" charset="0"/>
                <a:cs typeface="Tahoma" panose="020B0604030504040204" pitchFamily="34" charset="0"/>
              </a:rPr>
              <a:t>כמה זמן הצלחת להתמיד במשימה/ במטרה שהצבת לעצמך? </a:t>
            </a:r>
          </a:p>
          <a:p>
            <a:pPr marL="285750" indent="-285750">
              <a:lnSpc>
                <a:spcPct val="200000"/>
              </a:lnSpc>
              <a:buFont typeface="Arial" panose="020B0604020202020204" pitchFamily="34" charset="0"/>
              <a:buChar char="•"/>
            </a:pPr>
            <a:r>
              <a:rPr lang="he-IL" b="1" dirty="0">
                <a:latin typeface="Tahoma" panose="020B0604030504040204" pitchFamily="34" charset="0"/>
                <a:ea typeface="Tahoma" panose="020B0604030504040204" pitchFamily="34" charset="0"/>
                <a:cs typeface="Tahoma" panose="020B0604030504040204" pitchFamily="34" charset="0"/>
              </a:rPr>
              <a:t>מי/ מה עזר לך? </a:t>
            </a:r>
          </a:p>
          <a:p>
            <a:pPr marL="285750" indent="-285750">
              <a:lnSpc>
                <a:spcPct val="200000"/>
              </a:lnSpc>
              <a:buFont typeface="Arial" panose="020B0604020202020204" pitchFamily="34" charset="0"/>
              <a:buChar char="•"/>
            </a:pPr>
            <a:r>
              <a:rPr lang="he-IL" b="1" dirty="0">
                <a:latin typeface="Tahoma" panose="020B0604030504040204" pitchFamily="34" charset="0"/>
                <a:ea typeface="Tahoma" panose="020B0604030504040204" pitchFamily="34" charset="0"/>
                <a:cs typeface="Tahoma" panose="020B0604030504040204" pitchFamily="34" charset="0"/>
              </a:rPr>
              <a:t>מי/ מה הקשה עליך?</a:t>
            </a:r>
          </a:p>
          <a:p>
            <a:pPr marL="285750" indent="-285750">
              <a:lnSpc>
                <a:spcPct val="200000"/>
              </a:lnSpc>
              <a:buFont typeface="Arial" panose="020B0604020202020204" pitchFamily="34" charset="0"/>
              <a:buChar char="•"/>
            </a:pPr>
            <a:r>
              <a:rPr lang="he-IL" b="1" dirty="0">
                <a:latin typeface="Tahoma" panose="020B0604030504040204" pitchFamily="34" charset="0"/>
                <a:ea typeface="Tahoma" panose="020B0604030504040204" pitchFamily="34" charset="0"/>
                <a:cs typeface="Tahoma" panose="020B0604030504040204" pitchFamily="34" charset="0"/>
              </a:rPr>
              <a:t>מה ה"רווח" שהיה לך במעשה ההתמדה?</a:t>
            </a:r>
          </a:p>
        </p:txBody>
      </p:sp>
      <p:pic>
        <p:nvPicPr>
          <p:cNvPr id="5" name="תמונה 4" descr="Check, Check List, Hook, Bird, Mark, Check Box"/>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1800" y="3393440"/>
            <a:ext cx="2768700" cy="2721140"/>
          </a:xfrm>
          <a:prstGeom prst="rect">
            <a:avLst/>
          </a:prstGeom>
          <a:noFill/>
          <a:ln>
            <a:noFill/>
          </a:ln>
        </p:spPr>
      </p:pic>
    </p:spTree>
    <p:extLst>
      <p:ext uri="{BB962C8B-B14F-4D97-AF65-F5344CB8AC3E}">
        <p14:creationId xmlns:p14="http://schemas.microsoft.com/office/powerpoint/2010/main" val="1518307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091" y="1822145"/>
            <a:ext cx="11599817" cy="4247317"/>
          </a:xfrm>
          <a:prstGeom prst="rect">
            <a:avLst/>
          </a:prstGeom>
          <a:noFill/>
        </p:spPr>
        <p:txBody>
          <a:bodyPr wrap="square" rtlCol="1">
            <a:spAutoFit/>
          </a:bodyPr>
          <a:lstStyle/>
          <a:p>
            <a:pPr algn="just">
              <a:lnSpc>
                <a:spcPct val="150000"/>
              </a:lnSpc>
            </a:pP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במצגת שלפניכם מופיעים העוגנים: </a:t>
            </a:r>
            <a:r>
              <a:rPr lang="he-IL" dirty="0">
                <a:solidFill>
                  <a:prstClr val="black"/>
                </a:solidFill>
                <a:latin typeface="Guttman Yad-Brush" panose="02010401010101010101" pitchFamily="2" charset="-79"/>
                <a:ea typeface="Tahoma" panose="020B0604030504040204" pitchFamily="34" charset="0"/>
                <a:cs typeface="Guttman Yad-Brush" panose="02010401010101010101" pitchFamily="2" charset="-79"/>
              </a:rPr>
              <a:t>התמדה, אחריות, גמישות ותקווה</a:t>
            </a: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algn="just">
              <a:lnSpc>
                <a:spcPct val="150000"/>
              </a:lnSpc>
            </a:pP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מטרת החינוך </a:t>
            </a:r>
            <a:r>
              <a:rPr lang="he-IL" dirty="0" err="1">
                <a:solidFill>
                  <a:prstClr val="black"/>
                </a:solidFill>
                <a:latin typeface="Tahoma" panose="020B0604030504040204" pitchFamily="34" charset="0"/>
                <a:ea typeface="Tahoma" panose="020B0604030504040204" pitchFamily="34" charset="0"/>
                <a:cs typeface="Tahoma" panose="020B0604030504040204" pitchFamily="34" charset="0"/>
              </a:rPr>
              <a:t>בחמ"ד</a:t>
            </a: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 היא חיזוק וטיפוח זהות אישית ציונית דתית, פיתוח חוסן אמוני ומחויבות לחיי הלכה, מתוך כך נקודת המוצא לעבודה עם העוגנים היא האמונה. </a:t>
            </a:r>
            <a:r>
              <a:rPr lang="he-IL" b="1" dirty="0">
                <a:solidFill>
                  <a:prstClr val="black"/>
                </a:solidFill>
                <a:latin typeface="Tahoma" panose="020B0604030504040204" pitchFamily="34" charset="0"/>
                <a:ea typeface="Tahoma" panose="020B0604030504040204" pitchFamily="34" charset="0"/>
                <a:cs typeface="Tahoma" panose="020B0604030504040204" pitchFamily="34" charset="0"/>
              </a:rPr>
              <a:t>"מגדלור האמונה" </a:t>
            </a: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הנמצא בנמל הבית דרכו אנו יוצאים למסע ההתמודדות, ובעזרתו אנו מתבוננים בנקודת מבט </a:t>
            </a:r>
            <a:r>
              <a:rPr lang="he-IL" dirty="0" err="1">
                <a:solidFill>
                  <a:prstClr val="black"/>
                </a:solidFill>
                <a:latin typeface="Tahoma" panose="020B0604030504040204" pitchFamily="34" charset="0"/>
                <a:ea typeface="Tahoma" panose="020B0604030504040204" pitchFamily="34" charset="0"/>
                <a:cs typeface="Tahoma" panose="020B0604030504040204" pitchFamily="34" charset="0"/>
              </a:rPr>
              <a:t>אמונית</a:t>
            </a: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 המאירה ומסייעת בפיתוח חוסן אמוני וחיזוק העוגנים.</a:t>
            </a:r>
          </a:p>
          <a:p>
            <a:pPr algn="just">
              <a:lnSpc>
                <a:spcPct val="150000"/>
              </a:lnSpc>
            </a:pP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קרקע מזינה לחיזוק ה"עוגנים" היא תחושת שייכות חברתית והדגשת החוויה שאנחנו כולנו ביחד, תומכים, דואגים ושומרים זה על זה. </a:t>
            </a:r>
          </a:p>
          <a:p>
            <a:pPr algn="just">
              <a:lnSpc>
                <a:spcPct val="150000"/>
              </a:lnSpc>
            </a:pPr>
            <a:r>
              <a:rPr lang="he-IL" dirty="0">
                <a:latin typeface="Tahoma" panose="020B0604030504040204" pitchFamily="34" charset="0"/>
                <a:ea typeface="Tahoma" panose="020B0604030504040204" pitchFamily="34" charset="0"/>
                <a:cs typeface="Tahoma" panose="020B0604030504040204" pitchFamily="34" charset="0"/>
              </a:rPr>
              <a:t>המערך שלפניכם עוסק ב</a:t>
            </a:r>
            <a:r>
              <a:rPr lang="he-IL" dirty="0">
                <a:latin typeface="Guttman Yad-Brush" panose="02010401010101010101" pitchFamily="2" charset="-79"/>
                <a:ea typeface="Tahoma" panose="020B0604030504040204" pitchFamily="34" charset="0"/>
                <a:cs typeface="Guttman Yad-Brush" panose="02010401010101010101" pitchFamily="2" charset="-79"/>
              </a:rPr>
              <a:t>עוגן ההתמדה</a:t>
            </a:r>
            <a:r>
              <a:rPr lang="he-IL" dirty="0">
                <a:latin typeface="Tahoma" panose="020B0604030504040204" pitchFamily="34" charset="0"/>
                <a:ea typeface="Tahoma" panose="020B0604030504040204" pitchFamily="34" charset="0"/>
                <a:cs typeface="Tahoma" panose="020B0604030504040204" pitchFamily="34" charset="0"/>
              </a:rPr>
              <a:t>. ההתמדה היא שקידה, התעסקות או עשייה קבועים הנמשכת לאורך זמן. כדי לפתח ולעודד את יכולת ההתמדה אצל ילדים, יש צורך במבוגרים שיאמינו בהם, יחזקו אצלם כוחות חיוביים ויסייעו בידיהם לשכלל את המיומנויות הקשורות בהתמדה: את חשיבות ההשתדלות, את הנחישות להמשיך ואת היכולת להיות עקבי. מפתח התמדה הוא בפעולות הקטנות והעקביות.</a:t>
            </a:r>
          </a:p>
        </p:txBody>
      </p:sp>
      <p:sp>
        <p:nvSpPr>
          <p:cNvPr id="2" name="מלבן 1"/>
          <p:cNvSpPr/>
          <p:nvPr/>
        </p:nvSpPr>
        <p:spPr>
          <a:xfrm>
            <a:off x="5971607" y="3244334"/>
            <a:ext cx="248786" cy="369332"/>
          </a:xfrm>
          <a:prstGeom prst="rect">
            <a:avLst/>
          </a:prstGeom>
        </p:spPr>
        <p:txBody>
          <a:bodyPr wrap="none">
            <a:spAutoFit/>
          </a:bodyPr>
          <a:lstStyle/>
          <a:p>
            <a:r>
              <a:rPr lang="he-IL" dirty="0">
                <a:solidFill>
                  <a:prstClr val="black"/>
                </a:solidFill>
              </a:rPr>
              <a:t> </a:t>
            </a:r>
          </a:p>
        </p:txBody>
      </p:sp>
      <p:sp>
        <p:nvSpPr>
          <p:cNvPr id="3" name="מלבן 2"/>
          <p:cNvSpPr/>
          <p:nvPr/>
        </p:nvSpPr>
        <p:spPr>
          <a:xfrm>
            <a:off x="5971607" y="3244334"/>
            <a:ext cx="248786" cy="369332"/>
          </a:xfrm>
          <a:prstGeom prst="rect">
            <a:avLst/>
          </a:prstGeom>
        </p:spPr>
        <p:txBody>
          <a:bodyPr wrap="none">
            <a:spAutoFit/>
          </a:bodyPr>
          <a:lstStyle/>
          <a:p>
            <a:r>
              <a:rPr lang="he-IL" dirty="0">
                <a:solidFill>
                  <a:prstClr val="black"/>
                </a:solidFill>
              </a:rPr>
              <a:t> </a:t>
            </a:r>
          </a:p>
        </p:txBody>
      </p:sp>
      <p:sp>
        <p:nvSpPr>
          <p:cNvPr id="6" name="מלבן 5"/>
          <p:cNvSpPr/>
          <p:nvPr/>
        </p:nvSpPr>
        <p:spPr>
          <a:xfrm>
            <a:off x="4447191" y="557610"/>
            <a:ext cx="3927678" cy="769441"/>
          </a:xfrm>
          <a:prstGeom prst="rect">
            <a:avLst/>
          </a:prstGeom>
        </p:spPr>
        <p:txBody>
          <a:bodyPr wrap="none">
            <a:spAutoFit/>
          </a:bodyPr>
          <a:lstStyle/>
          <a:p>
            <a:pPr algn="ctr"/>
            <a:r>
              <a:rPr lang="he-IL" sz="4400" b="1" dirty="0">
                <a:solidFill>
                  <a:srgbClr val="002060"/>
                </a:solidFill>
                <a:latin typeface="Tahoma" panose="020B0604030504040204" pitchFamily="34" charset="0"/>
                <a:ea typeface="Tahoma" panose="020B0604030504040204" pitchFamily="34" charset="0"/>
                <a:cs typeface="Tahoma" panose="020B0604030504040204" pitchFamily="34" charset="0"/>
              </a:rPr>
              <a:t>רציונל למורה</a:t>
            </a:r>
          </a:p>
        </p:txBody>
      </p:sp>
    </p:spTree>
    <p:extLst>
      <p:ext uri="{BB962C8B-B14F-4D97-AF65-F5344CB8AC3E}">
        <p14:creationId xmlns:p14="http://schemas.microsoft.com/office/powerpoint/2010/main" val="2862047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סיפורי הצלחה </a:t>
            </a:r>
            <a:b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he-IL" b="1" dirty="0">
                <a:solidFill>
                  <a:schemeClr val="accent1">
                    <a:lumMod val="50000"/>
                  </a:schemeClr>
                </a:solidFill>
                <a:latin typeface="Arial" panose="020B0604020202020204" pitchFamily="34" charset="0"/>
                <a:cs typeface="Arial" panose="020B0604020202020204" pitchFamily="34" charset="0"/>
              </a:rPr>
              <a:t>יוזמות של בני הנוער והגשמת מטרות שהציבו לעצמם</a:t>
            </a:r>
            <a:endParaRPr lang="he-IL"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5" name="מציין מיקום תוכן 4"/>
          <p:cNvPicPr>
            <a:picLocks noChangeAspect="1"/>
          </p:cNvPicPr>
          <p:nvPr/>
        </p:nvPicPr>
        <p:blipFill>
          <a:blip r:embed="rId2"/>
          <a:stretch>
            <a:fillRect/>
          </a:stretch>
        </p:blipFill>
        <p:spPr>
          <a:xfrm>
            <a:off x="2467844" y="2184448"/>
            <a:ext cx="6920564" cy="3764409"/>
          </a:xfrm>
          <a:prstGeom prst="rect">
            <a:avLst/>
          </a:prstGeom>
        </p:spPr>
      </p:pic>
    </p:spTree>
    <p:extLst>
      <p:ext uri="{BB962C8B-B14F-4D97-AF65-F5344CB8AC3E}">
        <p14:creationId xmlns:p14="http://schemas.microsoft.com/office/powerpoint/2010/main" val="3894175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a:extLst>
              <a:ext uri="{FF2B5EF4-FFF2-40B4-BE49-F238E27FC236}">
                <a16:creationId xmlns:a16="http://schemas.microsoft.com/office/drawing/2014/main" id="{FDB21BD6-FD01-41DD-AC4C-ADBEEC0129D0}"/>
              </a:ext>
            </a:extLst>
          </p:cNvPr>
          <p:cNvPicPr>
            <a:picLocks noGrp="1" noChangeAspect="1"/>
          </p:cNvPicPr>
          <p:nvPr>
            <p:ph idx="1"/>
          </p:nvPr>
        </p:nvPicPr>
        <p:blipFill>
          <a:blip r:embed="rId2"/>
          <a:stretch>
            <a:fillRect/>
          </a:stretch>
        </p:blipFill>
        <p:spPr>
          <a:xfrm>
            <a:off x="863984" y="2213650"/>
            <a:ext cx="5363202" cy="3575468"/>
          </a:xfrm>
          <a:prstGeom prst="rect">
            <a:avLst/>
          </a:prstGeom>
          <a:ln>
            <a:noFill/>
          </a:ln>
          <a:effectLst>
            <a:softEdge rad="112500"/>
          </a:effectLst>
        </p:spPr>
      </p:pic>
      <p:sp>
        <p:nvSpPr>
          <p:cNvPr id="3" name="כותרת 2">
            <a:extLst>
              <a:ext uri="{FF2B5EF4-FFF2-40B4-BE49-F238E27FC236}">
                <a16:creationId xmlns:a16="http://schemas.microsoft.com/office/drawing/2014/main" id="{76443B19-7869-4A6F-8ADF-4705023FE658}"/>
              </a:ext>
            </a:extLst>
          </p:cNvPr>
          <p:cNvSpPr>
            <a:spLocks noGrp="1"/>
          </p:cNvSpPr>
          <p:nvPr>
            <p:ph type="title"/>
          </p:nvPr>
        </p:nvSpPr>
        <p:spPr/>
        <p:txBody>
          <a:body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יוזמים צעירים- למען הסביבה!</a:t>
            </a:r>
          </a:p>
        </p:txBody>
      </p:sp>
      <p:sp>
        <p:nvSpPr>
          <p:cNvPr id="5" name="תיבת טקסט 4">
            <a:extLst>
              <a:ext uri="{FF2B5EF4-FFF2-40B4-BE49-F238E27FC236}">
                <a16:creationId xmlns:a16="http://schemas.microsoft.com/office/drawing/2014/main" id="{A92DB7A3-F5C6-4D93-8551-08F2B5E361EE}"/>
              </a:ext>
            </a:extLst>
          </p:cNvPr>
          <p:cNvSpPr txBox="1"/>
          <p:nvPr/>
        </p:nvSpPr>
        <p:spPr>
          <a:xfrm flipH="1">
            <a:off x="6602931" y="2085475"/>
            <a:ext cx="5236142" cy="3831818"/>
          </a:xfrm>
          <a:prstGeom prst="rect">
            <a:avLst/>
          </a:prstGeom>
          <a:noFill/>
        </p:spPr>
        <p:txBody>
          <a:bodyPr wrap="square" rtlCol="1">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Franklin Gothic Medium"/>
                <a:ea typeface="+mn-ea"/>
                <a:cs typeface="Arial Bold" panose="020B0704020202020204" pitchFamily="34" charset="0"/>
              </a:rPr>
              <a:t>ברכות לזוכים </a:t>
            </a:r>
            <a:r>
              <a:rPr kumimoji="0" lang="he-IL" sz="1800" b="0" i="0" u="none" strike="noStrike" kern="1200" cap="none" spc="0" normalizeH="0" baseline="0" noProof="0" dirty="0" err="1">
                <a:ln>
                  <a:noFill/>
                </a:ln>
                <a:solidFill>
                  <a:prstClr val="black"/>
                </a:solidFill>
                <a:effectLst/>
                <a:uLnTx/>
                <a:uFillTx/>
                <a:latin typeface="Franklin Gothic Medium"/>
                <a:ea typeface="+mn-ea"/>
                <a:cs typeface="Arial Bold" panose="020B0704020202020204" pitchFamily="34" charset="0"/>
              </a:rPr>
              <a:t>בהאקתון</a:t>
            </a:r>
            <a:r>
              <a:rPr kumimoji="0" lang="he-IL" sz="1800" b="0" i="0" u="none" strike="noStrike" kern="1200" cap="none" spc="0" normalizeH="0" baseline="0" noProof="0" dirty="0">
                <a:ln>
                  <a:noFill/>
                </a:ln>
                <a:solidFill>
                  <a:prstClr val="black"/>
                </a:solidFill>
                <a:effectLst/>
                <a:uLnTx/>
                <a:uFillTx/>
                <a:latin typeface="Franklin Gothic Medium"/>
                <a:ea typeface="+mn-ea"/>
                <a:cs typeface="Arial Bold" panose="020B0704020202020204" pitchFamily="34" charset="0"/>
              </a:rPr>
              <a:t> השני של </a:t>
            </a:r>
            <a:r>
              <a:rPr kumimoji="0" lang="he-IL" sz="1800" b="0" i="0" u="none" strike="noStrike" kern="1200" cap="none" spc="0" normalizeH="0" baseline="0" noProof="0" dirty="0" err="1">
                <a:ln>
                  <a:noFill/>
                </a:ln>
                <a:solidFill>
                  <a:prstClr val="black"/>
                </a:solidFill>
                <a:effectLst/>
                <a:uLnTx/>
                <a:uFillTx/>
                <a:latin typeface="Franklin Gothic Medium"/>
                <a:ea typeface="+mn-ea"/>
                <a:cs typeface="Arial Bold" panose="020B0704020202020204" pitchFamily="34" charset="0"/>
              </a:rPr>
              <a:t>החמ"ד</a:t>
            </a:r>
            <a:r>
              <a:rPr kumimoji="0" lang="he-IL" sz="1800" b="0" i="0" u="none" strike="noStrike" kern="1200" cap="none" spc="0" normalizeH="0" baseline="0" noProof="0" dirty="0">
                <a:ln>
                  <a:noFill/>
                </a:ln>
                <a:solidFill>
                  <a:prstClr val="black"/>
                </a:solidFill>
                <a:effectLst/>
                <a:uLnTx/>
                <a:uFillTx/>
                <a:latin typeface="Franklin Gothic Medium"/>
                <a:ea typeface="+mn-ea"/>
                <a:cs typeface="Arial Bold" panose="020B0704020202020204" pitchFamily="34" charset="0"/>
              </a:rPr>
              <a:t> ולכל המשתתפים/</a:t>
            </a:r>
            <a:r>
              <a:rPr kumimoji="0" lang="he-IL" sz="1800" b="0" i="0" u="none" strike="noStrike" kern="1200" cap="none" spc="0" normalizeH="0" baseline="0" noProof="0" dirty="0" err="1">
                <a:ln>
                  <a:noFill/>
                </a:ln>
                <a:solidFill>
                  <a:prstClr val="black"/>
                </a:solidFill>
                <a:effectLst/>
                <a:uLnTx/>
                <a:uFillTx/>
                <a:latin typeface="Franklin Gothic Medium"/>
                <a:ea typeface="+mn-ea"/>
                <a:cs typeface="Arial Bold" panose="020B0704020202020204" pitchFamily="34" charset="0"/>
              </a:rPr>
              <a:t>ות</a:t>
            </a:r>
            <a:r>
              <a:rPr kumimoji="0" lang="he-IL" sz="1800" b="0" i="0" u="none" strike="noStrike" kern="1200" cap="none" spc="0" normalizeH="0" baseline="0" noProof="0" dirty="0">
                <a:ln>
                  <a:noFill/>
                </a:ln>
                <a:solidFill>
                  <a:prstClr val="black"/>
                </a:solidFill>
                <a:effectLst/>
                <a:uLnTx/>
                <a:uFillTx/>
                <a:latin typeface="Franklin Gothic Medium"/>
                <a:ea typeface="+mn-ea"/>
                <a:cs typeface="Arial Bold" panose="020B0704020202020204" pitchFamily="34" charset="0"/>
              </a:rPr>
              <a:t> שלקחו חלק באירוע, כל הכבוד!</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Franklin Gothic Medium"/>
                <a:ea typeface="+mn-ea"/>
                <a:cs typeface="Arial Bold" panose="020B0704020202020204" pitchFamily="34" charset="0"/>
              </a:rPr>
              <a:t>מקום ראשון: </a:t>
            </a:r>
            <a:r>
              <a:rPr kumimoji="0" lang="he-IL" sz="1800" b="0" i="0" u="none" strike="noStrike" kern="1200" cap="none" spc="0" normalizeH="0" baseline="0" noProof="0" dirty="0" err="1">
                <a:ln>
                  <a:noFill/>
                </a:ln>
                <a:solidFill>
                  <a:prstClr val="black"/>
                </a:solidFill>
                <a:effectLst/>
                <a:uLnTx/>
                <a:uFillTx/>
                <a:latin typeface="Franklin Gothic Medium"/>
                <a:ea typeface="+mn-ea"/>
                <a:cs typeface="Arial Bold" panose="020B0704020202020204" pitchFamily="34" charset="0"/>
              </a:rPr>
              <a:t>חמ"ד</a:t>
            </a:r>
            <a:r>
              <a:rPr kumimoji="0" lang="he-IL" sz="1800" b="0" i="0" u="none" strike="noStrike" kern="1200" cap="none" spc="0" normalizeH="0" baseline="0" noProof="0" dirty="0">
                <a:ln>
                  <a:noFill/>
                </a:ln>
                <a:solidFill>
                  <a:prstClr val="black"/>
                </a:solidFill>
                <a:effectLst/>
                <a:uLnTx/>
                <a:uFillTx/>
                <a:latin typeface="Franklin Gothic Medium"/>
                <a:ea typeface="+mn-ea"/>
                <a:cs typeface="Arial Bold" panose="020B0704020202020204" pitchFamily="34" charset="0"/>
              </a:rPr>
              <a:t> עציון בני ברק: אפליקציה </a:t>
            </a:r>
            <a:r>
              <a:rPr kumimoji="0" lang="he-IL" sz="1800" b="0" i="0" u="none" strike="noStrike" kern="1200" cap="none" spc="0" normalizeH="0" baseline="0" noProof="0" dirty="0" err="1">
                <a:ln>
                  <a:noFill/>
                </a:ln>
                <a:solidFill>
                  <a:prstClr val="black"/>
                </a:solidFill>
                <a:effectLst/>
                <a:uLnTx/>
                <a:uFillTx/>
                <a:latin typeface="Franklin Gothic Medium"/>
                <a:ea typeface="+mn-ea"/>
                <a:cs typeface="Arial Bold" panose="020B0704020202020204" pitchFamily="34" charset="0"/>
              </a:rPr>
              <a:t>להנגשת</a:t>
            </a:r>
            <a:r>
              <a:rPr kumimoji="0" lang="he-IL" sz="1800" b="0" i="0" u="none" strike="noStrike" kern="1200" cap="none" spc="0" normalizeH="0" baseline="0" noProof="0" dirty="0">
                <a:ln>
                  <a:noFill/>
                </a:ln>
                <a:solidFill>
                  <a:prstClr val="black"/>
                </a:solidFill>
                <a:effectLst/>
                <a:uLnTx/>
                <a:uFillTx/>
                <a:latin typeface="Franklin Gothic Medium"/>
                <a:ea typeface="+mn-ea"/>
                <a:cs typeface="Arial Bold" panose="020B0704020202020204" pitchFamily="34" charset="0"/>
              </a:rPr>
              <a:t> הסידור והתפילה לתלמידים עם קושי בקריאה.</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Franklin Gothic Medium"/>
                <a:ea typeface="+mn-ea"/>
                <a:cs typeface="Arial Bold" panose="020B0704020202020204" pitchFamily="34" charset="0"/>
              </a:rPr>
              <a:t>מקום שני: </a:t>
            </a:r>
            <a:r>
              <a:rPr kumimoji="0" lang="he-IL" sz="1800" b="0" i="0" u="none" strike="noStrike" kern="1200" cap="none" spc="0" normalizeH="0" baseline="0" noProof="0" dirty="0" err="1">
                <a:ln>
                  <a:noFill/>
                </a:ln>
                <a:solidFill>
                  <a:prstClr val="black"/>
                </a:solidFill>
                <a:effectLst/>
                <a:uLnTx/>
                <a:uFillTx/>
                <a:latin typeface="Franklin Gothic Medium"/>
                <a:ea typeface="+mn-ea"/>
                <a:cs typeface="Arial Bold" panose="020B0704020202020204" pitchFamily="34" charset="0"/>
              </a:rPr>
              <a:t>חמ"ד</a:t>
            </a:r>
            <a:r>
              <a:rPr kumimoji="0" lang="he-IL" sz="1800" b="0" i="0" u="none" strike="noStrike" kern="1200" cap="none" spc="0" normalizeH="0" baseline="0" noProof="0" dirty="0">
                <a:ln>
                  <a:noFill/>
                </a:ln>
                <a:solidFill>
                  <a:prstClr val="black"/>
                </a:solidFill>
                <a:effectLst/>
                <a:uLnTx/>
                <a:uFillTx/>
                <a:latin typeface="Franklin Gothic Medium"/>
                <a:ea typeface="+mn-ea"/>
                <a:cs typeface="Arial Bold" panose="020B0704020202020204" pitchFamily="34" charset="0"/>
              </a:rPr>
              <a:t> פלך </a:t>
            </a:r>
            <a:r>
              <a:rPr kumimoji="0" lang="he-IL" sz="1800" b="0" i="0" u="none" strike="noStrike" kern="1200" cap="none" spc="0" normalizeH="0" baseline="0" noProof="0" dirty="0" err="1">
                <a:ln>
                  <a:noFill/>
                </a:ln>
                <a:solidFill>
                  <a:prstClr val="black"/>
                </a:solidFill>
                <a:effectLst/>
                <a:uLnTx/>
                <a:uFillTx/>
                <a:latin typeface="Franklin Gothic Medium"/>
                <a:ea typeface="+mn-ea"/>
                <a:cs typeface="Arial Bold" panose="020B0704020202020204" pitchFamily="34" charset="0"/>
              </a:rPr>
              <a:t>קרית</a:t>
            </a:r>
            <a:r>
              <a:rPr kumimoji="0" lang="he-IL" sz="1800" b="0" i="0" u="none" strike="noStrike" kern="1200" cap="none" spc="0" normalizeH="0" baseline="0" noProof="0" dirty="0">
                <a:ln>
                  <a:noFill/>
                </a:ln>
                <a:solidFill>
                  <a:prstClr val="black"/>
                </a:solidFill>
                <a:effectLst/>
                <a:uLnTx/>
                <a:uFillTx/>
                <a:latin typeface="Franklin Gothic Medium"/>
                <a:ea typeface="+mn-ea"/>
                <a:cs typeface="Arial Bold" panose="020B0704020202020204" pitchFamily="34" charset="0"/>
              </a:rPr>
              <a:t> עקרון : פיתוח אפליקציה 'לא </a:t>
            </a:r>
            <a:r>
              <a:rPr kumimoji="0" lang="he-IL" sz="1800" b="0" i="0" u="none" strike="noStrike" kern="1200" cap="none" spc="0" normalizeH="0" baseline="0" noProof="0" dirty="0" err="1">
                <a:ln>
                  <a:noFill/>
                </a:ln>
                <a:solidFill>
                  <a:prstClr val="black"/>
                </a:solidFill>
                <a:effectLst/>
                <a:uLnTx/>
                <a:uFillTx/>
                <a:latin typeface="Franklin Gothic Medium"/>
                <a:ea typeface="+mn-ea"/>
                <a:cs typeface="Arial Bold" panose="020B0704020202020204" pitchFamily="34" charset="0"/>
              </a:rPr>
              <a:t>קשיא</a:t>
            </a:r>
            <a:r>
              <a:rPr kumimoji="0" lang="he-IL" sz="1800" b="0" i="0" u="none" strike="noStrike" kern="1200" cap="none" spc="0" normalizeH="0" baseline="0" noProof="0" dirty="0">
                <a:ln>
                  <a:noFill/>
                </a:ln>
                <a:solidFill>
                  <a:prstClr val="black"/>
                </a:solidFill>
                <a:effectLst/>
                <a:uLnTx/>
                <a:uFillTx/>
                <a:latin typeface="Franklin Gothic Medium"/>
                <a:ea typeface="+mn-ea"/>
                <a:cs typeface="Arial Bold" panose="020B0704020202020204" pitchFamily="34" charset="0"/>
              </a:rPr>
              <a:t>' </a:t>
            </a:r>
            <a:r>
              <a:rPr kumimoji="0" lang="he-IL" sz="1800" b="0" i="0" u="none" strike="noStrike" kern="1200" cap="none" spc="0" normalizeH="0" baseline="0" noProof="0" dirty="0" err="1">
                <a:ln>
                  <a:noFill/>
                </a:ln>
                <a:solidFill>
                  <a:prstClr val="black"/>
                </a:solidFill>
                <a:effectLst/>
                <a:uLnTx/>
                <a:uFillTx/>
                <a:latin typeface="Franklin Gothic Medium"/>
                <a:ea typeface="+mn-ea"/>
                <a:cs typeface="Arial Bold" panose="020B0704020202020204" pitchFamily="34" charset="0"/>
              </a:rPr>
              <a:t>להנגשת</a:t>
            </a:r>
            <a:r>
              <a:rPr kumimoji="0" lang="he-IL" sz="1800" b="0" i="0" u="none" strike="noStrike" kern="1200" cap="none" spc="0" normalizeH="0" baseline="0" noProof="0" dirty="0">
                <a:ln>
                  <a:noFill/>
                </a:ln>
                <a:solidFill>
                  <a:prstClr val="black"/>
                </a:solidFill>
                <a:effectLst/>
                <a:uLnTx/>
                <a:uFillTx/>
                <a:latin typeface="Franklin Gothic Medium"/>
                <a:ea typeface="+mn-ea"/>
                <a:cs typeface="Arial Bold" panose="020B0704020202020204" pitchFamily="34" charset="0"/>
              </a:rPr>
              <a:t> השפה הארמית ולימוד הגמרא.</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Franklin Gothic Medium"/>
                <a:ea typeface="+mn-ea"/>
                <a:cs typeface="Arial Bold" panose="020B0704020202020204" pitchFamily="34" charset="0"/>
              </a:rPr>
              <a:t>מקום שלישי: ישיבת </a:t>
            </a:r>
            <a:r>
              <a:rPr kumimoji="0" lang="he-IL" sz="1800" b="0" i="0" u="none" strike="noStrike" kern="1200" cap="none" spc="0" normalizeH="0" baseline="0" noProof="0" dirty="0" err="1">
                <a:ln>
                  <a:noFill/>
                </a:ln>
                <a:solidFill>
                  <a:prstClr val="black"/>
                </a:solidFill>
                <a:effectLst/>
                <a:uLnTx/>
                <a:uFillTx/>
                <a:latin typeface="Franklin Gothic Medium"/>
                <a:ea typeface="+mn-ea"/>
                <a:cs typeface="Arial Bold" panose="020B0704020202020204" pitchFamily="34" charset="0"/>
              </a:rPr>
              <a:t>חמ"ד</a:t>
            </a:r>
            <a:r>
              <a:rPr kumimoji="0" lang="he-IL" sz="1800" b="0" i="0" u="none" strike="noStrike" kern="1200" cap="none" spc="0" normalizeH="0" baseline="0" noProof="0" dirty="0">
                <a:ln>
                  <a:noFill/>
                </a:ln>
                <a:solidFill>
                  <a:prstClr val="black"/>
                </a:solidFill>
                <a:effectLst/>
                <a:uLnTx/>
                <a:uFillTx/>
                <a:latin typeface="Franklin Gothic Medium"/>
                <a:ea typeface="+mn-ea"/>
                <a:cs typeface="Arial Bold" panose="020B0704020202020204" pitchFamily="34" charset="0"/>
              </a:rPr>
              <a:t> צביה פתח תקווה: פיתוח חיישנים כדוגמת '</a:t>
            </a:r>
            <a:r>
              <a:rPr kumimoji="0" lang="he-IL" sz="1800" b="0" i="0" u="none" strike="noStrike" kern="1200" cap="none" spc="0" normalizeH="0" baseline="0" noProof="0" dirty="0" err="1">
                <a:ln>
                  <a:noFill/>
                </a:ln>
                <a:solidFill>
                  <a:prstClr val="black"/>
                </a:solidFill>
                <a:effectLst/>
                <a:uLnTx/>
                <a:uFillTx/>
                <a:latin typeface="Franklin Gothic Medium"/>
                <a:ea typeface="+mn-ea"/>
                <a:cs typeface="Arial Bold" panose="020B0704020202020204" pitchFamily="34" charset="0"/>
              </a:rPr>
              <a:t>מובילאיי</a:t>
            </a:r>
            <a:r>
              <a:rPr kumimoji="0" lang="he-IL" sz="1800" b="0" i="0" u="none" strike="noStrike" kern="1200" cap="none" spc="0" normalizeH="0" baseline="0" noProof="0" dirty="0">
                <a:ln>
                  <a:noFill/>
                </a:ln>
                <a:solidFill>
                  <a:prstClr val="black"/>
                </a:solidFill>
                <a:effectLst/>
                <a:uLnTx/>
                <a:uFillTx/>
                <a:latin typeface="Franklin Gothic Medium"/>
                <a:ea typeface="+mn-ea"/>
                <a:cs typeface="Arial Bold" panose="020B0704020202020204" pitchFamily="34" charset="0"/>
              </a:rPr>
              <a:t>' להגברת הבטיחות של ילדים הרוכבים על אופניים חשמליים.</a:t>
            </a:r>
          </a:p>
        </p:txBody>
      </p:sp>
    </p:spTree>
    <p:extLst>
      <p:ext uri="{BB962C8B-B14F-4D97-AF65-F5344CB8AC3E}">
        <p14:creationId xmlns:p14="http://schemas.microsoft.com/office/powerpoint/2010/main" val="71563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rrow, Target, Bullseye, Goal, Aim, Circle, Center, Win"/>
          <p:cNvPicPr>
            <a:picLocks noChangeAspect="1" noChangeArrowheads="1"/>
          </p:cNvPicPr>
          <p:nvPr/>
        </p:nvPicPr>
        <p:blipFill rotWithShape="1">
          <a:blip r:embed="rId3">
            <a:extLst>
              <a:ext uri="{28A0092B-C50C-407E-A947-70E740481C1C}">
                <a14:useLocalDpi xmlns:a14="http://schemas.microsoft.com/office/drawing/2010/main" val="0"/>
              </a:ext>
            </a:extLst>
          </a:blip>
          <a:srcRect r="19921"/>
          <a:stretch/>
        </p:blipFill>
        <p:spPr bwMode="auto">
          <a:xfrm>
            <a:off x="288758" y="1661503"/>
            <a:ext cx="11673015" cy="5080935"/>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E19A6CC1-2EC3-405A-A344-B615086F0C0F}"/>
              </a:ext>
            </a:extLst>
          </p:cNvPr>
          <p:cNvSpPr>
            <a:spLocks noGrp="1"/>
          </p:cNvSpPr>
          <p:nvPr>
            <p:ph type="title"/>
          </p:nvPr>
        </p:nvSpPr>
        <p:spPr/>
        <p:txBody>
          <a:bodyPr/>
          <a:lstStyle/>
          <a:p>
            <a:r>
              <a:rPr lang="he-IL" b="1" dirty="0">
                <a:solidFill>
                  <a:schemeClr val="tx1"/>
                </a:solidFill>
                <a:latin typeface="Tahoma" panose="020B0604030504040204" pitchFamily="34" charset="0"/>
                <a:ea typeface="Tahoma" panose="020B0604030504040204" pitchFamily="34" charset="0"/>
                <a:cs typeface="Tahoma" panose="020B0604030504040204" pitchFamily="34" charset="0"/>
              </a:rPr>
              <a:t>נערים ונערות שהציבו לעצמם מטרות</a:t>
            </a:r>
            <a:endParaRPr lang="he-IL" dirty="0">
              <a:solidFill>
                <a:schemeClr val="tx1"/>
              </a:solidFill>
            </a:endParaRPr>
          </a:p>
        </p:txBody>
      </p:sp>
      <p:sp>
        <p:nvSpPr>
          <p:cNvPr id="7" name="חץ ימינה 6"/>
          <p:cNvSpPr/>
          <p:nvPr/>
        </p:nvSpPr>
        <p:spPr>
          <a:xfrm>
            <a:off x="685778" y="1410241"/>
            <a:ext cx="3975234" cy="2656573"/>
          </a:xfrm>
          <a:prstGeom prst="rightArrow">
            <a:avLst/>
          </a:prstGeom>
          <a:solidFill>
            <a:schemeClr val="accent1">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a:spcAft>
                <a:spcPts val="800"/>
              </a:spcAft>
              <a:defRPr/>
            </a:pPr>
            <a:r>
              <a:rPr lang="en-US"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4"/>
              </a:rPr>
              <a:t>https://ch10.co.il/news/585120/#.X2nWymhvY2x</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a:spcAft>
                <a:spcPts val="800"/>
              </a:spcAft>
              <a:defRPr/>
            </a:pPr>
            <a:r>
              <a:rPr lang="he-IL" dirty="0">
                <a:solidFill>
                  <a:prstClr val="black"/>
                </a:solidFill>
                <a:latin typeface="Calibri" panose="020F0502020204030204" pitchFamily="34" charset="0"/>
                <a:ea typeface="Calibri" panose="020F0502020204030204" pitchFamily="34" charset="0"/>
                <a:cs typeface="Arial" panose="020B0604020202020204" pitchFamily="34" charset="0"/>
              </a:rPr>
              <a:t>סיפורה של נערה שהתערבה במקום שאחרים לא הצליחו.</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חץ ימינה 8"/>
          <p:cNvSpPr/>
          <p:nvPr/>
        </p:nvSpPr>
        <p:spPr>
          <a:xfrm>
            <a:off x="2348541" y="3792921"/>
            <a:ext cx="3975234" cy="2656573"/>
          </a:xfrm>
          <a:prstGeom prst="rightArrow">
            <a:avLst/>
          </a:prstGeom>
          <a:solidFill>
            <a:schemeClr val="accent1">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74320" lvl="0" indent="-228600" algn="just">
              <a:lnSpc>
                <a:spcPct val="107000"/>
              </a:lnSpc>
              <a:spcBef>
                <a:spcPct val="20000"/>
              </a:spcBef>
              <a:spcAft>
                <a:spcPts val="800"/>
              </a:spcAft>
              <a:buClr>
                <a:srgbClr val="39CDE7"/>
              </a:buClr>
              <a:buFont typeface="Wingdings 2" pitchFamily="18" charset="2"/>
              <a:buChar char=""/>
              <a:defRPr/>
            </a:pPr>
            <a:r>
              <a:rPr lang="en-US" u="sng" spc="150">
                <a:solidFill>
                  <a:srgbClr val="0563C1"/>
                </a:solidFill>
                <a:latin typeface="Calibri" panose="020F0502020204030204" pitchFamily="34" charset="0"/>
                <a:ea typeface="Calibri" panose="020F0502020204030204" pitchFamily="34" charset="0"/>
                <a:cs typeface="Arial" panose="020B0604020202020204" pitchFamily="34" charset="0"/>
                <a:hlinkClick r:id="rId5"/>
              </a:rPr>
              <a:t>https://www.kikar.co.il/341720.html</a:t>
            </a:r>
            <a:endParaRPr lang="en-US" spc="150">
              <a:solidFill>
                <a:srgbClr val="C8ECF3"/>
              </a:solidFill>
              <a:latin typeface="Calibri" panose="020F0502020204030204" pitchFamily="34" charset="0"/>
              <a:ea typeface="Calibri" panose="020F0502020204030204" pitchFamily="34" charset="0"/>
              <a:cs typeface="Arial" panose="020B0604020202020204" pitchFamily="34" charset="0"/>
            </a:endParaRPr>
          </a:p>
          <a:p>
            <a:pPr marL="274320" lvl="0" indent="-228600" algn="just">
              <a:lnSpc>
                <a:spcPct val="107000"/>
              </a:lnSpc>
              <a:spcBef>
                <a:spcPct val="20000"/>
              </a:spcBef>
              <a:spcAft>
                <a:spcPts val="800"/>
              </a:spcAft>
              <a:buClr>
                <a:srgbClr val="39CDE7"/>
              </a:buClr>
              <a:buFont typeface="Wingdings 2" pitchFamily="18" charset="2"/>
              <a:buChar char=""/>
              <a:defRPr/>
            </a:pPr>
            <a:r>
              <a:rPr lang="he-IL" spc="150">
                <a:solidFill>
                  <a:srgbClr val="C8ECF3"/>
                </a:solidFill>
                <a:latin typeface="Calibri" panose="020F0502020204030204" pitchFamily="34" charset="0"/>
                <a:ea typeface="Calibri" panose="020F0502020204030204" pitchFamily="34" charset="0"/>
                <a:cs typeface="Arial" panose="020B0604020202020204" pitchFamily="34" charset="0"/>
              </a:rPr>
              <a:t> </a:t>
            </a:r>
            <a:r>
              <a:rPr lang="he-IL" spc="150">
                <a:solidFill>
                  <a:prstClr val="black"/>
                </a:solidFill>
                <a:latin typeface="Calibri" panose="020F0502020204030204" pitchFamily="34" charset="0"/>
                <a:ea typeface="Calibri" panose="020F0502020204030204" pitchFamily="34" charset="0"/>
                <a:cs typeface="Arial" panose="020B0604020202020204" pitchFamily="34" charset="0"/>
              </a:rPr>
              <a:t>סיפורו של נער שהציב לעצמו אתגר של 'גדולים'</a:t>
            </a:r>
            <a:endParaRPr lang="en-US" spc="15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4106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9152" y="478511"/>
            <a:ext cx="11175013" cy="1054394"/>
          </a:xfrm>
        </p:spPr>
        <p:txBody>
          <a:bodyPr/>
          <a:lstStyle/>
          <a:p>
            <a:pPr>
              <a:buClr>
                <a:schemeClr val="tx1">
                  <a:lumMod val="85000"/>
                  <a:lumOff val="15000"/>
                </a:schemeClr>
              </a:buClr>
              <a:defRPr/>
            </a:pPr>
            <a:r>
              <a:rPr lang="he-IL" sz="4000" b="1" dirty="0">
                <a:solidFill>
                  <a:srgbClr val="008080"/>
                </a:solidFill>
              </a:rPr>
              <a:t>בעקבות סיפורי ההצלחה של בני הנוער </a:t>
            </a:r>
            <a:endParaRPr lang="he-IL" sz="2800" b="1" dirty="0">
              <a:solidFill>
                <a:srgbClr val="008080"/>
              </a:solidFill>
            </a:endParaRPr>
          </a:p>
        </p:txBody>
      </p:sp>
      <p:sp>
        <p:nvSpPr>
          <p:cNvPr id="3" name="מלבן 2"/>
          <p:cNvSpPr/>
          <p:nvPr/>
        </p:nvSpPr>
        <p:spPr>
          <a:xfrm>
            <a:off x="2810469" y="2132664"/>
            <a:ext cx="8473440" cy="3970318"/>
          </a:xfrm>
          <a:prstGeom prst="rect">
            <a:avLst/>
          </a:prstGeom>
        </p:spPr>
        <p:txBody>
          <a:bodyPr wrap="square">
            <a:spAutoFit/>
          </a:bodyPr>
          <a:lstStyle/>
          <a:p>
            <a:pPr marL="609600" indent="-457200">
              <a:buClr>
                <a:schemeClr val="dk1"/>
              </a:buClr>
              <a:buSzPct val="100000"/>
              <a:buFontTx/>
              <a:buChar char="-"/>
              <a:defRPr/>
            </a:pPr>
            <a:r>
              <a:rPr lang="he-IL" sz="3200" dirty="0">
                <a:solidFill>
                  <a:schemeClr val="accent1">
                    <a:lumMod val="50000"/>
                  </a:schemeClr>
                </a:solidFill>
                <a:latin typeface="Arial" panose="020B0604020202020204" pitchFamily="34" charset="0"/>
                <a:cs typeface="Arial" panose="020B0604020202020204" pitchFamily="34" charset="0"/>
              </a:rPr>
              <a:t>מה אתם מרגישים ועל מה אתם חושבים כשאתם שומעים/ קוראים על מעשים מעין אלה של בני נוער?</a:t>
            </a:r>
          </a:p>
          <a:p>
            <a:pPr marL="609600" indent="-457200">
              <a:buClr>
                <a:schemeClr val="dk1"/>
              </a:buClr>
              <a:buSzPct val="100000"/>
              <a:buFontTx/>
              <a:buChar char="-"/>
              <a:defRPr/>
            </a:pPr>
            <a:r>
              <a:rPr lang="he-IL" sz="3200" dirty="0">
                <a:solidFill>
                  <a:schemeClr val="accent1">
                    <a:lumMod val="50000"/>
                  </a:schemeClr>
                </a:solidFill>
                <a:latin typeface="Arial" panose="020B0604020202020204" pitchFamily="34" charset="0"/>
                <a:cs typeface="Arial" panose="020B0604020202020204" pitchFamily="34" charset="0"/>
              </a:rPr>
              <a:t>מה הניע אותם לדעתכם ליזום לפעול ולעשות? </a:t>
            </a:r>
          </a:p>
          <a:p>
            <a:pPr marL="609600" lvl="0" indent="-457200">
              <a:buClr>
                <a:schemeClr val="dk1"/>
              </a:buClr>
              <a:buSzPct val="100000"/>
              <a:buFontTx/>
              <a:buChar char="-"/>
              <a:defRPr/>
            </a:pPr>
            <a:r>
              <a:rPr lang="he-IL" sz="3200" dirty="0">
                <a:solidFill>
                  <a:schemeClr val="accent1">
                    <a:lumMod val="50000"/>
                  </a:schemeClr>
                </a:solidFill>
                <a:latin typeface="Arial" panose="020B0604020202020204" pitchFamily="34" charset="0"/>
                <a:cs typeface="Arial" panose="020B0604020202020204" pitchFamily="34" charset="0"/>
              </a:rPr>
              <a:t>אלו משאבים פנימיים וחיצוניים סייעו בידם להגשמת המטרה והיוזמה?</a:t>
            </a:r>
          </a:p>
          <a:p>
            <a:pPr marL="609600" lvl="0" indent="-457200">
              <a:buClr>
                <a:schemeClr val="dk1"/>
              </a:buClr>
              <a:buSzPct val="100000"/>
              <a:buFontTx/>
              <a:buChar char="-"/>
              <a:defRPr/>
            </a:pPr>
            <a:r>
              <a:rPr lang="he-IL" sz="3200" dirty="0">
                <a:solidFill>
                  <a:schemeClr val="accent1">
                    <a:lumMod val="50000"/>
                  </a:schemeClr>
                </a:solidFill>
                <a:latin typeface="Arial" panose="020B0604020202020204" pitchFamily="34" charset="0"/>
                <a:cs typeface="Arial" panose="020B0604020202020204" pitchFamily="34" charset="0"/>
              </a:rPr>
              <a:t>האם הסיפורים הזכירו לכם משהו בחייכם?</a:t>
            </a:r>
          </a:p>
          <a:p>
            <a:pPr marL="152400" lvl="0">
              <a:buClr>
                <a:schemeClr val="dk1"/>
              </a:buClr>
              <a:buSzPct val="100000"/>
              <a:defRPr/>
            </a:pPr>
            <a:endParaRPr lang="he-IL" sz="2800" dirty="0">
              <a:solidFill>
                <a:schemeClr val="dk1"/>
              </a:solidFill>
              <a:latin typeface="Arial" panose="020B0604020202020204" pitchFamily="34" charset="0"/>
              <a:cs typeface="Arial" panose="020B0604020202020204" pitchFamily="34" charset="0"/>
            </a:endParaRPr>
          </a:p>
        </p:txBody>
      </p:sp>
      <p:pic>
        <p:nvPicPr>
          <p:cNvPr id="1028" name="Picture 4" descr="Detective, Clues, Find, Finger">
            <a:extLst>
              <a:ext uri="{FF2B5EF4-FFF2-40B4-BE49-F238E27FC236}">
                <a16:creationId xmlns:a16="http://schemas.microsoft.com/office/drawing/2014/main" id="{EA7A6E36-DEC3-4D72-A994-5E0E08E21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69" y="3619500"/>
            <a:ext cx="2865460" cy="286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454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idx="1"/>
          </p:nvPr>
        </p:nvSpPr>
        <p:spPr>
          <a:xfrm>
            <a:off x="578734" y="2029103"/>
            <a:ext cx="10752271" cy="4288055"/>
          </a:xfrm>
        </p:spPr>
        <p:txBody>
          <a:bodyPr>
            <a:normAutofit/>
          </a:bodyPr>
          <a:lstStyle/>
          <a:p>
            <a:pPr marL="0" indent="0">
              <a:lnSpc>
                <a:spcPct val="200000"/>
              </a:lnSpc>
              <a:spcBef>
                <a:spcPts val="0"/>
              </a:spcBef>
              <a:buClr>
                <a:schemeClr val="dk1"/>
              </a:buClr>
              <a:buSzPts val="1200"/>
              <a:buNone/>
            </a:pPr>
            <a:r>
              <a:rPr lang="he-IL" sz="1800" dirty="0">
                <a:solidFill>
                  <a:schemeClr val="tx1"/>
                </a:solidFill>
                <a:latin typeface="Tahoma" panose="020B0604030504040204" pitchFamily="34" charset="0"/>
                <a:ea typeface="Tahoma" panose="020B0604030504040204" pitchFamily="34" charset="0"/>
                <a:cs typeface="Tahoma" panose="020B0604030504040204" pitchFamily="34" charset="0"/>
              </a:rPr>
              <a:t>במהלך חיינו, ניצבות לפנינו מטרות שונות, שאנו רוצים להשיג. לעיתים, כאשר אנחנו מצליחים להשיג מטרה, אנו לא מאמינים שאכן זו ההצלחה שלנו. קורה, שאנו מייחסים את ההצלחה למישהו שעזר לנו, אולי ליד המקרה, או למזל. ככל שאדם מצליח יותר, הוא לומד לייחס את ההצלחה לעצמו ולהקב"ה שסייע בידו ולא רק למשהו אקראי.</a:t>
            </a:r>
          </a:p>
          <a:p>
            <a:pPr marL="0" indent="0">
              <a:lnSpc>
                <a:spcPct val="200000"/>
              </a:lnSpc>
              <a:spcBef>
                <a:spcPts val="0"/>
              </a:spcBef>
              <a:buClr>
                <a:schemeClr val="dk1"/>
              </a:buClr>
              <a:buSzPts val="1200"/>
              <a:buNone/>
            </a:pPr>
            <a:r>
              <a:rPr lang="he-IL" sz="1800" dirty="0">
                <a:solidFill>
                  <a:schemeClr val="tx1"/>
                </a:solidFill>
                <a:latin typeface="Tahoma" panose="020B0604030504040204" pitchFamily="34" charset="0"/>
                <a:ea typeface="Tahoma" panose="020B0604030504040204" pitchFamily="34" charset="0"/>
                <a:cs typeface="Tahoma" panose="020B0604030504040204" pitchFamily="34" charset="0"/>
              </a:rPr>
              <a:t>חשוב לזהות את הגורמים להצלחה כמו:</a:t>
            </a: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e-IL" sz="1800" dirty="0">
                <a:solidFill>
                  <a:schemeClr val="tx1"/>
                </a:solidFill>
                <a:latin typeface="Tahoma" panose="020B0604030504040204" pitchFamily="34" charset="0"/>
                <a:ea typeface="Tahoma" panose="020B0604030504040204" pitchFamily="34" charset="0"/>
                <a:cs typeface="Tahoma" panose="020B0604030504040204" pitchFamily="34" charset="0"/>
              </a:rPr>
              <a:t>מאמץ, עבודה קשה, התמדה, התעקשות מסוימת וכו' וכך עם הזמן, כאשר אנחנו מצליחים להשיג מטרות נוספות, אנחנו מתחילים להאמין, שאכן, זו ההצלחה שלנו. </a:t>
            </a:r>
          </a:p>
          <a:p>
            <a:pPr marL="0" lvl="0" indent="0">
              <a:spcBef>
                <a:spcPts val="0"/>
              </a:spcBef>
              <a:buClr>
                <a:schemeClr val="dk1"/>
              </a:buClr>
              <a:buSzPts val="1200"/>
              <a:buNone/>
            </a:pPr>
            <a:endParaRPr lang="he-IL" dirty="0">
              <a:solidFill>
                <a:schemeClr val="accent6">
                  <a:lumMod val="75000"/>
                </a:schemeClr>
              </a:solidFill>
              <a:latin typeface="Arial" panose="020B0604020202020204" pitchFamily="34" charset="0"/>
              <a:cs typeface="Arial" panose="020B0604020202020204" pitchFamily="34" charset="0"/>
            </a:endParaRPr>
          </a:p>
          <a:p>
            <a:pPr marL="45720" indent="0">
              <a:buNone/>
            </a:pPr>
            <a:endParaRPr lang="he-IL" dirty="0">
              <a:solidFill>
                <a:schemeClr val="tx1"/>
              </a:solidFill>
              <a:latin typeface="Arial" panose="020B0604020202020204" pitchFamily="34" charset="0"/>
              <a:cs typeface="Arial" panose="020B0604020202020204" pitchFamily="34" charset="0"/>
            </a:endParaRPr>
          </a:p>
        </p:txBody>
      </p:sp>
      <p:sp>
        <p:nvSpPr>
          <p:cNvPr id="3" name="כותרת 2"/>
          <p:cNvSpPr>
            <a:spLocks noGrp="1"/>
          </p:cNvSpPr>
          <p:nvPr>
            <p:ph type="title"/>
          </p:nvPr>
        </p:nvSpPr>
        <p:spPr>
          <a:xfrm>
            <a:off x="671630" y="365472"/>
            <a:ext cx="11175013" cy="1054394"/>
          </a:xfrm>
        </p:spPr>
        <p:txBody>
          <a:bodyPr/>
          <a:lstStyle/>
          <a:p>
            <a:r>
              <a:rPr lang="he-IL" sz="2800" b="1" dirty="0">
                <a:solidFill>
                  <a:srgbClr val="002060"/>
                </a:solidFill>
                <a:latin typeface="Tahoma" panose="020B0604030504040204" pitchFamily="34" charset="0"/>
                <a:ea typeface="Tahoma" panose="020B0604030504040204" pitchFamily="34" charset="0"/>
                <a:cs typeface="Tahoma" panose="020B0604030504040204" pitchFamily="34" charset="0"/>
              </a:rPr>
              <a:t>רגע לומדים!</a:t>
            </a:r>
            <a:endParaRPr lang="he-IL" dirty="0">
              <a:solidFill>
                <a:srgbClr val="008080"/>
              </a:solidFill>
            </a:endParaRPr>
          </a:p>
        </p:txBody>
      </p:sp>
    </p:spTree>
    <p:extLst>
      <p:ext uri="{BB962C8B-B14F-4D97-AF65-F5344CB8AC3E}">
        <p14:creationId xmlns:p14="http://schemas.microsoft.com/office/powerpoint/2010/main" val="3298354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2983832" y="1863449"/>
            <a:ext cx="8792444" cy="4786655"/>
          </a:xfrm>
        </p:spPr>
        <p:txBody>
          <a:bodyPr>
            <a:normAutofit fontScale="77500" lnSpcReduction="20000"/>
          </a:bodyPr>
          <a:lstStyle/>
          <a:p>
            <a:pPr marL="0" lvl="0" indent="0" algn="just">
              <a:lnSpc>
                <a:spcPct val="160000"/>
              </a:lnSpc>
              <a:spcBef>
                <a:spcPts val="0"/>
              </a:spcBef>
              <a:buClr>
                <a:schemeClr val="dk1"/>
              </a:buClr>
              <a:buSzPts val="1200"/>
              <a:buNone/>
            </a:pPr>
            <a:r>
              <a:rPr lang="he-IL" sz="1900" dirty="0">
                <a:solidFill>
                  <a:schemeClr val="tx1"/>
                </a:solidFill>
                <a:latin typeface="Tahoma" panose="020B0604030504040204" pitchFamily="34" charset="0"/>
                <a:ea typeface="Tahoma" panose="020B0604030504040204" pitchFamily="34" charset="0"/>
                <a:cs typeface="Tahoma" panose="020B0604030504040204" pitchFamily="34" charset="0"/>
              </a:rPr>
              <a:t>חישבו על </a:t>
            </a:r>
            <a:r>
              <a:rPr lang="he-IL" sz="1900" b="1" dirty="0">
                <a:solidFill>
                  <a:schemeClr val="tx1"/>
                </a:solidFill>
                <a:latin typeface="Tahoma" panose="020B0604030504040204" pitchFamily="34" charset="0"/>
                <a:ea typeface="Tahoma" panose="020B0604030504040204" pitchFamily="34" charset="0"/>
                <a:cs typeface="Tahoma" panose="020B0604030504040204" pitchFamily="34" charset="0"/>
              </a:rPr>
              <a:t>מטרה</a:t>
            </a:r>
            <a:r>
              <a:rPr lang="he-IL" sz="1900" dirty="0">
                <a:solidFill>
                  <a:schemeClr val="tx1"/>
                </a:solidFill>
                <a:latin typeface="Tahoma" panose="020B0604030504040204" pitchFamily="34" charset="0"/>
                <a:ea typeface="Tahoma" panose="020B0604030504040204" pitchFamily="34" charset="0"/>
                <a:cs typeface="Tahoma" panose="020B0604030504040204" pitchFamily="34" charset="0"/>
              </a:rPr>
              <a:t> שהצלחתם להשיג: משהו שלא הייתם בטוחים שאכן תצליחו להשיגו.</a:t>
            </a:r>
          </a:p>
          <a:p>
            <a:pPr marL="0" indent="0" algn="just">
              <a:lnSpc>
                <a:spcPct val="160000"/>
              </a:lnSpc>
              <a:spcBef>
                <a:spcPts val="0"/>
              </a:spcBef>
              <a:buClr>
                <a:schemeClr val="dk1"/>
              </a:buClr>
              <a:buSzPts val="1200"/>
              <a:buNone/>
            </a:pPr>
            <a:r>
              <a:rPr lang="he-IL" sz="1900" dirty="0">
                <a:solidFill>
                  <a:schemeClr val="tx1"/>
                </a:solidFill>
                <a:latin typeface="Tahoma" panose="020B0604030504040204" pitchFamily="34" charset="0"/>
                <a:ea typeface="Tahoma" panose="020B0604030504040204" pitchFamily="34" charset="0"/>
                <a:cs typeface="Tahoma" panose="020B0604030504040204" pitchFamily="34" charset="0"/>
              </a:rPr>
              <a:t>התבוננו במסלול בשקף 23 וצייר/י לך מסלול אישי </a:t>
            </a:r>
            <a:r>
              <a:rPr lang="he-IL" sz="1900" dirty="0" err="1">
                <a:solidFill>
                  <a:schemeClr val="tx1"/>
                </a:solidFill>
                <a:latin typeface="Tahoma" panose="020B0604030504040204" pitchFamily="34" charset="0"/>
                <a:ea typeface="Tahoma" panose="020B0604030504040204" pitchFamily="34" charset="0"/>
                <a:cs typeface="Tahoma" panose="020B0604030504040204" pitchFamily="34" charset="0"/>
              </a:rPr>
              <a:t>וסמנ</a:t>
            </a:r>
            <a:r>
              <a:rPr lang="he-IL" sz="1900" dirty="0">
                <a:solidFill>
                  <a:schemeClr val="tx1"/>
                </a:solidFill>
                <a:latin typeface="Tahoma" panose="020B0604030504040204" pitchFamily="34" charset="0"/>
                <a:ea typeface="Tahoma" panose="020B0604030504040204" pitchFamily="34" charset="0"/>
                <a:cs typeface="Tahoma" panose="020B0604030504040204" pitchFamily="34" charset="0"/>
              </a:rPr>
              <a:t>/י בו את ההצלחה שלך.</a:t>
            </a:r>
          </a:p>
          <a:p>
            <a:pPr marL="0" lvl="0" indent="0" algn="just">
              <a:lnSpc>
                <a:spcPct val="160000"/>
              </a:lnSpc>
              <a:spcBef>
                <a:spcPts val="0"/>
              </a:spcBef>
              <a:buClr>
                <a:schemeClr val="dk1"/>
              </a:buClr>
              <a:buSzPts val="1200"/>
              <a:buNone/>
            </a:pPr>
            <a:endParaRPr lang="he-IL"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lvl="0" indent="-457200" algn="just">
              <a:lnSpc>
                <a:spcPct val="160000"/>
              </a:lnSpc>
              <a:spcBef>
                <a:spcPts val="0"/>
              </a:spcBef>
              <a:buClr>
                <a:schemeClr val="dk1"/>
              </a:buClr>
              <a:buSzPct val="100000"/>
              <a:buAutoNum type="arabicPeriod"/>
            </a:pPr>
            <a:r>
              <a:rPr lang="he-IL" sz="1900" dirty="0">
                <a:solidFill>
                  <a:schemeClr val="tx1"/>
                </a:solidFill>
                <a:latin typeface="Tahoma" panose="020B0604030504040204" pitchFamily="34" charset="0"/>
                <a:ea typeface="Tahoma" panose="020B0604030504040204" pitchFamily="34" charset="0"/>
                <a:cs typeface="Tahoma" panose="020B0604030504040204" pitchFamily="34" charset="0"/>
              </a:rPr>
              <a:t>אלו מחשבות עלו בך כאשר הצלחת להשיג את המטרה?</a:t>
            </a:r>
          </a:p>
          <a:p>
            <a:pPr marL="457200" lvl="0" indent="-457200" algn="just">
              <a:lnSpc>
                <a:spcPct val="160000"/>
              </a:lnSpc>
              <a:spcBef>
                <a:spcPts val="0"/>
              </a:spcBef>
              <a:buClr>
                <a:schemeClr val="dk1"/>
              </a:buClr>
              <a:buSzPct val="100000"/>
              <a:buAutoNum type="arabicPeriod"/>
            </a:pPr>
            <a:r>
              <a:rPr lang="he-IL" sz="1900" dirty="0">
                <a:solidFill>
                  <a:schemeClr val="tx1"/>
                </a:solidFill>
                <a:latin typeface="Tahoma" panose="020B0604030504040204" pitchFamily="34" charset="0"/>
                <a:ea typeface="Tahoma" panose="020B0604030504040204" pitchFamily="34" charset="0"/>
                <a:cs typeface="Tahoma" panose="020B0604030504040204" pitchFamily="34" charset="0"/>
              </a:rPr>
              <a:t>האם המחשבות הללו סייעו לך, כשרצית להשיג מטרה נוספת? </a:t>
            </a:r>
          </a:p>
          <a:p>
            <a:pPr marL="457200" lvl="0" indent="-457200" algn="just">
              <a:lnSpc>
                <a:spcPct val="160000"/>
              </a:lnSpc>
              <a:spcBef>
                <a:spcPts val="0"/>
              </a:spcBef>
              <a:buClr>
                <a:schemeClr val="dk1"/>
              </a:buClr>
              <a:buSzPct val="100000"/>
              <a:buAutoNum type="arabicPeriod"/>
            </a:pPr>
            <a:r>
              <a:rPr lang="he-IL" sz="1900" dirty="0">
                <a:solidFill>
                  <a:schemeClr val="tx1"/>
                </a:solidFill>
                <a:latin typeface="Tahoma" panose="020B0604030504040204" pitchFamily="34" charset="0"/>
                <a:ea typeface="Tahoma" panose="020B0604030504040204" pitchFamily="34" charset="0"/>
                <a:cs typeface="Tahoma" panose="020B0604030504040204" pitchFamily="34" charset="0"/>
              </a:rPr>
              <a:t>איך עודדת את עצמך להשיג מטרות נוספות?</a:t>
            </a:r>
          </a:p>
          <a:p>
            <a:pPr marL="457200" lvl="0" indent="-457200" algn="just">
              <a:lnSpc>
                <a:spcPct val="160000"/>
              </a:lnSpc>
              <a:spcBef>
                <a:spcPts val="0"/>
              </a:spcBef>
              <a:buClr>
                <a:schemeClr val="dk1"/>
              </a:buClr>
              <a:buSzPct val="100000"/>
              <a:buAutoNum type="arabicPeriod"/>
            </a:pPr>
            <a:r>
              <a:rPr lang="he-IL" sz="1900" dirty="0">
                <a:solidFill>
                  <a:schemeClr val="tx1"/>
                </a:solidFill>
                <a:latin typeface="Tahoma" panose="020B0604030504040204" pitchFamily="34" charset="0"/>
                <a:ea typeface="Tahoma" panose="020B0604030504040204" pitchFamily="34" charset="0"/>
                <a:cs typeface="Tahoma" panose="020B0604030504040204" pitchFamily="34" charset="0"/>
              </a:rPr>
              <a:t>במסלול האישי:</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e-IL" sz="1900" dirty="0">
                <a:solidFill>
                  <a:schemeClr val="tx1"/>
                </a:solidFill>
                <a:latin typeface="Tahoma" panose="020B0604030504040204" pitchFamily="34" charset="0"/>
                <a:ea typeface="Tahoma" panose="020B0604030504040204" pitchFamily="34" charset="0"/>
                <a:cs typeface="Tahoma" panose="020B0604030504040204" pitchFamily="34" charset="0"/>
              </a:rPr>
              <a:t>כתבו מתחת לכל הצלחה, משפט מחזק שאמרתם לעצמכם, או שאתם יכולים לומר לעצמכם היום. משפט שידרבן אתכם להשיג את המטרה שלכם.</a:t>
            </a:r>
          </a:p>
          <a:p>
            <a:pPr marL="457200" lvl="0" indent="-457200" algn="just">
              <a:lnSpc>
                <a:spcPct val="160000"/>
              </a:lnSpc>
              <a:spcBef>
                <a:spcPts val="0"/>
              </a:spcBef>
              <a:buClr>
                <a:schemeClr val="dk1"/>
              </a:buClr>
              <a:buSzPct val="100000"/>
              <a:buAutoNum type="arabicPeriod"/>
            </a:pPr>
            <a:r>
              <a:rPr lang="he-IL" sz="1900" dirty="0">
                <a:solidFill>
                  <a:schemeClr val="tx1"/>
                </a:solidFill>
                <a:latin typeface="Tahoma" panose="020B0604030504040204" pitchFamily="34" charset="0"/>
                <a:ea typeface="Tahoma" panose="020B0604030504040204" pitchFamily="34" charset="0"/>
                <a:cs typeface="Tahoma" panose="020B0604030504040204" pitchFamily="34" charset="0"/>
              </a:rPr>
              <a:t>במסלול חדש הציבו לעצמכם מטרה חדשה, כתבו מהן הפעולות שתעשו להשגתה ומהם המשפטים המדרבנים שתאמרו לעצמכם. </a:t>
            </a:r>
          </a:p>
          <a:p>
            <a:pPr marL="0" lvl="0" indent="0" algn="just">
              <a:lnSpc>
                <a:spcPct val="160000"/>
              </a:lnSpc>
              <a:spcBef>
                <a:spcPts val="0"/>
              </a:spcBef>
              <a:buClr>
                <a:schemeClr val="dk1"/>
              </a:buClr>
              <a:buSzPts val="1200"/>
              <a:buNone/>
            </a:pPr>
            <a:endParaRPr lang="he-IL"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60000"/>
              </a:lnSpc>
              <a:spcBef>
                <a:spcPts val="0"/>
              </a:spcBef>
              <a:buClr>
                <a:schemeClr val="dk1"/>
              </a:buClr>
              <a:buSzPts val="1200"/>
              <a:buNone/>
            </a:pPr>
            <a:r>
              <a:rPr lang="he-IL" sz="1900" dirty="0">
                <a:solidFill>
                  <a:schemeClr val="tx1"/>
                </a:solidFill>
                <a:latin typeface="Tahoma" panose="020B0604030504040204" pitchFamily="34" charset="0"/>
                <a:ea typeface="Tahoma" panose="020B0604030504040204" pitchFamily="34" charset="0"/>
                <a:cs typeface="Tahoma" panose="020B0604030504040204" pitchFamily="34" charset="0"/>
              </a:rPr>
              <a:t>שיתוף במליאה – התלמידים ישתפו במשפטי העידוד</a:t>
            </a:r>
            <a:r>
              <a:rPr lang="he-IL" dirty="0">
                <a:solidFill>
                  <a:schemeClr val="tx1"/>
                </a:solidFill>
                <a:latin typeface="Arial" panose="020B0604020202020204" pitchFamily="34" charset="0"/>
                <a:cs typeface="Arial" panose="020B0604020202020204" pitchFamily="34" charset="0"/>
              </a:rPr>
              <a:t>.</a:t>
            </a:r>
          </a:p>
          <a:p>
            <a:pPr algn="just"/>
            <a:endParaRPr lang="he-IL" dirty="0"/>
          </a:p>
        </p:txBody>
      </p:sp>
      <p:sp>
        <p:nvSpPr>
          <p:cNvPr id="3" name="כותרת 2"/>
          <p:cNvSpPr>
            <a:spLocks noGrp="1"/>
          </p:cNvSpPr>
          <p:nvPr>
            <p:ph type="title"/>
          </p:nvPr>
        </p:nvSpPr>
        <p:spPr/>
        <p:txBody>
          <a:body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משימה אישית - מטרה</a:t>
            </a:r>
          </a:p>
        </p:txBody>
      </p:sp>
      <p:pic>
        <p:nvPicPr>
          <p:cNvPr id="4" name="Picture 2" descr="Checklist, List, Hand, Pen, Business, Writing, Che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5412"/>
          <a:stretch/>
        </p:blipFill>
        <p:spPr bwMode="auto">
          <a:xfrm flipH="1">
            <a:off x="119779" y="3431887"/>
            <a:ext cx="4750601" cy="321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198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773" y="1878380"/>
            <a:ext cx="9694605" cy="4572000"/>
          </a:xfrm>
          <a:prstGeom prst="rect">
            <a:avLst/>
          </a:prstGeom>
          <a:ln>
            <a:noFill/>
          </a:ln>
          <a:effectLst>
            <a:outerShdw blurRad="292100" dist="139700" dir="2700000" algn="tl" rotWithShape="0">
              <a:srgbClr val="333333">
                <a:alpha val="65000"/>
              </a:srgbClr>
            </a:outerShdw>
          </a:effectLst>
        </p:spPr>
      </p:pic>
      <p:pic>
        <p:nvPicPr>
          <p:cNvPr id="18" name="תמונה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7505" y="4513007"/>
            <a:ext cx="663677" cy="995516"/>
          </a:xfrm>
          <a:prstGeom prst="rect">
            <a:avLst/>
          </a:prstGeom>
        </p:spPr>
      </p:pic>
      <p:pic>
        <p:nvPicPr>
          <p:cNvPr id="19" name="תמונה 18"/>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77625" y="4169516"/>
            <a:ext cx="663677" cy="995516"/>
          </a:xfrm>
          <a:prstGeom prst="rect">
            <a:avLst/>
          </a:prstGeom>
        </p:spPr>
      </p:pic>
      <p:pic>
        <p:nvPicPr>
          <p:cNvPr id="20" name="תמונה 19"/>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71714" y="4096365"/>
            <a:ext cx="663677" cy="995516"/>
          </a:xfrm>
          <a:prstGeom prst="rect">
            <a:avLst/>
          </a:prstGeom>
        </p:spPr>
      </p:pic>
      <p:pic>
        <p:nvPicPr>
          <p:cNvPr id="21" name="תמונה 20"/>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09463" y="3121088"/>
            <a:ext cx="663677" cy="995516"/>
          </a:xfrm>
          <a:prstGeom prst="rect">
            <a:avLst/>
          </a:prstGeom>
        </p:spPr>
      </p:pic>
      <p:sp>
        <p:nvSpPr>
          <p:cNvPr id="22" name="Google Shape;278;p9"/>
          <p:cNvSpPr txBox="1">
            <a:spLocks noGrp="1"/>
          </p:cNvSpPr>
          <p:nvPr>
            <p:ph type="title"/>
          </p:nvPr>
        </p:nvSpPr>
        <p:spPr>
          <a:xfrm>
            <a:off x="508000" y="355847"/>
            <a:ext cx="11175013" cy="600357"/>
          </a:xfrm>
          <a:prstGeom prst="rect">
            <a:avLst/>
          </a:prstGeom>
          <a:noFill/>
          <a:ln>
            <a:noFill/>
          </a:ln>
        </p:spPr>
        <p:txBody>
          <a:bodyPr spcFirstLastPara="1" wrap="square" lIns="91425" tIns="45700" rIns="91425" bIns="45700" anchor="b" anchorCtr="0">
            <a:normAutofit fontScale="90000"/>
          </a:bodyPr>
          <a:lstStyle/>
          <a:p>
            <a:pPr marL="0" lvl="0" indent="0" rtl="1">
              <a:lnSpc>
                <a:spcPct val="90000"/>
              </a:lnSpc>
              <a:spcBef>
                <a:spcPts val="0"/>
              </a:spcBef>
              <a:spcAft>
                <a:spcPts val="0"/>
              </a:spcAft>
              <a:buClr>
                <a:schemeClr val="lt1"/>
              </a:buClr>
              <a:buSzPts val="4400"/>
              <a:buFont typeface="Calibri"/>
              <a:buNone/>
            </a:pP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משפטים מדרבנים קדימה</a:t>
            </a:r>
            <a:endParaRPr sz="4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מלבן 1"/>
          <p:cNvSpPr/>
          <p:nvPr/>
        </p:nvSpPr>
        <p:spPr>
          <a:xfrm>
            <a:off x="9070317" y="3571150"/>
            <a:ext cx="1778051" cy="707886"/>
          </a:xfrm>
          <a:prstGeom prst="rect">
            <a:avLst/>
          </a:prstGeom>
          <a:noFill/>
        </p:spPr>
        <p:txBody>
          <a:bodyPr wrap="none" lIns="91440" tIns="45720" rIns="91440" bIns="45720">
            <a:spAutoFit/>
          </a:bodyPr>
          <a:lstStyle/>
          <a:p>
            <a:pPr algn="ctr"/>
            <a:r>
              <a:rPr lang="he-IL" sz="2000" b="0" cap="none" spc="0" dirty="0">
                <a:ln w="0"/>
                <a:solidFill>
                  <a:schemeClr val="tx1"/>
                </a:solidFill>
                <a:effectLst>
                  <a:outerShdw blurRad="38100" dist="19050" dir="2700000" algn="tl" rotWithShape="0">
                    <a:schemeClr val="dk1">
                      <a:alpha val="40000"/>
                    </a:schemeClr>
                  </a:outerShdw>
                </a:effectLst>
              </a:rPr>
              <a:t>הצלחה ראשונה</a:t>
            </a:r>
          </a:p>
          <a:p>
            <a:pPr algn="ctr"/>
            <a:r>
              <a:rPr lang="he-IL" sz="2000" dirty="0">
                <a:ln w="0"/>
                <a:effectLst>
                  <a:outerShdw blurRad="38100" dist="19050" dir="2700000" algn="tl" rotWithShape="0">
                    <a:schemeClr val="dk1">
                      <a:alpha val="40000"/>
                    </a:schemeClr>
                  </a:outerShdw>
                </a:effectLst>
              </a:rPr>
              <a:t>___________</a:t>
            </a:r>
            <a:endParaRPr lang="he-IL" sz="2000" b="0" cap="none" spc="0" dirty="0">
              <a:ln w="0"/>
              <a:solidFill>
                <a:schemeClr val="tx1"/>
              </a:solidFill>
              <a:effectLst>
                <a:outerShdw blurRad="38100" dist="19050" dir="2700000" algn="tl" rotWithShape="0">
                  <a:schemeClr val="dk1">
                    <a:alpha val="40000"/>
                  </a:schemeClr>
                </a:outerShdw>
              </a:effectLst>
            </a:endParaRPr>
          </a:p>
        </p:txBody>
      </p:sp>
      <p:sp>
        <p:nvSpPr>
          <p:cNvPr id="23" name="מלבן 22"/>
          <p:cNvSpPr/>
          <p:nvPr/>
        </p:nvSpPr>
        <p:spPr>
          <a:xfrm>
            <a:off x="6464298" y="2208917"/>
            <a:ext cx="1754006" cy="707886"/>
          </a:xfrm>
          <a:prstGeom prst="rect">
            <a:avLst/>
          </a:prstGeom>
          <a:noFill/>
        </p:spPr>
        <p:txBody>
          <a:bodyPr wrap="none" lIns="91440" tIns="45720" rIns="91440" bIns="45720">
            <a:spAutoFit/>
          </a:bodyPr>
          <a:lstStyle/>
          <a:p>
            <a:pPr algn="ctr"/>
            <a:r>
              <a:rPr lang="he-IL" sz="2000" b="0" cap="none" spc="0" dirty="0">
                <a:ln w="0"/>
                <a:solidFill>
                  <a:schemeClr val="tx1"/>
                </a:solidFill>
                <a:effectLst>
                  <a:outerShdw blurRad="38100" dist="19050" dir="2700000" algn="tl" rotWithShape="0">
                    <a:schemeClr val="dk1">
                      <a:alpha val="40000"/>
                    </a:schemeClr>
                  </a:outerShdw>
                </a:effectLst>
              </a:rPr>
              <a:t>הצלחה רביעית</a:t>
            </a:r>
          </a:p>
          <a:p>
            <a:pPr algn="ctr"/>
            <a:r>
              <a:rPr lang="he-IL" sz="2000" dirty="0">
                <a:ln w="0"/>
                <a:effectLst>
                  <a:outerShdw blurRad="38100" dist="19050" dir="2700000" algn="tl" rotWithShape="0">
                    <a:schemeClr val="dk1">
                      <a:alpha val="40000"/>
                    </a:schemeClr>
                  </a:outerShdw>
                </a:effectLst>
              </a:rPr>
              <a:t>___________</a:t>
            </a:r>
            <a:endParaRPr lang="he-IL" sz="2000" b="0" cap="none" spc="0" dirty="0">
              <a:ln w="0"/>
              <a:solidFill>
                <a:schemeClr val="tx1"/>
              </a:solidFill>
              <a:effectLst>
                <a:outerShdw blurRad="38100" dist="19050" dir="2700000" algn="tl" rotWithShape="0">
                  <a:schemeClr val="dk1">
                    <a:alpha val="40000"/>
                  </a:schemeClr>
                </a:outerShdw>
              </a:effectLst>
            </a:endParaRPr>
          </a:p>
        </p:txBody>
      </p:sp>
      <p:sp>
        <p:nvSpPr>
          <p:cNvPr id="24" name="מלבן 23"/>
          <p:cNvSpPr/>
          <p:nvPr/>
        </p:nvSpPr>
        <p:spPr>
          <a:xfrm>
            <a:off x="6041723" y="5233061"/>
            <a:ext cx="1754006" cy="707886"/>
          </a:xfrm>
          <a:prstGeom prst="rect">
            <a:avLst/>
          </a:prstGeom>
          <a:noFill/>
        </p:spPr>
        <p:txBody>
          <a:bodyPr wrap="none" lIns="91440" tIns="45720" rIns="91440" bIns="45720">
            <a:spAutoFit/>
          </a:bodyPr>
          <a:lstStyle/>
          <a:p>
            <a:pPr algn="ctr"/>
            <a:r>
              <a:rPr lang="he-IL" sz="2000" b="0" cap="none" spc="0" dirty="0">
                <a:ln w="0"/>
                <a:solidFill>
                  <a:schemeClr val="tx1"/>
                </a:solidFill>
                <a:effectLst>
                  <a:outerShdw blurRad="38100" dist="19050" dir="2700000" algn="tl" rotWithShape="0">
                    <a:schemeClr val="dk1">
                      <a:alpha val="40000"/>
                    </a:schemeClr>
                  </a:outerShdw>
                </a:effectLst>
              </a:rPr>
              <a:t>הצלחה שניה</a:t>
            </a:r>
          </a:p>
          <a:p>
            <a:pPr algn="ctr"/>
            <a:r>
              <a:rPr lang="he-IL" sz="2000" dirty="0">
                <a:ln w="0"/>
                <a:effectLst>
                  <a:outerShdw blurRad="38100" dist="19050" dir="2700000" algn="tl" rotWithShape="0">
                    <a:schemeClr val="dk1">
                      <a:alpha val="40000"/>
                    </a:schemeClr>
                  </a:outerShdw>
                </a:effectLst>
              </a:rPr>
              <a:t>___________</a:t>
            </a:r>
            <a:endParaRPr lang="he-IL" sz="2000" b="0" cap="none" spc="0" dirty="0">
              <a:ln w="0"/>
              <a:solidFill>
                <a:schemeClr val="tx1"/>
              </a:solidFill>
              <a:effectLst>
                <a:outerShdw blurRad="38100" dist="19050" dir="2700000" algn="tl" rotWithShape="0">
                  <a:schemeClr val="dk1">
                    <a:alpha val="40000"/>
                  </a:schemeClr>
                </a:outerShdw>
              </a:effectLst>
            </a:endParaRPr>
          </a:p>
        </p:txBody>
      </p:sp>
      <p:sp>
        <p:nvSpPr>
          <p:cNvPr id="25" name="מלבן 24"/>
          <p:cNvSpPr/>
          <p:nvPr/>
        </p:nvSpPr>
        <p:spPr>
          <a:xfrm>
            <a:off x="2689067" y="5144535"/>
            <a:ext cx="1863010" cy="707886"/>
          </a:xfrm>
          <a:prstGeom prst="rect">
            <a:avLst/>
          </a:prstGeom>
          <a:noFill/>
        </p:spPr>
        <p:txBody>
          <a:bodyPr wrap="none" lIns="91440" tIns="45720" rIns="91440" bIns="45720">
            <a:spAutoFit/>
          </a:bodyPr>
          <a:lstStyle/>
          <a:p>
            <a:pPr algn="ctr"/>
            <a:r>
              <a:rPr lang="he-IL" sz="2000" b="0" cap="none" spc="0" dirty="0">
                <a:ln w="0"/>
                <a:solidFill>
                  <a:schemeClr val="tx1"/>
                </a:solidFill>
                <a:effectLst>
                  <a:outerShdw blurRad="38100" dist="19050" dir="2700000" algn="tl" rotWithShape="0">
                    <a:schemeClr val="dk1">
                      <a:alpha val="40000"/>
                    </a:schemeClr>
                  </a:outerShdw>
                </a:effectLst>
              </a:rPr>
              <a:t>הצלחה שלישית</a:t>
            </a:r>
            <a:r>
              <a:rPr lang="he-IL" sz="2000" dirty="0">
                <a:ln w="0"/>
                <a:effectLst>
                  <a:outerShdw blurRad="38100" dist="19050" dir="2700000" algn="tl" rotWithShape="0">
                    <a:schemeClr val="dk1">
                      <a:alpha val="40000"/>
                    </a:schemeClr>
                  </a:outerShdw>
                </a:effectLst>
              </a:rPr>
              <a:t> </a:t>
            </a:r>
          </a:p>
          <a:p>
            <a:pPr algn="ctr"/>
            <a:r>
              <a:rPr lang="he-IL" sz="2000" dirty="0">
                <a:ln w="0"/>
                <a:effectLst>
                  <a:outerShdw blurRad="38100" dist="19050" dir="2700000" algn="tl" rotWithShape="0">
                    <a:schemeClr val="dk1">
                      <a:alpha val="40000"/>
                    </a:schemeClr>
                  </a:outerShdw>
                </a:effectLst>
              </a:rPr>
              <a:t>___________</a:t>
            </a:r>
            <a:endParaRPr lang="he-IL"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94077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773" y="1878380"/>
            <a:ext cx="9694605" cy="4572000"/>
          </a:xfrm>
          <a:prstGeom prst="rect">
            <a:avLst/>
          </a:prstGeom>
          <a:ln>
            <a:noFill/>
          </a:ln>
          <a:effectLst>
            <a:outerShdw blurRad="292100" dist="139700" dir="2700000" algn="tl" rotWithShape="0">
              <a:srgbClr val="333333">
                <a:alpha val="65000"/>
              </a:srgbClr>
            </a:outerShdw>
          </a:effectLst>
        </p:spPr>
      </p:pic>
      <p:sp>
        <p:nvSpPr>
          <p:cNvPr id="8" name="מלבן 7"/>
          <p:cNvSpPr/>
          <p:nvPr/>
        </p:nvSpPr>
        <p:spPr>
          <a:xfrm>
            <a:off x="8089809" y="5508523"/>
            <a:ext cx="3015570" cy="830997"/>
          </a:xfrm>
          <a:prstGeom prst="rect">
            <a:avLst/>
          </a:prstGeom>
          <a:noFill/>
        </p:spPr>
        <p:txBody>
          <a:bodyPr wrap="none" lIns="91440" tIns="45720" rIns="91440" bIns="45720">
            <a:spAutoFit/>
          </a:bodyPr>
          <a:lstStyle/>
          <a:p>
            <a:pPr algn="ctr"/>
            <a:r>
              <a:rPr lang="he-IL" sz="2400" b="1" cap="none" spc="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ההצלחה הראשונה שלי</a:t>
            </a:r>
          </a:p>
          <a:p>
            <a:pPr algn="ctr"/>
            <a:r>
              <a:rPr lang="he-IL" sz="2400" b="1"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וואו הצלחתי!</a:t>
            </a:r>
            <a:endParaRPr lang="he-IL" sz="2400" b="1" cap="none" spc="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5" name="מלבן 14"/>
          <p:cNvSpPr/>
          <p:nvPr/>
        </p:nvSpPr>
        <p:spPr>
          <a:xfrm>
            <a:off x="4901199" y="5165032"/>
            <a:ext cx="3104005" cy="1200329"/>
          </a:xfrm>
          <a:prstGeom prst="rect">
            <a:avLst/>
          </a:prstGeom>
          <a:noFill/>
        </p:spPr>
        <p:txBody>
          <a:bodyPr wrap="square" lIns="91440" tIns="45720" rIns="91440" bIns="45720">
            <a:spAutoFit/>
          </a:bodyPr>
          <a:lstStyle/>
          <a:p>
            <a:pPr algn="ctr"/>
            <a:r>
              <a:rPr lang="he-IL" sz="2400" b="1" cap="none" spc="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כשאני מחליט/ה </a:t>
            </a:r>
          </a:p>
          <a:p>
            <a:pPr algn="ctr"/>
            <a:r>
              <a:rPr lang="he-IL" sz="2400" b="1" cap="none" spc="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אני</a:t>
            </a:r>
            <a:r>
              <a:rPr lang="he-IL" sz="2400" b="1"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he-IL" sz="2400" b="1" dirty="0" err="1">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מתאמצ</a:t>
            </a:r>
            <a:r>
              <a:rPr lang="he-IL" sz="2400" b="1"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/ת</a:t>
            </a:r>
            <a:r>
              <a:rPr lang="he-IL" sz="2400" b="1" dirty="0">
                <a:ln w="0"/>
                <a:solidFill>
                  <a:schemeClr val="accent6">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pPr algn="ctr"/>
            <a:r>
              <a:rPr lang="he-IL" sz="2400" b="1"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ומבצע/ת</a:t>
            </a:r>
            <a:endParaRPr lang="he-IL" sz="2400" b="1" cap="none" spc="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מלבן 15"/>
          <p:cNvSpPr/>
          <p:nvPr/>
        </p:nvSpPr>
        <p:spPr>
          <a:xfrm>
            <a:off x="1307691" y="4979620"/>
            <a:ext cx="3490426" cy="830997"/>
          </a:xfrm>
          <a:prstGeom prst="rect">
            <a:avLst/>
          </a:prstGeom>
          <a:noFill/>
        </p:spPr>
        <p:txBody>
          <a:bodyPr wrap="square" lIns="91440" tIns="45720" rIns="91440" bIns="45720">
            <a:spAutoFit/>
          </a:bodyPr>
          <a:lstStyle/>
          <a:p>
            <a:pPr algn="ctr"/>
            <a:r>
              <a:rPr lang="he-IL" sz="2400" b="1" cap="none" spc="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כבר הוכחתי לעצמי</a:t>
            </a:r>
          </a:p>
          <a:p>
            <a:pPr algn="ctr"/>
            <a:r>
              <a:rPr lang="he-IL" sz="2400" b="1"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שאני יכול/ה</a:t>
            </a:r>
            <a:endParaRPr lang="he-IL" sz="2400" b="1" cap="none" spc="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7" name="מלבן 16"/>
          <p:cNvSpPr/>
          <p:nvPr/>
        </p:nvSpPr>
        <p:spPr>
          <a:xfrm>
            <a:off x="7673139" y="1895821"/>
            <a:ext cx="3432239" cy="1569660"/>
          </a:xfrm>
          <a:prstGeom prst="rect">
            <a:avLst/>
          </a:prstGeom>
          <a:noFill/>
        </p:spPr>
        <p:txBody>
          <a:bodyPr wrap="square" lIns="91440" tIns="45720" rIns="91440" bIns="45720">
            <a:spAutoFit/>
          </a:bodyPr>
          <a:lstStyle/>
          <a:p>
            <a:pPr algn="ctr"/>
            <a:r>
              <a:rPr lang="he-IL" sz="2200" b="1" spc="15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בהתמדה</a:t>
            </a:r>
            <a:r>
              <a:rPr lang="he-IL" sz="2400" b="1"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pPr algn="ctr"/>
            <a:r>
              <a:rPr lang="he-IL" sz="2400" b="1"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אין לי ספק</a:t>
            </a:r>
          </a:p>
          <a:p>
            <a:pPr algn="ctr"/>
            <a:r>
              <a:rPr lang="he-IL" sz="2400" b="1"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אוכל להשיג כל מטרה שאציב לעצמי</a:t>
            </a:r>
            <a:endParaRPr lang="he-IL" sz="2400" b="1" cap="none" spc="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4" name="מלבן 13"/>
          <p:cNvSpPr/>
          <p:nvPr/>
        </p:nvSpPr>
        <p:spPr>
          <a:xfrm>
            <a:off x="1307690" y="5632703"/>
            <a:ext cx="3446045" cy="830997"/>
          </a:xfrm>
          <a:prstGeom prst="rect">
            <a:avLst/>
          </a:prstGeom>
          <a:noFill/>
        </p:spPr>
        <p:txBody>
          <a:bodyPr wrap="square" lIns="91440" tIns="45720" rIns="91440" bIns="45720">
            <a:spAutoFit/>
          </a:bodyPr>
          <a:lstStyle/>
          <a:p>
            <a:pPr algn="ctr"/>
            <a:r>
              <a:rPr lang="he-IL" sz="2400" b="1" cap="none" spc="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אם הצלחתי קודם,</a:t>
            </a:r>
          </a:p>
          <a:p>
            <a:pPr algn="ctr"/>
            <a:r>
              <a:rPr lang="he-IL" sz="2400" b="1"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אצליח גם עכשיו</a:t>
            </a:r>
            <a:endParaRPr lang="he-IL" sz="2400" b="1" cap="none" spc="0" dirty="0">
              <a:ln w="0"/>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18" name="תמונה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7505" y="4513007"/>
            <a:ext cx="663677" cy="995516"/>
          </a:xfrm>
          <a:prstGeom prst="rect">
            <a:avLst/>
          </a:prstGeom>
        </p:spPr>
      </p:pic>
      <p:pic>
        <p:nvPicPr>
          <p:cNvPr id="19" name="תמונה 18"/>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77625" y="4169516"/>
            <a:ext cx="663677" cy="995516"/>
          </a:xfrm>
          <a:prstGeom prst="rect">
            <a:avLst/>
          </a:prstGeom>
        </p:spPr>
      </p:pic>
      <p:pic>
        <p:nvPicPr>
          <p:cNvPr id="20" name="תמונה 19"/>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71714" y="4096365"/>
            <a:ext cx="663677" cy="995516"/>
          </a:xfrm>
          <a:prstGeom prst="rect">
            <a:avLst/>
          </a:prstGeom>
        </p:spPr>
      </p:pic>
      <p:pic>
        <p:nvPicPr>
          <p:cNvPr id="21" name="תמונה 20"/>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09463" y="3121088"/>
            <a:ext cx="663677" cy="995516"/>
          </a:xfrm>
          <a:prstGeom prst="rect">
            <a:avLst/>
          </a:prstGeom>
        </p:spPr>
      </p:pic>
      <p:sp>
        <p:nvSpPr>
          <p:cNvPr id="22" name="Google Shape;278;p9"/>
          <p:cNvSpPr txBox="1">
            <a:spLocks noGrp="1"/>
          </p:cNvSpPr>
          <p:nvPr>
            <p:ph type="title"/>
          </p:nvPr>
        </p:nvSpPr>
        <p:spPr>
          <a:xfrm>
            <a:off x="2577433" y="539240"/>
            <a:ext cx="7497204" cy="616305"/>
          </a:xfrm>
          <a:prstGeom prst="rect">
            <a:avLst/>
          </a:prstGeom>
          <a:noFill/>
          <a:ln>
            <a:noFill/>
          </a:ln>
        </p:spPr>
        <p:txBody>
          <a:bodyPr spcFirstLastPara="1" wrap="square" lIns="91425" tIns="45700" rIns="91425" bIns="45700" anchor="b" anchorCtr="0">
            <a:normAutofit fontScale="90000"/>
          </a:bodyPr>
          <a:lstStyle/>
          <a:p>
            <a:pPr marL="0" lvl="0" indent="0" rtl="1">
              <a:lnSpc>
                <a:spcPct val="90000"/>
              </a:lnSpc>
              <a:spcBef>
                <a:spcPts val="0"/>
              </a:spcBef>
              <a:spcAft>
                <a:spcPts val="0"/>
              </a:spcAft>
              <a:buClr>
                <a:schemeClr val="lt1"/>
              </a:buClr>
              <a:buSzPts val="4400"/>
              <a:buFont typeface="Calibri"/>
              <a:buNone/>
            </a:pP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משפטים מדרבנים קדימה</a:t>
            </a:r>
            <a:endParaRPr sz="4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3923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964" y="1883516"/>
            <a:ext cx="9694605" cy="4572000"/>
          </a:xfrm>
          <a:prstGeom prst="rect">
            <a:avLst/>
          </a:prstGeom>
          <a:ln>
            <a:noFill/>
          </a:ln>
          <a:effectLst>
            <a:outerShdw blurRad="292100" dist="139700" dir="2700000" algn="tl" rotWithShape="0">
              <a:srgbClr val="333333">
                <a:alpha val="65000"/>
              </a:srgbClr>
            </a:outerShdw>
          </a:effectLst>
        </p:spPr>
      </p:pic>
      <p:sp>
        <p:nvSpPr>
          <p:cNvPr id="8" name="מלבן 7"/>
          <p:cNvSpPr/>
          <p:nvPr/>
        </p:nvSpPr>
        <p:spPr>
          <a:xfrm>
            <a:off x="7673141" y="3121088"/>
            <a:ext cx="3470220" cy="1200329"/>
          </a:xfrm>
          <a:prstGeom prst="rect">
            <a:avLst/>
          </a:prstGeom>
          <a:noFill/>
        </p:spPr>
        <p:txBody>
          <a:bodyPr wrap="square" lIns="91440" tIns="45720" rIns="91440" bIns="45720">
            <a:spAutoFit/>
          </a:bodyPr>
          <a:lstStyle/>
          <a:p>
            <a:pPr algn="ctr"/>
            <a:r>
              <a:rPr lang="he-IL" sz="2400" b="1"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מטרה:____________</a:t>
            </a:r>
          </a:p>
          <a:p>
            <a:pPr algn="ctr"/>
            <a:r>
              <a:rPr lang="he-IL" sz="24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דרכים להשיג אותה:</a:t>
            </a:r>
          </a:p>
          <a:p>
            <a:pPr algn="ctr"/>
            <a:r>
              <a:rPr lang="he-IL" sz="2400" b="1"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______________</a:t>
            </a:r>
          </a:p>
        </p:txBody>
      </p:sp>
      <p:pic>
        <p:nvPicPr>
          <p:cNvPr id="18" name="תמונה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7505" y="4513007"/>
            <a:ext cx="663677" cy="995516"/>
          </a:xfrm>
          <a:prstGeom prst="rect">
            <a:avLst/>
          </a:prstGeom>
        </p:spPr>
      </p:pic>
      <p:pic>
        <p:nvPicPr>
          <p:cNvPr id="19" name="תמונה 18"/>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77625" y="4169516"/>
            <a:ext cx="663677" cy="995516"/>
          </a:xfrm>
          <a:prstGeom prst="rect">
            <a:avLst/>
          </a:prstGeom>
        </p:spPr>
      </p:pic>
      <p:pic>
        <p:nvPicPr>
          <p:cNvPr id="20" name="תמונה 19"/>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71714" y="4096365"/>
            <a:ext cx="663677" cy="995516"/>
          </a:xfrm>
          <a:prstGeom prst="rect">
            <a:avLst/>
          </a:prstGeom>
        </p:spPr>
      </p:pic>
      <p:pic>
        <p:nvPicPr>
          <p:cNvPr id="21" name="תמונה 20"/>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09463" y="3121088"/>
            <a:ext cx="663677" cy="995516"/>
          </a:xfrm>
          <a:prstGeom prst="rect">
            <a:avLst/>
          </a:prstGeom>
        </p:spPr>
      </p:pic>
      <p:sp>
        <p:nvSpPr>
          <p:cNvPr id="22" name="Google Shape;278;p9"/>
          <p:cNvSpPr txBox="1">
            <a:spLocks noGrp="1"/>
          </p:cNvSpPr>
          <p:nvPr>
            <p:ph type="title"/>
          </p:nvPr>
        </p:nvSpPr>
        <p:spPr>
          <a:xfrm>
            <a:off x="508000" y="355847"/>
            <a:ext cx="11175013" cy="751058"/>
          </a:xfrm>
          <a:prstGeom prst="rect">
            <a:avLst/>
          </a:prstGeom>
          <a:noFill/>
          <a:ln>
            <a:noFill/>
          </a:ln>
        </p:spPr>
        <p:txBody>
          <a:bodyPr spcFirstLastPara="1" wrap="square" lIns="91425" tIns="45700" rIns="91425" bIns="45700" anchor="b" anchorCtr="0">
            <a:normAutofit/>
          </a:bodyPr>
          <a:lstStyle/>
          <a:p>
            <a:pPr marL="0" lvl="0" indent="0" rtl="1">
              <a:lnSpc>
                <a:spcPct val="90000"/>
              </a:lnSpc>
              <a:spcBef>
                <a:spcPts val="0"/>
              </a:spcBef>
              <a:spcAft>
                <a:spcPts val="0"/>
              </a:spcAft>
              <a:buClr>
                <a:schemeClr val="lt1"/>
              </a:buClr>
              <a:buSzPts val="4400"/>
              <a:buFont typeface="Calibri"/>
              <a:buNone/>
            </a:pP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המסלול האישי שלי</a:t>
            </a:r>
            <a:endParaRPr sz="4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3" name="מלבן 12"/>
          <p:cNvSpPr/>
          <p:nvPr/>
        </p:nvSpPr>
        <p:spPr>
          <a:xfrm>
            <a:off x="1717588" y="2773109"/>
            <a:ext cx="2585964" cy="1200329"/>
          </a:xfrm>
          <a:prstGeom prst="rect">
            <a:avLst/>
          </a:prstGeom>
          <a:noFill/>
        </p:spPr>
        <p:txBody>
          <a:bodyPr wrap="none" lIns="91440" tIns="45720" rIns="91440" bIns="45720">
            <a:spAutoFit/>
          </a:bodyPr>
          <a:lstStyle/>
          <a:p>
            <a:pPr algn="ctr"/>
            <a:r>
              <a:rPr lang="he-IL" sz="2400" b="1"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משפטים מדרבנים:</a:t>
            </a:r>
          </a:p>
          <a:p>
            <a:pPr algn="ctr"/>
            <a:r>
              <a:rPr lang="he-IL" sz="2400" b="1"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_____________</a:t>
            </a:r>
          </a:p>
          <a:p>
            <a:pPr algn="ctr"/>
            <a:r>
              <a:rPr lang="he-IL" sz="2400" b="1"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______________</a:t>
            </a:r>
          </a:p>
        </p:txBody>
      </p:sp>
      <p:sp>
        <p:nvSpPr>
          <p:cNvPr id="3" name="TextBox 2">
            <a:extLst>
              <a:ext uri="{FF2B5EF4-FFF2-40B4-BE49-F238E27FC236}">
                <a16:creationId xmlns:a16="http://schemas.microsoft.com/office/drawing/2014/main" id="{E4DA24C0-819F-451B-9686-804842F41C29}"/>
              </a:ext>
            </a:extLst>
          </p:cNvPr>
          <p:cNvSpPr txBox="1"/>
          <p:nvPr/>
        </p:nvSpPr>
        <p:spPr>
          <a:xfrm>
            <a:off x="4421603" y="5183623"/>
            <a:ext cx="4512043" cy="1200329"/>
          </a:xfrm>
          <a:prstGeom prst="rect">
            <a:avLst/>
          </a:prstGeom>
          <a:noFill/>
        </p:spPr>
        <p:txBody>
          <a:bodyPr wrap="square" rtlCol="0">
            <a:spAutoFit/>
          </a:bodyPr>
          <a:lstStyle/>
          <a:p>
            <a:r>
              <a:rPr lang="he-IL" sz="2400" dirty="0"/>
              <a:t>פעולות שאעשה כדי להגיע למטרה:</a:t>
            </a:r>
          </a:p>
          <a:p>
            <a:pPr algn="ctr"/>
            <a:r>
              <a:rPr lang="he-IL" sz="24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________________________</a:t>
            </a:r>
          </a:p>
          <a:p>
            <a:pPr algn="ctr"/>
            <a:r>
              <a:rPr lang="he-IL" sz="24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________________________</a:t>
            </a:r>
          </a:p>
        </p:txBody>
      </p:sp>
    </p:spTree>
    <p:extLst>
      <p:ext uri="{BB962C8B-B14F-4D97-AF65-F5344CB8AC3E}">
        <p14:creationId xmlns:p14="http://schemas.microsoft.com/office/powerpoint/2010/main" val="3895985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457200" lvl="0">
              <a:spcBef>
                <a:spcPts val="0"/>
              </a:spcBef>
              <a:buClr>
                <a:srgbClr val="000000"/>
              </a:buClr>
              <a:buSzPts val="1400"/>
              <a:buNone/>
              <a:defRPr/>
            </a:pPr>
            <a:endParaRPr lang="en-US" sz="2200" dirty="0">
              <a:solidFill>
                <a:schemeClr val="tx1"/>
              </a:solidFill>
              <a:latin typeface="Arial" panose="020B0604020202020204" pitchFamily="34" charset="0"/>
              <a:cs typeface="Arial" panose="020B0604020202020204" pitchFamily="34" charset="0"/>
            </a:endParaRPr>
          </a:p>
          <a:p>
            <a:pPr marL="457200" lvl="0">
              <a:spcBef>
                <a:spcPts val="0"/>
              </a:spcBef>
              <a:buClr>
                <a:srgbClr val="000000"/>
              </a:buClr>
              <a:buSzPts val="1400"/>
              <a:buNone/>
              <a:defRPr/>
            </a:pPr>
            <a:r>
              <a:rPr lang="he-IL" sz="2200" dirty="0">
                <a:solidFill>
                  <a:schemeClr val="tx1"/>
                </a:solidFill>
                <a:latin typeface="Arial" panose="020B0604020202020204" pitchFamily="34" charset="0"/>
                <a:cs typeface="Arial" panose="020B0604020202020204" pitchFamily="34" charset="0"/>
              </a:rPr>
              <a:t>חישבו:</a:t>
            </a:r>
          </a:p>
          <a:p>
            <a:pPr marL="457200" lvl="0">
              <a:spcBef>
                <a:spcPts val="0"/>
              </a:spcBef>
              <a:buClr>
                <a:srgbClr val="000000"/>
              </a:buClr>
              <a:buSzPts val="1400"/>
              <a:buNone/>
              <a:defRPr/>
            </a:pPr>
            <a:endParaRPr lang="he-IL" sz="2200" dirty="0">
              <a:solidFill>
                <a:schemeClr val="tx1"/>
              </a:solidFill>
              <a:latin typeface="Arial" panose="020B0604020202020204" pitchFamily="34" charset="0"/>
              <a:cs typeface="Arial" panose="020B0604020202020204" pitchFamily="34" charset="0"/>
            </a:endParaRPr>
          </a:p>
          <a:p>
            <a:pPr marL="571500" lvl="0" indent="-342900">
              <a:spcBef>
                <a:spcPts val="0"/>
              </a:spcBef>
              <a:buClr>
                <a:srgbClr val="000000"/>
              </a:buClr>
              <a:buSzPct val="100000"/>
              <a:buFont typeface="Wingdings 2" panose="05020102010507070707" pitchFamily="18" charset="2"/>
              <a:buChar char="N"/>
              <a:defRPr/>
            </a:pPr>
            <a:r>
              <a:rPr lang="he-IL" sz="2200" dirty="0">
                <a:solidFill>
                  <a:schemeClr val="tx1"/>
                </a:solidFill>
                <a:latin typeface="Arial" panose="020B0604020202020204" pitchFamily="34" charset="0"/>
                <a:cs typeface="Arial" panose="020B0604020202020204" pitchFamily="34" charset="0"/>
              </a:rPr>
              <a:t>מה למדת על </a:t>
            </a:r>
            <a:r>
              <a:rPr lang="he-IL" sz="2200" b="1" dirty="0">
                <a:solidFill>
                  <a:schemeClr val="tx1"/>
                </a:solidFill>
                <a:latin typeface="Arial" panose="020B0604020202020204" pitchFamily="34" charset="0"/>
                <a:cs typeface="Arial" panose="020B0604020202020204" pitchFamily="34" charset="0"/>
              </a:rPr>
              <a:t>המסלול שלך</a:t>
            </a:r>
            <a:r>
              <a:rPr lang="he-IL" sz="2200" dirty="0">
                <a:solidFill>
                  <a:schemeClr val="tx1"/>
                </a:solidFill>
                <a:latin typeface="Arial" panose="020B0604020202020204" pitchFamily="34" charset="0"/>
                <a:cs typeface="Arial" panose="020B0604020202020204" pitchFamily="34" charset="0"/>
              </a:rPr>
              <a:t>?</a:t>
            </a:r>
          </a:p>
          <a:p>
            <a:pPr marL="571500" indent="-342900">
              <a:spcBef>
                <a:spcPts val="0"/>
              </a:spcBef>
              <a:buClr>
                <a:srgbClr val="000000"/>
              </a:buClr>
              <a:buSzPct val="100000"/>
              <a:buFont typeface="Wingdings 2" panose="05020102010507070707" pitchFamily="18" charset="2"/>
              <a:buChar char="N"/>
              <a:defRPr/>
            </a:pPr>
            <a:endParaRPr lang="he-IL" sz="2200" dirty="0">
              <a:solidFill>
                <a:schemeClr val="tx1"/>
              </a:solidFill>
              <a:latin typeface="Arial" panose="020B0604020202020204" pitchFamily="34" charset="0"/>
              <a:cs typeface="Arial" panose="020B0604020202020204" pitchFamily="34" charset="0"/>
            </a:endParaRPr>
          </a:p>
          <a:p>
            <a:pPr marL="571500" indent="-342900">
              <a:spcBef>
                <a:spcPts val="0"/>
              </a:spcBef>
              <a:buClr>
                <a:srgbClr val="000000"/>
              </a:buClr>
              <a:buSzPct val="100000"/>
              <a:buFont typeface="Wingdings 2" panose="05020102010507070707" pitchFamily="18" charset="2"/>
              <a:buChar char="N"/>
              <a:defRPr/>
            </a:pPr>
            <a:r>
              <a:rPr lang="he-IL" sz="2200" dirty="0">
                <a:solidFill>
                  <a:schemeClr val="tx1"/>
                </a:solidFill>
                <a:latin typeface="Arial" panose="020B0604020202020204" pitchFamily="34" charset="0"/>
                <a:cs typeface="Arial" panose="020B0604020202020204" pitchFamily="34" charset="0"/>
              </a:rPr>
              <a:t>האם למדת משהו </a:t>
            </a:r>
            <a:r>
              <a:rPr lang="he-IL" sz="2200" b="1" dirty="0">
                <a:solidFill>
                  <a:schemeClr val="tx1"/>
                </a:solidFill>
                <a:latin typeface="Arial" panose="020B0604020202020204" pitchFamily="34" charset="0"/>
                <a:cs typeface="Arial" panose="020B0604020202020204" pitchFamily="34" charset="0"/>
              </a:rPr>
              <a:t>חדש</a:t>
            </a:r>
            <a:r>
              <a:rPr lang="he-IL" sz="2200" dirty="0">
                <a:solidFill>
                  <a:schemeClr val="tx1"/>
                </a:solidFill>
                <a:latin typeface="Arial" panose="020B0604020202020204" pitchFamily="34" charset="0"/>
                <a:cs typeface="Arial" panose="020B0604020202020204" pitchFamily="34" charset="0"/>
              </a:rPr>
              <a:t>?</a:t>
            </a:r>
          </a:p>
          <a:p>
            <a:pPr marL="457200">
              <a:spcBef>
                <a:spcPts val="0"/>
              </a:spcBef>
              <a:buClr>
                <a:srgbClr val="000000"/>
              </a:buClr>
              <a:buSzPts val="1400"/>
              <a:buNone/>
              <a:defRPr/>
            </a:pPr>
            <a:endParaRPr lang="he-IL" sz="2200" dirty="0">
              <a:solidFill>
                <a:schemeClr val="tx1"/>
              </a:solidFill>
              <a:latin typeface="Arial" panose="020B0604020202020204" pitchFamily="34" charset="0"/>
              <a:cs typeface="Arial" panose="020B0604020202020204" pitchFamily="34" charset="0"/>
            </a:endParaRPr>
          </a:p>
          <a:p>
            <a:pPr marL="457200">
              <a:spcBef>
                <a:spcPts val="0"/>
              </a:spcBef>
              <a:buClr>
                <a:srgbClr val="000000"/>
              </a:buClr>
              <a:buSzPts val="1400"/>
              <a:buNone/>
              <a:defRPr/>
            </a:pPr>
            <a:r>
              <a:rPr lang="he-IL" sz="2200" dirty="0">
                <a:solidFill>
                  <a:schemeClr val="tx1"/>
                </a:solidFill>
                <a:latin typeface="Arial" panose="020B0604020202020204" pitchFamily="34" charset="0"/>
                <a:cs typeface="Arial" panose="020B0604020202020204" pitchFamily="34" charset="0"/>
              </a:rPr>
              <a:t>התלמידים מוזמנים לכתוב </a:t>
            </a:r>
            <a:r>
              <a:rPr lang="he-IL" sz="2200" b="1" dirty="0">
                <a:solidFill>
                  <a:schemeClr val="tx1"/>
                </a:solidFill>
                <a:latin typeface="Arial" panose="020B0604020202020204" pitchFamily="34" charset="0"/>
                <a:cs typeface="Arial" panose="020B0604020202020204" pitchFamily="34" charset="0"/>
              </a:rPr>
              <a:t>מילה</a:t>
            </a:r>
            <a:r>
              <a:rPr lang="he-IL" sz="2200" dirty="0">
                <a:solidFill>
                  <a:schemeClr val="tx1"/>
                </a:solidFill>
                <a:latin typeface="Arial" panose="020B0604020202020204" pitchFamily="34" charset="0"/>
                <a:cs typeface="Arial" panose="020B0604020202020204" pitchFamily="34" charset="0"/>
              </a:rPr>
              <a:t> המתארת מה למדו חדש.</a:t>
            </a:r>
          </a:p>
          <a:p>
            <a:pPr marL="457200">
              <a:spcBef>
                <a:spcPts val="0"/>
              </a:spcBef>
              <a:buClr>
                <a:srgbClr val="000000"/>
              </a:buClr>
              <a:buSzPts val="1400"/>
              <a:buNone/>
              <a:defRPr/>
            </a:pPr>
            <a:endParaRPr lang="he-IL" sz="2200" dirty="0">
              <a:solidFill>
                <a:schemeClr val="tx1"/>
              </a:solidFill>
              <a:latin typeface="Arial" panose="020B0604020202020204" pitchFamily="34" charset="0"/>
              <a:cs typeface="Arial" panose="020B0604020202020204" pitchFamily="34" charset="0"/>
            </a:endParaRPr>
          </a:p>
          <a:p>
            <a:pPr marL="457200">
              <a:spcBef>
                <a:spcPts val="0"/>
              </a:spcBef>
              <a:buClr>
                <a:srgbClr val="000000"/>
              </a:buClr>
              <a:buSzPts val="1400"/>
              <a:buNone/>
              <a:defRPr/>
            </a:pPr>
            <a:r>
              <a:rPr lang="he-IL" sz="2200" dirty="0">
                <a:solidFill>
                  <a:schemeClr val="tx1"/>
                </a:solidFill>
                <a:latin typeface="Arial" panose="020B0604020202020204" pitchFamily="34" charset="0"/>
                <a:cs typeface="Arial" panose="020B0604020202020204" pitchFamily="34" charset="0"/>
              </a:rPr>
              <a:t>אפשר להשתמש בענן מילים (מאמץ, התמדה, כח רצון ועוד) </a:t>
            </a:r>
          </a:p>
          <a:p>
            <a:pPr marL="457200">
              <a:spcBef>
                <a:spcPts val="0"/>
              </a:spcBef>
              <a:buClr>
                <a:srgbClr val="000000"/>
              </a:buClr>
              <a:buSzPts val="1400"/>
              <a:buNone/>
              <a:defRPr/>
            </a:pPr>
            <a:endParaRPr lang="he-IL" sz="2200" dirty="0">
              <a:solidFill>
                <a:schemeClr val="tx1"/>
              </a:solidFill>
              <a:latin typeface="Arial" panose="020B0604020202020204" pitchFamily="34" charset="0"/>
              <a:cs typeface="Arial" panose="020B0604020202020204" pitchFamily="34" charset="0"/>
            </a:endParaRPr>
          </a:p>
          <a:p>
            <a:pPr marL="457200">
              <a:spcBef>
                <a:spcPts val="0"/>
              </a:spcBef>
              <a:buClr>
                <a:srgbClr val="000000"/>
              </a:buClr>
              <a:buSzPts val="1400"/>
              <a:buNone/>
              <a:defRPr/>
            </a:pPr>
            <a:r>
              <a:rPr lang="he-IL" sz="2200" dirty="0">
                <a:solidFill>
                  <a:schemeClr val="tx1"/>
                </a:solidFill>
                <a:latin typeface="Arial" panose="020B0604020202020204" pitchFamily="34" charset="0"/>
                <a:cs typeface="Arial" panose="020B0604020202020204" pitchFamily="34" charset="0"/>
              </a:rPr>
              <a:t>חישבו: אם ניתן להשתמש ברעיונות שעלו ל</a:t>
            </a:r>
            <a:r>
              <a:rPr lang="he-IL" sz="2200" b="1" dirty="0">
                <a:solidFill>
                  <a:schemeClr val="tx1"/>
                </a:solidFill>
                <a:latin typeface="Arial" panose="020B0604020202020204" pitchFamily="34" charset="0"/>
                <a:cs typeface="Arial" panose="020B0604020202020204" pitchFamily="34" charset="0"/>
              </a:rPr>
              <a:t>עתיד</a:t>
            </a:r>
            <a:r>
              <a:rPr lang="he-IL" sz="2200" dirty="0">
                <a:solidFill>
                  <a:schemeClr val="tx1"/>
                </a:solidFill>
                <a:latin typeface="Arial" panose="020B0604020202020204" pitchFamily="34" charset="0"/>
                <a:cs typeface="Arial" panose="020B0604020202020204" pitchFamily="34" charset="0"/>
              </a:rPr>
              <a:t>? </a:t>
            </a:r>
          </a:p>
          <a:p>
            <a:pPr marL="457200" lvl="0">
              <a:spcBef>
                <a:spcPts val="0"/>
              </a:spcBef>
              <a:buClr>
                <a:srgbClr val="000000"/>
              </a:buClr>
              <a:buSzPts val="1400"/>
              <a:buNone/>
              <a:defRPr/>
            </a:pPr>
            <a:endParaRPr lang="en-US" sz="2200" dirty="0">
              <a:solidFill>
                <a:schemeClr val="tx1"/>
              </a:solidFill>
              <a:latin typeface="Arial" panose="020B0604020202020204" pitchFamily="34" charset="0"/>
              <a:cs typeface="Arial" panose="020B0604020202020204" pitchFamily="34" charset="0"/>
            </a:endParaRPr>
          </a:p>
          <a:p>
            <a:pPr marL="457200" lvl="0">
              <a:spcBef>
                <a:spcPts val="0"/>
              </a:spcBef>
              <a:buClr>
                <a:srgbClr val="000000"/>
              </a:buClr>
              <a:buSzPts val="1400"/>
              <a:buNone/>
              <a:defRPr/>
            </a:pPr>
            <a:endParaRPr lang="en-US" sz="2200" dirty="0">
              <a:solidFill>
                <a:schemeClr val="tx1"/>
              </a:solidFill>
              <a:latin typeface="Arial" panose="020B0604020202020204" pitchFamily="34" charset="0"/>
              <a:cs typeface="Arial" panose="020B0604020202020204" pitchFamily="34" charset="0"/>
            </a:endParaRPr>
          </a:p>
        </p:txBody>
      </p:sp>
      <p:sp>
        <p:nvSpPr>
          <p:cNvPr id="2" name="כותרת 1"/>
          <p:cNvSpPr>
            <a:spLocks noGrp="1"/>
          </p:cNvSpPr>
          <p:nvPr>
            <p:ph type="title"/>
          </p:nvPr>
        </p:nvSpPr>
        <p:spPr/>
        <p:txBody>
          <a:bodyPr/>
          <a:lstStyle/>
          <a:p>
            <a:pPr eaLnBrk="1" fontAlgn="auto" hangingPunct="1">
              <a:spcAft>
                <a:spcPts val="0"/>
              </a:spcAft>
              <a:buClr>
                <a:schemeClr val="tx1">
                  <a:lumMod val="85000"/>
                  <a:lumOff val="15000"/>
                </a:schemeClr>
              </a:buClr>
              <a:defRPr/>
            </a:pP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לסיום</a:t>
            </a:r>
            <a:b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he-IL" sz="2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Window With Sea View, Window, Ocean">
            <a:extLst>
              <a:ext uri="{FF2B5EF4-FFF2-40B4-BE49-F238E27FC236}">
                <a16:creationId xmlns:a16="http://schemas.microsoft.com/office/drawing/2014/main" id="{6410AC38-B81B-4247-A609-372B8B89C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3" y="3196809"/>
            <a:ext cx="420052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13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709FEB-B23E-4431-BBFE-6C5E20B06A82}"/>
              </a:ext>
            </a:extLst>
          </p:cNvPr>
          <p:cNvSpPr>
            <a:spLocks noGrp="1"/>
          </p:cNvSpPr>
          <p:nvPr>
            <p:ph type="title"/>
          </p:nvPr>
        </p:nvSpPr>
        <p:spPr>
          <a:xfrm>
            <a:off x="1674564" y="355847"/>
            <a:ext cx="10008449" cy="1054394"/>
          </a:xfrm>
        </p:spPr>
        <p:txBody>
          <a:bodyPr>
            <a:normAutofit fontScale="90000"/>
          </a:bodyPr>
          <a:lstStyle/>
          <a:p>
            <a:pPr algn="ct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he-IL" b="1" dirty="0">
                <a:solidFill>
                  <a:srgbClr val="0070C0"/>
                </a:solidFill>
                <a:latin typeface="Tahoma" panose="020B0604030504040204" pitchFamily="34" charset="0"/>
                <a:ea typeface="Tahoma" panose="020B0604030504040204" pitchFamily="34" charset="0"/>
                <a:cs typeface="Tahoma" panose="020B0604030504040204" pitchFamily="34" charset="0"/>
              </a:rPr>
              <a:t>מגדלור האמונה, נמל הבית שייכות </a:t>
            </a:r>
            <a:br>
              <a:rPr lang="he-IL"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he-IL" b="1" dirty="0">
                <a:solidFill>
                  <a:srgbClr val="0070C0"/>
                </a:solidFill>
                <a:latin typeface="Tahoma" panose="020B0604030504040204" pitchFamily="34" charset="0"/>
                <a:ea typeface="Tahoma" panose="020B0604030504040204" pitchFamily="34" charset="0"/>
                <a:cs typeface="Tahoma" panose="020B0604030504040204" pitchFamily="34" charset="0"/>
              </a:rPr>
              <a:t>ועוגן התקווה</a:t>
            </a:r>
          </a:p>
        </p:txBody>
      </p:sp>
      <p:sp>
        <p:nvSpPr>
          <p:cNvPr id="19" name="TextBox 18">
            <a:extLst>
              <a:ext uri="{FF2B5EF4-FFF2-40B4-BE49-F238E27FC236}">
                <a16:creationId xmlns:a16="http://schemas.microsoft.com/office/drawing/2014/main" id="{9EFB61DE-35EB-40D7-B34D-E0F59F26507A}"/>
              </a:ext>
            </a:extLst>
          </p:cNvPr>
          <p:cNvSpPr txBox="1"/>
          <p:nvPr/>
        </p:nvSpPr>
        <p:spPr>
          <a:xfrm>
            <a:off x="374418" y="2120659"/>
            <a:ext cx="10803123" cy="4108817"/>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70C0"/>
                </a:solidFill>
                <a:effectLst/>
                <a:uLnTx/>
                <a:uFillTx/>
                <a:latin typeface="Guttman Yad-Brush" panose="02010401010101010101" pitchFamily="2" charset="-79"/>
                <a:ea typeface="Tahoma" panose="020B0604030504040204" pitchFamily="34" charset="0"/>
                <a:cs typeface="Guttman Yad-Brush" panose="02010401010101010101" pitchFamily="2" charset="-79"/>
              </a:rPr>
              <a:t>אמונה- </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"משמעות "האמין בה'": לתמוך את יתדותינו בה' לסמוך עליו בעיון ובמעשה, להתחזק בו וללכת אחריו" </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he-IL" sz="1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הרש"ר</a:t>
            </a:r>
            <a:r>
              <a:rPr kumimoji="0" lang="he-IL"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הירש, בראשית ט"ו, פסוק ו') כגון: תפילה, צדקה, לימוד תורה, מעשים טובים, גמילות חסדים.</a:t>
            </a:r>
          </a:p>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0070C0"/>
              </a:solidFill>
              <a:effectLst/>
              <a:uLnTx/>
              <a:uFillTx/>
              <a:latin typeface="Guttman Yad-Brush" panose="02010401010101010101" pitchFamily="2" charset="-79"/>
              <a:ea typeface="Tahoma" panose="020B0604030504040204" pitchFamily="34" charset="0"/>
              <a:cs typeface="Guttman Yad-Brush" panose="02010401010101010101" pitchFamily="2" charset="-79"/>
            </a:endParaRP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70C0"/>
                </a:solidFill>
                <a:effectLst/>
                <a:uLnTx/>
                <a:uFillTx/>
                <a:latin typeface="Guttman Yad-Brush" panose="02010401010101010101" pitchFamily="2" charset="-79"/>
                <a:ea typeface="Tahoma" panose="020B0604030504040204" pitchFamily="34" charset="0"/>
                <a:cs typeface="Guttman Yad-Brush" panose="02010401010101010101" pitchFamily="2" charset="-79"/>
              </a:rPr>
              <a:t>שייכות</a:t>
            </a:r>
            <a:r>
              <a:rPr kumimoji="0" lang="he-IL" sz="1800" b="0" i="0" u="none" strike="noStrike" kern="1200" cap="none" spc="0" normalizeH="0" baseline="0" noProof="0" dirty="0">
                <a:ln>
                  <a:noFill/>
                </a:ln>
                <a:solidFill>
                  <a:srgbClr val="C8ECF3"/>
                </a:solidFill>
                <a:effectLst/>
                <a:uLnTx/>
                <a:uFillTx/>
                <a:latin typeface="Guttman Yad-Brush" panose="02010401010101010101" pitchFamily="2" charset="-79"/>
                <a:ea typeface="Tahoma" panose="020B0604030504040204" pitchFamily="34" charset="0"/>
                <a:cs typeface="Guttman Yad-Brush" panose="02010401010101010101" pitchFamily="2" charset="-79"/>
              </a:rPr>
              <a:t> </a:t>
            </a:r>
            <a:r>
              <a:rPr kumimoji="0" lang="he-IL" sz="1800" b="0" i="0" u="none" strike="noStrike" kern="1200" cap="none" spc="0" normalizeH="0" baseline="0" noProof="0" dirty="0">
                <a:ln>
                  <a:noFill/>
                </a:ln>
                <a:solidFill>
                  <a:srgbClr val="C8ECF3">
                    <a:lumMod val="50000"/>
                  </a:srgbClr>
                </a:solidFill>
                <a:effectLst/>
                <a:uLnTx/>
                <a:uFillTx/>
                <a:latin typeface="Guttman Yad-Brush" panose="02010401010101010101" pitchFamily="2" charset="-79"/>
                <a:ea typeface="Tahoma" panose="020B0604030504040204" pitchFamily="34" charset="0"/>
                <a:cs typeface="Guttman Yad-Brush" panose="02010401010101010101" pitchFamily="2" charset="-79"/>
              </a:rPr>
              <a:t>–</a:t>
            </a:r>
            <a:r>
              <a:rPr kumimoji="0" lang="he-IL" sz="1800" b="0" i="0" u="none" strike="noStrike" kern="1200" cap="none" spc="0" normalizeH="0" baseline="0" noProof="0" dirty="0">
                <a:ln>
                  <a:noFill/>
                </a:ln>
                <a:solidFill>
                  <a:srgbClr val="C8ECF3"/>
                </a:solidFill>
                <a:effectLst/>
                <a:uLnTx/>
                <a:uFillTx/>
                <a:latin typeface="Guttman Yad-Brush" panose="02010401010101010101" pitchFamily="2" charset="-79"/>
                <a:ea typeface="Tahoma" panose="020B0604030504040204" pitchFamily="34" charset="0"/>
                <a:cs typeface="Guttman Yad-Brush" panose="02010401010101010101" pitchFamily="2" charset="-79"/>
              </a:rPr>
              <a:t> </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תחושת שייכות ומוגנות, תמיכה ועזרה הדדית, חברות, התעניינות, דאגה, אכפתיות, שותפות וערבות הדדית.</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0070C0"/>
              </a:solidFill>
              <a:effectLst/>
              <a:uLnTx/>
              <a:uFillTx/>
              <a:latin typeface="Guttman Yad-Brush" panose="02010401010101010101" pitchFamily="2" charset="-79"/>
              <a:ea typeface="Tahoma" panose="020B0604030504040204" pitchFamily="34" charset="0"/>
              <a:cs typeface="Guttman Yad-Brush" panose="02010401010101010101" pitchFamily="2" charset="-79"/>
            </a:endParaRP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70C0"/>
                </a:solidFill>
                <a:effectLst/>
                <a:uLnTx/>
                <a:uFillTx/>
                <a:latin typeface="Guttman Yad-Brush" panose="02010401010101010101" pitchFamily="2" charset="-79"/>
                <a:ea typeface="Tahoma" panose="020B0604030504040204" pitchFamily="34" charset="0"/>
                <a:cs typeface="Guttman Yad-Brush" panose="02010401010101010101" pitchFamily="2" charset="-79"/>
              </a:rPr>
              <a:t>התמדה</a:t>
            </a:r>
            <a:r>
              <a:rPr kumimoji="0" lang="he-IL" sz="1600" b="0" i="0" u="none" strike="noStrike" kern="1200" cap="none" spc="0" normalizeH="0" baseline="0" noProof="0" dirty="0">
                <a:ln>
                  <a:noFill/>
                </a:ln>
                <a:solidFill>
                  <a:srgbClr val="C8ECF3">
                    <a:lumMod val="50000"/>
                  </a:srgbClr>
                </a:solidFill>
                <a:effectLst/>
                <a:uLnTx/>
                <a:uFillTx/>
                <a:latin typeface="Guttman Yad-Brush" panose="02010401010101010101" pitchFamily="2" charset="-79"/>
                <a:ea typeface="Tahoma" panose="020B0604030504040204" pitchFamily="34" charset="0"/>
                <a:cs typeface="Guttman Yad-Brush" panose="02010401010101010101" pitchFamily="2" charset="-79"/>
              </a:rPr>
              <a:t> –</a:t>
            </a:r>
            <a:r>
              <a:rPr kumimoji="0" lang="he-IL" sz="1600" b="0" i="0" u="none" strike="noStrike" kern="1200" cap="none" spc="0" normalizeH="0" baseline="0" noProof="0" dirty="0">
                <a:ln>
                  <a:noFill/>
                </a:ln>
                <a:solidFill>
                  <a:srgbClr val="C8ECF3"/>
                </a:solidFill>
                <a:effectLst/>
                <a:uLnTx/>
                <a:uFillTx/>
                <a:latin typeface="Guttman Yad-Brush" panose="02010401010101010101" pitchFamily="2" charset="-79"/>
                <a:ea typeface="Tahoma" panose="020B0604030504040204" pitchFamily="34" charset="0"/>
                <a:cs typeface="Guttman Yad-Brush" panose="02010401010101010101" pitchFamily="2" charset="-79"/>
              </a:rPr>
              <a:t>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זו עשייה קבועה הנמשכת לאורך זמן, היכולת להשתדל ולשקוד בנחישות ובעקביות. ההתמדה עוזרת לנו לבצע משימות, לפתח הרגלים, להגשים חלומות ולשמור על בריאותנו.</a:t>
            </a:r>
            <a:endParaRPr kumimoji="0" lang="he-IL" sz="1800" b="0" i="0" u="none" strike="noStrike" kern="1200" cap="none" spc="0" normalizeH="0" baseline="0" noProof="0" dirty="0">
              <a:ln>
                <a:noFill/>
              </a:ln>
              <a:solidFill>
                <a:srgbClr val="0070C0"/>
              </a:solidFill>
              <a:effectLst/>
              <a:uLnTx/>
              <a:uFillTx/>
              <a:latin typeface="Guttman Yad-Brush" panose="02010401010101010101" pitchFamily="2" charset="-79"/>
              <a:ea typeface="Tahoma" panose="020B0604030504040204" pitchFamily="34" charset="0"/>
              <a:cs typeface="Guttman Yad-Brush" panose="02010401010101010101" pitchFamily="2" charset="-79"/>
            </a:endParaRPr>
          </a:p>
        </p:txBody>
      </p:sp>
      <p:sp>
        <p:nvSpPr>
          <p:cNvPr id="2" name="TextBox 1"/>
          <p:cNvSpPr txBox="1"/>
          <p:nvPr/>
        </p:nvSpPr>
        <p:spPr>
          <a:xfrm>
            <a:off x="3210178" y="6229476"/>
            <a:ext cx="6045000" cy="307777"/>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Guttman Yad-Brush" panose="02010401010101010101" pitchFamily="2" charset="-79"/>
                <a:ea typeface="+mn-ea"/>
                <a:cs typeface="Guttman Yad-Brush" panose="02010401010101010101" pitchFamily="2" charset="-79"/>
              </a:rPr>
              <a:t>להרחבה ראה</a:t>
            </a:r>
            <a:r>
              <a:rPr kumimoji="0" lang="he-IL" sz="14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 </a:t>
            </a:r>
            <a:r>
              <a:rPr kumimoji="0" lang="he-IL" sz="14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hlinkClick r:id="rId3"/>
              </a:rPr>
              <a:t>מסרים בוני חוסן בימים של קורונה</a:t>
            </a:r>
            <a:r>
              <a:rPr kumimoji="0" lang="he-IL" sz="14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 ד"ר </a:t>
            </a:r>
            <a:r>
              <a:rPr kumimoji="0" lang="he-IL" sz="1400" b="0" i="0" u="none" strike="noStrike" kern="1200" cap="none" spc="0" normalizeH="0" baseline="0" noProof="0" dirty="0" err="1">
                <a:ln>
                  <a:noFill/>
                </a:ln>
                <a:solidFill>
                  <a:prstClr val="black"/>
                </a:solidFill>
                <a:effectLst/>
                <a:uLnTx/>
                <a:uFillTx/>
                <a:latin typeface="Gisha" panose="020B0502040204020203" pitchFamily="34" charset="-79"/>
                <a:ea typeface="+mn-ea"/>
                <a:cs typeface="Gisha" panose="020B0502040204020203" pitchFamily="34" charset="-79"/>
              </a:rPr>
              <a:t>יוכי</a:t>
            </a:r>
            <a:r>
              <a:rPr kumimoji="0" lang="he-IL" sz="14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 סימן טוב, שפ"י</a:t>
            </a:r>
          </a:p>
        </p:txBody>
      </p:sp>
      <p:pic>
        <p:nvPicPr>
          <p:cNvPr id="26" name="תמונה 25"/>
          <p:cNvPicPr>
            <a:picLocks noChangeAspect="1"/>
          </p:cNvPicPr>
          <p:nvPr/>
        </p:nvPicPr>
        <p:blipFill rotWithShape="1">
          <a:blip r:embed="rId4">
            <a:extLst>
              <a:ext uri="{28A0092B-C50C-407E-A947-70E740481C1C}">
                <a14:useLocalDpi xmlns:a14="http://schemas.microsoft.com/office/drawing/2010/main" val="0"/>
              </a:ext>
            </a:extLst>
          </a:blip>
          <a:srcRect l="51556" t="17888" r="2333" b="21000"/>
          <a:stretch/>
        </p:blipFill>
        <p:spPr>
          <a:xfrm>
            <a:off x="298679" y="149681"/>
            <a:ext cx="2145589" cy="1421776"/>
          </a:xfrm>
          <a:prstGeom prst="rect">
            <a:avLst/>
          </a:prstGeom>
        </p:spPr>
      </p:pic>
      <p:pic>
        <p:nvPicPr>
          <p:cNvPr id="5" name="תמונה 4">
            <a:extLst>
              <a:ext uri="{FF2B5EF4-FFF2-40B4-BE49-F238E27FC236}">
                <a16:creationId xmlns:a16="http://schemas.microsoft.com/office/drawing/2014/main" id="{153C5F8C-E447-4A17-975C-F786E650B8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599" t="6334" b="14475"/>
          <a:stretch/>
        </p:blipFill>
        <p:spPr>
          <a:xfrm>
            <a:off x="11177542" y="1996251"/>
            <a:ext cx="647103" cy="1359145"/>
          </a:xfrm>
          <a:prstGeom prst="rect">
            <a:avLst/>
          </a:prstGeom>
        </p:spPr>
      </p:pic>
      <p:pic>
        <p:nvPicPr>
          <p:cNvPr id="7" name="תמונה 6" descr="Anchor, Harbor, Ship, Keeper, Tie, Black">
            <a:extLst>
              <a:ext uri="{FF2B5EF4-FFF2-40B4-BE49-F238E27FC236}">
                <a16:creationId xmlns:a16="http://schemas.microsoft.com/office/drawing/2014/main" id="{F5AF3DDE-D594-4975-AE6E-CDBE86A6BCA4}"/>
              </a:ext>
            </a:extLst>
          </p:cNvPr>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88685" y="4992414"/>
            <a:ext cx="628896" cy="579692"/>
          </a:xfrm>
          <a:prstGeom prst="rect">
            <a:avLst/>
          </a:prstGeom>
          <a:noFill/>
          <a:ln>
            <a:noFill/>
          </a:ln>
        </p:spPr>
      </p:pic>
      <p:pic>
        <p:nvPicPr>
          <p:cNvPr id="10" name="Picture 4" descr="Frames, Borders, Orange Frame, Vectors">
            <a:extLst>
              <a:ext uri="{FF2B5EF4-FFF2-40B4-BE49-F238E27FC236}">
                <a16:creationId xmlns:a16="http://schemas.microsoft.com/office/drawing/2014/main" id="{69594C3B-F224-49EC-AC32-FE10D9014C0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7265"/>
          <a:stretch/>
        </p:blipFill>
        <p:spPr bwMode="auto">
          <a:xfrm>
            <a:off x="11135903" y="4065814"/>
            <a:ext cx="730380" cy="2957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99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barn(inVertical)">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4" end="4"/>
                                            </p:txEl>
                                          </p:spTgt>
                                        </p:tgtEl>
                                        <p:attrNameLst>
                                          <p:attrName>style.visibility</p:attrName>
                                        </p:attrNameLst>
                                      </p:cBhvr>
                                      <p:to>
                                        <p:strVal val="visible"/>
                                      </p:to>
                                    </p:set>
                                    <p:animEffect transition="in" filter="barn(inVertical)">
                                      <p:cBhvr>
                                        <p:cTn id="22" dur="500"/>
                                        <p:tgtEl>
                                          <p:spTgt spid="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animEffect transition="in" filter="barn(inVertical)">
                                      <p:cBhvr>
                                        <p:cTn id="27"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idx="1"/>
          </p:nvPr>
        </p:nvSpPr>
        <p:spPr>
          <a:xfrm>
            <a:off x="267630" y="639337"/>
            <a:ext cx="8758664" cy="5853113"/>
          </a:xfrm>
        </p:spPr>
        <p:txBody>
          <a:bodyPr>
            <a:normAutofit/>
          </a:bodyPr>
          <a:lstStyle/>
          <a:p>
            <a:pPr marL="45720" indent="0">
              <a:lnSpc>
                <a:spcPct val="150000"/>
              </a:lnSpc>
              <a:buNone/>
            </a:pP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מהלך המפגש:</a:t>
            </a:r>
          </a:p>
          <a:p>
            <a:pPr marL="560070" indent="-514350">
              <a:lnSpc>
                <a:spcPct val="150000"/>
              </a:lnSpc>
              <a:buFont typeface="+mj-lt"/>
              <a:buAutoNum type="arabicPeriod"/>
            </a:pP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פעילות פתיחה – "קלפים מסתובבים"</a:t>
            </a:r>
          </a:p>
          <a:p>
            <a:pPr marL="560070" indent="-514350">
              <a:lnSpc>
                <a:spcPct val="150000"/>
              </a:lnSpc>
              <a:buFont typeface="+mj-lt"/>
              <a:buAutoNum type="arabicPeriod"/>
            </a:pP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דיון: "אין הדבר תלוי אלא בי" </a:t>
            </a:r>
          </a:p>
          <a:p>
            <a:pPr marL="45720" indent="0">
              <a:lnSpc>
                <a:spcPct val="150000"/>
              </a:lnSpc>
              <a:buNone/>
            </a:pPr>
            <a:r>
              <a:rPr lang="he-IL" sz="2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יצירה משותפת - רשימת חוזקות</a:t>
            </a:r>
          </a:p>
          <a:p>
            <a:pPr marL="560070" indent="-514350">
              <a:lnSpc>
                <a:spcPct val="150000"/>
              </a:lnSpc>
              <a:buFont typeface="+mj-lt"/>
              <a:buAutoNum type="arabicPeriod" startAt="3"/>
            </a:pP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איתור ומיפוי – חוזקות בדרך להשגת מטרה</a:t>
            </a:r>
          </a:p>
          <a:p>
            <a:pPr marL="560070" indent="-514350">
              <a:lnSpc>
                <a:spcPct val="150000"/>
              </a:lnSpc>
              <a:buFont typeface="+mj-lt"/>
              <a:buAutoNum type="arabicPeriod" startAt="3"/>
            </a:pP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התבוננות אישית – אני התלמיד/ה המתמיד/ה</a:t>
            </a:r>
          </a:p>
          <a:p>
            <a:pPr marL="560070" indent="-514350">
              <a:lnSpc>
                <a:spcPct val="150000"/>
              </a:lnSpc>
              <a:buFont typeface="+mj-lt"/>
              <a:buAutoNum type="arabicPeriod" startAt="3"/>
            </a:pP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תובנות ויישום – "יגעת ומצאת, תאמין"</a:t>
            </a:r>
          </a:p>
          <a:p>
            <a:pPr marL="560070" indent="-514350">
              <a:lnSpc>
                <a:spcPct val="150000"/>
              </a:lnSpc>
              <a:buFont typeface="+mj-lt"/>
              <a:buAutoNum type="arabicPeriod" startAt="3"/>
            </a:pP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סיום סיכום</a:t>
            </a:r>
          </a:p>
        </p:txBody>
      </p:sp>
      <p:sp>
        <p:nvSpPr>
          <p:cNvPr id="3" name="כותרת 2"/>
          <p:cNvSpPr>
            <a:spLocks noGrp="1"/>
          </p:cNvSpPr>
          <p:nvPr>
            <p:ph type="title"/>
          </p:nvPr>
        </p:nvSpPr>
        <p:spPr/>
        <p:txBody>
          <a:bodyPr/>
          <a:lstStyle/>
          <a:p>
            <a:pPr algn="ctr"/>
            <a:r>
              <a:rPr lang="he-IL" sz="4400" b="1" dirty="0">
                <a:latin typeface="Tahoma" panose="020B0604030504040204" pitchFamily="34" charset="0"/>
                <a:ea typeface="Tahoma" panose="020B0604030504040204" pitchFamily="34" charset="0"/>
                <a:cs typeface="Tahoma" panose="020B0604030504040204" pitchFamily="34" charset="0"/>
              </a:rPr>
              <a:t>מפגש שלישי</a:t>
            </a:r>
          </a:p>
        </p:txBody>
      </p:sp>
    </p:spTree>
    <p:extLst>
      <p:ext uri="{BB962C8B-B14F-4D97-AF65-F5344CB8AC3E}">
        <p14:creationId xmlns:p14="http://schemas.microsoft.com/office/powerpoint/2010/main" val="1483566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מעוגל 10"/>
          <p:cNvSpPr/>
          <p:nvPr/>
        </p:nvSpPr>
        <p:spPr>
          <a:xfrm>
            <a:off x="2426008" y="4311807"/>
            <a:ext cx="1817649" cy="2319453"/>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sz="2200" dirty="0">
                <a:latin typeface="Arial" panose="020B0604020202020204" pitchFamily="34" charset="0"/>
                <a:cs typeface="Arial" panose="020B0604020202020204" pitchFamily="34" charset="0"/>
              </a:rPr>
              <a:t>משהו שחשבתי שאני לא יכול/ה לעשות והתברר לי שדווקא כן</a:t>
            </a:r>
          </a:p>
        </p:txBody>
      </p:sp>
      <p:sp>
        <p:nvSpPr>
          <p:cNvPr id="13" name="מלבן מעוגל 12"/>
          <p:cNvSpPr/>
          <p:nvPr/>
        </p:nvSpPr>
        <p:spPr>
          <a:xfrm>
            <a:off x="4985550" y="4330392"/>
            <a:ext cx="1817649" cy="2319453"/>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sz="2200" dirty="0">
                <a:latin typeface="Arial" panose="020B0604020202020204" pitchFamily="34" charset="0"/>
                <a:cs typeface="Arial" panose="020B0604020202020204" pitchFamily="34" charset="0"/>
              </a:rPr>
              <a:t>משהו שעשיתי ולאחרונה, הפסקתי לעשות</a:t>
            </a:r>
          </a:p>
          <a:p>
            <a:pPr algn="ctr"/>
            <a:endParaRPr lang="he-IL" dirty="0"/>
          </a:p>
        </p:txBody>
      </p:sp>
      <p:sp>
        <p:nvSpPr>
          <p:cNvPr id="14" name="מלבן מעוגל 13"/>
          <p:cNvSpPr/>
          <p:nvPr/>
        </p:nvSpPr>
        <p:spPr>
          <a:xfrm>
            <a:off x="7502963" y="4321484"/>
            <a:ext cx="1817649" cy="2319453"/>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sz="2200" dirty="0">
                <a:latin typeface="Arial" panose="020B0604020202020204" pitchFamily="34" charset="0"/>
                <a:cs typeface="Arial" panose="020B0604020202020204" pitchFamily="34" charset="0"/>
              </a:rPr>
              <a:t>משהו שאני ממש משקיע/ה בו</a:t>
            </a:r>
          </a:p>
          <a:p>
            <a:pPr algn="ctr"/>
            <a:endParaRPr lang="he-IL" dirty="0"/>
          </a:p>
        </p:txBody>
      </p:sp>
      <p:sp>
        <p:nvSpPr>
          <p:cNvPr id="16" name="מלבן מעוגל 15"/>
          <p:cNvSpPr/>
          <p:nvPr/>
        </p:nvSpPr>
        <p:spPr>
          <a:xfrm>
            <a:off x="2426010" y="1766588"/>
            <a:ext cx="1817649" cy="2319453"/>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sz="2200" dirty="0">
                <a:latin typeface="Arial" panose="020B0604020202020204" pitchFamily="34" charset="0"/>
                <a:cs typeface="Arial" panose="020B0604020202020204" pitchFamily="34" charset="0"/>
              </a:rPr>
              <a:t>משהו חדש שלמדתי בזמן האחרון</a:t>
            </a:r>
          </a:p>
          <a:p>
            <a:pPr algn="ctr"/>
            <a:endParaRPr lang="he-IL" dirty="0"/>
          </a:p>
        </p:txBody>
      </p:sp>
      <p:sp>
        <p:nvSpPr>
          <p:cNvPr id="12" name="מלבן מעוגל 11"/>
          <p:cNvSpPr/>
          <p:nvPr/>
        </p:nvSpPr>
        <p:spPr>
          <a:xfrm>
            <a:off x="4985550" y="1694985"/>
            <a:ext cx="1817649" cy="2319453"/>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sz="2200" dirty="0">
                <a:latin typeface="Arial" panose="020B0604020202020204" pitchFamily="34" charset="0"/>
                <a:cs typeface="Arial" panose="020B0604020202020204" pitchFamily="34" charset="0"/>
              </a:rPr>
              <a:t>משהו שאני עושה למרות הקשיים בתקופה האחרונה</a:t>
            </a:r>
          </a:p>
        </p:txBody>
      </p:sp>
      <p:sp>
        <p:nvSpPr>
          <p:cNvPr id="15" name="מלבן מעוגל 14"/>
          <p:cNvSpPr/>
          <p:nvPr/>
        </p:nvSpPr>
        <p:spPr>
          <a:xfrm>
            <a:off x="7502964" y="1694985"/>
            <a:ext cx="1817649" cy="2319453"/>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sz="2200" dirty="0">
                <a:latin typeface="Arial" panose="020B0604020202020204" pitchFamily="34" charset="0"/>
                <a:cs typeface="Arial" panose="020B0604020202020204" pitchFamily="34" charset="0"/>
              </a:rPr>
              <a:t>משהו חדש, שעשיתי לאחרונה ולא עשיתי מעולם</a:t>
            </a:r>
          </a:p>
        </p:txBody>
      </p:sp>
      <p:sp>
        <p:nvSpPr>
          <p:cNvPr id="2" name="כותרת 1"/>
          <p:cNvSpPr>
            <a:spLocks noGrp="1"/>
          </p:cNvSpPr>
          <p:nvPr>
            <p:ph type="title"/>
          </p:nvPr>
        </p:nvSpPr>
        <p:spPr/>
        <p:txBody>
          <a:bodyPr/>
          <a:lstStyle/>
          <a:p>
            <a:pPr eaLnBrk="1" fontAlgn="auto" hangingPunct="1">
              <a:spcAft>
                <a:spcPts val="0"/>
              </a:spcAft>
              <a:buClr>
                <a:schemeClr val="tx1">
                  <a:lumMod val="85000"/>
                  <a:lumOff val="15000"/>
                </a:schemeClr>
              </a:buClr>
              <a:defRPr/>
            </a:pP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"קלפים מסתובבים"</a:t>
            </a:r>
            <a:b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br>
            <a:b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5" name="מלבן מעוגל 4"/>
          <p:cNvSpPr/>
          <p:nvPr/>
        </p:nvSpPr>
        <p:spPr>
          <a:xfrm>
            <a:off x="2445834" y="4311806"/>
            <a:ext cx="1817649" cy="2319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9600" dirty="0"/>
              <a:t>6</a:t>
            </a:r>
          </a:p>
        </p:txBody>
      </p:sp>
      <p:sp>
        <p:nvSpPr>
          <p:cNvPr id="6" name="מלבן מעוגל 5"/>
          <p:cNvSpPr/>
          <p:nvPr/>
        </p:nvSpPr>
        <p:spPr>
          <a:xfrm>
            <a:off x="4985551" y="1694986"/>
            <a:ext cx="1817649" cy="2319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9600" dirty="0"/>
              <a:t>2</a:t>
            </a:r>
          </a:p>
        </p:txBody>
      </p:sp>
      <p:sp>
        <p:nvSpPr>
          <p:cNvPr id="7" name="מלבן מעוגל 6"/>
          <p:cNvSpPr/>
          <p:nvPr/>
        </p:nvSpPr>
        <p:spPr>
          <a:xfrm>
            <a:off x="4985551" y="4330392"/>
            <a:ext cx="1817649" cy="2319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9600" dirty="0"/>
              <a:t>5</a:t>
            </a:r>
          </a:p>
        </p:txBody>
      </p:sp>
      <p:sp>
        <p:nvSpPr>
          <p:cNvPr id="8" name="מלבן מעוגל 7"/>
          <p:cNvSpPr/>
          <p:nvPr/>
        </p:nvSpPr>
        <p:spPr>
          <a:xfrm>
            <a:off x="7502965" y="4330392"/>
            <a:ext cx="1817649" cy="2319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9600" dirty="0"/>
              <a:t>4</a:t>
            </a:r>
          </a:p>
        </p:txBody>
      </p:sp>
      <p:sp>
        <p:nvSpPr>
          <p:cNvPr id="9" name="מלבן מעוגל 8"/>
          <p:cNvSpPr/>
          <p:nvPr/>
        </p:nvSpPr>
        <p:spPr>
          <a:xfrm>
            <a:off x="7502965" y="1694985"/>
            <a:ext cx="1817649" cy="2319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9600" dirty="0"/>
              <a:t>1</a:t>
            </a:r>
          </a:p>
        </p:txBody>
      </p:sp>
      <p:sp>
        <p:nvSpPr>
          <p:cNvPr id="10" name="מלבן מעוגל 9"/>
          <p:cNvSpPr/>
          <p:nvPr/>
        </p:nvSpPr>
        <p:spPr>
          <a:xfrm>
            <a:off x="2426010" y="1766589"/>
            <a:ext cx="1817649" cy="2319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9600" dirty="0"/>
              <a:t>3</a:t>
            </a:r>
          </a:p>
        </p:txBody>
      </p:sp>
    </p:spTree>
    <p:extLst>
      <p:ext uri="{BB962C8B-B14F-4D97-AF65-F5344CB8AC3E}">
        <p14:creationId xmlns:p14="http://schemas.microsoft.com/office/powerpoint/2010/main" val="424476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strVal val="ppt_w*0.70"/>
                                          </p:val>
                                        </p:tav>
                                      </p:tavLst>
                                    </p:anim>
                                    <p:anim calcmode="lin" valueType="num">
                                      <p:cBhvr>
                                        <p:cTn id="7" dur="1000"/>
                                        <p:tgtEl>
                                          <p:spTgt spid="9"/>
                                        </p:tgtEl>
                                        <p:attrNameLst>
                                          <p:attrName>ppt_h</p:attrName>
                                        </p:attrNameLst>
                                      </p:cBhvr>
                                      <p:tavLst>
                                        <p:tav tm="0">
                                          <p:val>
                                            <p:strVal val="ppt_h"/>
                                          </p:val>
                                        </p:tav>
                                        <p:tav tm="100000">
                                          <p:val>
                                            <p:strVal val="ppt_h"/>
                                          </p:val>
                                        </p:tav>
                                      </p:tavLst>
                                    </p:anim>
                                    <p:animEffect transition="out" filter="fade">
                                      <p:cBhvr>
                                        <p:cTn id="8" dur="1000"/>
                                        <p:tgtEl>
                                          <p:spTgt spid="9"/>
                                        </p:tgtEl>
                                      </p:cBhvr>
                                    </p:animEffect>
                                    <p:set>
                                      <p:cBhvr>
                                        <p:cTn id="9" dur="1" fill="hold">
                                          <p:stCondLst>
                                            <p:cond delay="9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grpId="0" nodeType="clickEffect">
                                  <p:stCondLst>
                                    <p:cond delay="0"/>
                                  </p:stCondLst>
                                  <p:childTnLst>
                                    <p:anim calcmode="lin" valueType="num">
                                      <p:cBhvr>
                                        <p:cTn id="13" dur="1000"/>
                                        <p:tgtEl>
                                          <p:spTgt spid="6"/>
                                        </p:tgtEl>
                                        <p:attrNameLst>
                                          <p:attrName>ppt_w</p:attrName>
                                        </p:attrNameLst>
                                      </p:cBhvr>
                                      <p:tavLst>
                                        <p:tav tm="0">
                                          <p:val>
                                            <p:strVal val="ppt_w"/>
                                          </p:val>
                                        </p:tav>
                                        <p:tav tm="100000">
                                          <p:val>
                                            <p:strVal val="ppt_w*0.70"/>
                                          </p:val>
                                        </p:tav>
                                      </p:tavLst>
                                    </p:anim>
                                    <p:anim calcmode="lin" valueType="num">
                                      <p:cBhvr>
                                        <p:cTn id="14" dur="1000"/>
                                        <p:tgtEl>
                                          <p:spTgt spid="6"/>
                                        </p:tgtEl>
                                        <p:attrNameLst>
                                          <p:attrName>ppt_h</p:attrName>
                                        </p:attrNameLst>
                                      </p:cBhvr>
                                      <p:tavLst>
                                        <p:tav tm="0">
                                          <p:val>
                                            <p:strVal val="ppt_h"/>
                                          </p:val>
                                        </p:tav>
                                        <p:tav tm="100000">
                                          <p:val>
                                            <p:strVal val="ppt_h"/>
                                          </p:val>
                                        </p:tav>
                                      </p:tavLst>
                                    </p:anim>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5" presetClass="exit" presetSubtype="0" fill="hold" grpId="0" nodeType="clickEffect">
                                  <p:stCondLst>
                                    <p:cond delay="0"/>
                                  </p:stCondLst>
                                  <p:childTnLst>
                                    <p:anim calcmode="lin" valueType="num">
                                      <p:cBhvr>
                                        <p:cTn id="20" dur="1000"/>
                                        <p:tgtEl>
                                          <p:spTgt spid="10"/>
                                        </p:tgtEl>
                                        <p:attrNameLst>
                                          <p:attrName>ppt_w</p:attrName>
                                        </p:attrNameLst>
                                      </p:cBhvr>
                                      <p:tavLst>
                                        <p:tav tm="0">
                                          <p:val>
                                            <p:strVal val="ppt_w"/>
                                          </p:val>
                                        </p:tav>
                                        <p:tav tm="100000">
                                          <p:val>
                                            <p:strVal val="ppt_w*0.70"/>
                                          </p:val>
                                        </p:tav>
                                      </p:tavLst>
                                    </p:anim>
                                    <p:anim calcmode="lin" valueType="num">
                                      <p:cBhvr>
                                        <p:cTn id="21" dur="1000"/>
                                        <p:tgtEl>
                                          <p:spTgt spid="10"/>
                                        </p:tgtEl>
                                        <p:attrNameLst>
                                          <p:attrName>ppt_h</p:attrName>
                                        </p:attrNameLst>
                                      </p:cBhvr>
                                      <p:tavLst>
                                        <p:tav tm="0">
                                          <p:val>
                                            <p:strVal val="ppt_h"/>
                                          </p:val>
                                        </p:tav>
                                        <p:tav tm="100000">
                                          <p:val>
                                            <p:strVal val="ppt_h"/>
                                          </p:val>
                                        </p:tav>
                                      </p:tavLst>
                                    </p:anim>
                                    <p:animEffect transition="out" filter="fade">
                                      <p:cBhvr>
                                        <p:cTn id="22" dur="1000"/>
                                        <p:tgtEl>
                                          <p:spTgt spid="10"/>
                                        </p:tgtEl>
                                      </p:cBhvr>
                                    </p:animEffect>
                                    <p:set>
                                      <p:cBhvr>
                                        <p:cTn id="23" dur="1" fill="hold">
                                          <p:stCondLst>
                                            <p:cond delay="9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5" presetClass="exit" presetSubtype="0" fill="hold" grpId="0" nodeType="clickEffect">
                                  <p:stCondLst>
                                    <p:cond delay="0"/>
                                  </p:stCondLst>
                                  <p:childTnLst>
                                    <p:anim calcmode="lin" valueType="num">
                                      <p:cBhvr>
                                        <p:cTn id="27" dur="1000"/>
                                        <p:tgtEl>
                                          <p:spTgt spid="8"/>
                                        </p:tgtEl>
                                        <p:attrNameLst>
                                          <p:attrName>ppt_w</p:attrName>
                                        </p:attrNameLst>
                                      </p:cBhvr>
                                      <p:tavLst>
                                        <p:tav tm="0">
                                          <p:val>
                                            <p:strVal val="ppt_w"/>
                                          </p:val>
                                        </p:tav>
                                        <p:tav tm="100000">
                                          <p:val>
                                            <p:strVal val="ppt_w*0.70"/>
                                          </p:val>
                                        </p:tav>
                                      </p:tavLst>
                                    </p:anim>
                                    <p:anim calcmode="lin" valueType="num">
                                      <p:cBhvr>
                                        <p:cTn id="28" dur="1000"/>
                                        <p:tgtEl>
                                          <p:spTgt spid="8"/>
                                        </p:tgtEl>
                                        <p:attrNameLst>
                                          <p:attrName>ppt_h</p:attrName>
                                        </p:attrNameLst>
                                      </p:cBhvr>
                                      <p:tavLst>
                                        <p:tav tm="0">
                                          <p:val>
                                            <p:strVal val="ppt_h"/>
                                          </p:val>
                                        </p:tav>
                                        <p:tav tm="100000">
                                          <p:val>
                                            <p:strVal val="ppt_h"/>
                                          </p:val>
                                        </p:tav>
                                      </p:tavLst>
                                    </p:anim>
                                    <p:animEffect transition="out" filter="fade">
                                      <p:cBhvr>
                                        <p:cTn id="29" dur="1000"/>
                                        <p:tgtEl>
                                          <p:spTgt spid="8"/>
                                        </p:tgtEl>
                                      </p:cBhvr>
                                    </p:animEffect>
                                    <p:set>
                                      <p:cBhvr>
                                        <p:cTn id="30" dur="1" fill="hold">
                                          <p:stCondLst>
                                            <p:cond delay="9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5" presetClass="exit" presetSubtype="0" fill="hold" grpId="0" nodeType="clickEffect">
                                  <p:stCondLst>
                                    <p:cond delay="0"/>
                                  </p:stCondLst>
                                  <p:childTnLst>
                                    <p:anim calcmode="lin" valueType="num">
                                      <p:cBhvr>
                                        <p:cTn id="34" dur="1000"/>
                                        <p:tgtEl>
                                          <p:spTgt spid="7"/>
                                        </p:tgtEl>
                                        <p:attrNameLst>
                                          <p:attrName>ppt_w</p:attrName>
                                        </p:attrNameLst>
                                      </p:cBhvr>
                                      <p:tavLst>
                                        <p:tav tm="0">
                                          <p:val>
                                            <p:strVal val="ppt_w"/>
                                          </p:val>
                                        </p:tav>
                                        <p:tav tm="100000">
                                          <p:val>
                                            <p:strVal val="ppt_w*0.70"/>
                                          </p:val>
                                        </p:tav>
                                      </p:tavLst>
                                    </p:anim>
                                    <p:anim calcmode="lin" valueType="num">
                                      <p:cBhvr>
                                        <p:cTn id="35" dur="1000"/>
                                        <p:tgtEl>
                                          <p:spTgt spid="7"/>
                                        </p:tgtEl>
                                        <p:attrNameLst>
                                          <p:attrName>ppt_h</p:attrName>
                                        </p:attrNameLst>
                                      </p:cBhvr>
                                      <p:tavLst>
                                        <p:tav tm="0">
                                          <p:val>
                                            <p:strVal val="ppt_h"/>
                                          </p:val>
                                        </p:tav>
                                        <p:tav tm="100000">
                                          <p:val>
                                            <p:strVal val="ppt_h"/>
                                          </p:val>
                                        </p:tav>
                                      </p:tavLst>
                                    </p:anim>
                                    <p:animEffect transition="out" filter="fade">
                                      <p:cBhvr>
                                        <p:cTn id="36" dur="1000"/>
                                        <p:tgtEl>
                                          <p:spTgt spid="7"/>
                                        </p:tgtEl>
                                      </p:cBhvr>
                                    </p:animEffect>
                                    <p:set>
                                      <p:cBhvr>
                                        <p:cTn id="37" dur="1" fill="hold">
                                          <p:stCondLst>
                                            <p:cond delay="9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5" presetClass="exit" presetSubtype="0" fill="hold" grpId="0" nodeType="clickEffect">
                                  <p:stCondLst>
                                    <p:cond delay="0"/>
                                  </p:stCondLst>
                                  <p:childTnLst>
                                    <p:anim calcmode="lin" valueType="num">
                                      <p:cBhvr>
                                        <p:cTn id="41" dur="1000"/>
                                        <p:tgtEl>
                                          <p:spTgt spid="5"/>
                                        </p:tgtEl>
                                        <p:attrNameLst>
                                          <p:attrName>ppt_w</p:attrName>
                                        </p:attrNameLst>
                                      </p:cBhvr>
                                      <p:tavLst>
                                        <p:tav tm="0">
                                          <p:val>
                                            <p:strVal val="ppt_w"/>
                                          </p:val>
                                        </p:tav>
                                        <p:tav tm="100000">
                                          <p:val>
                                            <p:strVal val="ppt_w*0.70"/>
                                          </p:val>
                                        </p:tav>
                                      </p:tavLst>
                                    </p:anim>
                                    <p:anim calcmode="lin" valueType="num">
                                      <p:cBhvr>
                                        <p:cTn id="42" dur="1000"/>
                                        <p:tgtEl>
                                          <p:spTgt spid="5"/>
                                        </p:tgtEl>
                                        <p:attrNameLst>
                                          <p:attrName>ppt_h</p:attrName>
                                        </p:attrNameLst>
                                      </p:cBhvr>
                                      <p:tavLst>
                                        <p:tav tm="0">
                                          <p:val>
                                            <p:strVal val="ppt_h"/>
                                          </p:val>
                                        </p:tav>
                                        <p:tav tm="100000">
                                          <p:val>
                                            <p:strVal val="ppt_h"/>
                                          </p:val>
                                        </p:tav>
                                      </p:tavLst>
                                    </p:anim>
                                    <p:animEffect transition="out" filter="fade">
                                      <p:cBhvr>
                                        <p:cTn id="43" dur="1000"/>
                                        <p:tgtEl>
                                          <p:spTgt spid="5"/>
                                        </p:tgtEl>
                                      </p:cBhvr>
                                    </p:animEffect>
                                    <p:set>
                                      <p:cBhvr>
                                        <p:cTn id="4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Note Pad, Pen, Coffee, Cup, Plant, Desk, Writing,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18" y="197802"/>
            <a:ext cx="11819884" cy="6511006"/>
          </a:xfrm>
          <a:prstGeom prst="rect">
            <a:avLst/>
          </a:prstGeom>
          <a:noFill/>
          <a:extLst>
            <a:ext uri="{909E8E84-426E-40DD-AFC4-6F175D3DCCD1}">
              <a14:hiddenFill xmlns:a14="http://schemas.microsoft.com/office/drawing/2010/main">
                <a:solidFill>
                  <a:srgbClr val="FFFFFF"/>
                </a:solidFill>
              </a14:hiddenFill>
            </a:ext>
          </a:extLst>
        </p:spPr>
      </p:pic>
      <p:sp>
        <p:nvSpPr>
          <p:cNvPr id="3" name="כותרת 2"/>
          <p:cNvSpPr>
            <a:spLocks noGrp="1"/>
          </p:cNvSpPr>
          <p:nvPr>
            <p:ph type="title"/>
          </p:nvPr>
        </p:nvSpPr>
        <p:spPr>
          <a:xfrm rot="21306770">
            <a:off x="1655546" y="1953519"/>
            <a:ext cx="7315200" cy="2946515"/>
          </a:xfrm>
        </p:spPr>
        <p:txBody>
          <a:bodyPr/>
          <a:lstStyle/>
          <a:p>
            <a:pPr algn="ctr"/>
            <a:r>
              <a:rPr lang="he-IL" sz="66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אין הדבר </a:t>
            </a:r>
            <a:br>
              <a:rPr lang="he-IL" sz="66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66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תלוי אלא בי </a:t>
            </a:r>
            <a:br>
              <a:rPr lang="he-IL" sz="66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36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(מסכת ע"ז)</a:t>
            </a:r>
            <a:endParaRPr lang="he-IL"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2088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07999" y="1627632"/>
            <a:ext cx="11210524" cy="5433460"/>
          </a:xfrm>
        </p:spPr>
        <p:txBody>
          <a:bodyPr>
            <a:normAutofit fontScale="70000" lnSpcReduction="20000"/>
          </a:bodyPr>
          <a:lstStyle/>
          <a:p>
            <a:pPr marL="45720" indent="0">
              <a:buNone/>
            </a:pPr>
            <a:endParaRPr lang="he-IL" sz="2200" dirty="0">
              <a:solidFill>
                <a:schemeClr val="tx1"/>
              </a:solidFill>
              <a:latin typeface="Guttman Yad-Brush" panose="02010401010101010101" pitchFamily="2" charset="-79"/>
              <a:cs typeface="Guttman Yad-Brush" panose="02010401010101010101" pitchFamily="2" charset="-79"/>
            </a:endParaRPr>
          </a:p>
          <a:p>
            <a:pPr marL="45720" indent="0">
              <a:buNone/>
            </a:pPr>
            <a:r>
              <a:rPr lang="he-IL" sz="2200" dirty="0">
                <a:solidFill>
                  <a:schemeClr val="tx1"/>
                </a:solidFill>
                <a:latin typeface="Guttman Yad-Brush" panose="02010401010101010101" pitchFamily="2" charset="-79"/>
                <a:cs typeface="Guttman Yad-Brush" panose="02010401010101010101" pitchFamily="2" charset="-79"/>
              </a:rPr>
              <a:t>שאלות לדיון כיתתי: </a:t>
            </a:r>
            <a:endParaRPr lang="he-IL" sz="2200" dirty="0">
              <a:solidFill>
                <a:schemeClr val="tx1"/>
              </a:solidFill>
              <a:latin typeface="Arial" panose="020B0604020202020204" pitchFamily="34" charset="0"/>
              <a:cs typeface="Arial" panose="020B0604020202020204" pitchFamily="34" charset="0"/>
            </a:endParaRPr>
          </a:p>
          <a:p>
            <a:pPr>
              <a:lnSpc>
                <a:spcPct val="170000"/>
              </a:lnSpc>
              <a:buFont typeface="Wingdings" panose="05000000000000000000" pitchFamily="2" charset="2"/>
              <a:buChar char="Ø"/>
            </a:pPr>
            <a:r>
              <a:rPr lang="he-IL" sz="2200" dirty="0">
                <a:solidFill>
                  <a:schemeClr val="tx1"/>
                </a:solidFill>
                <a:latin typeface="Arial" panose="020B0604020202020204" pitchFamily="34" charset="0"/>
                <a:cs typeface="Arial" panose="020B0604020202020204" pitchFamily="34" charset="0"/>
              </a:rPr>
              <a:t> </a:t>
            </a:r>
            <a:r>
              <a:rPr lang="he-IL" sz="1900" b="1" dirty="0">
                <a:solidFill>
                  <a:schemeClr val="tx1"/>
                </a:solidFill>
                <a:latin typeface="Tahoma" panose="020B0604030504040204" pitchFamily="34" charset="0"/>
                <a:ea typeface="Tahoma" panose="020B0604030504040204" pitchFamily="34" charset="0"/>
                <a:cs typeface="Tahoma" panose="020B0604030504040204" pitchFamily="34" charset="0"/>
              </a:rPr>
              <a:t>מה דעתכם על המשפט - עד כמה אנחנו משפיעים על דברים שקורים בחיינו? </a:t>
            </a:r>
          </a:p>
          <a:p>
            <a:pPr>
              <a:lnSpc>
                <a:spcPct val="170000"/>
              </a:lnSpc>
              <a:buFont typeface="Wingdings" panose="05000000000000000000" pitchFamily="2" charset="2"/>
              <a:buChar char="Ø"/>
            </a:pPr>
            <a:r>
              <a:rPr lang="he-IL" sz="1900" b="1" dirty="0">
                <a:solidFill>
                  <a:schemeClr val="tx1"/>
                </a:solidFill>
                <a:latin typeface="Tahoma" panose="020B0604030504040204" pitchFamily="34" charset="0"/>
                <a:ea typeface="Tahoma" panose="020B0604030504040204" pitchFamily="34" charset="0"/>
                <a:cs typeface="Tahoma" panose="020B0604030504040204" pitchFamily="34" charset="0"/>
              </a:rPr>
              <a:t> עד כמה אנחנו אחראים להשגת המטרות שלנו? </a:t>
            </a:r>
          </a:p>
          <a:p>
            <a:pPr>
              <a:lnSpc>
                <a:spcPct val="170000"/>
              </a:lnSpc>
              <a:buFont typeface="Wingdings" panose="05000000000000000000" pitchFamily="2" charset="2"/>
              <a:buChar char="Ø"/>
            </a:pPr>
            <a:r>
              <a:rPr lang="he-IL" sz="1900" b="1" dirty="0">
                <a:solidFill>
                  <a:schemeClr val="tx1"/>
                </a:solidFill>
                <a:latin typeface="Tahoma" panose="020B0604030504040204" pitchFamily="34" charset="0"/>
                <a:ea typeface="Tahoma" panose="020B0604030504040204" pitchFamily="34" charset="0"/>
                <a:cs typeface="Tahoma" panose="020B0604030504040204" pitchFamily="34" charset="0"/>
              </a:rPr>
              <a:t> כשאתם נזכרים בהצלחה אחת שלכם, ואולי אפילו בכמה הצלחות שלכם, מה אתם חושבים    </a:t>
            </a:r>
          </a:p>
          <a:p>
            <a:pPr marL="45720" indent="0">
              <a:lnSpc>
                <a:spcPct val="170000"/>
              </a:lnSpc>
              <a:buNone/>
            </a:pPr>
            <a:r>
              <a:rPr lang="he-IL" sz="1900" b="1" dirty="0">
                <a:solidFill>
                  <a:schemeClr val="tx1"/>
                </a:solidFill>
                <a:latin typeface="Tahoma" panose="020B0604030504040204" pitchFamily="34" charset="0"/>
                <a:ea typeface="Tahoma" panose="020B0604030504040204" pitchFamily="34" charset="0"/>
                <a:cs typeface="Tahoma" panose="020B0604030504040204" pitchFamily="34" charset="0"/>
              </a:rPr>
              <a:t>    עליהן? איך הצלחתם/ן להשיג אותן?</a:t>
            </a:r>
            <a:r>
              <a:rPr lang="en-US" sz="19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e-IL" sz="1900" b="1" dirty="0">
                <a:solidFill>
                  <a:schemeClr val="tx1"/>
                </a:solidFill>
                <a:latin typeface="Tahoma" panose="020B0604030504040204" pitchFamily="34" charset="0"/>
                <a:ea typeface="Tahoma" panose="020B0604030504040204" pitchFamily="34" charset="0"/>
                <a:cs typeface="Tahoma" panose="020B0604030504040204" pitchFamily="34" charset="0"/>
              </a:rPr>
              <a:t>אלו מאמצים השקעתם כדי להגיע אליה?</a:t>
            </a:r>
          </a:p>
          <a:p>
            <a:pPr>
              <a:lnSpc>
                <a:spcPct val="170000"/>
              </a:lnSpc>
              <a:buFont typeface="Wingdings" panose="05000000000000000000" pitchFamily="2" charset="2"/>
              <a:buChar char="Ø"/>
            </a:pPr>
            <a:r>
              <a:rPr lang="he-IL" sz="1900" b="1" dirty="0">
                <a:solidFill>
                  <a:schemeClr val="tx1"/>
                </a:solidFill>
                <a:latin typeface="Tahoma" panose="020B0604030504040204" pitchFamily="34" charset="0"/>
                <a:ea typeface="Tahoma" panose="020B0604030504040204" pitchFamily="34" charset="0"/>
                <a:cs typeface="Tahoma" panose="020B0604030504040204" pitchFamily="34" charset="0"/>
              </a:rPr>
              <a:t> איך אתם מרגישים/</a:t>
            </a:r>
            <a:r>
              <a:rPr lang="he-IL" sz="1900" b="1" dirty="0" err="1">
                <a:solidFill>
                  <a:schemeClr val="tx1"/>
                </a:solidFill>
                <a:latin typeface="Tahoma" panose="020B0604030504040204" pitchFamily="34" charset="0"/>
                <a:ea typeface="Tahoma" panose="020B0604030504040204" pitchFamily="34" charset="0"/>
                <a:cs typeface="Tahoma" panose="020B0604030504040204" pitchFamily="34" charset="0"/>
              </a:rPr>
              <a:t>ות</a:t>
            </a:r>
            <a:r>
              <a:rPr lang="he-IL" sz="1900" b="1" dirty="0">
                <a:solidFill>
                  <a:schemeClr val="tx1"/>
                </a:solidFill>
                <a:latin typeface="Tahoma" panose="020B0604030504040204" pitchFamily="34" charset="0"/>
                <a:ea typeface="Tahoma" panose="020B0604030504040204" pitchFamily="34" charset="0"/>
                <a:cs typeface="Tahoma" panose="020B0604030504040204" pitchFamily="34" charset="0"/>
              </a:rPr>
              <a:t> לגבי תהליך ההצלחה? </a:t>
            </a:r>
          </a:p>
          <a:p>
            <a:pPr>
              <a:lnSpc>
                <a:spcPct val="170000"/>
              </a:lnSpc>
              <a:buFont typeface="Wingdings" panose="05000000000000000000" pitchFamily="2" charset="2"/>
              <a:buChar char="Ø"/>
            </a:pPr>
            <a:r>
              <a:rPr lang="he-IL" sz="1900" b="1"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he-IL" sz="19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אפשר לכתוב את התשובות </a:t>
            </a:r>
            <a:r>
              <a:rPr lang="he-IL" sz="1900" b="1"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במנטימטר</a:t>
            </a:r>
            <a:r>
              <a:rPr lang="he-IL" sz="19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(כתגובות או כענן מילים)</a:t>
            </a:r>
          </a:p>
          <a:p>
            <a:pPr>
              <a:lnSpc>
                <a:spcPct val="170000"/>
              </a:lnSpc>
              <a:buFont typeface="Wingdings" panose="05000000000000000000" pitchFamily="2" charset="2"/>
              <a:buChar char="Ø"/>
            </a:pPr>
            <a:endParaRPr lang="he-IL" sz="19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nSpc>
                <a:spcPct val="170000"/>
              </a:lnSpc>
              <a:buFont typeface="Wingdings" panose="05000000000000000000" pitchFamily="2" charset="2"/>
              <a:buChar char="Ø"/>
            </a:pPr>
            <a:r>
              <a:rPr lang="he-IL" sz="1900" b="1" dirty="0">
                <a:solidFill>
                  <a:schemeClr val="tx1"/>
                </a:solidFill>
                <a:latin typeface="Tahoma" panose="020B0604030504040204" pitchFamily="34" charset="0"/>
                <a:ea typeface="Tahoma" panose="020B0604030504040204" pitchFamily="34" charset="0"/>
                <a:cs typeface="Tahoma" panose="020B0604030504040204" pitchFamily="34" charset="0"/>
              </a:rPr>
              <a:t> האם אתם מרגישים שיש לכם השפעה על מה שקורה בחייכם? האם השגת המטרות שלכם/ן היא משהו שאתם    </a:t>
            </a:r>
          </a:p>
          <a:p>
            <a:pPr marL="45720" indent="0">
              <a:lnSpc>
                <a:spcPct val="170000"/>
              </a:lnSpc>
              <a:buNone/>
            </a:pPr>
            <a:r>
              <a:rPr lang="he-IL" sz="1900" b="1" dirty="0">
                <a:solidFill>
                  <a:schemeClr val="tx1"/>
                </a:solidFill>
                <a:latin typeface="Tahoma" panose="020B0604030504040204" pitchFamily="34" charset="0"/>
                <a:ea typeface="Tahoma" panose="020B0604030504040204" pitchFamily="34" charset="0"/>
                <a:cs typeface="Tahoma" panose="020B0604030504040204" pitchFamily="34" charset="0"/>
              </a:rPr>
              <a:t>    פעלתם, התמדתם והתאמצתם עבורו? היו סיבות נוספות? (עזרה, הורים, מזל, צירוף מקרים...)</a:t>
            </a:r>
          </a:p>
          <a:p>
            <a:pPr marL="457200" lvl="0" rtl="0">
              <a:lnSpc>
                <a:spcPct val="170000"/>
              </a:lnSpc>
              <a:spcBef>
                <a:spcPts val="0"/>
              </a:spcBef>
              <a:buClr>
                <a:srgbClr val="000000"/>
              </a:buClr>
              <a:buSzPts val="1400"/>
              <a:buNone/>
              <a:defRPr/>
            </a:pPr>
            <a:endParaRPr lang="he-IL" sz="19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82563" lvl="0" indent="-95250">
              <a:lnSpc>
                <a:spcPct val="170000"/>
              </a:lnSpc>
              <a:spcBef>
                <a:spcPts val="0"/>
              </a:spcBef>
              <a:buSzPts val="1400"/>
              <a:buFont typeface="Wingdings" panose="05000000000000000000" pitchFamily="2" charset="2"/>
              <a:buChar char="Ø"/>
              <a:defRPr/>
            </a:pPr>
            <a:r>
              <a:rPr lang="he-IL" sz="1900" b="1" dirty="0">
                <a:solidFill>
                  <a:schemeClr val="tx1"/>
                </a:solidFill>
                <a:latin typeface="Tahoma" panose="020B0604030504040204" pitchFamily="34" charset="0"/>
                <a:ea typeface="Tahoma" panose="020B0604030504040204" pitchFamily="34" charset="0"/>
                <a:cs typeface="Tahoma" panose="020B0604030504040204" pitchFamily="34" charset="0"/>
              </a:rPr>
              <a:t> כתבו במחברת</a:t>
            </a:r>
            <a:r>
              <a:rPr lang="he-IL" sz="1900" b="1" dirty="0">
                <a:solidFill>
                  <a:schemeClr val="accent1"/>
                </a:solidFill>
                <a:latin typeface="Tahoma" panose="020B0604030504040204" pitchFamily="34" charset="0"/>
                <a:ea typeface="Tahoma" panose="020B0604030504040204" pitchFamily="34" charset="0"/>
                <a:cs typeface="Tahoma" panose="020B0604030504040204" pitchFamily="34" charset="0"/>
              </a:rPr>
              <a:t> / </a:t>
            </a:r>
            <a:r>
              <a:rPr lang="he-IL" sz="19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או בקיר שיתופי – </a:t>
            </a:r>
            <a:r>
              <a:rPr lang="he-IL" sz="1900" b="1"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מנטימטר</a:t>
            </a:r>
            <a:r>
              <a:rPr lang="he-IL" sz="19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או </a:t>
            </a:r>
            <a:r>
              <a:rPr lang="he-IL" sz="1900" b="1"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פדלט</a:t>
            </a:r>
            <a:r>
              <a:rPr lang="he-IL" sz="19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457200" lvl="0" algn="ctr" rtl="0">
              <a:lnSpc>
                <a:spcPct val="170000"/>
              </a:lnSpc>
              <a:spcBef>
                <a:spcPts val="0"/>
              </a:spcBef>
              <a:buClr>
                <a:srgbClr val="000000"/>
              </a:buClr>
              <a:buSzPts val="1400"/>
              <a:buNone/>
              <a:defRPr/>
            </a:pPr>
            <a:r>
              <a:rPr lang="he-IL" sz="1900" b="1" dirty="0">
                <a:solidFill>
                  <a:schemeClr val="tx1"/>
                </a:solidFill>
                <a:latin typeface="Tahoma" panose="020B0604030504040204" pitchFamily="34" charset="0"/>
                <a:ea typeface="Tahoma" panose="020B0604030504040204" pitchFamily="34" charset="0"/>
                <a:cs typeface="Tahoma" panose="020B0604030504040204" pitchFamily="34" charset="0"/>
              </a:rPr>
              <a:t>כיצד לדעתכם ההצלחה שלכם/ן בהשגת מטרה או מטרות שהצבת לעצמך </a:t>
            </a:r>
          </a:p>
          <a:p>
            <a:pPr marL="457200" lvl="0" algn="ctr" rtl="0">
              <a:lnSpc>
                <a:spcPct val="170000"/>
              </a:lnSpc>
              <a:spcBef>
                <a:spcPts val="0"/>
              </a:spcBef>
              <a:buClr>
                <a:srgbClr val="000000"/>
              </a:buClr>
              <a:buSzPts val="1400"/>
              <a:buNone/>
              <a:defRPr/>
            </a:pPr>
            <a:r>
              <a:rPr lang="he-IL" sz="1900" b="1" dirty="0">
                <a:solidFill>
                  <a:schemeClr val="tx1"/>
                </a:solidFill>
                <a:latin typeface="Tahoma" panose="020B0604030504040204" pitchFamily="34" charset="0"/>
                <a:ea typeface="Tahoma" panose="020B0604030504040204" pitchFamily="34" charset="0"/>
                <a:cs typeface="Tahoma" panose="020B0604030504040204" pitchFamily="34" charset="0"/>
              </a:rPr>
              <a:t>השפיעה על המחשבות והרגשות שלכם/ן, כשעמדתם בפני מטרה חדשה?  </a:t>
            </a:r>
            <a:endParaRPr lang="en-US" sz="19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lvl="0" algn="ctr" rtl="0">
              <a:lnSpc>
                <a:spcPct val="170000"/>
              </a:lnSpc>
              <a:spcBef>
                <a:spcPts val="0"/>
              </a:spcBef>
              <a:buClr>
                <a:srgbClr val="000000"/>
              </a:buClr>
              <a:buSzPts val="1400"/>
              <a:buNone/>
              <a:defRPr/>
            </a:pPr>
            <a:endParaRPr lang="en-US" sz="19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lvl="0" rtl="0">
              <a:spcBef>
                <a:spcPts val="0"/>
              </a:spcBef>
              <a:buClr>
                <a:srgbClr val="000000"/>
              </a:buClr>
              <a:buSzPts val="1400"/>
              <a:buNone/>
              <a:defRPr/>
            </a:pPr>
            <a:endParaRPr lang="en-US" sz="2200" dirty="0">
              <a:solidFill>
                <a:schemeClr val="tx1"/>
              </a:solidFill>
              <a:latin typeface="Arial" panose="020B0604020202020204" pitchFamily="34" charset="0"/>
              <a:cs typeface="Arial" panose="020B0604020202020204" pitchFamily="34" charset="0"/>
            </a:endParaRPr>
          </a:p>
          <a:p>
            <a:pPr marL="457200" lvl="0" rtl="0">
              <a:spcBef>
                <a:spcPts val="0"/>
              </a:spcBef>
              <a:buClr>
                <a:srgbClr val="000000"/>
              </a:buClr>
              <a:buSzPts val="1400"/>
              <a:buNone/>
              <a:defRPr/>
            </a:pPr>
            <a:endParaRPr lang="en-US" sz="2200" dirty="0">
              <a:solidFill>
                <a:schemeClr val="tx1"/>
              </a:solidFill>
              <a:latin typeface="Arial" panose="020B0604020202020204" pitchFamily="34" charset="0"/>
              <a:cs typeface="Arial" panose="020B0604020202020204" pitchFamily="34" charset="0"/>
            </a:endParaRPr>
          </a:p>
        </p:txBody>
      </p:sp>
      <p:sp>
        <p:nvSpPr>
          <p:cNvPr id="2" name="כותרת 1"/>
          <p:cNvSpPr>
            <a:spLocks noGrp="1"/>
          </p:cNvSpPr>
          <p:nvPr>
            <p:ph type="title"/>
          </p:nvPr>
        </p:nvSpPr>
        <p:spPr/>
        <p:txBody>
          <a:bodyPr/>
          <a:lstStyle/>
          <a:p>
            <a:pPr eaLnBrk="1" fontAlgn="auto" hangingPunct="1">
              <a:spcAft>
                <a:spcPts val="0"/>
              </a:spcAft>
              <a:buClr>
                <a:schemeClr val="tx1">
                  <a:lumMod val="85000"/>
                  <a:lumOff val="15000"/>
                </a:schemeClr>
              </a:buClr>
              <a:defRPr/>
            </a:pP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המטרות ואנחנו</a:t>
            </a:r>
            <a:b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he-IL" sz="2000" b="1" dirty="0">
              <a:solidFill>
                <a:srgbClr val="008080"/>
              </a:solidFill>
            </a:endParaRPr>
          </a:p>
        </p:txBody>
      </p:sp>
      <p:sp>
        <p:nvSpPr>
          <p:cNvPr id="5" name="TextBox 4"/>
          <p:cNvSpPr txBox="1"/>
          <p:nvPr/>
        </p:nvSpPr>
        <p:spPr>
          <a:xfrm>
            <a:off x="690373" y="355847"/>
            <a:ext cx="885524" cy="369332"/>
          </a:xfrm>
          <a:prstGeom prst="rect">
            <a:avLst/>
          </a:prstGeom>
          <a:solidFill>
            <a:srgbClr val="FFFFEB"/>
          </a:solidFill>
        </p:spPr>
        <p:txBody>
          <a:bodyPr wrap="square" rtlCol="1">
            <a:spAutoFit/>
          </a:bodyPr>
          <a:lstStyle/>
          <a:p>
            <a:r>
              <a:rPr lang="he-IL" dirty="0"/>
              <a:t>למורה</a:t>
            </a:r>
          </a:p>
        </p:txBody>
      </p:sp>
      <p:pic>
        <p:nvPicPr>
          <p:cNvPr id="15362" name="Picture 2" descr="Thinking, Comments,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9" y="1034008"/>
            <a:ext cx="3232518" cy="1761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685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2623930" y="4850205"/>
            <a:ext cx="8776309" cy="1640966"/>
          </a:xfrm>
        </p:spPr>
        <p:txBody>
          <a:bodyPr>
            <a:normAutofit fontScale="92500"/>
          </a:bodyPr>
          <a:lstStyle/>
          <a:p>
            <a:pPr marL="45720" indent="0">
              <a:buNone/>
            </a:pPr>
            <a:r>
              <a:rPr lang="he-IL" sz="24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ככל שאנחנו מתאמצים ומתמידים להשיג את מטרותינו</a:t>
            </a:r>
            <a:r>
              <a:rPr lang="he-IL" sz="2400" b="1" dirty="0">
                <a:solidFill>
                  <a:schemeClr val="accent1">
                    <a:lumMod val="50000"/>
                  </a:schemeClr>
                </a:solidFill>
                <a:latin typeface="Arial" panose="020B0604020202020204" pitchFamily="34" charset="0"/>
                <a:cs typeface="Arial" panose="020B0604020202020204" pitchFamily="34" charset="0"/>
              </a:rPr>
              <a:t>, </a:t>
            </a:r>
          </a:p>
          <a:p>
            <a:pPr marL="45720" indent="0" algn="ctr">
              <a:buNone/>
            </a:pPr>
            <a:r>
              <a:rPr lang="he-IL" sz="24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אנחנו משפיעים על עצמנו לטובה – אנחנו מאמינים בעצמנו והקב"ה מסייע בידינו, ואנו ממשיכים להשיג מטרות נוספות.</a:t>
            </a:r>
          </a:p>
          <a:p>
            <a:pPr marL="45720" indent="0">
              <a:buNone/>
            </a:pPr>
            <a:endParaRPr lang="he-IL" sz="2800" dirty="0">
              <a:solidFill>
                <a:schemeClr val="tx1"/>
              </a:solidFill>
            </a:endParaRPr>
          </a:p>
        </p:txBody>
      </p:sp>
      <p:sp>
        <p:nvSpPr>
          <p:cNvPr id="3" name="כותרת 2"/>
          <p:cNvSpPr>
            <a:spLocks noGrp="1"/>
          </p:cNvSpPr>
          <p:nvPr>
            <p:ph type="title"/>
          </p:nvPr>
        </p:nvSpPr>
        <p:spPr/>
        <p:txBody>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"אין הדבר תלוי אלא בי" </a:t>
            </a:r>
            <a:r>
              <a:rPr lang="he-IL" sz="1400" b="1" dirty="0">
                <a:solidFill>
                  <a:srgbClr val="002060"/>
                </a:solidFill>
                <a:latin typeface="Tahoma" panose="020B0604030504040204" pitchFamily="34" charset="0"/>
                <a:ea typeface="Tahoma" panose="020B0604030504040204" pitchFamily="34" charset="0"/>
                <a:cs typeface="Tahoma" panose="020B0604030504040204" pitchFamily="34" charset="0"/>
              </a:rPr>
              <a:t>(מסכת ע"ז)</a:t>
            </a:r>
          </a:p>
        </p:txBody>
      </p:sp>
      <p:sp>
        <p:nvSpPr>
          <p:cNvPr id="4" name="Google Shape;295;p11"/>
          <p:cNvSpPr txBox="1">
            <a:spLocks/>
          </p:cNvSpPr>
          <p:nvPr/>
        </p:nvSpPr>
        <p:spPr>
          <a:xfrm>
            <a:off x="1106905" y="1828801"/>
            <a:ext cx="10576107" cy="2868327"/>
          </a:xfrm>
          <a:prstGeom prst="rect">
            <a:avLst/>
          </a:prstGeom>
          <a:noFill/>
          <a:ln>
            <a:noFill/>
          </a:ln>
        </p:spPr>
        <p:txBody>
          <a:bodyPr spcFirstLastPara="1" vert="horz" wrap="square" lIns="91425" tIns="45700" rIns="91425" bIns="45700" rtlCol="0" anchor="t" anchorCtr="0">
            <a:normAutofit fontScale="92500" lnSpcReduction="10000"/>
          </a:bodyPr>
          <a:lst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571500" indent="-571500">
              <a:lnSpc>
                <a:spcPct val="90000"/>
              </a:lnSpc>
              <a:spcBef>
                <a:spcPts val="0"/>
              </a:spcBef>
              <a:buSzPts val="3600"/>
              <a:buFont typeface="Wingdings 2" pitchFamily="18" charset="2"/>
              <a:buChar char="ó"/>
            </a:pPr>
            <a:r>
              <a:rPr lang="he-IL" sz="2400" dirty="0">
                <a:solidFill>
                  <a:prstClr val="black"/>
                </a:solidFill>
                <a:latin typeface="Arial" panose="020B0604020202020204" pitchFamily="34" charset="0"/>
                <a:cs typeface="Arial" panose="020B0604020202020204" pitchFamily="34" charset="0"/>
              </a:rPr>
              <a:t>הקב"ה חנן כל אדם בכוחות וחוזקות שעוזרים לו להצליח.</a:t>
            </a:r>
          </a:p>
          <a:p>
            <a:pPr marL="571500" indent="-571500">
              <a:lnSpc>
                <a:spcPct val="90000"/>
              </a:lnSpc>
              <a:spcBef>
                <a:spcPts val="0"/>
              </a:spcBef>
              <a:buSzPts val="3600"/>
              <a:buFont typeface="Wingdings 2" pitchFamily="18" charset="2"/>
              <a:buChar char="ó"/>
            </a:pPr>
            <a:endParaRPr lang="he-IL" sz="2400" dirty="0">
              <a:solidFill>
                <a:prstClr val="black"/>
              </a:solidFill>
              <a:latin typeface="Arial" panose="020B0604020202020204" pitchFamily="34" charset="0"/>
              <a:cs typeface="Arial" panose="020B0604020202020204" pitchFamily="34" charset="0"/>
            </a:endParaRPr>
          </a:p>
          <a:p>
            <a:pPr marL="571500" indent="-571500">
              <a:lnSpc>
                <a:spcPct val="90000"/>
              </a:lnSpc>
              <a:spcBef>
                <a:spcPts val="0"/>
              </a:spcBef>
              <a:buSzPts val="3600"/>
              <a:buFont typeface="Wingdings 2" pitchFamily="18" charset="2"/>
              <a:buChar char="ó"/>
            </a:pPr>
            <a:r>
              <a:rPr lang="he-IL" sz="2400" dirty="0">
                <a:solidFill>
                  <a:prstClr val="black"/>
                </a:solidFill>
                <a:latin typeface="Arial" panose="020B0604020202020204" pitchFamily="34" charset="0"/>
                <a:cs typeface="Arial" panose="020B0604020202020204" pitchFamily="34" charset="0"/>
              </a:rPr>
              <a:t>כדי להגיע להצלחה עליו להשקיע מאמץ, להתאמן, לנסות, </a:t>
            </a:r>
            <a:r>
              <a:rPr lang="he-IL" sz="2400" b="1" dirty="0">
                <a:solidFill>
                  <a:prstClr val="black"/>
                </a:solidFill>
                <a:latin typeface="Arial" panose="020B0604020202020204" pitchFamily="34" charset="0"/>
                <a:cs typeface="Arial" panose="020B0604020202020204" pitchFamily="34" charset="0"/>
              </a:rPr>
              <a:t>להתמיד</a:t>
            </a:r>
            <a:r>
              <a:rPr lang="he-IL" sz="2400" dirty="0">
                <a:solidFill>
                  <a:prstClr val="black"/>
                </a:solidFill>
                <a:latin typeface="Arial" panose="020B0604020202020204" pitchFamily="34" charset="0"/>
                <a:cs typeface="Arial" panose="020B0604020202020204" pitchFamily="34" charset="0"/>
              </a:rPr>
              <a:t> ולהתקדם.</a:t>
            </a:r>
            <a:br>
              <a:rPr lang="he-IL" sz="2400" dirty="0">
                <a:solidFill>
                  <a:prstClr val="black"/>
                </a:solidFill>
                <a:latin typeface="Arial" panose="020B0604020202020204" pitchFamily="34" charset="0"/>
                <a:cs typeface="Arial" panose="020B0604020202020204" pitchFamily="34" charset="0"/>
              </a:rPr>
            </a:br>
            <a:endParaRPr lang="he-IL" sz="2400" dirty="0">
              <a:solidFill>
                <a:prstClr val="black"/>
              </a:solidFill>
              <a:latin typeface="Arial" panose="020B0604020202020204" pitchFamily="34" charset="0"/>
              <a:cs typeface="Arial" panose="020B0604020202020204" pitchFamily="34" charset="0"/>
            </a:endParaRPr>
          </a:p>
          <a:p>
            <a:pPr marL="571500" indent="-571500">
              <a:lnSpc>
                <a:spcPct val="90000"/>
              </a:lnSpc>
              <a:spcBef>
                <a:spcPts val="0"/>
              </a:spcBef>
              <a:buSzPts val="3600"/>
              <a:buFont typeface="Wingdings 2" pitchFamily="18" charset="2"/>
              <a:buChar char="ó"/>
            </a:pPr>
            <a:r>
              <a:rPr lang="he-IL" sz="2400" dirty="0">
                <a:solidFill>
                  <a:prstClr val="black"/>
                </a:solidFill>
                <a:latin typeface="Arial" panose="020B0604020202020204" pitchFamily="34" charset="0"/>
                <a:cs typeface="Arial" panose="020B0604020202020204" pitchFamily="34" charset="0"/>
              </a:rPr>
              <a:t>חוזקות הן כוחות שיש לכל אחד ואחת מאיתנו.</a:t>
            </a:r>
            <a:br>
              <a:rPr lang="en-US" sz="2400" dirty="0">
                <a:solidFill>
                  <a:prstClr val="black"/>
                </a:solidFill>
                <a:latin typeface="Arial" panose="020B0604020202020204" pitchFamily="34" charset="0"/>
                <a:cs typeface="Arial" panose="020B0604020202020204" pitchFamily="34" charset="0"/>
              </a:rPr>
            </a:br>
            <a:r>
              <a:rPr lang="he-IL" sz="2400" dirty="0">
                <a:solidFill>
                  <a:prstClr val="black"/>
                </a:solidFill>
                <a:latin typeface="Arial" panose="020B0604020202020204" pitchFamily="34" charset="0"/>
                <a:cs typeface="Arial" panose="020B0604020202020204" pitchFamily="34" charset="0"/>
              </a:rPr>
              <a:t> </a:t>
            </a:r>
          </a:p>
          <a:p>
            <a:pPr marL="571500" indent="-571500">
              <a:lnSpc>
                <a:spcPct val="90000"/>
              </a:lnSpc>
              <a:spcBef>
                <a:spcPts val="0"/>
              </a:spcBef>
              <a:buSzPts val="3600"/>
              <a:buFont typeface="Wingdings 2" pitchFamily="18" charset="2"/>
              <a:buChar char="ó"/>
            </a:pPr>
            <a:r>
              <a:rPr lang="he-IL" sz="2400" dirty="0">
                <a:solidFill>
                  <a:prstClr val="black"/>
                </a:solidFill>
                <a:latin typeface="Arial" panose="020B0604020202020204" pitchFamily="34" charset="0"/>
                <a:cs typeface="Arial" panose="020B0604020202020204" pitchFamily="34" charset="0"/>
              </a:rPr>
              <a:t>כדי לממש כוחות ויכולות אלו, חשוב להשקיע מאמץ ולהתמיד, ולהתפלל שהקב"ה יסייע. </a:t>
            </a:r>
            <a:br>
              <a:rPr lang="en-US" sz="2400" dirty="0">
                <a:solidFill>
                  <a:prstClr val="black"/>
                </a:solidFill>
                <a:latin typeface="Arial" panose="020B0604020202020204" pitchFamily="34" charset="0"/>
                <a:cs typeface="Arial" panose="020B0604020202020204" pitchFamily="34" charset="0"/>
              </a:rPr>
            </a:br>
            <a:endParaRPr lang="he-IL" sz="2400" dirty="0">
              <a:solidFill>
                <a:prstClr val="black"/>
              </a:solidFill>
              <a:latin typeface="Arial" panose="020B0604020202020204" pitchFamily="34" charset="0"/>
              <a:cs typeface="Arial" panose="020B0604020202020204" pitchFamily="34" charset="0"/>
            </a:endParaRPr>
          </a:p>
          <a:p>
            <a:pPr marL="571500" indent="-571500">
              <a:lnSpc>
                <a:spcPct val="90000"/>
              </a:lnSpc>
              <a:spcBef>
                <a:spcPts val="0"/>
              </a:spcBef>
              <a:buSzPts val="3600"/>
              <a:buFont typeface="Wingdings 2" pitchFamily="18" charset="2"/>
              <a:buChar char="ó"/>
            </a:pPr>
            <a:r>
              <a:rPr lang="he-IL" sz="2400" dirty="0">
                <a:solidFill>
                  <a:prstClr val="black"/>
                </a:solidFill>
                <a:latin typeface="Arial" panose="020B0604020202020204" pitchFamily="34" charset="0"/>
                <a:cs typeface="Arial" panose="020B0604020202020204" pitchFamily="34" charset="0"/>
              </a:rPr>
              <a:t>גם הצלחות קטנות הן הצלחות.</a:t>
            </a:r>
            <a:endParaRPr lang="he-IL" sz="2400" dirty="0">
              <a:latin typeface="Arial" panose="020B0604020202020204" pitchFamily="34" charset="0"/>
              <a:cs typeface="Arial" panose="020B0604020202020204" pitchFamily="34" charset="0"/>
            </a:endParaRPr>
          </a:p>
          <a:p>
            <a:pPr marL="571500" indent="-571500">
              <a:lnSpc>
                <a:spcPct val="90000"/>
              </a:lnSpc>
              <a:spcBef>
                <a:spcPts val="0"/>
              </a:spcBef>
              <a:buSzPts val="3600"/>
              <a:buFont typeface="Wingdings 2" pitchFamily="18" charset="2"/>
              <a:buChar char="ó"/>
            </a:pPr>
            <a:endParaRPr lang="he-IL" sz="2400" dirty="0">
              <a:latin typeface="Arial" panose="020B0604020202020204" pitchFamily="34" charset="0"/>
              <a:cs typeface="Arial" panose="020B0604020202020204" pitchFamily="34" charset="0"/>
            </a:endParaRPr>
          </a:p>
        </p:txBody>
      </p:sp>
      <p:pic>
        <p:nvPicPr>
          <p:cNvPr id="6" name="תמונה 5"/>
          <p:cNvPicPr>
            <a:picLocks noChangeAspect="1"/>
          </p:cNvPicPr>
          <p:nvPr/>
        </p:nvPicPr>
        <p:blipFill>
          <a:blip r:embed="rId3"/>
          <a:stretch>
            <a:fillRect/>
          </a:stretch>
        </p:blipFill>
        <p:spPr>
          <a:xfrm>
            <a:off x="508000" y="4324495"/>
            <a:ext cx="2284896" cy="2005758"/>
          </a:xfrm>
          <a:prstGeom prst="rect">
            <a:avLst/>
          </a:prstGeom>
        </p:spPr>
      </p:pic>
    </p:spTree>
    <p:extLst>
      <p:ext uri="{BB962C8B-B14F-4D97-AF65-F5344CB8AC3E}">
        <p14:creationId xmlns:p14="http://schemas.microsoft.com/office/powerpoint/2010/main" val="1684515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Frame, Border, Blue Border, Blue Frame, Scrapbook"/>
          <p:cNvPicPr/>
          <p:nvPr/>
        </p:nvPicPr>
        <p:blipFill>
          <a:blip r:embed="rId3">
            <a:extLst>
              <a:ext uri="{28A0092B-C50C-407E-A947-70E740481C1C}">
                <a14:useLocalDpi xmlns:a14="http://schemas.microsoft.com/office/drawing/2010/main" val="0"/>
              </a:ext>
            </a:extLst>
          </a:blip>
          <a:srcRect/>
          <a:stretch>
            <a:fillRect/>
          </a:stretch>
        </p:blipFill>
        <p:spPr bwMode="auto">
          <a:xfrm>
            <a:off x="288235" y="162587"/>
            <a:ext cx="11824503" cy="6526447"/>
          </a:xfrm>
          <a:prstGeom prst="rect">
            <a:avLst/>
          </a:prstGeom>
          <a:noFill/>
          <a:ln>
            <a:noFill/>
          </a:ln>
        </p:spPr>
      </p:pic>
      <p:sp>
        <p:nvSpPr>
          <p:cNvPr id="2" name="מציין מיקום תוכן 1"/>
          <p:cNvSpPr>
            <a:spLocks noGrp="1"/>
          </p:cNvSpPr>
          <p:nvPr>
            <p:ph idx="4294967295"/>
          </p:nvPr>
        </p:nvSpPr>
        <p:spPr>
          <a:xfrm>
            <a:off x="1206081" y="1259026"/>
            <a:ext cx="10208780" cy="571228"/>
          </a:xfrm>
        </p:spPr>
        <p:txBody>
          <a:bodyPr/>
          <a:lstStyle/>
          <a:p>
            <a:pPr marL="45720" indent="0">
              <a:buNone/>
            </a:pP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רשמו </a:t>
            </a:r>
            <a:r>
              <a:rPr lang="he-IL" b="1" dirty="0" err="1">
                <a:solidFill>
                  <a:srgbClr val="002060"/>
                </a:solidFill>
                <a:latin typeface="Tahoma" panose="020B0604030504040204" pitchFamily="34" charset="0"/>
                <a:ea typeface="Tahoma" panose="020B0604030504040204" pitchFamily="34" charset="0"/>
                <a:cs typeface="Tahoma" panose="020B0604030504040204" pitchFamily="34" charset="0"/>
              </a:rPr>
              <a:t>חוזקות</a:t>
            </a: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 וכוחות שאתם מכירים אצל אנשים בסביבתכם</a:t>
            </a:r>
          </a:p>
        </p:txBody>
      </p:sp>
      <p:sp>
        <p:nvSpPr>
          <p:cNvPr id="4" name="כותרת 1"/>
          <p:cNvSpPr txBox="1">
            <a:spLocks/>
          </p:cNvSpPr>
          <p:nvPr/>
        </p:nvSpPr>
        <p:spPr>
          <a:xfrm>
            <a:off x="848273" y="363658"/>
            <a:ext cx="11175013" cy="1054394"/>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pPr>
              <a:buClr>
                <a:schemeClr val="tx1">
                  <a:lumMod val="85000"/>
                  <a:lumOff val="15000"/>
                </a:schemeClr>
              </a:buClr>
              <a:defRPr/>
            </a:pP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חוזקות</a:t>
            </a:r>
            <a:endPar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6" name="תמונה 5" descr="Rose, Graphic, Flower, Deco, Decorative"/>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48273" y="4939748"/>
            <a:ext cx="1699385" cy="1390650"/>
          </a:xfrm>
          <a:prstGeom prst="rect">
            <a:avLst/>
          </a:prstGeom>
          <a:noFill/>
          <a:ln>
            <a:noFill/>
          </a:ln>
        </p:spPr>
      </p:pic>
    </p:spTree>
    <p:extLst>
      <p:ext uri="{BB962C8B-B14F-4D97-AF65-F5344CB8AC3E}">
        <p14:creationId xmlns:p14="http://schemas.microsoft.com/office/powerpoint/2010/main" val="1239568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10"/>
          <p:cNvSpPr/>
          <p:nvPr/>
        </p:nvSpPr>
        <p:spPr>
          <a:xfrm>
            <a:off x="4252775" y="3686175"/>
            <a:ext cx="1112805" cy="461665"/>
          </a:xfrm>
          <a:prstGeom prst="rect">
            <a:avLst/>
          </a:prstGeom>
          <a:noFill/>
        </p:spPr>
        <p:txBody>
          <a:bodyPr wrap="none" lIns="91440" tIns="45720" rIns="91440" bIns="45720">
            <a:spAutoFit/>
          </a:bodyPr>
          <a:lstStyle/>
          <a:p>
            <a:pPr algn="ctr"/>
            <a:r>
              <a:rPr lang="he-IL" sz="2400" b="1" dirty="0">
                <a:ln w="9525">
                  <a:noFill/>
                  <a:prstDash val="solid"/>
                </a:ln>
                <a:solidFill>
                  <a:schemeClr val="accent6">
                    <a:lumMod val="75000"/>
                  </a:schemeClr>
                </a:solidFill>
                <a:latin typeface="Arial" panose="020B0604020202020204" pitchFamily="34" charset="0"/>
                <a:cs typeface="Arial" panose="020B0604020202020204" pitchFamily="34" charset="0"/>
              </a:rPr>
              <a:t>סבלנות</a:t>
            </a:r>
            <a:endParaRPr lang="he-IL" sz="2400" b="1" cap="none" spc="0" dirty="0">
              <a:ln w="9525">
                <a:noFill/>
                <a:prstDash val="solid"/>
              </a:ln>
              <a:solidFill>
                <a:schemeClr val="accent6">
                  <a:lumMod val="75000"/>
                </a:schemeClr>
              </a:solidFill>
              <a:latin typeface="Arial" panose="020B0604020202020204" pitchFamily="34" charset="0"/>
              <a:cs typeface="Arial" panose="020B0604020202020204" pitchFamily="34" charset="0"/>
            </a:endParaRPr>
          </a:p>
        </p:txBody>
      </p:sp>
      <p:sp>
        <p:nvSpPr>
          <p:cNvPr id="12" name="מלבן 11"/>
          <p:cNvSpPr/>
          <p:nvPr/>
        </p:nvSpPr>
        <p:spPr>
          <a:xfrm>
            <a:off x="7614160" y="4964618"/>
            <a:ext cx="1160964" cy="461665"/>
          </a:xfrm>
          <a:prstGeom prst="rect">
            <a:avLst/>
          </a:prstGeom>
          <a:noFill/>
        </p:spPr>
        <p:txBody>
          <a:bodyPr wrap="square" lIns="91440" tIns="45720" rIns="91440" bIns="45720">
            <a:spAutoFit/>
          </a:bodyPr>
          <a:lstStyle/>
          <a:p>
            <a:pPr algn="ctr"/>
            <a:r>
              <a:rPr lang="he-IL" sz="2400" b="1" dirty="0">
                <a:ln w="9525">
                  <a:noFill/>
                  <a:prstDash val="solid"/>
                </a:ln>
                <a:solidFill>
                  <a:schemeClr val="accent5"/>
                </a:solidFill>
                <a:latin typeface="Arial" panose="020B0604020202020204" pitchFamily="34" charset="0"/>
                <a:cs typeface="Arial" panose="020B0604020202020204" pitchFamily="34" charset="0"/>
              </a:rPr>
              <a:t>חריצות</a:t>
            </a:r>
          </a:p>
        </p:txBody>
      </p:sp>
      <p:sp>
        <p:nvSpPr>
          <p:cNvPr id="13" name="מלבן 12"/>
          <p:cNvSpPr/>
          <p:nvPr/>
        </p:nvSpPr>
        <p:spPr>
          <a:xfrm>
            <a:off x="3438110" y="4803816"/>
            <a:ext cx="2526654" cy="461665"/>
          </a:xfrm>
          <a:prstGeom prst="rect">
            <a:avLst/>
          </a:prstGeom>
          <a:noFill/>
        </p:spPr>
        <p:txBody>
          <a:bodyPr wrap="none" lIns="91440" tIns="45720" rIns="91440" bIns="45720">
            <a:spAutoFit/>
          </a:bodyPr>
          <a:lstStyle/>
          <a:p>
            <a:pPr algn="ctr"/>
            <a:r>
              <a:rPr lang="he-IL" sz="2400" b="1" dirty="0">
                <a:ln w="0">
                  <a:noFill/>
                </a:ln>
                <a:solidFill>
                  <a:schemeClr val="accent1"/>
                </a:solidFill>
                <a:latin typeface="Arial" panose="020B0604020202020204" pitchFamily="34" charset="0"/>
                <a:cs typeface="Arial" panose="020B0604020202020204" pitchFamily="34" charset="0"/>
              </a:rPr>
              <a:t>נכונות לעזור לזולת</a:t>
            </a:r>
          </a:p>
        </p:txBody>
      </p:sp>
      <p:sp>
        <p:nvSpPr>
          <p:cNvPr id="14" name="מלבן 13"/>
          <p:cNvSpPr/>
          <p:nvPr/>
        </p:nvSpPr>
        <p:spPr>
          <a:xfrm>
            <a:off x="7421090" y="2475101"/>
            <a:ext cx="1471878" cy="461665"/>
          </a:xfrm>
          <a:prstGeom prst="rect">
            <a:avLst/>
          </a:prstGeom>
          <a:noFill/>
        </p:spPr>
        <p:txBody>
          <a:bodyPr wrap="none" lIns="91440" tIns="45720" rIns="91440" bIns="45720">
            <a:spAutoFit/>
          </a:bodyPr>
          <a:lstStyle/>
          <a:p>
            <a:pPr algn="ctr"/>
            <a:r>
              <a:rPr lang="he-IL" sz="2400" b="1" dirty="0">
                <a:ln w="9525">
                  <a:noFill/>
                  <a:prstDash val="solid"/>
                </a:ln>
                <a:solidFill>
                  <a:srgbClr val="C00000"/>
                </a:solidFill>
                <a:latin typeface="Arial" panose="020B0604020202020204" pitchFamily="34" charset="0"/>
                <a:cs typeface="Arial" panose="020B0604020202020204" pitchFamily="34" charset="0"/>
              </a:rPr>
              <a:t>חוש הומור</a:t>
            </a:r>
            <a:endParaRPr lang="he-IL" sz="2400" b="1" cap="none" spc="0" dirty="0">
              <a:ln w="9525">
                <a:noFill/>
                <a:prstDash val="solid"/>
              </a:ln>
              <a:solidFill>
                <a:srgbClr val="C00000"/>
              </a:solidFill>
              <a:latin typeface="Arial" panose="020B0604020202020204" pitchFamily="34" charset="0"/>
              <a:cs typeface="Arial" panose="020B0604020202020204" pitchFamily="34" charset="0"/>
            </a:endParaRPr>
          </a:p>
        </p:txBody>
      </p:sp>
      <p:sp>
        <p:nvSpPr>
          <p:cNvPr id="15" name="מלבן 14"/>
          <p:cNvSpPr/>
          <p:nvPr/>
        </p:nvSpPr>
        <p:spPr>
          <a:xfrm>
            <a:off x="4042927" y="3027725"/>
            <a:ext cx="1471878" cy="461665"/>
          </a:xfrm>
          <a:prstGeom prst="rect">
            <a:avLst/>
          </a:prstGeom>
          <a:noFill/>
        </p:spPr>
        <p:txBody>
          <a:bodyPr wrap="none" lIns="91440" tIns="45720" rIns="91440" bIns="45720">
            <a:spAutoFit/>
          </a:bodyPr>
          <a:lstStyle/>
          <a:p>
            <a:pPr algn="ctr"/>
            <a:r>
              <a:rPr lang="he-IL" sz="2400" b="1" dirty="0">
                <a:ln w="9525">
                  <a:noFill/>
                  <a:prstDash val="solid"/>
                </a:ln>
                <a:solidFill>
                  <a:srgbClr val="FF33CC"/>
                </a:solidFill>
                <a:latin typeface="Arial" panose="020B0604020202020204" pitchFamily="34" charset="0"/>
                <a:cs typeface="Arial" panose="020B0604020202020204" pitchFamily="34" charset="0"/>
              </a:rPr>
              <a:t>אופטימיות</a:t>
            </a:r>
            <a:endParaRPr lang="he-IL" sz="2400" b="1" cap="none" spc="0" dirty="0">
              <a:ln w="9525">
                <a:noFill/>
                <a:prstDash val="solid"/>
              </a:ln>
              <a:solidFill>
                <a:srgbClr val="FF33CC"/>
              </a:solidFill>
              <a:latin typeface="Arial" panose="020B0604020202020204" pitchFamily="34" charset="0"/>
              <a:cs typeface="Arial" panose="020B0604020202020204" pitchFamily="34" charset="0"/>
            </a:endParaRPr>
          </a:p>
        </p:txBody>
      </p:sp>
      <p:sp>
        <p:nvSpPr>
          <p:cNvPr id="17" name="מלבן 16"/>
          <p:cNvSpPr/>
          <p:nvPr/>
        </p:nvSpPr>
        <p:spPr>
          <a:xfrm>
            <a:off x="7179780" y="3194163"/>
            <a:ext cx="2029723" cy="1200329"/>
          </a:xfrm>
          <a:prstGeom prst="rect">
            <a:avLst/>
          </a:prstGeom>
          <a:noFill/>
        </p:spPr>
        <p:txBody>
          <a:bodyPr wrap="none" lIns="91440" tIns="45720" rIns="91440" bIns="45720">
            <a:spAutoFit/>
          </a:bodyPr>
          <a:lstStyle/>
          <a:p>
            <a:pPr algn="ctr"/>
            <a:r>
              <a:rPr lang="he-IL" sz="2400" b="1" dirty="0">
                <a:ln w="9525">
                  <a:noFill/>
                  <a:prstDash val="solid"/>
                </a:ln>
                <a:latin typeface="Arial" panose="020B0604020202020204" pitchFamily="34" charset="0"/>
                <a:cs typeface="Arial" panose="020B0604020202020204" pitchFamily="34" charset="0"/>
              </a:rPr>
              <a:t>חברותיות</a:t>
            </a:r>
          </a:p>
          <a:p>
            <a:pPr algn="ctr"/>
            <a:endParaRPr lang="he-IL" sz="2400" b="1" cap="none" spc="0" dirty="0">
              <a:ln w="9525">
                <a:noFill/>
                <a:prstDash val="solid"/>
              </a:ln>
              <a:latin typeface="Arial" panose="020B0604020202020204" pitchFamily="34" charset="0"/>
              <a:cs typeface="Arial" panose="020B0604020202020204" pitchFamily="34" charset="0"/>
            </a:endParaRPr>
          </a:p>
          <a:p>
            <a:pPr algn="ctr"/>
            <a:r>
              <a:rPr lang="he-IL" sz="2400" b="1" cap="none" spc="0" dirty="0" err="1">
                <a:ln w="9525">
                  <a:noFill/>
                  <a:prstDash val="solid"/>
                </a:ln>
                <a:solidFill>
                  <a:srgbClr val="7030A0"/>
                </a:solidFill>
                <a:latin typeface="Arial" panose="020B0604020202020204" pitchFamily="34" charset="0"/>
                <a:cs typeface="Arial" panose="020B0604020202020204" pitchFamily="34" charset="0"/>
              </a:rPr>
              <a:t>מאמינ</a:t>
            </a:r>
            <a:r>
              <a:rPr lang="he-IL" sz="2400" b="1" cap="none" spc="0" dirty="0">
                <a:ln w="9525">
                  <a:noFill/>
                  <a:prstDash val="solid"/>
                </a:ln>
                <a:solidFill>
                  <a:srgbClr val="7030A0"/>
                </a:solidFill>
                <a:latin typeface="Arial" panose="020B0604020202020204" pitchFamily="34" charset="0"/>
                <a:cs typeface="Arial" panose="020B0604020202020204" pitchFamily="34" charset="0"/>
              </a:rPr>
              <a:t>/ה בטוב </a:t>
            </a:r>
          </a:p>
        </p:txBody>
      </p:sp>
      <p:sp>
        <p:nvSpPr>
          <p:cNvPr id="18" name="מלבן 17"/>
          <p:cNvSpPr/>
          <p:nvPr/>
        </p:nvSpPr>
        <p:spPr>
          <a:xfrm>
            <a:off x="3554668" y="4328585"/>
            <a:ext cx="2509021" cy="461665"/>
          </a:xfrm>
          <a:prstGeom prst="rect">
            <a:avLst/>
          </a:prstGeom>
          <a:noFill/>
        </p:spPr>
        <p:txBody>
          <a:bodyPr wrap="none" lIns="91440" tIns="45720" rIns="91440" bIns="45720">
            <a:spAutoFit/>
          </a:bodyPr>
          <a:lstStyle/>
          <a:p>
            <a:pPr algn="ctr"/>
            <a:r>
              <a:rPr lang="he-IL" sz="2400" b="1" dirty="0">
                <a:ln w="9525">
                  <a:noFill/>
                  <a:prstDash val="solid"/>
                </a:ln>
                <a:solidFill>
                  <a:srgbClr val="009900"/>
                </a:solidFill>
                <a:latin typeface="Arial" panose="020B0604020202020204" pitchFamily="34" charset="0"/>
                <a:cs typeface="Arial" panose="020B0604020202020204" pitchFamily="34" charset="0"/>
              </a:rPr>
              <a:t>הפעלת שיקול דעת</a:t>
            </a:r>
            <a:endParaRPr lang="he-IL" sz="2400" b="1" cap="none" spc="0" dirty="0">
              <a:ln w="9525">
                <a:noFill/>
                <a:prstDash val="solid"/>
              </a:ln>
              <a:solidFill>
                <a:srgbClr val="009900"/>
              </a:solidFill>
              <a:latin typeface="Arial" panose="020B0604020202020204" pitchFamily="34" charset="0"/>
              <a:cs typeface="Arial" panose="020B0604020202020204" pitchFamily="34" charset="0"/>
            </a:endParaRPr>
          </a:p>
        </p:txBody>
      </p:sp>
      <p:sp>
        <p:nvSpPr>
          <p:cNvPr id="21" name="מלבן 20"/>
          <p:cNvSpPr/>
          <p:nvPr/>
        </p:nvSpPr>
        <p:spPr>
          <a:xfrm>
            <a:off x="10348828" y="2460910"/>
            <a:ext cx="1087157" cy="461665"/>
          </a:xfrm>
          <a:prstGeom prst="rect">
            <a:avLst/>
          </a:prstGeom>
          <a:noFill/>
        </p:spPr>
        <p:txBody>
          <a:bodyPr wrap="none" lIns="91440" tIns="45720" rIns="91440" bIns="45720">
            <a:spAutoFit/>
          </a:bodyPr>
          <a:lstStyle/>
          <a:p>
            <a:pPr algn="ctr"/>
            <a:r>
              <a:rPr lang="he-IL" sz="2400" b="1" dirty="0">
                <a:ln w="22225">
                  <a:noFill/>
                  <a:prstDash val="solid"/>
                </a:ln>
                <a:solidFill>
                  <a:srgbClr val="7030A0"/>
                </a:solidFill>
                <a:latin typeface="Arial" panose="020B0604020202020204" pitchFamily="34" charset="0"/>
                <a:cs typeface="Arial" panose="020B0604020202020204" pitchFamily="34" charset="0"/>
              </a:rPr>
              <a:t>אחריות</a:t>
            </a:r>
          </a:p>
        </p:txBody>
      </p:sp>
      <p:sp>
        <p:nvSpPr>
          <p:cNvPr id="22" name="מלבן 21"/>
          <p:cNvSpPr/>
          <p:nvPr/>
        </p:nvSpPr>
        <p:spPr>
          <a:xfrm>
            <a:off x="10348828" y="3151685"/>
            <a:ext cx="901209" cy="461665"/>
          </a:xfrm>
          <a:prstGeom prst="rect">
            <a:avLst/>
          </a:prstGeom>
          <a:noFill/>
        </p:spPr>
        <p:txBody>
          <a:bodyPr wrap="none" lIns="91440" tIns="45720" rIns="91440" bIns="45720">
            <a:spAutoFit/>
          </a:bodyPr>
          <a:lstStyle/>
          <a:p>
            <a:pPr algn="ctr"/>
            <a:r>
              <a:rPr lang="he-IL" sz="2400" b="1" dirty="0">
                <a:ln w="9525">
                  <a:noFill/>
                  <a:prstDash val="solid"/>
                </a:ln>
                <a:solidFill>
                  <a:srgbClr val="FF33CC"/>
                </a:solidFill>
                <a:latin typeface="Arial" panose="020B0604020202020204" pitchFamily="34" charset="0"/>
                <a:cs typeface="Arial" panose="020B0604020202020204" pitchFamily="34" charset="0"/>
              </a:rPr>
              <a:t>נתינה</a:t>
            </a:r>
            <a:endParaRPr lang="he-IL" sz="2400" b="1" cap="none" spc="0" dirty="0">
              <a:ln w="9525">
                <a:noFill/>
                <a:prstDash val="solid"/>
              </a:ln>
              <a:solidFill>
                <a:srgbClr val="FF33CC"/>
              </a:solidFill>
              <a:latin typeface="Arial" panose="020B0604020202020204" pitchFamily="34" charset="0"/>
              <a:cs typeface="Arial" panose="020B0604020202020204" pitchFamily="34" charset="0"/>
            </a:endParaRPr>
          </a:p>
        </p:txBody>
      </p:sp>
      <p:sp>
        <p:nvSpPr>
          <p:cNvPr id="24" name="מלבן 23"/>
          <p:cNvSpPr/>
          <p:nvPr/>
        </p:nvSpPr>
        <p:spPr>
          <a:xfrm>
            <a:off x="-1165939" y="6023658"/>
            <a:ext cx="3232826" cy="461665"/>
          </a:xfrm>
          <a:prstGeom prst="rect">
            <a:avLst/>
          </a:prstGeom>
          <a:noFill/>
        </p:spPr>
        <p:txBody>
          <a:bodyPr wrap="square" lIns="91440" tIns="45720" rIns="91440" bIns="45720">
            <a:spAutoFit/>
          </a:bodyPr>
          <a:lstStyle/>
          <a:p>
            <a:r>
              <a:rPr lang="he-IL" sz="2400" b="1" dirty="0">
                <a:ln w="9525">
                  <a:noFill/>
                  <a:prstDash val="solid"/>
                </a:ln>
                <a:solidFill>
                  <a:schemeClr val="accent6">
                    <a:lumMod val="50000"/>
                  </a:schemeClr>
                </a:solidFill>
                <a:latin typeface="Arial" panose="020B0604020202020204" pitchFamily="34" charset="0"/>
                <a:cs typeface="Arial" panose="020B0604020202020204" pitchFamily="34" charset="0"/>
              </a:rPr>
              <a:t>התמדה</a:t>
            </a:r>
          </a:p>
        </p:txBody>
      </p:sp>
      <p:sp>
        <p:nvSpPr>
          <p:cNvPr id="25" name="מלבן 24"/>
          <p:cNvSpPr/>
          <p:nvPr/>
        </p:nvSpPr>
        <p:spPr>
          <a:xfrm>
            <a:off x="7581644" y="4472322"/>
            <a:ext cx="1150771" cy="461665"/>
          </a:xfrm>
          <a:prstGeom prst="rect">
            <a:avLst/>
          </a:prstGeom>
          <a:noFill/>
        </p:spPr>
        <p:txBody>
          <a:bodyPr wrap="square" lIns="91440" tIns="45720" rIns="91440" bIns="45720">
            <a:spAutoFit/>
          </a:bodyPr>
          <a:lstStyle/>
          <a:p>
            <a:pPr algn="ctr"/>
            <a:r>
              <a:rPr lang="he-IL" sz="2400" b="1" dirty="0">
                <a:ln w="12700">
                  <a:noFill/>
                  <a:prstDash val="solid"/>
                </a:ln>
                <a:solidFill>
                  <a:schemeClr val="accent1"/>
                </a:solidFill>
                <a:latin typeface="Arial" panose="020B0604020202020204" pitchFamily="34" charset="0"/>
                <a:cs typeface="Arial" panose="020B0604020202020204" pitchFamily="34" charset="0"/>
              </a:rPr>
              <a:t>רגישות</a:t>
            </a:r>
          </a:p>
        </p:txBody>
      </p:sp>
      <p:sp>
        <p:nvSpPr>
          <p:cNvPr id="26" name="מלבן 25"/>
          <p:cNvSpPr/>
          <p:nvPr/>
        </p:nvSpPr>
        <p:spPr>
          <a:xfrm>
            <a:off x="813904" y="2447119"/>
            <a:ext cx="1622560" cy="461665"/>
          </a:xfrm>
          <a:prstGeom prst="rect">
            <a:avLst/>
          </a:prstGeom>
          <a:noFill/>
        </p:spPr>
        <p:txBody>
          <a:bodyPr wrap="none" lIns="91440" tIns="45720" rIns="91440" bIns="45720">
            <a:spAutoFit/>
          </a:bodyPr>
          <a:lstStyle/>
          <a:p>
            <a:pPr algn="ctr"/>
            <a:r>
              <a:rPr lang="he-IL" sz="2400" b="1" dirty="0">
                <a:ln w="13462">
                  <a:noFill/>
                  <a:prstDash val="solid"/>
                </a:ln>
                <a:solidFill>
                  <a:schemeClr val="tx1">
                    <a:lumMod val="85000"/>
                    <a:lumOff val="15000"/>
                  </a:schemeClr>
                </a:solidFill>
                <a:latin typeface="Arial" panose="020B0604020202020204" pitchFamily="34" charset="0"/>
                <a:cs typeface="Arial" panose="020B0604020202020204" pitchFamily="34" charset="0"/>
              </a:rPr>
              <a:t>שמחת חיים</a:t>
            </a:r>
          </a:p>
        </p:txBody>
      </p:sp>
      <p:sp>
        <p:nvSpPr>
          <p:cNvPr id="27" name="מלבן 26"/>
          <p:cNvSpPr/>
          <p:nvPr/>
        </p:nvSpPr>
        <p:spPr>
          <a:xfrm>
            <a:off x="10259061" y="4432031"/>
            <a:ext cx="1176924" cy="1200329"/>
          </a:xfrm>
          <a:prstGeom prst="rect">
            <a:avLst/>
          </a:prstGeom>
          <a:noFill/>
        </p:spPr>
        <p:txBody>
          <a:bodyPr wrap="none" lIns="91440" tIns="45720" rIns="91440" bIns="45720">
            <a:spAutoFit/>
          </a:bodyPr>
          <a:lstStyle/>
          <a:p>
            <a:pPr algn="ctr"/>
            <a:r>
              <a:rPr lang="he-IL" sz="2400" b="1" dirty="0">
                <a:ln w="0">
                  <a:noFill/>
                </a:ln>
                <a:solidFill>
                  <a:schemeClr val="accent1"/>
                </a:solidFill>
                <a:latin typeface="Arial" panose="020B0604020202020204" pitchFamily="34" charset="0"/>
                <a:cs typeface="Arial" panose="020B0604020202020204" pitchFamily="34" charset="0"/>
              </a:rPr>
              <a:t>נחישות</a:t>
            </a:r>
          </a:p>
          <a:p>
            <a:pPr algn="ctr"/>
            <a:endParaRPr lang="he-IL" sz="2400" b="1" dirty="0">
              <a:ln w="0">
                <a:noFill/>
              </a:ln>
              <a:solidFill>
                <a:schemeClr val="accent1"/>
              </a:solidFill>
              <a:latin typeface="Arial" panose="020B0604020202020204" pitchFamily="34" charset="0"/>
              <a:cs typeface="Arial" panose="020B0604020202020204" pitchFamily="34" charset="0"/>
            </a:endParaRPr>
          </a:p>
          <a:p>
            <a:pPr algn="ctr"/>
            <a:r>
              <a:rPr lang="he-IL" sz="2400" b="1" dirty="0">
                <a:ln w="0">
                  <a:noFill/>
                </a:ln>
                <a:latin typeface="Arial" panose="020B0604020202020204" pitchFamily="34" charset="0"/>
                <a:cs typeface="Arial" panose="020B0604020202020204" pitchFamily="34" charset="0"/>
              </a:rPr>
              <a:t>כוח רצון</a:t>
            </a:r>
          </a:p>
        </p:txBody>
      </p:sp>
      <p:sp>
        <p:nvSpPr>
          <p:cNvPr id="31" name="מלבן 30"/>
          <p:cNvSpPr/>
          <p:nvPr/>
        </p:nvSpPr>
        <p:spPr>
          <a:xfrm>
            <a:off x="3480819" y="5259726"/>
            <a:ext cx="2379176" cy="830997"/>
          </a:xfrm>
          <a:prstGeom prst="rect">
            <a:avLst/>
          </a:prstGeom>
          <a:noFill/>
        </p:spPr>
        <p:txBody>
          <a:bodyPr wrap="none" lIns="91440" tIns="45720" rIns="91440" bIns="45720">
            <a:spAutoFit/>
          </a:bodyPr>
          <a:lstStyle/>
          <a:p>
            <a:pPr algn="ctr"/>
            <a:r>
              <a:rPr lang="he-IL" sz="2400" b="1" dirty="0">
                <a:ln w="9525">
                  <a:noFill/>
                  <a:prstDash val="solid"/>
                </a:ln>
                <a:latin typeface="Arial" panose="020B0604020202020204" pitchFamily="34" charset="0"/>
                <a:cs typeface="Arial" panose="020B0604020202020204" pitchFamily="34" charset="0"/>
              </a:rPr>
              <a:t>יושר</a:t>
            </a:r>
          </a:p>
          <a:p>
            <a:pPr algn="ctr"/>
            <a:r>
              <a:rPr lang="he-IL" sz="2400" b="1" dirty="0">
                <a:ln w="9525">
                  <a:noFill/>
                  <a:prstDash val="solid"/>
                </a:ln>
                <a:latin typeface="Arial" panose="020B0604020202020204" pitchFamily="34" charset="0"/>
                <a:cs typeface="Arial" panose="020B0604020202020204" pitchFamily="34" charset="0"/>
              </a:rPr>
              <a:t>משקיע/ה מאמצים</a:t>
            </a:r>
            <a:endParaRPr lang="he-IL" sz="2400" b="1" cap="none" spc="0" dirty="0">
              <a:ln w="9525">
                <a:noFill/>
                <a:prstDash val="solid"/>
              </a:ln>
              <a:solidFill>
                <a:schemeClr val="tx1"/>
              </a:solidFill>
              <a:latin typeface="Arial" panose="020B0604020202020204" pitchFamily="34" charset="0"/>
              <a:cs typeface="Arial" panose="020B0604020202020204" pitchFamily="34" charset="0"/>
            </a:endParaRPr>
          </a:p>
        </p:txBody>
      </p:sp>
      <p:sp>
        <p:nvSpPr>
          <p:cNvPr id="32" name="מלבן 31"/>
          <p:cNvSpPr/>
          <p:nvPr/>
        </p:nvSpPr>
        <p:spPr>
          <a:xfrm>
            <a:off x="9172044" y="3842460"/>
            <a:ext cx="3069527" cy="461665"/>
          </a:xfrm>
          <a:prstGeom prst="rect">
            <a:avLst/>
          </a:prstGeom>
          <a:noFill/>
        </p:spPr>
        <p:txBody>
          <a:bodyPr wrap="square" lIns="91440" tIns="45720" rIns="91440" bIns="45720">
            <a:spAutoFit/>
          </a:bodyPr>
          <a:lstStyle/>
          <a:p>
            <a:pPr algn="ctr"/>
            <a:r>
              <a:rPr lang="he-IL" sz="2400" b="1" dirty="0">
                <a:ln w="22225">
                  <a:noFill/>
                  <a:prstDash val="solid"/>
                </a:ln>
                <a:solidFill>
                  <a:srgbClr val="FF0000"/>
                </a:solidFill>
                <a:latin typeface="Arial" panose="020B0604020202020204" pitchFamily="34" charset="0"/>
                <a:cs typeface="Arial" panose="020B0604020202020204" pitchFamily="34" charset="0"/>
              </a:rPr>
              <a:t>אומץ לב </a:t>
            </a:r>
          </a:p>
        </p:txBody>
      </p:sp>
      <p:sp>
        <p:nvSpPr>
          <p:cNvPr id="33" name="מלבן 32"/>
          <p:cNvSpPr/>
          <p:nvPr/>
        </p:nvSpPr>
        <p:spPr>
          <a:xfrm>
            <a:off x="876259" y="4247631"/>
            <a:ext cx="1249060" cy="461665"/>
          </a:xfrm>
          <a:prstGeom prst="rect">
            <a:avLst/>
          </a:prstGeom>
          <a:noFill/>
        </p:spPr>
        <p:txBody>
          <a:bodyPr wrap="none" lIns="91440" tIns="45720" rIns="91440" bIns="45720">
            <a:spAutoFit/>
          </a:bodyPr>
          <a:lstStyle/>
          <a:p>
            <a:pPr algn="ctr"/>
            <a:r>
              <a:rPr lang="he-IL" sz="2400" b="1" dirty="0">
                <a:ln w="9525">
                  <a:noFill/>
                  <a:prstDash val="solid"/>
                </a:ln>
                <a:solidFill>
                  <a:srgbClr val="FF33CC"/>
                </a:solidFill>
                <a:latin typeface="Arial" panose="020B0604020202020204" pitchFamily="34" charset="0"/>
                <a:cs typeface="Arial" panose="020B0604020202020204" pitchFamily="34" charset="0"/>
              </a:rPr>
              <a:t>יצירתיות</a:t>
            </a:r>
            <a:endParaRPr lang="he-IL" sz="2400" b="1" cap="none" spc="0" dirty="0">
              <a:ln w="9525">
                <a:noFill/>
                <a:prstDash val="solid"/>
              </a:ln>
              <a:solidFill>
                <a:srgbClr val="FF33CC"/>
              </a:solidFill>
              <a:latin typeface="Arial" panose="020B0604020202020204" pitchFamily="34" charset="0"/>
              <a:cs typeface="Arial" panose="020B0604020202020204" pitchFamily="34" charset="0"/>
            </a:endParaRPr>
          </a:p>
        </p:txBody>
      </p:sp>
      <p:sp>
        <p:nvSpPr>
          <p:cNvPr id="34" name="מלבן 33"/>
          <p:cNvSpPr/>
          <p:nvPr/>
        </p:nvSpPr>
        <p:spPr>
          <a:xfrm>
            <a:off x="956500" y="3027725"/>
            <a:ext cx="1196161" cy="461665"/>
          </a:xfrm>
          <a:prstGeom prst="rect">
            <a:avLst/>
          </a:prstGeom>
          <a:noFill/>
        </p:spPr>
        <p:txBody>
          <a:bodyPr wrap="none" lIns="91440" tIns="45720" rIns="91440" bIns="45720">
            <a:spAutoFit/>
          </a:bodyPr>
          <a:lstStyle/>
          <a:p>
            <a:pPr algn="ctr"/>
            <a:r>
              <a:rPr lang="he-IL" sz="2400" b="1" dirty="0">
                <a:ln w="9525">
                  <a:noFill/>
                  <a:prstDash val="solid"/>
                </a:ln>
                <a:solidFill>
                  <a:srgbClr val="7030A0"/>
                </a:solidFill>
                <a:latin typeface="Arial" panose="020B0604020202020204" pitchFamily="34" charset="0"/>
                <a:cs typeface="Arial" panose="020B0604020202020204" pitchFamily="34" charset="0"/>
              </a:rPr>
              <a:t>סובלנות</a:t>
            </a:r>
            <a:endParaRPr lang="he-IL" sz="2400" b="1" cap="none" spc="0" dirty="0">
              <a:ln w="9525">
                <a:noFill/>
                <a:prstDash val="solid"/>
              </a:ln>
              <a:solidFill>
                <a:srgbClr val="7030A0"/>
              </a:solidFill>
              <a:latin typeface="Arial" panose="020B0604020202020204" pitchFamily="34" charset="0"/>
              <a:cs typeface="Arial" panose="020B0604020202020204" pitchFamily="34" charset="0"/>
            </a:endParaRPr>
          </a:p>
        </p:txBody>
      </p:sp>
      <p:sp>
        <p:nvSpPr>
          <p:cNvPr id="35" name="מלבן 34"/>
          <p:cNvSpPr/>
          <p:nvPr/>
        </p:nvSpPr>
        <p:spPr>
          <a:xfrm>
            <a:off x="962385" y="3667025"/>
            <a:ext cx="1276311" cy="461665"/>
          </a:xfrm>
          <a:prstGeom prst="rect">
            <a:avLst/>
          </a:prstGeom>
          <a:noFill/>
        </p:spPr>
        <p:txBody>
          <a:bodyPr wrap="none" lIns="91440" tIns="45720" rIns="91440" bIns="45720">
            <a:spAutoFit/>
          </a:bodyPr>
          <a:lstStyle/>
          <a:p>
            <a:pPr algn="ctr"/>
            <a:r>
              <a:rPr lang="he-IL" sz="2400" b="1" dirty="0">
                <a:ln w="12700">
                  <a:noFill/>
                  <a:prstDash val="solid"/>
                </a:ln>
                <a:solidFill>
                  <a:srgbClr val="FF0000"/>
                </a:solidFill>
                <a:latin typeface="Arial" panose="020B0604020202020204" pitchFamily="34" charset="0"/>
                <a:cs typeface="Arial" panose="020B0604020202020204" pitchFamily="34" charset="0"/>
              </a:rPr>
              <a:t>אכפתיות</a:t>
            </a:r>
          </a:p>
        </p:txBody>
      </p:sp>
      <p:sp>
        <p:nvSpPr>
          <p:cNvPr id="36" name="מלבן 35"/>
          <p:cNvSpPr/>
          <p:nvPr/>
        </p:nvSpPr>
        <p:spPr>
          <a:xfrm>
            <a:off x="645499" y="5401527"/>
            <a:ext cx="1693092" cy="461665"/>
          </a:xfrm>
          <a:prstGeom prst="rect">
            <a:avLst/>
          </a:prstGeom>
          <a:noFill/>
        </p:spPr>
        <p:txBody>
          <a:bodyPr wrap="none" lIns="91440" tIns="45720" rIns="91440" bIns="45720">
            <a:spAutoFit/>
          </a:bodyPr>
          <a:lstStyle/>
          <a:p>
            <a:pPr algn="ctr"/>
            <a:r>
              <a:rPr lang="he-IL" sz="2400" b="1" dirty="0">
                <a:ln w="9525">
                  <a:noFill/>
                  <a:prstDash val="solid"/>
                </a:ln>
                <a:latin typeface="Arial" panose="020B0604020202020204" pitchFamily="34" charset="0"/>
                <a:cs typeface="Arial" panose="020B0604020202020204" pitchFamily="34" charset="0"/>
              </a:rPr>
              <a:t>בקשת עזרה</a:t>
            </a:r>
            <a:endParaRPr lang="he-IL" sz="2400" b="1" cap="none" spc="0" dirty="0">
              <a:ln w="9525">
                <a:noFill/>
                <a:prstDash val="solid"/>
              </a:ln>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1C29431-CA5A-41C2-BD81-09FBAD3E533A}"/>
              </a:ext>
            </a:extLst>
          </p:cNvPr>
          <p:cNvSpPr txBox="1"/>
          <p:nvPr/>
        </p:nvSpPr>
        <p:spPr>
          <a:xfrm>
            <a:off x="7053115" y="5498820"/>
            <a:ext cx="1722009" cy="461665"/>
          </a:xfrm>
          <a:prstGeom prst="rect">
            <a:avLst/>
          </a:prstGeom>
          <a:noFill/>
        </p:spPr>
        <p:txBody>
          <a:bodyPr wrap="square" rtlCol="0">
            <a:spAutoFit/>
          </a:bodyPr>
          <a:lstStyle/>
          <a:p>
            <a:r>
              <a:rPr lang="he-IL" sz="2400" dirty="0">
                <a:solidFill>
                  <a:srgbClr val="7030A0"/>
                </a:solidFill>
              </a:rPr>
              <a:t>גמישות</a:t>
            </a:r>
            <a:endParaRPr lang="x-none" sz="2400" dirty="0">
              <a:solidFill>
                <a:srgbClr val="7030A0"/>
              </a:solidFill>
            </a:endParaRPr>
          </a:p>
        </p:txBody>
      </p:sp>
      <p:sp>
        <p:nvSpPr>
          <p:cNvPr id="7" name="TextBox 6">
            <a:extLst>
              <a:ext uri="{FF2B5EF4-FFF2-40B4-BE49-F238E27FC236}">
                <a16:creationId xmlns:a16="http://schemas.microsoft.com/office/drawing/2014/main" id="{2BCBC0EF-CC77-4E6A-82A3-6DAD59433E78}"/>
              </a:ext>
            </a:extLst>
          </p:cNvPr>
          <p:cNvSpPr txBox="1"/>
          <p:nvPr/>
        </p:nvSpPr>
        <p:spPr>
          <a:xfrm>
            <a:off x="4280388" y="6222264"/>
            <a:ext cx="987771" cy="461665"/>
          </a:xfrm>
          <a:prstGeom prst="rect">
            <a:avLst/>
          </a:prstGeom>
          <a:noFill/>
        </p:spPr>
        <p:txBody>
          <a:bodyPr wrap="none" rtlCol="0">
            <a:spAutoFit/>
          </a:bodyPr>
          <a:lstStyle/>
          <a:p>
            <a:r>
              <a:rPr lang="he-IL" sz="2400" dirty="0">
                <a:solidFill>
                  <a:schemeClr val="accent6">
                    <a:lumMod val="75000"/>
                  </a:schemeClr>
                </a:solidFill>
              </a:rPr>
              <a:t>תקווה</a:t>
            </a:r>
            <a:r>
              <a:rPr lang="he-IL" dirty="0"/>
              <a:t> </a:t>
            </a:r>
            <a:endParaRPr lang="x-none" dirty="0"/>
          </a:p>
        </p:txBody>
      </p:sp>
      <p:sp>
        <p:nvSpPr>
          <p:cNvPr id="8" name="TextBox 7">
            <a:extLst>
              <a:ext uri="{FF2B5EF4-FFF2-40B4-BE49-F238E27FC236}">
                <a16:creationId xmlns:a16="http://schemas.microsoft.com/office/drawing/2014/main" id="{26BED3E5-AFE3-4C2E-874F-CBFADD7244E4}"/>
              </a:ext>
            </a:extLst>
          </p:cNvPr>
          <p:cNvSpPr txBox="1"/>
          <p:nvPr/>
        </p:nvSpPr>
        <p:spPr>
          <a:xfrm>
            <a:off x="6893914" y="6069963"/>
            <a:ext cx="3292889" cy="461665"/>
          </a:xfrm>
          <a:prstGeom prst="rect">
            <a:avLst/>
          </a:prstGeom>
          <a:noFill/>
        </p:spPr>
        <p:txBody>
          <a:bodyPr wrap="none" rtlCol="0">
            <a:spAutoFit/>
          </a:bodyPr>
          <a:lstStyle/>
          <a:p>
            <a:r>
              <a:rPr lang="he-IL" dirty="0"/>
              <a:t>         </a:t>
            </a:r>
            <a:r>
              <a:rPr lang="he-IL" sz="2400" dirty="0">
                <a:solidFill>
                  <a:schemeClr val="accent2">
                    <a:lumMod val="75000"/>
                  </a:schemeClr>
                </a:solidFill>
              </a:rPr>
              <a:t>תשומת לב והקשבה</a:t>
            </a:r>
            <a:endParaRPr lang="x-none" sz="2400" dirty="0">
              <a:solidFill>
                <a:schemeClr val="accent2">
                  <a:lumMod val="75000"/>
                </a:schemeClr>
              </a:solidFill>
            </a:endParaRPr>
          </a:p>
        </p:txBody>
      </p:sp>
      <p:sp>
        <p:nvSpPr>
          <p:cNvPr id="28" name="מלבן 27"/>
          <p:cNvSpPr/>
          <p:nvPr/>
        </p:nvSpPr>
        <p:spPr>
          <a:xfrm>
            <a:off x="8732415" y="5991432"/>
            <a:ext cx="3232826" cy="461665"/>
          </a:xfrm>
          <a:prstGeom prst="rect">
            <a:avLst/>
          </a:prstGeom>
          <a:noFill/>
        </p:spPr>
        <p:txBody>
          <a:bodyPr wrap="square" lIns="91440" tIns="45720" rIns="91440" bIns="45720">
            <a:spAutoFit/>
          </a:bodyPr>
          <a:lstStyle/>
          <a:p>
            <a:r>
              <a:rPr lang="he-IL" sz="2400" b="1" dirty="0">
                <a:ln w="9525">
                  <a:noFill/>
                  <a:prstDash val="solid"/>
                </a:ln>
                <a:latin typeface="Arial" panose="020B0604020202020204" pitchFamily="34" charset="0"/>
                <a:cs typeface="Arial" panose="020B0604020202020204" pitchFamily="34" charset="0"/>
              </a:rPr>
              <a:t>דבקות במטרה</a:t>
            </a:r>
            <a:endParaRPr lang="he-IL" sz="2400" b="1" cap="none" spc="0" dirty="0">
              <a:ln w="9525">
                <a:noFill/>
                <a:prstDash val="solid"/>
              </a:ln>
              <a:solidFill>
                <a:schemeClr val="tx1"/>
              </a:solidFill>
              <a:latin typeface="Arial" panose="020B0604020202020204" pitchFamily="34" charset="0"/>
              <a:cs typeface="Arial" panose="020B0604020202020204" pitchFamily="34" charset="0"/>
            </a:endParaRPr>
          </a:p>
        </p:txBody>
      </p:sp>
      <p:sp>
        <p:nvSpPr>
          <p:cNvPr id="4" name="מלבן 3"/>
          <p:cNvSpPr/>
          <p:nvPr/>
        </p:nvSpPr>
        <p:spPr>
          <a:xfrm>
            <a:off x="996860" y="4845177"/>
            <a:ext cx="957313" cy="461665"/>
          </a:xfrm>
          <a:prstGeom prst="rect">
            <a:avLst/>
          </a:prstGeom>
        </p:spPr>
        <p:txBody>
          <a:bodyPr wrap="none">
            <a:spAutoFit/>
          </a:bodyPr>
          <a:lstStyle/>
          <a:p>
            <a:pPr algn="ctr"/>
            <a:r>
              <a:rPr lang="he-IL" sz="2400" b="1" dirty="0">
                <a:ln w="22225">
                  <a:noFill/>
                  <a:prstDash val="solid"/>
                </a:ln>
                <a:solidFill>
                  <a:srgbClr val="FF0000"/>
                </a:solidFill>
                <a:latin typeface="Arial" panose="020B0604020202020204" pitchFamily="34" charset="0"/>
                <a:cs typeface="Arial" panose="020B0604020202020204" pitchFamily="34" charset="0"/>
              </a:rPr>
              <a:t>תעוזה</a:t>
            </a:r>
          </a:p>
        </p:txBody>
      </p:sp>
      <p:sp>
        <p:nvSpPr>
          <p:cNvPr id="37" name="מציין מיקום תוכן 2"/>
          <p:cNvSpPr txBox="1">
            <a:spLocks/>
          </p:cNvSpPr>
          <p:nvPr/>
        </p:nvSpPr>
        <p:spPr>
          <a:xfrm>
            <a:off x="-289393" y="1617554"/>
            <a:ext cx="12236301" cy="893636"/>
          </a:xfrm>
          <a:prstGeom prst="rect">
            <a:avLst/>
          </a:prstGeom>
        </p:spPr>
        <p:txBody>
          <a:bodyPr vert="horz" lIns="91440" tIns="45720" rIns="91440" bIns="45720" rtlCol="0">
            <a:noAutofit/>
          </a:bodyPr>
          <a:lst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a:buFont typeface="Wingdings 2" pitchFamily="18" charset="2"/>
              <a:buNone/>
            </a:pPr>
            <a:r>
              <a:rPr lang="he-IL" dirty="0">
                <a:solidFill>
                  <a:schemeClr val="accent1">
                    <a:lumMod val="50000"/>
                  </a:schemeClr>
                </a:solidFill>
              </a:rPr>
              <a:t>אילו </a:t>
            </a:r>
            <a:r>
              <a:rPr lang="he-IL" dirty="0" err="1">
                <a:solidFill>
                  <a:schemeClr val="accent1">
                    <a:lumMod val="50000"/>
                  </a:schemeClr>
                </a:solidFill>
              </a:rPr>
              <a:t>חוזקות</a:t>
            </a:r>
            <a:r>
              <a:rPr lang="he-IL">
                <a:solidFill>
                  <a:schemeClr val="accent1">
                    <a:lumMod val="50000"/>
                  </a:schemeClr>
                </a:solidFill>
              </a:rPr>
              <a:t> תורמות </a:t>
            </a:r>
            <a:r>
              <a:rPr lang="he-IL" dirty="0">
                <a:solidFill>
                  <a:schemeClr val="accent1">
                    <a:lumMod val="50000"/>
                  </a:schemeClr>
                </a:solidFill>
              </a:rPr>
              <a:t>בעת מאמץ והתמדה בדרך </a:t>
            </a:r>
            <a:r>
              <a:rPr lang="he-IL">
                <a:solidFill>
                  <a:schemeClr val="accent1">
                    <a:lumMod val="50000"/>
                  </a:schemeClr>
                </a:solidFill>
              </a:rPr>
              <a:t>להשגת מטרה?</a:t>
            </a:r>
            <a:endParaRPr lang="he-IL" dirty="0">
              <a:solidFill>
                <a:schemeClr val="accent1">
                  <a:lumMod val="50000"/>
                </a:schemeClr>
              </a:solidFill>
            </a:endParaRPr>
          </a:p>
        </p:txBody>
      </p:sp>
      <p:sp>
        <p:nvSpPr>
          <p:cNvPr id="38" name="כותרת 1"/>
          <p:cNvSpPr txBox="1">
            <a:spLocks/>
          </p:cNvSpPr>
          <p:nvPr/>
        </p:nvSpPr>
        <p:spPr>
          <a:xfrm>
            <a:off x="1954173" y="365640"/>
            <a:ext cx="9276095" cy="1054394"/>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pPr>
              <a:buClr>
                <a:schemeClr val="tx1">
                  <a:lumMod val="85000"/>
                  <a:lumOff val="15000"/>
                </a:schemeClr>
              </a:buClr>
              <a:defRPr/>
            </a:pPr>
            <a:r>
              <a:rPr lang="he-IL" sz="3600" b="1" dirty="0">
                <a:solidFill>
                  <a:srgbClr val="002060"/>
                </a:solidFill>
                <a:latin typeface="Tahoma" panose="020B0604030504040204" pitchFamily="34" charset="0"/>
                <a:ea typeface="Tahoma" panose="020B0604030504040204" pitchFamily="34" charset="0"/>
                <a:cs typeface="Tahoma" panose="020B0604030504040204" pitchFamily="34" charset="0"/>
              </a:rPr>
              <a:t>התלמידים/</a:t>
            </a:r>
            <a:r>
              <a:rPr lang="he-IL"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ות</a:t>
            </a:r>
            <a:r>
              <a:rPr lang="he-IL" sz="3600" b="1" dirty="0">
                <a:solidFill>
                  <a:srgbClr val="002060"/>
                </a:solidFill>
                <a:latin typeface="Tahoma" panose="020B0604030504040204" pitchFamily="34" charset="0"/>
                <a:ea typeface="Tahoma" panose="020B0604030504040204" pitchFamily="34" charset="0"/>
                <a:cs typeface="Tahoma" panose="020B0604030504040204" pitchFamily="34" charset="0"/>
              </a:rPr>
              <a:t> המתמידים/</a:t>
            </a:r>
            <a:r>
              <a:rPr lang="he-IL"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ות</a:t>
            </a:r>
            <a:endParaRPr lang="he-IL" sz="3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מלבן 2">
            <a:extLst>
              <a:ext uri="{FF2B5EF4-FFF2-40B4-BE49-F238E27FC236}">
                <a16:creationId xmlns:a16="http://schemas.microsoft.com/office/drawing/2014/main" id="{E14782C2-F94B-4458-8C1C-BC00A894B9A6}"/>
              </a:ext>
            </a:extLst>
          </p:cNvPr>
          <p:cNvSpPr/>
          <p:nvPr/>
        </p:nvSpPr>
        <p:spPr>
          <a:xfrm>
            <a:off x="4126231" y="2467667"/>
            <a:ext cx="1388574" cy="461665"/>
          </a:xfrm>
          <a:prstGeom prst="rect">
            <a:avLst/>
          </a:prstGeom>
          <a:noFill/>
        </p:spPr>
        <p:txBody>
          <a:bodyPr wrap="square" lIns="91440" tIns="45720" rIns="91440" bIns="45720">
            <a:spAutoFit/>
          </a:bodyPr>
          <a:lstStyle/>
          <a:p>
            <a:pPr algn="ctr"/>
            <a:r>
              <a:rPr lang="he-IL" sz="2400" b="1" dirty="0">
                <a:ln w="22225">
                  <a:noFill/>
                  <a:prstDash val="solid"/>
                </a:ln>
                <a:solidFill>
                  <a:schemeClr val="accent5"/>
                </a:solidFill>
                <a:latin typeface="Arial" panose="020B0604020202020204" pitchFamily="34" charset="0"/>
                <a:cs typeface="Arial" panose="020B0604020202020204" pitchFamily="34" charset="0"/>
              </a:rPr>
              <a:t>אמונה</a:t>
            </a:r>
          </a:p>
        </p:txBody>
      </p:sp>
    </p:spTree>
    <p:extLst>
      <p:ext uri="{BB962C8B-B14F-4D97-AF65-F5344CB8AC3E}">
        <p14:creationId xmlns:p14="http://schemas.microsoft.com/office/powerpoint/2010/main" val="2269532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45720" indent="0">
              <a:lnSpc>
                <a:spcPct val="150000"/>
              </a:lnSpc>
              <a:buNone/>
            </a:pPr>
            <a:r>
              <a:rPr lang="he-IL" sz="2500" dirty="0">
                <a:solidFill>
                  <a:schemeClr val="accent1">
                    <a:lumMod val="50000"/>
                  </a:schemeClr>
                </a:solidFill>
                <a:latin typeface="Arial" panose="020B0604020202020204" pitchFamily="34" charset="0"/>
                <a:cs typeface="Arial" panose="020B0604020202020204" pitchFamily="34" charset="0"/>
              </a:rPr>
              <a:t>התבוננו בחוזקות, ביכולות ובכוחות שלכם. </a:t>
            </a:r>
          </a:p>
          <a:p>
            <a:pPr marL="45720" indent="0">
              <a:lnSpc>
                <a:spcPct val="150000"/>
              </a:lnSpc>
              <a:buNone/>
            </a:pPr>
            <a:r>
              <a:rPr lang="he-IL" sz="2500" dirty="0">
                <a:solidFill>
                  <a:schemeClr val="accent1">
                    <a:lumMod val="50000"/>
                  </a:schemeClr>
                </a:solidFill>
                <a:latin typeface="Arial" panose="020B0604020202020204" pitchFamily="34" charset="0"/>
                <a:cs typeface="Arial" panose="020B0604020202020204" pitchFamily="34" charset="0"/>
              </a:rPr>
              <a:t>היזכרו בהצלחה אחת, שבה נעזרתם באחת או יותר מהחוזקות הללו.</a:t>
            </a:r>
          </a:p>
          <a:p>
            <a:pPr marL="45720" indent="0">
              <a:lnSpc>
                <a:spcPct val="150000"/>
              </a:lnSpc>
              <a:buNone/>
            </a:pPr>
            <a:endParaRPr lang="he-IL" sz="2500" dirty="0">
              <a:solidFill>
                <a:schemeClr val="accent1">
                  <a:lumMod val="50000"/>
                </a:schemeClr>
              </a:solidFill>
              <a:latin typeface="Arial" panose="020B0604020202020204" pitchFamily="34" charset="0"/>
              <a:cs typeface="Arial" panose="020B0604020202020204" pitchFamily="34" charset="0"/>
            </a:endParaRPr>
          </a:p>
          <a:p>
            <a:pPr>
              <a:lnSpc>
                <a:spcPct val="150000"/>
              </a:lnSpc>
              <a:buFont typeface="Courier New" panose="02070309020205020404" pitchFamily="49" charset="0"/>
              <a:buChar char="o"/>
            </a:pPr>
            <a:r>
              <a:rPr lang="he-IL" sz="2500" dirty="0">
                <a:solidFill>
                  <a:schemeClr val="accent1">
                    <a:lumMod val="50000"/>
                  </a:schemeClr>
                </a:solidFill>
                <a:latin typeface="Arial" panose="020B0604020202020204" pitchFamily="34" charset="0"/>
                <a:cs typeface="Arial" panose="020B0604020202020204" pitchFamily="34" charset="0"/>
              </a:rPr>
              <a:t>איך הכוחות והיכולות שלכם עזרו לכם? </a:t>
            </a:r>
          </a:p>
          <a:p>
            <a:pPr>
              <a:lnSpc>
                <a:spcPct val="150000"/>
              </a:lnSpc>
              <a:buFont typeface="Courier New" panose="02070309020205020404" pitchFamily="49" charset="0"/>
              <a:buChar char="o"/>
            </a:pPr>
            <a:r>
              <a:rPr lang="he-IL" sz="2500" dirty="0">
                <a:solidFill>
                  <a:schemeClr val="accent1">
                    <a:lumMod val="50000"/>
                  </a:schemeClr>
                </a:solidFill>
                <a:latin typeface="Arial" panose="020B0604020202020204" pitchFamily="34" charset="0"/>
                <a:cs typeface="Arial" panose="020B0604020202020204" pitchFamily="34" charset="0"/>
              </a:rPr>
              <a:t>אלו מאמצים השקעתם על מנת להצליח?</a:t>
            </a:r>
          </a:p>
          <a:p>
            <a:pPr marL="45720" indent="0">
              <a:lnSpc>
                <a:spcPct val="150000"/>
              </a:lnSpc>
              <a:buNone/>
            </a:pPr>
            <a:endParaRPr lang="he-IL" sz="2500" dirty="0">
              <a:solidFill>
                <a:schemeClr val="tx1"/>
              </a:solidFill>
              <a:latin typeface="Arial" panose="020B0604020202020204" pitchFamily="34" charset="0"/>
              <a:cs typeface="Arial" panose="020B0604020202020204" pitchFamily="34" charset="0"/>
            </a:endParaRPr>
          </a:p>
          <a:p>
            <a:pPr marL="45720" indent="0">
              <a:lnSpc>
                <a:spcPct val="150000"/>
              </a:lnSpc>
              <a:buNone/>
            </a:pPr>
            <a:endParaRPr lang="he-IL" sz="2500" dirty="0">
              <a:solidFill>
                <a:schemeClr val="tx1"/>
              </a:solidFill>
              <a:latin typeface="Arial" panose="020B0604020202020204" pitchFamily="34" charset="0"/>
              <a:cs typeface="Arial" panose="020B0604020202020204" pitchFamily="34" charset="0"/>
            </a:endParaRPr>
          </a:p>
        </p:txBody>
      </p:sp>
      <p:sp>
        <p:nvSpPr>
          <p:cNvPr id="2" name="כותרת 1"/>
          <p:cNvSpPr>
            <a:spLocks noGrp="1"/>
          </p:cNvSpPr>
          <p:nvPr>
            <p:ph type="title"/>
          </p:nvPr>
        </p:nvSpPr>
        <p:spPr/>
        <p:txBody>
          <a:bodyPr/>
          <a:lstStyle/>
          <a:p>
            <a:pPr eaLnBrk="1" fontAlgn="auto" hangingPunct="1">
              <a:spcAft>
                <a:spcPts val="0"/>
              </a:spcAft>
              <a:buClr>
                <a:schemeClr val="tx1">
                  <a:lumMod val="85000"/>
                  <a:lumOff val="15000"/>
                </a:schemeClr>
              </a:buClr>
              <a:defRPr/>
            </a:pP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he-IL" sz="4000" b="1" dirty="0" err="1">
                <a:solidFill>
                  <a:srgbClr val="002060"/>
                </a:solidFill>
                <a:latin typeface="Tahoma" panose="020B0604030504040204" pitchFamily="34" charset="0"/>
                <a:ea typeface="Tahoma" panose="020B0604030504040204" pitchFamily="34" charset="0"/>
                <a:cs typeface="Tahoma" panose="020B0604030504040204" pitchFamily="34" charset="0"/>
              </a:rPr>
              <a:t>יגעת</a:t>
            </a: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 ומצאת... תאמין"! </a:t>
            </a: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(מסכת מגילה)</a:t>
            </a:r>
          </a:p>
        </p:txBody>
      </p:sp>
      <p:pic>
        <p:nvPicPr>
          <p:cNvPr id="5" name="Picture 2" descr="Bright, Bulb, Career, Climbing, 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9" y="3846444"/>
            <a:ext cx="4391992" cy="2797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692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0030" y="1019503"/>
            <a:ext cx="11442983" cy="5106975"/>
          </a:xfrm>
        </p:spPr>
        <p:txBody>
          <a:bodyPr>
            <a:normAutofit/>
          </a:bodyPr>
          <a:lstStyle/>
          <a:p>
            <a:pPr marL="0" indent="0">
              <a:spcBef>
                <a:spcPts val="0"/>
              </a:spcBef>
              <a:buNone/>
            </a:pPr>
            <a:endParaRPr lang="he-IL" sz="2800" dirty="0">
              <a:solidFill>
                <a:schemeClr val="tx1"/>
              </a:solidFill>
              <a:latin typeface="Arial" panose="020B0604020202020204" pitchFamily="34" charset="0"/>
              <a:cs typeface="Arial" panose="020B0604020202020204" pitchFamily="34" charset="0"/>
            </a:endParaRPr>
          </a:p>
          <a:p>
            <a:pPr marL="0" indent="0" algn="ctr">
              <a:lnSpc>
                <a:spcPct val="150000"/>
              </a:lnSpc>
              <a:spcBef>
                <a:spcPts val="0"/>
              </a:spcBef>
              <a:buNone/>
            </a:pPr>
            <a:r>
              <a:rPr lang="he-IL" sz="2800" b="1" dirty="0">
                <a:solidFill>
                  <a:schemeClr val="tx1"/>
                </a:solidFill>
                <a:latin typeface="Arial" panose="020B0604020202020204" pitchFamily="34" charset="0"/>
                <a:cs typeface="Arial" panose="020B0604020202020204" pitchFamily="34" charset="0"/>
              </a:rPr>
              <a:t>בסיום השיעור</a:t>
            </a:r>
            <a:r>
              <a:rPr lang="he-IL" sz="2800" dirty="0">
                <a:solidFill>
                  <a:schemeClr val="tx1"/>
                </a:solidFill>
                <a:latin typeface="Arial" panose="020B0604020202020204" pitchFamily="34" charset="0"/>
                <a:cs typeface="Arial" panose="020B0604020202020204" pitchFamily="34" charset="0"/>
              </a:rPr>
              <a:t>, מה דעתכם כעת על המשפט:</a:t>
            </a:r>
          </a:p>
          <a:p>
            <a:pPr marL="0" indent="0" algn="ctr">
              <a:lnSpc>
                <a:spcPct val="150000"/>
              </a:lnSpc>
              <a:spcBef>
                <a:spcPts val="0"/>
              </a:spcBef>
              <a:buNone/>
            </a:pPr>
            <a:r>
              <a:rPr lang="he-IL" sz="4800"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he-IL" sz="4800" b="1" dirty="0">
                <a:solidFill>
                  <a:srgbClr val="C00000"/>
                </a:solidFill>
                <a:latin typeface="Tahoma" panose="020B0604030504040204" pitchFamily="34" charset="0"/>
                <a:ea typeface="Tahoma" panose="020B0604030504040204" pitchFamily="34" charset="0"/>
                <a:cs typeface="Tahoma" panose="020B0604030504040204" pitchFamily="34" charset="0"/>
              </a:rPr>
              <a:t>אין הדבר תלוי אלא בי"</a:t>
            </a:r>
            <a:r>
              <a:rPr lang="he-IL"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(מסכת ע"ז)</a:t>
            </a:r>
            <a:endParaRPr lang="he-IL" sz="12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Bef>
                <a:spcPts val="0"/>
              </a:spcBef>
              <a:buNone/>
            </a:pPr>
            <a:endParaRPr lang="he-IL" sz="2800" dirty="0">
              <a:solidFill>
                <a:schemeClr val="accent6">
                  <a:lumMod val="75000"/>
                </a:schemeClr>
              </a:solidFill>
              <a:latin typeface="Arial" panose="020B0604020202020204" pitchFamily="34" charset="0"/>
              <a:cs typeface="Arial" panose="020B0604020202020204" pitchFamily="34" charset="0"/>
            </a:endParaRPr>
          </a:p>
          <a:p>
            <a:pPr marL="0" indent="0" algn="ctr">
              <a:lnSpc>
                <a:spcPct val="150000"/>
              </a:lnSpc>
              <a:spcBef>
                <a:spcPts val="0"/>
              </a:spcBef>
              <a:buNone/>
            </a:pPr>
            <a:r>
              <a:rPr lang="he-IL" sz="2800" dirty="0">
                <a:solidFill>
                  <a:schemeClr val="tx1"/>
                </a:solidFill>
                <a:latin typeface="Arial" panose="020B0604020202020204" pitchFamily="34" charset="0"/>
                <a:cs typeface="Arial" panose="020B0604020202020204" pitchFamily="34" charset="0"/>
              </a:rPr>
              <a:t>באילו תחומים ואיך תוכלו להשפיע על מימוש המטרות שלכם?</a:t>
            </a:r>
          </a:p>
          <a:p>
            <a:pPr marL="0" indent="0" algn="ctr">
              <a:lnSpc>
                <a:spcPct val="150000"/>
              </a:lnSpc>
              <a:spcBef>
                <a:spcPts val="0"/>
              </a:spcBef>
              <a:buNone/>
            </a:pPr>
            <a:r>
              <a:rPr lang="he-IL" sz="2800" dirty="0">
                <a:solidFill>
                  <a:schemeClr val="accent1">
                    <a:lumMod val="50000"/>
                  </a:schemeClr>
                </a:solidFill>
              </a:rPr>
              <a:t>אלו מחשבות יש לכם לעתיד לקראת "היצירות הבאות" בחייכם?</a:t>
            </a:r>
          </a:p>
          <a:p>
            <a:pPr marL="0" indent="0" algn="ctr">
              <a:lnSpc>
                <a:spcPct val="150000"/>
              </a:lnSpc>
              <a:spcBef>
                <a:spcPts val="0"/>
              </a:spcBef>
              <a:buNone/>
            </a:pPr>
            <a:endParaRPr lang="he-IL" sz="2800" dirty="0">
              <a:solidFill>
                <a:schemeClr val="accent1">
                  <a:lumMod val="50000"/>
                </a:schemeClr>
              </a:solidFill>
              <a:latin typeface="Arial" panose="020B0604020202020204" pitchFamily="34" charset="0"/>
              <a:cs typeface="Arial" panose="020B0604020202020204" pitchFamily="34" charset="0"/>
            </a:endParaRPr>
          </a:p>
          <a:p>
            <a:pPr marL="0" lvl="0" indent="0">
              <a:spcBef>
                <a:spcPts val="0"/>
              </a:spcBef>
              <a:buNone/>
            </a:pPr>
            <a:endParaRPr lang="he-IL" sz="2800" dirty="0">
              <a:solidFill>
                <a:schemeClr val="tx1"/>
              </a:solidFill>
              <a:latin typeface="Arial" panose="020B0604020202020204" pitchFamily="34" charset="0"/>
              <a:cs typeface="Arial" panose="020B0604020202020204" pitchFamily="34" charset="0"/>
            </a:endParaRPr>
          </a:p>
        </p:txBody>
      </p:sp>
      <p:sp>
        <p:nvSpPr>
          <p:cNvPr id="2" name="כותרת 1"/>
          <p:cNvSpPr>
            <a:spLocks noGrp="1"/>
          </p:cNvSpPr>
          <p:nvPr>
            <p:ph type="title"/>
          </p:nvPr>
        </p:nvSpPr>
        <p:spPr/>
        <p:txBody>
          <a:bodyPr/>
          <a:lstStyle/>
          <a:p>
            <a:pPr eaLnBrk="1" fontAlgn="auto" hangingPunct="1">
              <a:spcAft>
                <a:spcPts val="0"/>
              </a:spcAft>
              <a:buClr>
                <a:schemeClr val="tx1">
                  <a:lumMod val="85000"/>
                  <a:lumOff val="15000"/>
                </a:schemeClr>
              </a:buClr>
              <a:defRPr/>
            </a:pP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סיכום ושיתוף</a:t>
            </a:r>
          </a:p>
        </p:txBody>
      </p:sp>
      <p:pic>
        <p:nvPicPr>
          <p:cNvPr id="4106" name="Picture 10" descr="Hand, Pencil, Holding, Sketch, Drawing">
            <a:extLst>
              <a:ext uri="{FF2B5EF4-FFF2-40B4-BE49-F238E27FC236}">
                <a16:creationId xmlns:a16="http://schemas.microsoft.com/office/drawing/2014/main" id="{48F70D8E-7E2E-4A07-A260-B2F1C0FC7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8441" y="4817327"/>
            <a:ext cx="1772113" cy="177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782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eaLnBrk="1" fontAlgn="auto" hangingPunct="1">
              <a:spcAft>
                <a:spcPts val="0"/>
              </a:spcAft>
              <a:buClr>
                <a:schemeClr val="tx1">
                  <a:lumMod val="85000"/>
                  <a:lumOff val="15000"/>
                </a:schemeClr>
              </a:buClr>
              <a:defRPr/>
            </a:pP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מסיימים ומסכמים</a:t>
            </a:r>
          </a:p>
        </p:txBody>
      </p:sp>
      <p:sp>
        <p:nvSpPr>
          <p:cNvPr id="5" name="Google Shape;335;p16"/>
          <p:cNvSpPr txBox="1">
            <a:spLocks/>
          </p:cNvSpPr>
          <p:nvPr/>
        </p:nvSpPr>
        <p:spPr>
          <a:xfrm>
            <a:off x="356136" y="1850130"/>
            <a:ext cx="11243818" cy="5344754"/>
          </a:xfrm>
          <a:prstGeom prst="rect">
            <a:avLst/>
          </a:prstGeom>
          <a:noFill/>
          <a:ln>
            <a:noFill/>
          </a:ln>
        </p:spPr>
        <p:txBody>
          <a:bodyPr spcFirstLastPara="1" vert="horz" wrap="square" lIns="91425" tIns="45700" rIns="91425" bIns="45700" rtlCol="0" anchor="t" anchorCtr="0">
            <a:noAutofit/>
          </a:bodyPr>
          <a:lst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indent="-342900">
              <a:lnSpc>
                <a:spcPct val="150000"/>
              </a:lnSpc>
              <a:buClr>
                <a:schemeClr val="accent4"/>
              </a:buClr>
              <a:buSzPct val="100000"/>
              <a:buFont typeface="Wingdings" panose="05000000000000000000" pitchFamily="2" charset="2"/>
              <a:buChar char="¥"/>
            </a:pPr>
            <a:r>
              <a:rPr lang="he-IL" sz="1800" dirty="0">
                <a:solidFill>
                  <a:srgbClr val="002060"/>
                </a:solidFill>
                <a:latin typeface="Tahoma" panose="020B0604030504040204" pitchFamily="34" charset="0"/>
                <a:ea typeface="Tahoma" panose="020B0604030504040204" pitchFamily="34" charset="0"/>
                <a:cs typeface="Tahoma" panose="020B0604030504040204" pitchFamily="34" charset="0"/>
              </a:rPr>
              <a:t>לכל אחד ואחת </a:t>
            </a:r>
            <a:r>
              <a:rPr lang="he-IL" sz="1800" dirty="0" err="1">
                <a:solidFill>
                  <a:srgbClr val="002060"/>
                </a:solidFill>
                <a:latin typeface="Tahoma" panose="020B0604030504040204" pitchFamily="34" charset="0"/>
                <a:ea typeface="Tahoma" panose="020B0604030504040204" pitchFamily="34" charset="0"/>
                <a:cs typeface="Tahoma" panose="020B0604030504040204" pitchFamily="34" charset="0"/>
              </a:rPr>
              <a:t>מאיתנו</a:t>
            </a:r>
            <a:r>
              <a:rPr lang="he-IL" sz="1800" dirty="0">
                <a:solidFill>
                  <a:srgbClr val="002060"/>
                </a:solidFill>
                <a:latin typeface="Tahoma" panose="020B0604030504040204" pitchFamily="34" charset="0"/>
                <a:ea typeface="Tahoma" panose="020B0604030504040204" pitchFamily="34" charset="0"/>
                <a:cs typeface="Tahoma" panose="020B0604030504040204" pitchFamily="34" charset="0"/>
              </a:rPr>
              <a:t> יש </a:t>
            </a:r>
            <a:r>
              <a:rPr lang="he-IL" sz="1800" b="1" dirty="0">
                <a:solidFill>
                  <a:srgbClr val="002060"/>
                </a:solidFill>
                <a:latin typeface="Tahoma" panose="020B0604030504040204" pitchFamily="34" charset="0"/>
                <a:ea typeface="Tahoma" panose="020B0604030504040204" pitchFamily="34" charset="0"/>
                <a:cs typeface="Tahoma" panose="020B0604030504040204" pitchFamily="34" charset="0"/>
              </a:rPr>
              <a:t>כוחות </a:t>
            </a:r>
            <a:r>
              <a:rPr lang="he-IL" sz="1800" b="1" dirty="0" err="1">
                <a:solidFill>
                  <a:srgbClr val="002060"/>
                </a:solidFill>
                <a:latin typeface="Tahoma" panose="020B0604030504040204" pitchFamily="34" charset="0"/>
                <a:ea typeface="Tahoma" panose="020B0604030504040204" pitchFamily="34" charset="0"/>
                <a:cs typeface="Tahoma" panose="020B0604030504040204" pitchFamily="34" charset="0"/>
              </a:rPr>
              <a:t>וחוזקות</a:t>
            </a:r>
            <a:r>
              <a:rPr lang="he-IL" sz="1800" b="1" dirty="0">
                <a:solidFill>
                  <a:srgbClr val="002060"/>
                </a:solidFill>
                <a:latin typeface="Tahoma" panose="020B0604030504040204" pitchFamily="34" charset="0"/>
                <a:ea typeface="Tahoma" panose="020B0604030504040204" pitchFamily="34" charset="0"/>
                <a:cs typeface="Tahoma" panose="020B0604030504040204" pitchFamily="34" charset="0"/>
              </a:rPr>
              <a:t> שהקב"ה חנן אותנו בהם.</a:t>
            </a:r>
            <a:endParaRPr lang="he-IL"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indent="-342900">
              <a:lnSpc>
                <a:spcPct val="150000"/>
              </a:lnSpc>
              <a:buClr>
                <a:schemeClr val="accent4"/>
              </a:buClr>
              <a:buSzPct val="100000"/>
              <a:buFont typeface="Wingdings" panose="05000000000000000000" pitchFamily="2" charset="2"/>
              <a:buChar char="¥"/>
            </a:pPr>
            <a:r>
              <a:rPr lang="he-IL" sz="1800" dirty="0">
                <a:solidFill>
                  <a:srgbClr val="002060"/>
                </a:solidFill>
                <a:latin typeface="Tahoma" panose="020B0604030504040204" pitchFamily="34" charset="0"/>
                <a:ea typeface="Tahoma" panose="020B0604030504040204" pitchFamily="34" charset="0"/>
                <a:cs typeface="Tahoma" panose="020B0604030504040204" pitchFamily="34" charset="0"/>
              </a:rPr>
              <a:t>ביכולתנו להציב </a:t>
            </a:r>
            <a:r>
              <a:rPr lang="he-IL" sz="1800" b="1" dirty="0">
                <a:solidFill>
                  <a:srgbClr val="002060"/>
                </a:solidFill>
                <a:latin typeface="Tahoma" panose="020B0604030504040204" pitchFamily="34" charset="0"/>
                <a:ea typeface="Tahoma" panose="020B0604030504040204" pitchFamily="34" charset="0"/>
                <a:cs typeface="Tahoma" panose="020B0604030504040204" pitchFamily="34" charset="0"/>
              </a:rPr>
              <a:t>מטרות</a:t>
            </a:r>
            <a:r>
              <a:rPr lang="he-IL" sz="1800" dirty="0">
                <a:solidFill>
                  <a:srgbClr val="002060"/>
                </a:solidFill>
                <a:latin typeface="Tahoma" panose="020B0604030504040204" pitchFamily="34" charset="0"/>
                <a:ea typeface="Tahoma" panose="020B0604030504040204" pitchFamily="34" charset="0"/>
                <a:cs typeface="Tahoma" panose="020B0604030504040204" pitchFamily="34" charset="0"/>
              </a:rPr>
              <a:t> ולפעול לקראת הגשמתן.</a:t>
            </a:r>
          </a:p>
          <a:p>
            <a:pPr indent="-342900">
              <a:lnSpc>
                <a:spcPct val="150000"/>
              </a:lnSpc>
              <a:buClr>
                <a:schemeClr val="accent4"/>
              </a:buClr>
              <a:buSzPct val="100000"/>
              <a:buFont typeface="Wingdings" panose="05000000000000000000" pitchFamily="2" charset="2"/>
              <a:buChar char="¥"/>
            </a:pPr>
            <a:r>
              <a:rPr lang="he-IL" sz="1800" dirty="0">
                <a:solidFill>
                  <a:srgbClr val="002060"/>
                </a:solidFill>
                <a:latin typeface="Tahoma" panose="020B0604030504040204" pitchFamily="34" charset="0"/>
                <a:ea typeface="Tahoma" panose="020B0604030504040204" pitchFamily="34" charset="0"/>
                <a:cs typeface="Tahoma" panose="020B0604030504040204" pitchFamily="34" charset="0"/>
              </a:rPr>
              <a:t> הכרה ב</a:t>
            </a:r>
            <a:r>
              <a:rPr lang="he-IL" sz="1800" b="1" dirty="0">
                <a:solidFill>
                  <a:srgbClr val="002060"/>
                </a:solidFill>
                <a:latin typeface="Tahoma" panose="020B0604030504040204" pitchFamily="34" charset="0"/>
                <a:ea typeface="Tahoma" panose="020B0604030504040204" pitchFamily="34" charset="0"/>
                <a:cs typeface="Tahoma" panose="020B0604030504040204" pitchFamily="34" charset="0"/>
              </a:rPr>
              <a:t>חוזקות</a:t>
            </a:r>
            <a:r>
              <a:rPr lang="he-IL" sz="1800" dirty="0">
                <a:solidFill>
                  <a:srgbClr val="002060"/>
                </a:solidFill>
                <a:latin typeface="Tahoma" panose="020B0604030504040204" pitchFamily="34" charset="0"/>
                <a:ea typeface="Tahoma" panose="020B0604030504040204" pitchFamily="34" charset="0"/>
                <a:cs typeface="Tahoma" panose="020B0604030504040204" pitchFamily="34" charset="0"/>
              </a:rPr>
              <a:t> שלנו מעלה את תחושת ה</a:t>
            </a:r>
            <a:r>
              <a:rPr lang="he-IL" sz="1800" b="1" dirty="0">
                <a:solidFill>
                  <a:srgbClr val="002060"/>
                </a:solidFill>
                <a:latin typeface="Tahoma" panose="020B0604030504040204" pitchFamily="34" charset="0"/>
                <a:ea typeface="Tahoma" panose="020B0604030504040204" pitchFamily="34" charset="0"/>
                <a:cs typeface="Tahoma" panose="020B0604030504040204" pitchFamily="34" charset="0"/>
              </a:rPr>
              <a:t>מסוגלות.</a:t>
            </a:r>
            <a:endParaRPr lang="he-IL" sz="1800" strike="sngStrike"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indent="-342900">
              <a:lnSpc>
                <a:spcPct val="150000"/>
              </a:lnSpc>
              <a:buClr>
                <a:schemeClr val="accent4"/>
              </a:buClr>
              <a:buSzPct val="100000"/>
              <a:buFont typeface="Wingdings" panose="05000000000000000000" pitchFamily="2" charset="2"/>
              <a:buChar char="¥"/>
            </a:pPr>
            <a:r>
              <a:rPr lang="he-IL" sz="1800" dirty="0">
                <a:solidFill>
                  <a:srgbClr val="002060"/>
                </a:solidFill>
                <a:latin typeface="Tahoma" panose="020B0604030504040204" pitchFamily="34" charset="0"/>
                <a:ea typeface="Tahoma" panose="020B0604030504040204" pitchFamily="34" charset="0"/>
                <a:cs typeface="Tahoma" panose="020B0604030504040204" pitchFamily="34" charset="0"/>
              </a:rPr>
              <a:t> "אין הדבר תלוי אלא בי"- אם </a:t>
            </a:r>
            <a:r>
              <a:rPr lang="he-IL" sz="1800" b="1" dirty="0">
                <a:solidFill>
                  <a:srgbClr val="002060"/>
                </a:solidFill>
                <a:latin typeface="Tahoma" panose="020B0604030504040204" pitchFamily="34" charset="0"/>
                <a:ea typeface="Tahoma" panose="020B0604030504040204" pitchFamily="34" charset="0"/>
                <a:cs typeface="Tahoma" panose="020B0604030504040204" pitchFamily="34" charset="0"/>
              </a:rPr>
              <a:t>נאמין בכוחותינו</a:t>
            </a:r>
            <a:r>
              <a:rPr lang="he-IL" sz="1800" dirty="0">
                <a:solidFill>
                  <a:srgbClr val="002060"/>
                </a:solidFill>
                <a:latin typeface="Tahoma" panose="020B0604030504040204" pitchFamily="34" charset="0"/>
                <a:ea typeface="Tahoma" panose="020B0604030504040204" pitchFamily="34" charset="0"/>
                <a:cs typeface="Tahoma" panose="020B0604030504040204" pitchFamily="34" charset="0"/>
              </a:rPr>
              <a:t>, ונאמין בעצמנו, כשנתמודד מול </a:t>
            </a:r>
            <a:r>
              <a:rPr lang="he-IL" sz="1800" b="1" dirty="0">
                <a:solidFill>
                  <a:srgbClr val="002060"/>
                </a:solidFill>
                <a:latin typeface="Tahoma" panose="020B0604030504040204" pitchFamily="34" charset="0"/>
                <a:ea typeface="Tahoma" panose="020B0604030504040204" pitchFamily="34" charset="0"/>
                <a:cs typeface="Tahoma" panose="020B0604030504040204" pitchFamily="34" charset="0"/>
              </a:rPr>
              <a:t>אתגר</a:t>
            </a:r>
            <a:r>
              <a:rPr lang="he-IL" sz="1800" dirty="0">
                <a:solidFill>
                  <a:srgbClr val="002060"/>
                </a:solidFill>
                <a:latin typeface="Tahoma" panose="020B0604030504040204" pitchFamily="34" charset="0"/>
                <a:ea typeface="Tahoma" panose="020B0604030504040204" pitchFamily="34" charset="0"/>
                <a:cs typeface="Tahoma" panose="020B0604030504040204" pitchFamily="34" charset="0"/>
              </a:rPr>
              <a:t> חדש נתמיד ולא נוותר</a:t>
            </a:r>
            <a:r>
              <a:rPr lang="he-IL" sz="1800" spc="0" dirty="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he-IL"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indent="-342900">
              <a:lnSpc>
                <a:spcPct val="150000"/>
              </a:lnSpc>
              <a:buClr>
                <a:schemeClr val="accent4"/>
              </a:buClr>
              <a:buSzPct val="100000"/>
              <a:buFont typeface="Wingdings" panose="05000000000000000000" pitchFamily="2" charset="2"/>
              <a:buChar char="¥"/>
            </a:pPr>
            <a:r>
              <a:rPr lang="he-IL" sz="1800" dirty="0">
                <a:solidFill>
                  <a:srgbClr val="002060"/>
                </a:solidFill>
                <a:latin typeface="Tahoma" panose="020B0604030504040204" pitchFamily="34" charset="0"/>
                <a:ea typeface="Tahoma" panose="020B0604030504040204" pitchFamily="34" charset="0"/>
                <a:cs typeface="Tahoma" panose="020B0604030504040204" pitchFamily="34" charset="0"/>
              </a:rPr>
              <a:t> מטרות שהשגנו מחזקות את ה</a:t>
            </a:r>
            <a:r>
              <a:rPr lang="he-IL" sz="1800" b="1" dirty="0">
                <a:solidFill>
                  <a:srgbClr val="002060"/>
                </a:solidFill>
                <a:latin typeface="Tahoma" panose="020B0604030504040204" pitchFamily="34" charset="0"/>
                <a:ea typeface="Tahoma" panose="020B0604030504040204" pitchFamily="34" charset="0"/>
                <a:cs typeface="Tahoma" panose="020B0604030504040204" pitchFamily="34" charset="0"/>
              </a:rPr>
              <a:t>רצון</a:t>
            </a:r>
            <a:r>
              <a:rPr lang="he-IL" sz="1800" dirty="0">
                <a:solidFill>
                  <a:srgbClr val="002060"/>
                </a:solidFill>
                <a:latin typeface="Tahoma" panose="020B0604030504040204" pitchFamily="34" charset="0"/>
                <a:ea typeface="Tahoma" panose="020B0604030504040204" pitchFamily="34" charset="0"/>
                <a:cs typeface="Tahoma" panose="020B0604030504040204" pitchFamily="34" charset="0"/>
              </a:rPr>
              <a:t> שלנו לנסות ולהתנסות שוב.</a:t>
            </a:r>
          </a:p>
          <a:p>
            <a:pPr indent="-342900">
              <a:lnSpc>
                <a:spcPct val="150000"/>
              </a:lnSpc>
              <a:buClr>
                <a:schemeClr val="accent4"/>
              </a:buClr>
              <a:buSzPct val="100000"/>
              <a:buFont typeface="Wingdings" panose="05000000000000000000" pitchFamily="2" charset="2"/>
              <a:buChar char="¥"/>
            </a:pPr>
            <a:r>
              <a:rPr lang="he-IL" sz="1800" b="1" dirty="0">
                <a:solidFill>
                  <a:srgbClr val="002060"/>
                </a:solidFill>
                <a:latin typeface="Tahoma" panose="020B0604030504040204" pitchFamily="34" charset="0"/>
                <a:ea typeface="Tahoma" panose="020B0604030504040204" pitchFamily="34" charset="0"/>
                <a:cs typeface="Tahoma" panose="020B0604030504040204" pitchFamily="34" charset="0"/>
              </a:rPr>
              <a:t>אימון, ניסיונות, מאמץ והתמדה </a:t>
            </a:r>
            <a:r>
              <a:rPr lang="he-IL" sz="1800" dirty="0">
                <a:solidFill>
                  <a:srgbClr val="002060"/>
                </a:solidFill>
                <a:latin typeface="Tahoma" panose="020B0604030504040204" pitchFamily="34" charset="0"/>
                <a:ea typeface="Tahoma" panose="020B0604030504040204" pitchFamily="34" charset="0"/>
                <a:cs typeface="Tahoma" panose="020B0604030504040204" pitchFamily="34" charset="0"/>
              </a:rPr>
              <a:t>יקדמו אותנו לעבר מימוש מטרותינו</a:t>
            </a:r>
          </a:p>
          <a:p>
            <a:pPr indent="-342900">
              <a:lnSpc>
                <a:spcPct val="150000"/>
              </a:lnSpc>
              <a:buClr>
                <a:schemeClr val="accent4"/>
              </a:buClr>
              <a:buSzPct val="100000"/>
              <a:buFont typeface="Wingdings" panose="05000000000000000000" pitchFamily="2" charset="2"/>
              <a:buChar char="¥"/>
            </a:pPr>
            <a:r>
              <a:rPr lang="he-IL" sz="1800" dirty="0">
                <a:solidFill>
                  <a:srgbClr val="002060"/>
                </a:solidFill>
                <a:latin typeface="Tahoma" panose="020B0604030504040204" pitchFamily="34" charset="0"/>
                <a:ea typeface="Tahoma" panose="020B0604030504040204" pitchFamily="34" charset="0"/>
                <a:cs typeface="Tahoma" panose="020B0604030504040204" pitchFamily="34" charset="0"/>
              </a:rPr>
              <a:t>לעיתים יש להתמיד בפעולות הנמשכות לאורך זמן כדי לראות את התוצאות וליהנות מהן.</a:t>
            </a:r>
          </a:p>
        </p:txBody>
      </p:sp>
    </p:spTree>
    <p:extLst>
      <p:ext uri="{BB962C8B-B14F-4D97-AF65-F5344CB8AC3E}">
        <p14:creationId xmlns:p14="http://schemas.microsoft.com/office/powerpoint/2010/main" val="2379576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מגדלור האמונה וארבעת העוגנים</a:t>
            </a:r>
          </a:p>
        </p:txBody>
      </p:sp>
      <p:pic>
        <p:nvPicPr>
          <p:cNvPr id="5122" name="Picture 2" descr="Anchor, Nautical, Symbol, Emblem, Banne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339" y="2858773"/>
            <a:ext cx="1913639" cy="254155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nchor, Nautical, Symbol, Emble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027" y="3101785"/>
            <a:ext cx="1791775" cy="237970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nchor, Nautical, Symbol, Emblem, Banne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9664" y="2869103"/>
            <a:ext cx="1942381" cy="257972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Anchor, Nautical, Symbol, Emblem, Banne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31684" y="2735469"/>
            <a:ext cx="1942381" cy="25797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536353" y="3967146"/>
            <a:ext cx="1333041"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אחריות</a:t>
            </a:r>
          </a:p>
        </p:txBody>
      </p:sp>
      <p:sp>
        <p:nvSpPr>
          <p:cNvPr id="18" name="TextBox 17"/>
          <p:cNvSpPr txBox="1"/>
          <p:nvPr/>
        </p:nvSpPr>
        <p:spPr>
          <a:xfrm>
            <a:off x="7319651" y="4158966"/>
            <a:ext cx="1487173"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התמדה</a:t>
            </a:r>
          </a:p>
        </p:txBody>
      </p:sp>
      <p:sp>
        <p:nvSpPr>
          <p:cNvPr id="19" name="TextBox 18"/>
          <p:cNvSpPr txBox="1"/>
          <p:nvPr/>
        </p:nvSpPr>
        <p:spPr>
          <a:xfrm>
            <a:off x="5254188" y="4633401"/>
            <a:ext cx="1355074"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אמונה</a:t>
            </a:r>
          </a:p>
        </p:txBody>
      </p:sp>
      <p:sp>
        <p:nvSpPr>
          <p:cNvPr id="20" name="TextBox 19"/>
          <p:cNvSpPr txBox="1"/>
          <p:nvPr/>
        </p:nvSpPr>
        <p:spPr>
          <a:xfrm>
            <a:off x="1040519" y="4107646"/>
            <a:ext cx="1123720"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גמישות</a:t>
            </a:r>
          </a:p>
        </p:txBody>
      </p:sp>
      <p:sp>
        <p:nvSpPr>
          <p:cNvPr id="21" name="TextBox 20"/>
          <p:cNvSpPr txBox="1"/>
          <p:nvPr/>
        </p:nvSpPr>
        <p:spPr>
          <a:xfrm>
            <a:off x="3199511" y="4264069"/>
            <a:ext cx="1178805"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תקווה</a:t>
            </a:r>
          </a:p>
        </p:txBody>
      </p:sp>
      <p:pic>
        <p:nvPicPr>
          <p:cNvPr id="2" name="תמונה 1">
            <a:extLst>
              <a:ext uri="{FF2B5EF4-FFF2-40B4-BE49-F238E27FC236}">
                <a16:creationId xmlns:a16="http://schemas.microsoft.com/office/drawing/2014/main" id="{D4224947-E48C-42EE-9FD8-D2F0CC75EC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599" t="6334" b="14475"/>
          <a:stretch/>
        </p:blipFill>
        <p:spPr>
          <a:xfrm>
            <a:off x="5352917" y="1320135"/>
            <a:ext cx="1227411" cy="3313266"/>
          </a:xfrm>
          <a:prstGeom prst="rect">
            <a:avLst/>
          </a:prstGeom>
        </p:spPr>
      </p:pic>
      <p:pic>
        <p:nvPicPr>
          <p:cNvPr id="4" name="Picture 4" descr="Frames, Borders, Orange Frame, Vectors">
            <a:extLst>
              <a:ext uri="{FF2B5EF4-FFF2-40B4-BE49-F238E27FC236}">
                <a16:creationId xmlns:a16="http://schemas.microsoft.com/office/drawing/2014/main" id="{1CD5045A-E5B9-4DC4-B49B-B209949C83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7265"/>
          <a:stretch/>
        </p:blipFill>
        <p:spPr bwMode="auto">
          <a:xfrm>
            <a:off x="3783730" y="5424935"/>
            <a:ext cx="4578998"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E84914A4-D5CF-4FDE-AE07-1DCCF5F977BF}"/>
              </a:ext>
            </a:extLst>
          </p:cNvPr>
          <p:cNvSpPr txBox="1"/>
          <p:nvPr/>
        </p:nvSpPr>
        <p:spPr>
          <a:xfrm>
            <a:off x="4104476" y="5664753"/>
            <a:ext cx="3654497" cy="553998"/>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נמל הבית שייכות</a:t>
            </a:r>
          </a:p>
        </p:txBody>
      </p:sp>
    </p:spTree>
    <p:extLst>
      <p:ext uri="{BB962C8B-B14F-4D97-AF65-F5344CB8AC3E}">
        <p14:creationId xmlns:p14="http://schemas.microsoft.com/office/powerpoint/2010/main" val="2162286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idx="1"/>
          </p:nvPr>
        </p:nvSpPr>
        <p:spPr>
          <a:xfrm>
            <a:off x="267630" y="639337"/>
            <a:ext cx="8758664" cy="5853113"/>
          </a:xfrm>
        </p:spPr>
        <p:txBody>
          <a:bodyPr>
            <a:normAutofit/>
          </a:bodyPr>
          <a:lstStyle/>
          <a:p>
            <a:pPr marL="45720" indent="0">
              <a:lnSpc>
                <a:spcPct val="150000"/>
              </a:lnSpc>
              <a:buNone/>
            </a:pP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מהלך המפגש:</a:t>
            </a:r>
          </a:p>
          <a:p>
            <a:pPr marL="560070" indent="-514350">
              <a:lnSpc>
                <a:spcPct val="150000"/>
              </a:lnSpc>
              <a:buFont typeface="+mj-lt"/>
              <a:buAutoNum type="arabicPeriod"/>
            </a:pP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פעילות פתיחה – "כמה כוח יש לי היום?"</a:t>
            </a:r>
          </a:p>
          <a:p>
            <a:pPr marL="560070" indent="-514350">
              <a:lnSpc>
                <a:spcPct val="150000"/>
              </a:lnSpc>
              <a:buFont typeface="+mj-lt"/>
              <a:buAutoNum type="arabicPeriod"/>
            </a:pP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עבודה בקבוצות – התמדה בימי קורונה</a:t>
            </a:r>
          </a:p>
          <a:p>
            <a:pPr marL="45720" indent="0">
              <a:lnSpc>
                <a:spcPct val="150000"/>
              </a:lnSpc>
              <a:buNone/>
            </a:pP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"אחרי הפעולות נמשכים הלבבות"</a:t>
            </a:r>
          </a:p>
          <a:p>
            <a:pPr marL="560070" indent="-514350">
              <a:lnSpc>
                <a:spcPct val="150000"/>
              </a:lnSpc>
              <a:buFont typeface="+mj-lt"/>
              <a:buAutoNum type="arabicPeriod" startAt="3"/>
            </a:pP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מחזקים את עצמנו – יצירת סטיקרים</a:t>
            </a:r>
          </a:p>
          <a:p>
            <a:pPr marL="560070" indent="-514350">
              <a:lnSpc>
                <a:spcPct val="150000"/>
              </a:lnSpc>
              <a:buFont typeface="+mj-lt"/>
              <a:buAutoNum type="arabicPeriod" startAt="3"/>
            </a:pP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סיום וסיכום</a:t>
            </a:r>
          </a:p>
        </p:txBody>
      </p:sp>
      <p:sp>
        <p:nvSpPr>
          <p:cNvPr id="3" name="כותרת 2"/>
          <p:cNvSpPr>
            <a:spLocks noGrp="1"/>
          </p:cNvSpPr>
          <p:nvPr>
            <p:ph type="title"/>
          </p:nvPr>
        </p:nvSpPr>
        <p:spPr/>
        <p:txBody>
          <a:bodyPr/>
          <a:lstStyle/>
          <a:p>
            <a:pPr algn="ctr"/>
            <a:r>
              <a:rPr lang="he-IL" sz="4400" b="1" dirty="0">
                <a:latin typeface="Tahoma" panose="020B0604030504040204" pitchFamily="34" charset="0"/>
                <a:ea typeface="Tahoma" panose="020B0604030504040204" pitchFamily="34" charset="0"/>
                <a:cs typeface="Tahoma" panose="020B0604030504040204" pitchFamily="34" charset="0"/>
              </a:rPr>
              <a:t>מפגש רביעי</a:t>
            </a:r>
          </a:p>
        </p:txBody>
      </p:sp>
    </p:spTree>
    <p:extLst>
      <p:ext uri="{BB962C8B-B14F-4D97-AF65-F5344CB8AC3E}">
        <p14:creationId xmlns:p14="http://schemas.microsoft.com/office/powerpoint/2010/main" val="3994061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כמה כוח יש לי היום?</a:t>
            </a:r>
          </a:p>
        </p:txBody>
      </p:sp>
      <p:pic>
        <p:nvPicPr>
          <p:cNvPr id="9" name="תמונה 8"/>
          <p:cNvPicPr>
            <a:picLocks noChangeAspect="1"/>
          </p:cNvPicPr>
          <p:nvPr/>
        </p:nvPicPr>
        <p:blipFill>
          <a:blip r:embed="rId3"/>
          <a:stretch>
            <a:fillRect/>
          </a:stretch>
        </p:blipFill>
        <p:spPr>
          <a:xfrm>
            <a:off x="3615093" y="1844995"/>
            <a:ext cx="5644410" cy="4580220"/>
          </a:xfrm>
          <a:prstGeom prst="rect">
            <a:avLst/>
          </a:prstGeom>
        </p:spPr>
      </p:pic>
    </p:spTree>
    <p:extLst>
      <p:ext uri="{BB962C8B-B14F-4D97-AF65-F5344CB8AC3E}">
        <p14:creationId xmlns:p14="http://schemas.microsoft.com/office/powerpoint/2010/main" val="616761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87123" y="1725907"/>
            <a:ext cx="11210524" cy="1440689"/>
          </a:xfrm>
        </p:spPr>
        <p:txBody>
          <a:bodyPr>
            <a:normAutofit/>
          </a:bodyPr>
          <a:lstStyle/>
          <a:p>
            <a:pPr marL="45720" indent="0" algn="ctr">
              <a:lnSpc>
                <a:spcPct val="150000"/>
              </a:lnSpc>
              <a:buNone/>
            </a:pPr>
            <a:r>
              <a:rPr lang="he-IL" sz="2400" dirty="0">
                <a:solidFill>
                  <a:schemeClr val="accent1">
                    <a:lumMod val="50000"/>
                  </a:schemeClr>
                </a:solidFill>
              </a:rPr>
              <a:t>כיצד </a:t>
            </a:r>
            <a:r>
              <a:rPr lang="he-IL" sz="2400" b="1" dirty="0">
                <a:solidFill>
                  <a:schemeClr val="accent1">
                    <a:lumMod val="50000"/>
                  </a:schemeClr>
                </a:solidFill>
              </a:rPr>
              <a:t>מאמץ וההתמדה</a:t>
            </a:r>
            <a:r>
              <a:rPr lang="en-US" sz="2400" b="1" dirty="0">
                <a:solidFill>
                  <a:schemeClr val="accent1">
                    <a:lumMod val="50000"/>
                  </a:schemeClr>
                </a:solidFill>
              </a:rPr>
              <a:t> </a:t>
            </a:r>
            <a:r>
              <a:rPr lang="he-IL" sz="2400" dirty="0">
                <a:solidFill>
                  <a:schemeClr val="accent1">
                    <a:lumMod val="50000"/>
                  </a:schemeClr>
                </a:solidFill>
              </a:rPr>
              <a:t>יכולים לעזור לכם בתקופת הקורונה </a:t>
            </a:r>
          </a:p>
          <a:p>
            <a:pPr marL="45720" indent="0" algn="ctr">
              <a:lnSpc>
                <a:spcPct val="150000"/>
              </a:lnSpc>
              <a:buNone/>
            </a:pPr>
            <a:r>
              <a:rPr lang="he-IL" sz="2400" dirty="0">
                <a:solidFill>
                  <a:schemeClr val="tx1"/>
                </a:solidFill>
              </a:rPr>
              <a:t>ואיך "אחרי הפעולות יימשכו הלבבות"</a:t>
            </a:r>
          </a:p>
        </p:txBody>
      </p:sp>
      <p:sp>
        <p:nvSpPr>
          <p:cNvPr id="2" name="כותרת 1"/>
          <p:cNvSpPr>
            <a:spLocks noGrp="1"/>
          </p:cNvSpPr>
          <p:nvPr>
            <p:ph type="title"/>
          </p:nvPr>
        </p:nvSpPr>
        <p:spPr/>
        <p:txBody>
          <a:bodyPr/>
          <a:lstStyle/>
          <a:p>
            <a:pPr eaLnBrk="1" fontAlgn="auto" hangingPunct="1">
              <a:spcAft>
                <a:spcPts val="0"/>
              </a:spcAft>
              <a:buClr>
                <a:schemeClr val="tx1">
                  <a:lumMod val="85000"/>
                  <a:lumOff val="15000"/>
                </a:schemeClr>
              </a:buClr>
              <a:defRPr/>
            </a:pP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עוצרים לחשיבה</a:t>
            </a:r>
            <a:r>
              <a:rPr lang="en-US" sz="4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 עבודה בקבוצות</a:t>
            </a:r>
          </a:p>
        </p:txBody>
      </p:sp>
      <p:sp>
        <p:nvSpPr>
          <p:cNvPr id="4" name="מלבן מעוגל 3"/>
          <p:cNvSpPr/>
          <p:nvPr/>
        </p:nvSpPr>
        <p:spPr>
          <a:xfrm>
            <a:off x="8451358" y="3254753"/>
            <a:ext cx="2652748" cy="2500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002060"/>
                </a:solidFill>
                <a:latin typeface="Tahoma" panose="020B0604030504040204" pitchFamily="34" charset="0"/>
                <a:ea typeface="Tahoma" panose="020B0604030504040204" pitchFamily="34" charset="0"/>
                <a:cs typeface="Tahoma" panose="020B0604030504040204" pitchFamily="34" charset="0"/>
              </a:rPr>
              <a:t>בלמידה</a:t>
            </a:r>
          </a:p>
        </p:txBody>
      </p:sp>
      <p:sp>
        <p:nvSpPr>
          <p:cNvPr id="6" name="מלבן מעוגל 5"/>
          <p:cNvSpPr/>
          <p:nvPr/>
        </p:nvSpPr>
        <p:spPr>
          <a:xfrm>
            <a:off x="4873878" y="3277524"/>
            <a:ext cx="2637014" cy="24525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בשמירה </a:t>
            </a:r>
          </a:p>
          <a:p>
            <a:pPr algn="ct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על הבריאות</a:t>
            </a:r>
          </a:p>
        </p:txBody>
      </p:sp>
      <p:sp>
        <p:nvSpPr>
          <p:cNvPr id="7" name="מלבן מעוגל 6"/>
          <p:cNvSpPr/>
          <p:nvPr/>
        </p:nvSpPr>
        <p:spPr>
          <a:xfrm>
            <a:off x="959996" y="3195749"/>
            <a:ext cx="2722880" cy="2479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בקשר עם החברים/</a:t>
            </a:r>
            <a:r>
              <a:rPr lang="he-IL" sz="2400" b="1" dirty="0" err="1">
                <a:solidFill>
                  <a:srgbClr val="002060"/>
                </a:solidFill>
                <a:latin typeface="Tahoma" panose="020B0604030504040204" pitchFamily="34" charset="0"/>
                <a:ea typeface="Tahoma" panose="020B0604030504040204" pitchFamily="34" charset="0"/>
                <a:cs typeface="Tahoma" panose="020B0604030504040204" pitchFamily="34" charset="0"/>
              </a:rPr>
              <a:t>ות</a:t>
            </a:r>
            <a:endPar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תמונה 9" descr="Pencils, Colored Pencil, Box, Pencil Box"/>
          <p:cNvPicPr/>
          <p:nvPr/>
        </p:nvPicPr>
        <p:blipFill>
          <a:blip r:embed="rId3">
            <a:extLst>
              <a:ext uri="{28A0092B-C50C-407E-A947-70E740481C1C}">
                <a14:useLocalDpi xmlns:a14="http://schemas.microsoft.com/office/drawing/2010/main" val="0"/>
              </a:ext>
            </a:extLst>
          </a:blip>
          <a:srcRect/>
          <a:stretch>
            <a:fillRect/>
          </a:stretch>
        </p:blipFill>
        <p:spPr bwMode="auto">
          <a:xfrm>
            <a:off x="8801509" y="4647472"/>
            <a:ext cx="1273442" cy="1082642"/>
          </a:xfrm>
          <a:prstGeom prst="rect">
            <a:avLst/>
          </a:prstGeom>
          <a:noFill/>
          <a:ln>
            <a:noFill/>
          </a:ln>
        </p:spPr>
      </p:pic>
      <p:pic>
        <p:nvPicPr>
          <p:cNvPr id="11" name="Picture 2" descr="Medical, Icon, Isolated, Sickn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0495" y="4959448"/>
            <a:ext cx="1126155" cy="686188"/>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BE16D6D8-00B7-4565-996B-178C9356A75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0000" l="10000" r="90000"/>
                    </a14:imgEffect>
                  </a14:imgLayer>
                </a14:imgProps>
              </a:ext>
            </a:extLst>
          </a:blip>
          <a:stretch>
            <a:fillRect/>
          </a:stretch>
        </p:blipFill>
        <p:spPr>
          <a:xfrm>
            <a:off x="1673191" y="4771521"/>
            <a:ext cx="1062042" cy="1062042"/>
          </a:xfrm>
          <a:prstGeom prst="rect">
            <a:avLst/>
          </a:prstGeom>
        </p:spPr>
      </p:pic>
    </p:spTree>
    <p:extLst>
      <p:ext uri="{BB962C8B-B14F-4D97-AF65-F5344CB8AC3E}">
        <p14:creationId xmlns:p14="http://schemas.microsoft.com/office/powerpoint/2010/main" val="2361839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07999" y="1719071"/>
            <a:ext cx="11210524" cy="1440689"/>
          </a:xfrm>
        </p:spPr>
        <p:txBody>
          <a:bodyPr>
            <a:normAutofit/>
          </a:bodyPr>
          <a:lstStyle/>
          <a:p>
            <a:pPr marL="45720" indent="0" algn="ctr">
              <a:lnSpc>
                <a:spcPct val="150000"/>
              </a:lnSpc>
              <a:buNone/>
            </a:pPr>
            <a:r>
              <a:rPr lang="he-IL" sz="2400" dirty="0">
                <a:solidFill>
                  <a:schemeClr val="tx1"/>
                </a:solidFill>
              </a:rPr>
              <a:t>כיצד מאמץ וההתמדה</a:t>
            </a:r>
            <a:r>
              <a:rPr lang="en-US" sz="2400" dirty="0">
                <a:solidFill>
                  <a:schemeClr val="tx1"/>
                </a:solidFill>
              </a:rPr>
              <a:t> </a:t>
            </a:r>
            <a:r>
              <a:rPr lang="he-IL" sz="2400" dirty="0">
                <a:solidFill>
                  <a:schemeClr val="tx1"/>
                </a:solidFill>
              </a:rPr>
              <a:t>ב</a:t>
            </a:r>
            <a:r>
              <a:rPr lang="he-IL" sz="2800" dirty="0">
                <a:solidFill>
                  <a:srgbClr val="C00000"/>
                </a:solidFill>
                <a:latin typeface="Guttman Yad-Brush" panose="02010401010101010101" pitchFamily="2" charset="-79"/>
                <a:cs typeface="Guttman Yad-Brush" panose="02010401010101010101" pitchFamily="2" charset="-79"/>
              </a:rPr>
              <a:t>למידה</a:t>
            </a:r>
            <a:r>
              <a:rPr lang="he-IL" sz="2400" dirty="0">
                <a:solidFill>
                  <a:schemeClr val="tx1"/>
                </a:solidFill>
              </a:rPr>
              <a:t> יכולים לעזור לכם בתקופת הקורונה:</a:t>
            </a:r>
          </a:p>
        </p:txBody>
      </p:sp>
      <p:sp>
        <p:nvSpPr>
          <p:cNvPr id="2" name="כותרת 1"/>
          <p:cNvSpPr>
            <a:spLocks noGrp="1"/>
          </p:cNvSpPr>
          <p:nvPr>
            <p:ph type="title"/>
          </p:nvPr>
        </p:nvSpPr>
        <p:spPr/>
        <p:txBody>
          <a:bodyPr/>
          <a:lstStyle/>
          <a:p>
            <a:pPr eaLnBrk="1" fontAlgn="auto" hangingPunct="1">
              <a:spcAft>
                <a:spcPts val="0"/>
              </a:spcAft>
              <a:buClr>
                <a:schemeClr val="tx1">
                  <a:lumMod val="85000"/>
                  <a:lumOff val="15000"/>
                </a:schemeClr>
              </a:buClr>
              <a:defRPr/>
            </a:pP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עוצרים לחשיבה</a:t>
            </a:r>
            <a:r>
              <a:rPr lang="en-US" sz="4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 למידה</a:t>
            </a:r>
            <a:b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he-IL" sz="2400" b="1" dirty="0">
                <a:solidFill>
                  <a:srgbClr val="C00000"/>
                </a:solidFill>
                <a:latin typeface="Tahoma" panose="020B0604030504040204" pitchFamily="34" charset="0"/>
                <a:ea typeface="Tahoma" panose="020B0604030504040204" pitchFamily="34" charset="0"/>
                <a:cs typeface="Tahoma" panose="020B0604030504040204" pitchFamily="34" charset="0"/>
              </a:rPr>
              <a:t>קבוצה 1</a:t>
            </a:r>
          </a:p>
        </p:txBody>
      </p:sp>
      <p:sp>
        <p:nvSpPr>
          <p:cNvPr id="4" name="מלבן מעוגל 3"/>
          <p:cNvSpPr/>
          <p:nvPr/>
        </p:nvSpPr>
        <p:spPr>
          <a:xfrm>
            <a:off x="9030265" y="3399441"/>
            <a:ext cx="2652748" cy="2500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002060"/>
                </a:solidFill>
                <a:latin typeface="Tahoma" panose="020B0604030504040204" pitchFamily="34" charset="0"/>
                <a:ea typeface="Tahoma" panose="020B0604030504040204" pitchFamily="34" charset="0"/>
                <a:cs typeface="Tahoma" panose="020B0604030504040204" pitchFamily="34" charset="0"/>
              </a:rPr>
              <a:t>בלמידה</a:t>
            </a:r>
          </a:p>
        </p:txBody>
      </p:sp>
      <p:sp>
        <p:nvSpPr>
          <p:cNvPr id="10" name="מציין מיקום תוכן 2"/>
          <p:cNvSpPr txBox="1">
            <a:spLocks/>
          </p:cNvSpPr>
          <p:nvPr/>
        </p:nvSpPr>
        <p:spPr>
          <a:xfrm>
            <a:off x="0" y="2643029"/>
            <a:ext cx="8627843" cy="2388746"/>
          </a:xfrm>
          <a:prstGeom prst="rect">
            <a:avLst/>
          </a:prstGeom>
        </p:spPr>
        <p:txBody>
          <a:bodyPr vert="horz" lIns="91440" tIns="45720" rIns="91440" bIns="45720" rtlCol="0">
            <a:normAutofit fontScale="92500"/>
          </a:bodyPr>
          <a:lst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502920" indent="-457200">
              <a:lnSpc>
                <a:spcPct val="150000"/>
              </a:lnSpc>
              <a:buFont typeface="+mj-lt"/>
              <a:buAutoNum type="arabicPeriod"/>
            </a:pPr>
            <a:r>
              <a:rPr lang="he-IL" sz="2400" dirty="0">
                <a:solidFill>
                  <a:schemeClr val="tx1"/>
                </a:solidFill>
              </a:rPr>
              <a:t>אלו השפעות יש לתקופת הקורונה על הלמידה?</a:t>
            </a:r>
          </a:p>
          <a:p>
            <a:pPr marL="502920" indent="-457200">
              <a:lnSpc>
                <a:spcPct val="150000"/>
              </a:lnSpc>
              <a:buFont typeface="+mj-lt"/>
              <a:buAutoNum type="arabicPeriod"/>
            </a:pPr>
            <a:r>
              <a:rPr lang="he-IL" sz="2400" dirty="0">
                <a:solidFill>
                  <a:schemeClr val="tx1"/>
                </a:solidFill>
              </a:rPr>
              <a:t>רשמו דרכים שמצאתם להתמודד עם השפעות אלו.</a:t>
            </a:r>
          </a:p>
          <a:p>
            <a:pPr marL="502920" indent="-457200">
              <a:lnSpc>
                <a:spcPct val="150000"/>
              </a:lnSpc>
              <a:buFont typeface="+mj-lt"/>
              <a:buAutoNum type="arabicPeriod"/>
            </a:pPr>
            <a:r>
              <a:rPr lang="he-IL" sz="2400" dirty="0">
                <a:solidFill>
                  <a:schemeClr val="tx1"/>
                </a:solidFill>
              </a:rPr>
              <a:t>רשמו המלצות כיצד להתמיד בלמידה בתקופת הקורונה.</a:t>
            </a:r>
          </a:p>
          <a:p>
            <a:pPr marL="502920" indent="-457200">
              <a:lnSpc>
                <a:spcPct val="150000"/>
              </a:lnSpc>
              <a:buFont typeface="+mj-lt"/>
              <a:buAutoNum type="arabicPeriod"/>
            </a:pPr>
            <a:r>
              <a:rPr lang="he-IL" sz="2400" dirty="0">
                <a:solidFill>
                  <a:schemeClr val="tx1"/>
                </a:solidFill>
              </a:rPr>
              <a:t>חישבו על דרך יצירתית להציג את המלצותיכם בפני המליאה.</a:t>
            </a:r>
          </a:p>
        </p:txBody>
      </p:sp>
      <p:pic>
        <p:nvPicPr>
          <p:cNvPr id="7" name="תמונה 6" descr="Pencils, Colored Pencil, Box, Pencil Box"/>
          <p:cNvPicPr/>
          <p:nvPr/>
        </p:nvPicPr>
        <p:blipFill>
          <a:blip r:embed="rId3">
            <a:extLst>
              <a:ext uri="{28A0092B-C50C-407E-A947-70E740481C1C}">
                <a14:useLocalDpi xmlns:a14="http://schemas.microsoft.com/office/drawing/2010/main" val="0"/>
              </a:ext>
            </a:extLst>
          </a:blip>
          <a:srcRect/>
          <a:stretch>
            <a:fillRect/>
          </a:stretch>
        </p:blipFill>
        <p:spPr bwMode="auto">
          <a:xfrm>
            <a:off x="9338222" y="4817174"/>
            <a:ext cx="1273442" cy="1082642"/>
          </a:xfrm>
          <a:prstGeom prst="rect">
            <a:avLst/>
          </a:prstGeom>
          <a:noFill/>
          <a:ln>
            <a:noFill/>
          </a:ln>
        </p:spPr>
      </p:pic>
    </p:spTree>
    <p:extLst>
      <p:ext uri="{BB962C8B-B14F-4D97-AF65-F5344CB8AC3E}">
        <p14:creationId xmlns:p14="http://schemas.microsoft.com/office/powerpoint/2010/main" val="760970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28600" y="1719071"/>
            <a:ext cx="11784329" cy="1440689"/>
          </a:xfrm>
        </p:spPr>
        <p:txBody>
          <a:bodyPr>
            <a:normAutofit/>
          </a:bodyPr>
          <a:lstStyle/>
          <a:p>
            <a:pPr marL="45720" indent="0" algn="ctr">
              <a:lnSpc>
                <a:spcPct val="150000"/>
              </a:lnSpc>
              <a:buNone/>
            </a:pPr>
            <a:r>
              <a:rPr lang="he-IL" sz="2400" dirty="0">
                <a:solidFill>
                  <a:schemeClr val="tx1"/>
                </a:solidFill>
              </a:rPr>
              <a:t>כיצד מאמץ וההתמדה</a:t>
            </a:r>
            <a:r>
              <a:rPr lang="en-US" sz="2400" dirty="0">
                <a:solidFill>
                  <a:schemeClr val="tx1"/>
                </a:solidFill>
              </a:rPr>
              <a:t> </a:t>
            </a:r>
            <a:r>
              <a:rPr lang="he-IL" sz="2400" dirty="0">
                <a:solidFill>
                  <a:schemeClr val="tx1"/>
                </a:solidFill>
              </a:rPr>
              <a:t>יכולים לעזור לכם לשמור על ה</a:t>
            </a:r>
            <a:r>
              <a:rPr lang="he-IL" sz="2800" dirty="0">
                <a:solidFill>
                  <a:srgbClr val="C00000"/>
                </a:solidFill>
                <a:latin typeface="Guttman Yad-Brush" panose="02010401010101010101" pitchFamily="2" charset="-79"/>
                <a:cs typeface="Guttman Yad-Brush" panose="02010401010101010101" pitchFamily="2" charset="-79"/>
              </a:rPr>
              <a:t>בריאות</a:t>
            </a:r>
            <a:r>
              <a:rPr lang="he-IL" sz="2400" dirty="0">
                <a:solidFill>
                  <a:schemeClr val="tx1"/>
                </a:solidFill>
              </a:rPr>
              <a:t> בתקופת הקורונה:</a:t>
            </a:r>
          </a:p>
        </p:txBody>
      </p:sp>
      <p:sp>
        <p:nvSpPr>
          <p:cNvPr id="2" name="כותרת 1"/>
          <p:cNvSpPr>
            <a:spLocks noGrp="1"/>
          </p:cNvSpPr>
          <p:nvPr>
            <p:ph type="title"/>
          </p:nvPr>
        </p:nvSpPr>
        <p:spPr/>
        <p:txBody>
          <a:bodyPr/>
          <a:lstStyle/>
          <a:p>
            <a:pPr>
              <a:buClr>
                <a:schemeClr val="tx1">
                  <a:lumMod val="85000"/>
                  <a:lumOff val="15000"/>
                </a:schemeClr>
              </a:buClr>
              <a:defRPr/>
            </a:pP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עוצרים לחשיבה</a:t>
            </a:r>
            <a:r>
              <a:rPr lang="en-US" sz="4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 בריאות</a:t>
            </a:r>
            <a:b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he-IL" sz="2400" b="1" dirty="0">
                <a:solidFill>
                  <a:srgbClr val="C00000"/>
                </a:solidFill>
                <a:latin typeface="Tahoma" panose="020B0604030504040204" pitchFamily="34" charset="0"/>
                <a:ea typeface="Tahoma" panose="020B0604030504040204" pitchFamily="34" charset="0"/>
                <a:cs typeface="Tahoma" panose="020B0604030504040204" pitchFamily="34" charset="0"/>
              </a:rPr>
              <a:t>קבוצה 2</a:t>
            </a:r>
            <a:endParaRPr lang="he-IL" sz="4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מציין מיקום תוכן 2"/>
          <p:cNvSpPr txBox="1">
            <a:spLocks/>
          </p:cNvSpPr>
          <p:nvPr/>
        </p:nvSpPr>
        <p:spPr>
          <a:xfrm>
            <a:off x="0" y="2643029"/>
            <a:ext cx="8627843" cy="2743010"/>
          </a:xfrm>
          <a:prstGeom prst="rect">
            <a:avLst/>
          </a:prstGeom>
        </p:spPr>
        <p:txBody>
          <a:bodyPr vert="horz" lIns="91440" tIns="45720" rIns="91440" bIns="45720" rtlCol="0">
            <a:normAutofit fontScale="92500" lnSpcReduction="10000"/>
          </a:bodyPr>
          <a:lst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502920" indent="-457200">
              <a:lnSpc>
                <a:spcPct val="150000"/>
              </a:lnSpc>
              <a:buFont typeface="+mj-lt"/>
              <a:buAutoNum type="arabicPeriod"/>
            </a:pPr>
            <a:r>
              <a:rPr lang="he-IL" sz="2400" dirty="0">
                <a:solidFill>
                  <a:schemeClr val="tx1"/>
                </a:solidFill>
              </a:rPr>
              <a:t>אלו השפעות יש לתקופת הקורונה על הבריאות שלכם?</a:t>
            </a:r>
          </a:p>
          <a:p>
            <a:pPr marL="502920" indent="-457200">
              <a:lnSpc>
                <a:spcPct val="150000"/>
              </a:lnSpc>
              <a:buFont typeface="+mj-lt"/>
              <a:buAutoNum type="arabicPeriod"/>
            </a:pPr>
            <a:r>
              <a:rPr lang="he-IL" sz="2400" dirty="0">
                <a:solidFill>
                  <a:schemeClr val="tx1"/>
                </a:solidFill>
              </a:rPr>
              <a:t>רשמו דרכים שמצאתם להתמודד עם השפעות אלו.</a:t>
            </a:r>
          </a:p>
          <a:p>
            <a:pPr marL="502920" indent="-457200">
              <a:lnSpc>
                <a:spcPct val="150000"/>
              </a:lnSpc>
              <a:buFont typeface="+mj-lt"/>
              <a:buAutoNum type="arabicPeriod"/>
            </a:pPr>
            <a:r>
              <a:rPr lang="he-IL" sz="2400" dirty="0">
                <a:solidFill>
                  <a:schemeClr val="tx1"/>
                </a:solidFill>
              </a:rPr>
              <a:t>רשמו המלצות כיצד להתמיד בשמירה על הבריאות בתקופת הקורונה.</a:t>
            </a:r>
          </a:p>
          <a:p>
            <a:pPr marL="502920" indent="-457200">
              <a:lnSpc>
                <a:spcPct val="150000"/>
              </a:lnSpc>
              <a:buFont typeface="+mj-lt"/>
              <a:buAutoNum type="arabicPeriod"/>
            </a:pPr>
            <a:r>
              <a:rPr lang="he-IL" sz="2400" dirty="0">
                <a:solidFill>
                  <a:schemeClr val="tx1"/>
                </a:solidFill>
              </a:rPr>
              <a:t>חישבו על דרך יצירתית להציג את המלצותיכם בפני המליאה.</a:t>
            </a:r>
          </a:p>
        </p:txBody>
      </p:sp>
      <p:sp>
        <p:nvSpPr>
          <p:cNvPr id="7" name="מלבן מעוגל 6"/>
          <p:cNvSpPr/>
          <p:nvPr/>
        </p:nvSpPr>
        <p:spPr>
          <a:xfrm>
            <a:off x="9081508" y="3468590"/>
            <a:ext cx="2637014" cy="24525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002060"/>
                </a:solidFill>
                <a:latin typeface="Tahoma" panose="020B0604030504040204" pitchFamily="34" charset="0"/>
                <a:ea typeface="Tahoma" panose="020B0604030504040204" pitchFamily="34" charset="0"/>
                <a:cs typeface="Tahoma" panose="020B0604030504040204" pitchFamily="34" charset="0"/>
              </a:rPr>
              <a:t>בשמירה על הבריאות</a:t>
            </a:r>
          </a:p>
        </p:txBody>
      </p:sp>
      <p:pic>
        <p:nvPicPr>
          <p:cNvPr id="9" name="Picture 2" descr="Medical, Icon, Isolated, Sickn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6574" y="5386039"/>
            <a:ext cx="980648" cy="59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58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28601" y="1554481"/>
            <a:ext cx="11639272" cy="1605280"/>
          </a:xfrm>
        </p:spPr>
        <p:txBody>
          <a:bodyPr>
            <a:normAutofit/>
          </a:bodyPr>
          <a:lstStyle/>
          <a:p>
            <a:pPr marL="45720" indent="0" algn="ctr">
              <a:lnSpc>
                <a:spcPct val="150000"/>
              </a:lnSpc>
              <a:buNone/>
            </a:pPr>
            <a:r>
              <a:rPr lang="he-IL" sz="2400" dirty="0">
                <a:solidFill>
                  <a:schemeClr val="tx1"/>
                </a:solidFill>
              </a:rPr>
              <a:t>כיצד מאמץ וההתמדה</a:t>
            </a:r>
            <a:r>
              <a:rPr lang="en-US" sz="2400" dirty="0">
                <a:solidFill>
                  <a:schemeClr val="tx1"/>
                </a:solidFill>
              </a:rPr>
              <a:t> </a:t>
            </a:r>
            <a:r>
              <a:rPr lang="he-IL" sz="2400" dirty="0">
                <a:solidFill>
                  <a:schemeClr val="tx1"/>
                </a:solidFill>
              </a:rPr>
              <a:t>יכולים לעזור לכם לשמור על </a:t>
            </a:r>
            <a:r>
              <a:rPr lang="he-IL" sz="2400" dirty="0">
                <a:solidFill>
                  <a:srgbClr val="C00000"/>
                </a:solidFill>
                <a:latin typeface="Guttman Yad-Brush" panose="02010401010101010101" pitchFamily="2" charset="-79"/>
                <a:cs typeface="Guttman Yad-Brush" panose="02010401010101010101" pitchFamily="2" charset="-79"/>
              </a:rPr>
              <a:t>קשר עם החברים/</a:t>
            </a:r>
            <a:r>
              <a:rPr lang="he-IL" sz="2400" dirty="0" err="1">
                <a:solidFill>
                  <a:srgbClr val="C00000"/>
                </a:solidFill>
                <a:latin typeface="Guttman Yad-Brush" panose="02010401010101010101" pitchFamily="2" charset="-79"/>
                <a:cs typeface="Guttman Yad-Brush" panose="02010401010101010101" pitchFamily="2" charset="-79"/>
              </a:rPr>
              <a:t>ות</a:t>
            </a:r>
            <a:r>
              <a:rPr lang="he-IL" sz="2400" dirty="0">
                <a:solidFill>
                  <a:srgbClr val="C00000"/>
                </a:solidFill>
                <a:latin typeface="Guttman Yad-Brush" panose="02010401010101010101" pitchFamily="2" charset="-79"/>
                <a:cs typeface="Guttman Yad-Brush" panose="02010401010101010101" pitchFamily="2" charset="-79"/>
              </a:rPr>
              <a:t> </a:t>
            </a:r>
            <a:r>
              <a:rPr lang="he-IL" sz="2400" dirty="0">
                <a:solidFill>
                  <a:schemeClr val="tx1"/>
                </a:solidFill>
              </a:rPr>
              <a:t>בתקופת הקורונה</a:t>
            </a:r>
          </a:p>
          <a:p>
            <a:pPr marL="45720" indent="0" algn="ctr">
              <a:lnSpc>
                <a:spcPct val="150000"/>
              </a:lnSpc>
              <a:buNone/>
            </a:pPr>
            <a:endParaRPr lang="he-IL" sz="2400" dirty="0">
              <a:solidFill>
                <a:schemeClr val="tx1"/>
              </a:solidFill>
            </a:endParaRPr>
          </a:p>
        </p:txBody>
      </p:sp>
      <p:sp>
        <p:nvSpPr>
          <p:cNvPr id="2" name="כותרת 1"/>
          <p:cNvSpPr>
            <a:spLocks noGrp="1"/>
          </p:cNvSpPr>
          <p:nvPr>
            <p:ph type="title"/>
          </p:nvPr>
        </p:nvSpPr>
        <p:spPr/>
        <p:txBody>
          <a:bodyPr/>
          <a:lstStyle/>
          <a:p>
            <a:pPr>
              <a:buClr>
                <a:schemeClr val="tx1">
                  <a:lumMod val="85000"/>
                  <a:lumOff val="15000"/>
                </a:schemeClr>
              </a:buClr>
              <a:defRPr/>
            </a:pP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עוצרים לחשיבה</a:t>
            </a:r>
            <a:r>
              <a:rPr lang="en-US" sz="4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 קשרים</a:t>
            </a:r>
            <a:b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he-IL" sz="2400" b="1" dirty="0">
                <a:solidFill>
                  <a:srgbClr val="C00000"/>
                </a:solidFill>
                <a:latin typeface="Tahoma" panose="020B0604030504040204" pitchFamily="34" charset="0"/>
                <a:ea typeface="Tahoma" panose="020B0604030504040204" pitchFamily="34" charset="0"/>
                <a:cs typeface="Tahoma" panose="020B0604030504040204" pitchFamily="34" charset="0"/>
              </a:rPr>
              <a:t>קבוצה 3</a:t>
            </a:r>
            <a:endParaRPr lang="he-IL" sz="4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מציין מיקום תוכן 2"/>
          <p:cNvSpPr txBox="1">
            <a:spLocks/>
          </p:cNvSpPr>
          <p:nvPr/>
        </p:nvSpPr>
        <p:spPr>
          <a:xfrm>
            <a:off x="137553" y="2897431"/>
            <a:ext cx="8627843" cy="2743010"/>
          </a:xfrm>
          <a:prstGeom prst="rect">
            <a:avLst/>
          </a:prstGeom>
        </p:spPr>
        <p:txBody>
          <a:bodyPr vert="horz" lIns="91440" tIns="45720" rIns="91440" bIns="45720" rtlCol="0">
            <a:normAutofit fontScale="92500" lnSpcReduction="10000"/>
          </a:bodyPr>
          <a:lst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502920" indent="-457200">
              <a:lnSpc>
                <a:spcPct val="150000"/>
              </a:lnSpc>
              <a:buFont typeface="+mj-lt"/>
              <a:buAutoNum type="arabicPeriod"/>
            </a:pPr>
            <a:r>
              <a:rPr lang="he-IL" sz="2400" dirty="0">
                <a:solidFill>
                  <a:schemeClr val="tx1"/>
                </a:solidFill>
              </a:rPr>
              <a:t>אלו השפעות יש לתקופת הקורונה על הקשרים החברתיים?</a:t>
            </a:r>
          </a:p>
          <a:p>
            <a:pPr marL="502920" indent="-457200">
              <a:lnSpc>
                <a:spcPct val="150000"/>
              </a:lnSpc>
              <a:buFont typeface="+mj-lt"/>
              <a:buAutoNum type="arabicPeriod"/>
            </a:pPr>
            <a:r>
              <a:rPr lang="he-IL" sz="2400" dirty="0">
                <a:solidFill>
                  <a:schemeClr val="tx1"/>
                </a:solidFill>
              </a:rPr>
              <a:t>רשמו דרכים שמצאתם להתמודד עם השפעות אלו.</a:t>
            </a:r>
          </a:p>
          <a:p>
            <a:pPr marL="502920" indent="-457200">
              <a:lnSpc>
                <a:spcPct val="150000"/>
              </a:lnSpc>
              <a:buFont typeface="+mj-lt"/>
              <a:buAutoNum type="arabicPeriod"/>
            </a:pPr>
            <a:r>
              <a:rPr lang="he-IL" sz="2400" dirty="0">
                <a:solidFill>
                  <a:schemeClr val="tx1"/>
                </a:solidFill>
              </a:rPr>
              <a:t>רשמו המלצות כיצד להתמיד בשמירה על הקשרים החברתיים בתקופת הקורונה.</a:t>
            </a:r>
          </a:p>
          <a:p>
            <a:pPr marL="502920" indent="-457200">
              <a:lnSpc>
                <a:spcPct val="150000"/>
              </a:lnSpc>
              <a:buFont typeface="+mj-lt"/>
              <a:buAutoNum type="arabicPeriod"/>
            </a:pPr>
            <a:r>
              <a:rPr lang="he-IL" sz="2400" dirty="0">
                <a:solidFill>
                  <a:schemeClr val="tx1"/>
                </a:solidFill>
              </a:rPr>
              <a:t>חישבו על דרך יצירתית להציג את המלצותיכם בפני המליאה.</a:t>
            </a:r>
          </a:p>
        </p:txBody>
      </p:sp>
      <p:sp>
        <p:nvSpPr>
          <p:cNvPr id="9" name="מלבן מעוגל 8"/>
          <p:cNvSpPr/>
          <p:nvPr/>
        </p:nvSpPr>
        <p:spPr>
          <a:xfrm>
            <a:off x="9144992" y="3574890"/>
            <a:ext cx="2722880" cy="2479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002060"/>
                </a:solidFill>
                <a:latin typeface="Tahoma" panose="020B0604030504040204" pitchFamily="34" charset="0"/>
                <a:ea typeface="Tahoma" panose="020B0604030504040204" pitchFamily="34" charset="0"/>
                <a:cs typeface="Tahoma" panose="020B0604030504040204" pitchFamily="34" charset="0"/>
              </a:rPr>
              <a:t>בקשר </a:t>
            </a:r>
          </a:p>
          <a:p>
            <a:pPr algn="ctr"/>
            <a:r>
              <a:rPr lang="he-IL" sz="2800" b="1" dirty="0">
                <a:solidFill>
                  <a:srgbClr val="002060"/>
                </a:solidFill>
                <a:latin typeface="Tahoma" panose="020B0604030504040204" pitchFamily="34" charset="0"/>
                <a:ea typeface="Tahoma" panose="020B0604030504040204" pitchFamily="34" charset="0"/>
                <a:cs typeface="Tahoma" panose="020B0604030504040204" pitchFamily="34" charset="0"/>
              </a:rPr>
              <a:t>עם החברים/</a:t>
            </a:r>
            <a:r>
              <a:rPr lang="he-IL" sz="2800" b="1" dirty="0" err="1">
                <a:solidFill>
                  <a:srgbClr val="002060"/>
                </a:solidFill>
                <a:latin typeface="Tahoma" panose="020B0604030504040204" pitchFamily="34" charset="0"/>
                <a:ea typeface="Tahoma" panose="020B0604030504040204" pitchFamily="34" charset="0"/>
                <a:cs typeface="Tahoma" panose="020B0604030504040204" pitchFamily="34" charset="0"/>
              </a:rPr>
              <a:t>ות</a:t>
            </a:r>
            <a:endParaRPr lang="he-IL"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a:extLst>
              <a:ext uri="{FF2B5EF4-FFF2-40B4-BE49-F238E27FC236}">
                <a16:creationId xmlns:a16="http://schemas.microsoft.com/office/drawing/2014/main" id="{4474971A-8473-482A-A01C-D48D1EC8179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0000" l="10000" r="90000"/>
                    </a14:imgEffect>
                  </a14:imgLayer>
                </a14:imgProps>
              </a:ext>
            </a:extLst>
          </a:blip>
          <a:stretch>
            <a:fillRect/>
          </a:stretch>
        </p:blipFill>
        <p:spPr>
          <a:xfrm>
            <a:off x="9975411" y="3304001"/>
            <a:ext cx="1062042" cy="1062042"/>
          </a:xfrm>
          <a:prstGeom prst="rect">
            <a:avLst/>
          </a:prstGeom>
        </p:spPr>
      </p:pic>
    </p:spTree>
    <p:extLst>
      <p:ext uri="{BB962C8B-B14F-4D97-AF65-F5344CB8AC3E}">
        <p14:creationId xmlns:p14="http://schemas.microsoft.com/office/powerpoint/2010/main" val="1669029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שיתוף במליאה</a:t>
            </a:r>
          </a:p>
        </p:txBody>
      </p:sp>
      <p:sp>
        <p:nvSpPr>
          <p:cNvPr id="4" name="מציין מיקום תוכן 2"/>
          <p:cNvSpPr txBox="1">
            <a:spLocks/>
          </p:cNvSpPr>
          <p:nvPr/>
        </p:nvSpPr>
        <p:spPr>
          <a:xfrm>
            <a:off x="348427" y="1989758"/>
            <a:ext cx="11210524" cy="708249"/>
          </a:xfrm>
          <a:prstGeom prst="rect">
            <a:avLst/>
          </a:prstGeom>
        </p:spPr>
        <p:txBody>
          <a:bodyPr vert="horz" lIns="91440" tIns="45720" rIns="91440" bIns="45720" rtlCol="0">
            <a:normAutofit/>
          </a:bodyPr>
          <a:lst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a:lnSpc>
                <a:spcPct val="150000"/>
              </a:lnSpc>
              <a:buFont typeface="Wingdings 2" pitchFamily="18" charset="2"/>
              <a:buNone/>
            </a:pPr>
            <a:r>
              <a:rPr lang="he-IL" sz="2400" dirty="0">
                <a:solidFill>
                  <a:schemeClr val="accent1">
                    <a:lumMod val="50000"/>
                  </a:schemeClr>
                </a:solidFill>
              </a:rPr>
              <a:t>כיצד מאמץ וההתמדה</a:t>
            </a:r>
            <a:r>
              <a:rPr lang="en-US" sz="2400" dirty="0">
                <a:solidFill>
                  <a:schemeClr val="accent1">
                    <a:lumMod val="50000"/>
                  </a:schemeClr>
                </a:solidFill>
              </a:rPr>
              <a:t> </a:t>
            </a:r>
            <a:r>
              <a:rPr lang="he-IL" sz="2400" dirty="0">
                <a:solidFill>
                  <a:schemeClr val="accent1">
                    <a:lumMod val="50000"/>
                  </a:schemeClr>
                </a:solidFill>
              </a:rPr>
              <a:t>יכולים לעזור לכם בתקופת הקורונה?</a:t>
            </a:r>
          </a:p>
        </p:txBody>
      </p:sp>
      <p:sp>
        <p:nvSpPr>
          <p:cNvPr id="5" name="מלבן מעוגל 4"/>
          <p:cNvSpPr/>
          <p:nvPr/>
        </p:nvSpPr>
        <p:spPr>
          <a:xfrm>
            <a:off x="8451358" y="3254753"/>
            <a:ext cx="2652748" cy="2500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002060"/>
                </a:solidFill>
                <a:latin typeface="Tahoma" panose="020B0604030504040204" pitchFamily="34" charset="0"/>
                <a:ea typeface="Tahoma" panose="020B0604030504040204" pitchFamily="34" charset="0"/>
                <a:cs typeface="Tahoma" panose="020B0604030504040204" pitchFamily="34" charset="0"/>
              </a:rPr>
              <a:t>בלמידה</a:t>
            </a:r>
          </a:p>
        </p:txBody>
      </p:sp>
      <p:sp>
        <p:nvSpPr>
          <p:cNvPr id="6" name="מלבן מעוגל 5"/>
          <p:cNvSpPr/>
          <p:nvPr/>
        </p:nvSpPr>
        <p:spPr>
          <a:xfrm>
            <a:off x="4873878" y="3277524"/>
            <a:ext cx="2637014" cy="24525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002060"/>
                </a:solidFill>
                <a:latin typeface="Tahoma" panose="020B0604030504040204" pitchFamily="34" charset="0"/>
                <a:ea typeface="Tahoma" panose="020B0604030504040204" pitchFamily="34" charset="0"/>
                <a:cs typeface="Tahoma" panose="020B0604030504040204" pitchFamily="34" charset="0"/>
              </a:rPr>
              <a:t>בשמירה על הבריאות</a:t>
            </a:r>
          </a:p>
        </p:txBody>
      </p:sp>
      <p:sp>
        <p:nvSpPr>
          <p:cNvPr id="7" name="מלבן מעוגל 6"/>
          <p:cNvSpPr/>
          <p:nvPr/>
        </p:nvSpPr>
        <p:spPr>
          <a:xfrm>
            <a:off x="896728" y="3166596"/>
            <a:ext cx="2722880" cy="2479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002060"/>
                </a:solidFill>
                <a:latin typeface="Tahoma" panose="020B0604030504040204" pitchFamily="34" charset="0"/>
                <a:ea typeface="Tahoma" panose="020B0604030504040204" pitchFamily="34" charset="0"/>
                <a:cs typeface="Tahoma" panose="020B0604030504040204" pitchFamily="34" charset="0"/>
              </a:rPr>
              <a:t>בקשר עם החברים/</a:t>
            </a:r>
            <a:r>
              <a:rPr lang="he-IL" sz="2800" b="1" dirty="0" err="1">
                <a:solidFill>
                  <a:srgbClr val="002060"/>
                </a:solidFill>
                <a:latin typeface="Tahoma" panose="020B0604030504040204" pitchFamily="34" charset="0"/>
                <a:ea typeface="Tahoma" panose="020B0604030504040204" pitchFamily="34" charset="0"/>
                <a:cs typeface="Tahoma" panose="020B0604030504040204" pitchFamily="34" charset="0"/>
              </a:rPr>
              <a:t>ות</a:t>
            </a:r>
            <a:endParaRPr lang="he-IL"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7410" name="Picture 2" descr="Medical, Icon, Isolated, Sickn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0495" y="4959448"/>
            <a:ext cx="1126155" cy="686188"/>
          </a:xfrm>
          <a:prstGeom prst="rect">
            <a:avLst/>
          </a:prstGeom>
          <a:noFill/>
          <a:extLst>
            <a:ext uri="{909E8E84-426E-40DD-AFC4-6F175D3DCCD1}">
              <a14:hiddenFill xmlns:a14="http://schemas.microsoft.com/office/drawing/2010/main">
                <a:solidFill>
                  <a:srgbClr val="FFFFFF"/>
                </a:solidFill>
              </a14:hiddenFill>
            </a:ext>
          </a:extLst>
        </p:spPr>
      </p:pic>
      <p:pic>
        <p:nvPicPr>
          <p:cNvPr id="16" name="תמונה 15" descr="Pencils, Colored Pencil, Box, Pencil Box"/>
          <p:cNvPicPr/>
          <p:nvPr/>
        </p:nvPicPr>
        <p:blipFill>
          <a:blip r:embed="rId4">
            <a:extLst>
              <a:ext uri="{28A0092B-C50C-407E-A947-70E740481C1C}">
                <a14:useLocalDpi xmlns:a14="http://schemas.microsoft.com/office/drawing/2010/main" val="0"/>
              </a:ext>
            </a:extLst>
          </a:blip>
          <a:srcRect/>
          <a:stretch>
            <a:fillRect/>
          </a:stretch>
        </p:blipFill>
        <p:spPr bwMode="auto">
          <a:xfrm>
            <a:off x="8801509" y="4647472"/>
            <a:ext cx="1273442" cy="1082642"/>
          </a:xfrm>
          <a:prstGeom prst="rect">
            <a:avLst/>
          </a:prstGeom>
          <a:noFill/>
          <a:ln>
            <a:noFill/>
          </a:ln>
        </p:spPr>
      </p:pic>
      <p:pic>
        <p:nvPicPr>
          <p:cNvPr id="10" name="תמונה 9">
            <a:extLst>
              <a:ext uri="{FF2B5EF4-FFF2-40B4-BE49-F238E27FC236}">
                <a16:creationId xmlns:a16="http://schemas.microsoft.com/office/drawing/2014/main" id="{AC54BBCB-38A7-42B3-A31B-C2C16FA885D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0000" l="10000" r="90000"/>
                    </a14:imgEffect>
                  </a14:imgLayer>
                </a14:imgProps>
              </a:ext>
            </a:extLst>
          </a:blip>
          <a:stretch>
            <a:fillRect/>
          </a:stretch>
        </p:blipFill>
        <p:spPr>
          <a:xfrm>
            <a:off x="1586028" y="4771521"/>
            <a:ext cx="1062042" cy="1062042"/>
          </a:xfrm>
          <a:prstGeom prst="rect">
            <a:avLst/>
          </a:prstGeom>
        </p:spPr>
      </p:pic>
    </p:spTree>
    <p:extLst>
      <p:ext uri="{BB962C8B-B14F-4D97-AF65-F5344CB8AC3E}">
        <p14:creationId xmlns:p14="http://schemas.microsoft.com/office/powerpoint/2010/main" val="1260713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73692" y="1747947"/>
            <a:ext cx="7552173" cy="4407408"/>
          </a:xfrm>
        </p:spPr>
        <p:txBody>
          <a:bodyPr>
            <a:normAutofit/>
          </a:bodyPr>
          <a:lstStyle/>
          <a:p>
            <a:pPr marL="45720" indent="0">
              <a:lnSpc>
                <a:spcPct val="150000"/>
              </a:lnSpc>
              <a:buNone/>
            </a:pPr>
            <a:r>
              <a:rPr lang="he-IL" sz="3000" dirty="0">
                <a:solidFill>
                  <a:schemeClr val="accent1">
                    <a:lumMod val="50000"/>
                  </a:schemeClr>
                </a:solidFill>
              </a:rPr>
              <a:t>בחרו חוזקה אחת או שתיים שיש לכם.</a:t>
            </a:r>
          </a:p>
          <a:p>
            <a:pPr marL="45720" indent="0">
              <a:lnSpc>
                <a:spcPct val="150000"/>
              </a:lnSpc>
              <a:buNone/>
            </a:pPr>
            <a:r>
              <a:rPr lang="he-IL" sz="3000" dirty="0">
                <a:solidFill>
                  <a:schemeClr val="accent1">
                    <a:lumMod val="50000"/>
                  </a:schemeClr>
                </a:solidFill>
              </a:rPr>
              <a:t>צרו מדבקה – סטיקר המביע חוזקות אלו.</a:t>
            </a:r>
            <a:br>
              <a:rPr lang="en-US" sz="3000" dirty="0">
                <a:solidFill>
                  <a:schemeClr val="tx1">
                    <a:lumMod val="95000"/>
                    <a:lumOff val="5000"/>
                  </a:schemeClr>
                </a:solidFill>
              </a:rPr>
            </a:br>
            <a:endParaRPr lang="he-IL" sz="3000" dirty="0">
              <a:solidFill>
                <a:schemeClr val="tx1">
                  <a:lumMod val="95000"/>
                  <a:lumOff val="5000"/>
                </a:schemeClr>
              </a:solidFill>
            </a:endParaRPr>
          </a:p>
          <a:p>
            <a:pPr marL="45720" indent="0">
              <a:lnSpc>
                <a:spcPct val="150000"/>
              </a:lnSpc>
              <a:buNone/>
            </a:pPr>
            <a:r>
              <a:rPr lang="he-IL" dirty="0">
                <a:solidFill>
                  <a:schemeClr val="accent2">
                    <a:lumMod val="75000"/>
                  </a:schemeClr>
                </a:solidFill>
              </a:rPr>
              <a:t>. </a:t>
            </a:r>
          </a:p>
        </p:txBody>
      </p:sp>
      <p:sp>
        <p:nvSpPr>
          <p:cNvPr id="2" name="כותרת 1"/>
          <p:cNvSpPr>
            <a:spLocks noGrp="1"/>
          </p:cNvSpPr>
          <p:nvPr>
            <p:ph type="title"/>
          </p:nvPr>
        </p:nvSpPr>
        <p:spPr/>
        <p:txBody>
          <a:bodyPr/>
          <a:lstStyle/>
          <a:p>
            <a:pPr eaLnBrk="1" fontAlgn="auto" hangingPunct="1">
              <a:spcAft>
                <a:spcPts val="0"/>
              </a:spcAft>
              <a:buClr>
                <a:schemeClr val="tx1">
                  <a:lumMod val="85000"/>
                  <a:lumOff val="15000"/>
                </a:schemeClr>
              </a:buClr>
              <a:defRPr/>
            </a:pP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מחזקים את עצמנו – בחוזקות</a:t>
            </a:r>
          </a:p>
        </p:txBody>
      </p:sp>
      <p:pic>
        <p:nvPicPr>
          <p:cNvPr id="3074" name="Picture 2" descr="Lightbulb, Concept, Cork, Bulletin, Post, Pa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49436">
            <a:off x="4757645" y="3572483"/>
            <a:ext cx="3426206" cy="228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757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idx="4294967295"/>
          </p:nvPr>
        </p:nvSpPr>
        <p:spPr>
          <a:xfrm>
            <a:off x="528196" y="139498"/>
            <a:ext cx="11174413" cy="1054100"/>
          </a:xfrm>
        </p:spPr>
        <p:txBody>
          <a:bodyPr vert="horz" lIns="91440" tIns="45720" rIns="91440" bIns="45720" rtlCol="0" anchor="ctr">
            <a:noAutofit/>
          </a:bodyPr>
          <a:lstStyle/>
          <a:p>
            <a:pPr>
              <a:buClr>
                <a:schemeClr val="tx1">
                  <a:lumMod val="85000"/>
                  <a:lumOff val="15000"/>
                </a:schemeClr>
              </a:buClr>
            </a:pPr>
            <a:r>
              <a:rPr lang="he-IL" sz="3600" b="1" dirty="0">
                <a:solidFill>
                  <a:srgbClr val="002060"/>
                </a:solidFill>
                <a:latin typeface="Tahoma" panose="020B0604030504040204" pitchFamily="34" charset="0"/>
                <a:ea typeface="Tahoma" panose="020B0604030504040204" pitchFamily="34" charset="0"/>
                <a:cs typeface="Tahoma" panose="020B0604030504040204" pitchFamily="34" charset="0"/>
              </a:rPr>
              <a:t>יוצרים מדבקות – דוגמאות</a:t>
            </a:r>
          </a:p>
        </p:txBody>
      </p:sp>
      <p:grpSp>
        <p:nvGrpSpPr>
          <p:cNvPr id="9" name="קבוצה 8"/>
          <p:cNvGrpSpPr/>
          <p:nvPr/>
        </p:nvGrpSpPr>
        <p:grpSpPr>
          <a:xfrm>
            <a:off x="308388" y="1554834"/>
            <a:ext cx="2690160" cy="1740319"/>
            <a:chOff x="601711" y="1405552"/>
            <a:chExt cx="2690160" cy="1740319"/>
          </a:xfrm>
        </p:grpSpPr>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194" y="1405552"/>
              <a:ext cx="2272275" cy="1278654"/>
            </a:xfrm>
            <a:prstGeom prst="rect">
              <a:avLst/>
            </a:prstGeom>
          </p:spPr>
        </p:pic>
        <p:sp>
          <p:nvSpPr>
            <p:cNvPr id="8" name="מלבן 7"/>
            <p:cNvSpPr/>
            <p:nvPr/>
          </p:nvSpPr>
          <p:spPr>
            <a:xfrm>
              <a:off x="601711" y="2684206"/>
              <a:ext cx="2690160" cy="461665"/>
            </a:xfrm>
            <a:prstGeom prst="rect">
              <a:avLst/>
            </a:prstGeom>
            <a:noFill/>
          </p:spPr>
          <p:txBody>
            <a:bodyPr wrap="none" lIns="91440" tIns="45720" rIns="91440" bIns="45720">
              <a:spAutoFit/>
            </a:bodyPr>
            <a:lstStyle/>
            <a:p>
              <a:pPr algn="ctr"/>
              <a:r>
                <a:rPr lang="he-IL" sz="2400" b="0" cap="none" spc="0" dirty="0">
                  <a:ln w="0"/>
                  <a:solidFill>
                    <a:schemeClr val="tx1"/>
                  </a:solidFill>
                  <a:effectLst>
                    <a:outerShdw blurRad="38100" dist="19050" dir="2700000" algn="tl" rotWithShape="0">
                      <a:schemeClr val="dk1">
                        <a:alpha val="40000"/>
                      </a:schemeClr>
                    </a:outerShdw>
                  </a:effectLst>
                </a:rPr>
                <a:t>אלופה! תובילי קדימה</a:t>
              </a:r>
            </a:p>
          </p:txBody>
        </p:sp>
      </p:grpSp>
      <p:grpSp>
        <p:nvGrpSpPr>
          <p:cNvPr id="12" name="קבוצה 11"/>
          <p:cNvGrpSpPr/>
          <p:nvPr/>
        </p:nvGrpSpPr>
        <p:grpSpPr>
          <a:xfrm>
            <a:off x="9584888" y="1117802"/>
            <a:ext cx="2079952" cy="1695848"/>
            <a:chOff x="9469878" y="1405552"/>
            <a:chExt cx="2079952" cy="1695848"/>
          </a:xfrm>
        </p:grpSpPr>
        <p:pic>
          <p:nvPicPr>
            <p:cNvPr id="10" name="תמונה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9878" y="1405552"/>
              <a:ext cx="2079952" cy="1378974"/>
            </a:xfrm>
            <a:prstGeom prst="rect">
              <a:avLst/>
            </a:prstGeom>
          </p:spPr>
        </p:pic>
        <p:sp>
          <p:nvSpPr>
            <p:cNvPr id="11" name="מלבן 10"/>
            <p:cNvSpPr/>
            <p:nvPr/>
          </p:nvSpPr>
          <p:spPr>
            <a:xfrm>
              <a:off x="9596790" y="2639735"/>
              <a:ext cx="1826142" cy="461665"/>
            </a:xfrm>
            <a:prstGeom prst="rect">
              <a:avLst/>
            </a:prstGeom>
            <a:noFill/>
          </p:spPr>
          <p:txBody>
            <a:bodyPr wrap="none" lIns="91440" tIns="45720" rIns="91440" bIns="45720">
              <a:spAutoFit/>
            </a:bodyPr>
            <a:lstStyle/>
            <a:p>
              <a:pPr algn="ctr"/>
              <a:r>
                <a:rPr lang="he-IL"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מתגבר כארי!</a:t>
              </a:r>
            </a:p>
          </p:txBody>
        </p:sp>
      </p:grpSp>
      <p:grpSp>
        <p:nvGrpSpPr>
          <p:cNvPr id="15" name="קבוצה 14"/>
          <p:cNvGrpSpPr/>
          <p:nvPr/>
        </p:nvGrpSpPr>
        <p:grpSpPr>
          <a:xfrm>
            <a:off x="806158" y="3901760"/>
            <a:ext cx="2093843" cy="1946738"/>
            <a:chOff x="1163705" y="3136625"/>
            <a:chExt cx="2093843" cy="1946738"/>
          </a:xfrm>
        </p:grpSpPr>
        <p:pic>
          <p:nvPicPr>
            <p:cNvPr id="13" name="תמונה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0350" y="3136625"/>
              <a:ext cx="1134551" cy="1392799"/>
            </a:xfrm>
            <a:prstGeom prst="rect">
              <a:avLst/>
            </a:prstGeom>
          </p:spPr>
        </p:pic>
        <p:sp>
          <p:nvSpPr>
            <p:cNvPr id="14" name="מלבן 13"/>
            <p:cNvSpPr/>
            <p:nvPr/>
          </p:nvSpPr>
          <p:spPr>
            <a:xfrm rot="20733925">
              <a:off x="1163705" y="4252366"/>
              <a:ext cx="2093843" cy="830997"/>
            </a:xfrm>
            <a:prstGeom prst="rect">
              <a:avLst/>
            </a:prstGeom>
            <a:noFill/>
          </p:spPr>
          <p:txBody>
            <a:bodyPr wrap="none" lIns="91440" tIns="45720" rIns="91440" bIns="45720">
              <a:spAutoFit/>
            </a:bodyPr>
            <a:lstStyle/>
            <a:p>
              <a:pPr algn="ctr"/>
              <a:r>
                <a:rPr lang="he-IL" sz="2400" b="1" cap="none" spc="0" dirty="0">
                  <a:ln w="22225">
                    <a:solidFill>
                      <a:schemeClr val="accent2"/>
                    </a:solidFill>
                    <a:prstDash val="solid"/>
                  </a:ln>
                  <a:solidFill>
                    <a:schemeClr val="accent2">
                      <a:lumMod val="40000"/>
                      <a:lumOff val="60000"/>
                    </a:schemeClr>
                  </a:solidFill>
                  <a:effectLst/>
                </a:rPr>
                <a:t>התמדת!!</a:t>
              </a:r>
            </a:p>
            <a:p>
              <a:pPr algn="ctr"/>
              <a:r>
                <a:rPr lang="he-IL" sz="2400" b="1" dirty="0">
                  <a:ln w="22225">
                    <a:solidFill>
                      <a:schemeClr val="accent2"/>
                    </a:solidFill>
                    <a:prstDash val="solid"/>
                  </a:ln>
                  <a:solidFill>
                    <a:schemeClr val="accent2">
                      <a:lumMod val="40000"/>
                      <a:lumOff val="60000"/>
                    </a:schemeClr>
                  </a:solidFill>
                </a:rPr>
                <a:t>הצלחת בגדול!!</a:t>
              </a:r>
              <a:endParaRPr lang="he-IL" sz="2400" b="1" cap="none" spc="0" dirty="0">
                <a:ln w="22225">
                  <a:solidFill>
                    <a:schemeClr val="accent2"/>
                  </a:solidFill>
                  <a:prstDash val="solid"/>
                </a:ln>
                <a:solidFill>
                  <a:schemeClr val="accent2">
                    <a:lumMod val="40000"/>
                    <a:lumOff val="60000"/>
                  </a:schemeClr>
                </a:solidFill>
                <a:effectLst/>
              </a:endParaRPr>
            </a:p>
          </p:txBody>
        </p:sp>
      </p:grpSp>
      <p:grpSp>
        <p:nvGrpSpPr>
          <p:cNvPr id="18" name="קבוצה 17"/>
          <p:cNvGrpSpPr/>
          <p:nvPr/>
        </p:nvGrpSpPr>
        <p:grpSpPr>
          <a:xfrm>
            <a:off x="6628900" y="4489753"/>
            <a:ext cx="1959438" cy="2014370"/>
            <a:chOff x="5368701" y="3950561"/>
            <a:chExt cx="2348720" cy="2216723"/>
          </a:xfrm>
        </p:grpSpPr>
        <p:pic>
          <p:nvPicPr>
            <p:cNvPr id="16" name="תמונה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6842" y="4257368"/>
              <a:ext cx="1432437" cy="1909916"/>
            </a:xfrm>
            <a:prstGeom prst="rect">
              <a:avLst/>
            </a:prstGeom>
          </p:spPr>
        </p:pic>
        <p:sp>
          <p:nvSpPr>
            <p:cNvPr id="17" name="מלבן 16"/>
            <p:cNvSpPr/>
            <p:nvPr/>
          </p:nvSpPr>
          <p:spPr>
            <a:xfrm>
              <a:off x="5368701" y="3950561"/>
              <a:ext cx="2348720" cy="461665"/>
            </a:xfrm>
            <a:prstGeom prst="rect">
              <a:avLst/>
            </a:prstGeom>
            <a:noFill/>
          </p:spPr>
          <p:txBody>
            <a:bodyPr wrap="none" lIns="91440" tIns="45720" rIns="91440" bIns="45720">
              <a:spAutoFit/>
            </a:bodyPr>
            <a:lstStyle/>
            <a:p>
              <a:pPr algn="ctr"/>
              <a:r>
                <a:rPr lang="he-IL"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כריש!! לא ויתרת!</a:t>
              </a:r>
            </a:p>
          </p:txBody>
        </p:sp>
      </p:grpSp>
      <p:grpSp>
        <p:nvGrpSpPr>
          <p:cNvPr id="22" name="קבוצה 21"/>
          <p:cNvGrpSpPr/>
          <p:nvPr/>
        </p:nvGrpSpPr>
        <p:grpSpPr>
          <a:xfrm>
            <a:off x="9198238" y="2909302"/>
            <a:ext cx="1776448" cy="1633708"/>
            <a:chOff x="5764917" y="1592927"/>
            <a:chExt cx="1776448" cy="1633708"/>
          </a:xfrm>
        </p:grpSpPr>
        <p:pic>
          <p:nvPicPr>
            <p:cNvPr id="23" name="תמונה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2303" y="1592927"/>
              <a:ext cx="1361667" cy="1361667"/>
            </a:xfrm>
            <a:prstGeom prst="rect">
              <a:avLst/>
            </a:prstGeom>
          </p:spPr>
        </p:pic>
        <p:sp>
          <p:nvSpPr>
            <p:cNvPr id="24" name="מלבן 23"/>
            <p:cNvSpPr/>
            <p:nvPr/>
          </p:nvSpPr>
          <p:spPr>
            <a:xfrm>
              <a:off x="5764917" y="2826525"/>
              <a:ext cx="1776448" cy="400110"/>
            </a:xfrm>
            <a:prstGeom prst="rect">
              <a:avLst/>
            </a:prstGeom>
            <a:noFill/>
          </p:spPr>
          <p:txBody>
            <a:bodyPr wrap="none" lIns="91440" tIns="45720" rIns="91440" bIns="45720">
              <a:spAutoFit/>
            </a:bodyPr>
            <a:lstStyle/>
            <a:p>
              <a:pPr algn="ctr"/>
              <a:r>
                <a:rPr lang="he-IL" sz="2000" b="1" cap="none" spc="0" dirty="0">
                  <a:ln w="22225">
                    <a:solidFill>
                      <a:schemeClr val="accent1"/>
                    </a:solidFill>
                    <a:prstDash val="solid"/>
                  </a:ln>
                  <a:solidFill>
                    <a:schemeClr val="tx2"/>
                  </a:solidFill>
                  <a:effectLst/>
                </a:rPr>
                <a:t>עזרת כמו גדול!</a:t>
              </a:r>
            </a:p>
          </p:txBody>
        </p:sp>
      </p:grpSp>
      <p:grpSp>
        <p:nvGrpSpPr>
          <p:cNvPr id="27" name="קבוצה 26"/>
          <p:cNvGrpSpPr/>
          <p:nvPr/>
        </p:nvGrpSpPr>
        <p:grpSpPr>
          <a:xfrm>
            <a:off x="6687892" y="1761289"/>
            <a:ext cx="1507901" cy="2172833"/>
            <a:chOff x="7569238" y="2870567"/>
            <a:chExt cx="1507901" cy="2172833"/>
          </a:xfrm>
        </p:grpSpPr>
        <p:pic>
          <p:nvPicPr>
            <p:cNvPr id="25" name="תמונה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09904" y="2870567"/>
              <a:ext cx="1467235" cy="1824541"/>
            </a:xfrm>
            <a:prstGeom prst="rect">
              <a:avLst/>
            </a:prstGeom>
          </p:spPr>
        </p:pic>
        <p:sp>
          <p:nvSpPr>
            <p:cNvPr id="26" name="מלבן 25"/>
            <p:cNvSpPr/>
            <p:nvPr/>
          </p:nvSpPr>
          <p:spPr>
            <a:xfrm>
              <a:off x="7569238" y="4458625"/>
              <a:ext cx="1494320"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3200" b="1" cap="none" spc="0" dirty="0">
                  <a:ln/>
                  <a:solidFill>
                    <a:schemeClr val="accent3"/>
                  </a:solidFill>
                  <a:effectLst/>
                </a:rPr>
                <a:t>יצירתי!!</a:t>
              </a:r>
            </a:p>
          </p:txBody>
        </p:sp>
      </p:grpSp>
      <p:grpSp>
        <p:nvGrpSpPr>
          <p:cNvPr id="30" name="קבוצה 29"/>
          <p:cNvGrpSpPr/>
          <p:nvPr/>
        </p:nvGrpSpPr>
        <p:grpSpPr>
          <a:xfrm>
            <a:off x="9631649" y="5031750"/>
            <a:ext cx="2105846" cy="1463040"/>
            <a:chOff x="8015989" y="5038959"/>
            <a:chExt cx="2105846" cy="1463040"/>
          </a:xfrm>
        </p:grpSpPr>
        <p:pic>
          <p:nvPicPr>
            <p:cNvPr id="28" name="תמונה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52243" y="5038959"/>
              <a:ext cx="2069592" cy="1463040"/>
            </a:xfrm>
            <a:prstGeom prst="rect">
              <a:avLst/>
            </a:prstGeom>
          </p:spPr>
        </p:pic>
        <p:sp>
          <p:nvSpPr>
            <p:cNvPr id="29" name="מלבן 28"/>
            <p:cNvSpPr/>
            <p:nvPr/>
          </p:nvSpPr>
          <p:spPr>
            <a:xfrm rot="20428077">
              <a:off x="8015989" y="5190419"/>
              <a:ext cx="1986442" cy="523220"/>
            </a:xfrm>
            <a:prstGeom prst="rect">
              <a:avLst/>
            </a:prstGeom>
            <a:noFill/>
          </p:spPr>
          <p:txBody>
            <a:bodyPr wrap="none" lIns="91440" tIns="45720" rIns="91440" bIns="45720">
              <a:spAutoFit/>
            </a:bodyPr>
            <a:lstStyle/>
            <a:p>
              <a:pPr algn="ctr"/>
              <a:r>
                <a:rPr lang="he-IL" sz="2800" b="1" dirty="0">
                  <a:ln w="0"/>
                  <a:solidFill>
                    <a:schemeClr val="tx1">
                      <a:lumMod val="50000"/>
                    </a:schemeClr>
                  </a:solidFill>
                  <a:effectLst>
                    <a:outerShdw blurRad="38100" dist="19050" dir="2700000" algn="tl" rotWithShape="0">
                      <a:schemeClr val="dk1">
                        <a:alpha val="40000"/>
                      </a:schemeClr>
                    </a:outerShdw>
                  </a:effectLst>
                </a:rPr>
                <a:t>איזו יצירתית</a:t>
              </a:r>
              <a:endParaRPr lang="he-IL" sz="2800" b="1" cap="none" spc="0" dirty="0">
                <a:ln w="0"/>
                <a:solidFill>
                  <a:schemeClr val="tx1">
                    <a:lumMod val="50000"/>
                  </a:schemeClr>
                </a:solidFill>
                <a:effectLst>
                  <a:outerShdw blurRad="38100" dist="19050" dir="2700000" algn="tl" rotWithShape="0">
                    <a:schemeClr val="dk1">
                      <a:alpha val="40000"/>
                    </a:schemeClr>
                  </a:outerShdw>
                </a:effectLst>
              </a:endParaRPr>
            </a:p>
          </p:txBody>
        </p:sp>
      </p:grpSp>
      <p:grpSp>
        <p:nvGrpSpPr>
          <p:cNvPr id="3" name="קבוצה 2"/>
          <p:cNvGrpSpPr/>
          <p:nvPr/>
        </p:nvGrpSpPr>
        <p:grpSpPr>
          <a:xfrm>
            <a:off x="3453120" y="1987368"/>
            <a:ext cx="2576347" cy="2185883"/>
            <a:chOff x="2196576" y="3516816"/>
            <a:chExt cx="2576347" cy="2185883"/>
          </a:xfrm>
        </p:grpSpPr>
        <p:pic>
          <p:nvPicPr>
            <p:cNvPr id="1026" name="Picture 2" descr="Lion, Lioness, Africa, Safari, Wildlif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8998" y="3978481"/>
              <a:ext cx="1379374" cy="1724218"/>
            </a:xfrm>
            <a:prstGeom prst="rect">
              <a:avLst/>
            </a:prstGeom>
            <a:noFill/>
            <a:extLst>
              <a:ext uri="{909E8E84-426E-40DD-AFC4-6F175D3DCCD1}">
                <a14:hiddenFill xmlns:a14="http://schemas.microsoft.com/office/drawing/2010/main">
                  <a:solidFill>
                    <a:srgbClr val="FFFFFF"/>
                  </a:solidFill>
                </a14:hiddenFill>
              </a:ext>
            </a:extLst>
          </p:spPr>
        </p:pic>
        <p:sp>
          <p:nvSpPr>
            <p:cNvPr id="31" name="מלבן 30"/>
            <p:cNvSpPr/>
            <p:nvPr/>
          </p:nvSpPr>
          <p:spPr>
            <a:xfrm>
              <a:off x="2196576" y="3516816"/>
              <a:ext cx="2576347" cy="461665"/>
            </a:xfrm>
            <a:prstGeom prst="rect">
              <a:avLst/>
            </a:prstGeom>
            <a:noFill/>
          </p:spPr>
          <p:txBody>
            <a:bodyPr wrap="none" lIns="91440" tIns="45720" rIns="91440" bIns="45720">
              <a:spAutoFit/>
            </a:bodyPr>
            <a:lstStyle/>
            <a:p>
              <a:pPr algn="ctr"/>
              <a:r>
                <a:rPr lang="he-IL"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אחותי, את אמיצה!!</a:t>
              </a:r>
            </a:p>
          </p:txBody>
        </p:sp>
      </p:grpSp>
      <p:pic>
        <p:nvPicPr>
          <p:cNvPr id="1028" name="Picture 4" descr="Shark, Sea, Fish, Ocean, Underwater"/>
          <p:cNvPicPr>
            <a:picLocks noChangeAspect="1" noChangeArrowheads="1"/>
          </p:cNvPicPr>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t="20404" b="20529"/>
          <a:stretch/>
        </p:blipFill>
        <p:spPr bwMode="auto">
          <a:xfrm rot="1277894">
            <a:off x="3711835" y="5367199"/>
            <a:ext cx="2058919" cy="1126669"/>
          </a:xfrm>
          <a:prstGeom prst="rect">
            <a:avLst/>
          </a:prstGeom>
          <a:noFill/>
          <a:extLst>
            <a:ext uri="{909E8E84-426E-40DD-AFC4-6F175D3DCCD1}">
              <a14:hiddenFill xmlns:a14="http://schemas.microsoft.com/office/drawing/2010/main">
                <a:solidFill>
                  <a:srgbClr val="FFFFFF"/>
                </a:solidFill>
              </a14:hiddenFill>
            </a:ext>
          </a:extLst>
        </p:spPr>
      </p:pic>
      <p:sp>
        <p:nvSpPr>
          <p:cNvPr id="32" name="מלבן 31"/>
          <p:cNvSpPr/>
          <p:nvPr/>
        </p:nvSpPr>
        <p:spPr>
          <a:xfrm>
            <a:off x="3577528" y="4950467"/>
            <a:ext cx="2537875" cy="461665"/>
          </a:xfrm>
          <a:prstGeom prst="rect">
            <a:avLst/>
          </a:prstGeom>
          <a:noFill/>
        </p:spPr>
        <p:txBody>
          <a:bodyPr wrap="none" lIns="91440" tIns="45720" rIns="91440" bIns="45720">
            <a:spAutoFit/>
          </a:bodyPr>
          <a:lstStyle/>
          <a:p>
            <a:pPr algn="ctr"/>
            <a:r>
              <a:rPr lang="he-IL" sz="2400" b="1" cap="none" spc="0" dirty="0">
                <a:ln w="12700">
                  <a:solidFill>
                    <a:srgbClr val="C00000"/>
                  </a:solidFill>
                  <a:prstDash val="solid"/>
                </a:ln>
                <a:solidFill>
                  <a:srgbClr val="C00000"/>
                </a:solidFill>
                <a:effectLst>
                  <a:outerShdw dist="38100" dir="2640000" algn="bl" rotWithShape="0">
                    <a:schemeClr val="accent1"/>
                  </a:outerShdw>
                </a:effectLst>
              </a:rPr>
              <a:t>כריש</a:t>
            </a:r>
            <a:r>
              <a:rPr lang="he-IL" sz="2400" b="1" dirty="0">
                <a:ln w="12700">
                  <a:solidFill>
                    <a:srgbClr val="C00000"/>
                  </a:solidFill>
                  <a:prstDash val="solid"/>
                </a:ln>
                <a:solidFill>
                  <a:srgbClr val="C00000"/>
                </a:solidFill>
                <a:effectLst>
                  <a:outerShdw dist="38100" dir="2640000" algn="bl" rotWithShape="0">
                    <a:schemeClr val="accent1"/>
                  </a:outerShdw>
                </a:effectLst>
              </a:rPr>
              <a:t>ה</a:t>
            </a:r>
            <a:r>
              <a:rPr lang="he-IL" sz="2400" b="1" cap="none" spc="0" dirty="0">
                <a:ln w="12700">
                  <a:solidFill>
                    <a:srgbClr val="C00000"/>
                  </a:solidFill>
                  <a:prstDash val="solid"/>
                </a:ln>
                <a:solidFill>
                  <a:srgbClr val="C00000"/>
                </a:solidFill>
                <a:effectLst>
                  <a:outerShdw dist="38100" dir="2640000" algn="bl" rotWithShape="0">
                    <a:schemeClr val="accent1"/>
                  </a:outerShdw>
                </a:effectLst>
              </a:rPr>
              <a:t>!! לא ויתרת!</a:t>
            </a:r>
          </a:p>
        </p:txBody>
      </p:sp>
      <p:sp>
        <p:nvSpPr>
          <p:cNvPr id="5" name="אליפסה 4"/>
          <p:cNvSpPr/>
          <p:nvPr/>
        </p:nvSpPr>
        <p:spPr>
          <a:xfrm>
            <a:off x="4109545" y="5763270"/>
            <a:ext cx="7357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285303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73692" y="1747947"/>
            <a:ext cx="7552173" cy="4407408"/>
          </a:xfrm>
        </p:spPr>
        <p:txBody>
          <a:bodyPr>
            <a:normAutofit/>
          </a:bodyPr>
          <a:lstStyle/>
          <a:p>
            <a:pPr marL="45720" indent="0">
              <a:lnSpc>
                <a:spcPct val="150000"/>
              </a:lnSpc>
              <a:buNone/>
            </a:pPr>
            <a:br>
              <a:rPr lang="en-US" sz="3000" dirty="0">
                <a:solidFill>
                  <a:schemeClr val="tx1">
                    <a:lumMod val="95000"/>
                    <a:lumOff val="5000"/>
                  </a:schemeClr>
                </a:solidFill>
              </a:rPr>
            </a:br>
            <a:endParaRPr lang="he-IL" sz="3000" dirty="0">
              <a:solidFill>
                <a:schemeClr val="tx1">
                  <a:lumMod val="95000"/>
                  <a:lumOff val="5000"/>
                </a:schemeClr>
              </a:solidFill>
            </a:endParaRPr>
          </a:p>
          <a:p>
            <a:pPr marL="45720" indent="0">
              <a:lnSpc>
                <a:spcPct val="150000"/>
              </a:lnSpc>
              <a:buNone/>
            </a:pPr>
            <a:r>
              <a:rPr lang="he-IL" dirty="0">
                <a:solidFill>
                  <a:schemeClr val="accent2">
                    <a:lumMod val="75000"/>
                  </a:schemeClr>
                </a:solidFill>
              </a:rPr>
              <a:t>. </a:t>
            </a:r>
          </a:p>
        </p:txBody>
      </p:sp>
      <p:sp>
        <p:nvSpPr>
          <p:cNvPr id="2" name="כותרת 1"/>
          <p:cNvSpPr>
            <a:spLocks noGrp="1"/>
          </p:cNvSpPr>
          <p:nvPr>
            <p:ph type="title"/>
          </p:nvPr>
        </p:nvSpPr>
        <p:spPr>
          <a:xfrm>
            <a:off x="191386" y="270783"/>
            <a:ext cx="11802140" cy="1054394"/>
          </a:xfrm>
        </p:spPr>
        <p:txBody>
          <a:bodyPr/>
          <a:lstStyle/>
          <a:p>
            <a:pPr eaLnBrk="1" fontAlgn="auto" hangingPunct="1">
              <a:spcAft>
                <a:spcPts val="0"/>
              </a:spcAft>
              <a:buClr>
                <a:schemeClr val="tx1">
                  <a:lumMod val="85000"/>
                  <a:lumOff val="15000"/>
                </a:schemeClr>
              </a:buClr>
              <a:defRPr/>
            </a:pPr>
            <a:r>
              <a:rPr lang="he-IL" sz="3600" b="1" dirty="0">
                <a:solidFill>
                  <a:srgbClr val="002060"/>
                </a:solidFill>
                <a:latin typeface="Tahoma" panose="020B0604030504040204" pitchFamily="34" charset="0"/>
                <a:ea typeface="Tahoma" panose="020B0604030504040204" pitchFamily="34" charset="0"/>
                <a:cs typeface="Tahoma" panose="020B0604030504040204" pitchFamily="34" charset="0"/>
              </a:rPr>
              <a:t>מחזקים את עצמנו – באמונה</a:t>
            </a:r>
          </a:p>
        </p:txBody>
      </p:sp>
      <p:sp>
        <p:nvSpPr>
          <p:cNvPr id="4" name="TextBox 18">
            <a:extLst>
              <a:ext uri="{FF2B5EF4-FFF2-40B4-BE49-F238E27FC236}">
                <a16:creationId xmlns:a16="http://schemas.microsoft.com/office/drawing/2014/main" id="{2130A002-C9CF-49F0-8312-3B5A423D055D}"/>
              </a:ext>
            </a:extLst>
          </p:cNvPr>
          <p:cNvSpPr txBox="1"/>
          <p:nvPr/>
        </p:nvSpPr>
        <p:spPr>
          <a:xfrm>
            <a:off x="5439813" y="5343436"/>
            <a:ext cx="1355074"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אמונה</a:t>
            </a:r>
          </a:p>
        </p:txBody>
      </p:sp>
      <p:pic>
        <p:nvPicPr>
          <p:cNvPr id="6" name="תמונה 5">
            <a:extLst>
              <a:ext uri="{FF2B5EF4-FFF2-40B4-BE49-F238E27FC236}">
                <a16:creationId xmlns:a16="http://schemas.microsoft.com/office/drawing/2014/main" id="{E0E98C1F-5C1D-415E-9E46-D5ED3D7775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599" t="6334" b="14475"/>
          <a:stretch/>
        </p:blipFill>
        <p:spPr>
          <a:xfrm>
            <a:off x="5439813" y="2130363"/>
            <a:ext cx="1227411" cy="3313266"/>
          </a:xfrm>
          <a:prstGeom prst="rect">
            <a:avLst/>
          </a:prstGeom>
        </p:spPr>
      </p:pic>
      <p:sp>
        <p:nvSpPr>
          <p:cNvPr id="8" name="בועת דיבור: אליפסה 7">
            <a:extLst>
              <a:ext uri="{FF2B5EF4-FFF2-40B4-BE49-F238E27FC236}">
                <a16:creationId xmlns:a16="http://schemas.microsoft.com/office/drawing/2014/main" id="{52871FE3-D5DA-4468-908B-034AD730FF51}"/>
              </a:ext>
            </a:extLst>
          </p:cNvPr>
          <p:cNvSpPr/>
          <p:nvPr/>
        </p:nvSpPr>
        <p:spPr>
          <a:xfrm>
            <a:off x="7502116" y="2503025"/>
            <a:ext cx="2125316" cy="1851949"/>
          </a:xfrm>
          <a:prstGeom prst="wedgeEllipseCallout">
            <a:avLst>
              <a:gd name="adj1" fmla="val -80740"/>
              <a:gd name="adj2" fmla="val 35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בועת דיבור: אליפסה 8">
            <a:extLst>
              <a:ext uri="{FF2B5EF4-FFF2-40B4-BE49-F238E27FC236}">
                <a16:creationId xmlns:a16="http://schemas.microsoft.com/office/drawing/2014/main" id="{EA0F0509-203B-47C5-A565-395295A4C174}"/>
              </a:ext>
            </a:extLst>
          </p:cNvPr>
          <p:cNvSpPr/>
          <p:nvPr/>
        </p:nvSpPr>
        <p:spPr>
          <a:xfrm>
            <a:off x="1964749" y="3840318"/>
            <a:ext cx="2125316" cy="1851949"/>
          </a:xfrm>
          <a:prstGeom prst="wedgeEllipseCallout">
            <a:avLst>
              <a:gd name="adj1" fmla="val 84277"/>
              <a:gd name="adj2" fmla="val -3312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בועת דיבור: אליפסה 10">
            <a:extLst>
              <a:ext uri="{FF2B5EF4-FFF2-40B4-BE49-F238E27FC236}">
                <a16:creationId xmlns:a16="http://schemas.microsoft.com/office/drawing/2014/main" id="{ADA57C8A-E94C-414D-B225-25213852FA5D}"/>
              </a:ext>
            </a:extLst>
          </p:cNvPr>
          <p:cNvSpPr/>
          <p:nvPr/>
        </p:nvSpPr>
        <p:spPr>
          <a:xfrm>
            <a:off x="2740316" y="1600368"/>
            <a:ext cx="2125316" cy="1851949"/>
          </a:xfrm>
          <a:prstGeom prst="wedgeEllipseCallout">
            <a:avLst>
              <a:gd name="adj1" fmla="val 51600"/>
              <a:gd name="adj2" fmla="val 5062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יבת טקסט 9">
            <a:extLst>
              <a:ext uri="{FF2B5EF4-FFF2-40B4-BE49-F238E27FC236}">
                <a16:creationId xmlns:a16="http://schemas.microsoft.com/office/drawing/2014/main" id="{DCF90419-0A3C-4A21-9A8C-572EFBB37B2C}"/>
              </a:ext>
            </a:extLst>
          </p:cNvPr>
          <p:cNvSpPr txBox="1"/>
          <p:nvPr/>
        </p:nvSpPr>
        <p:spPr>
          <a:xfrm>
            <a:off x="191386" y="6115037"/>
            <a:ext cx="11802140" cy="523220"/>
          </a:xfrm>
          <a:prstGeom prst="rect">
            <a:avLst/>
          </a:prstGeom>
          <a:noFill/>
        </p:spPr>
        <p:txBody>
          <a:bodyPr wrap="square">
            <a:spAutoFit/>
          </a:bodyPr>
          <a:lstStyle/>
          <a:p>
            <a:pPr algn="ctr"/>
            <a:r>
              <a:rPr lang="he-IL" sz="2800" b="1" dirty="0">
                <a:solidFill>
                  <a:srgbClr val="002060"/>
                </a:solidFill>
                <a:latin typeface="Tahoma" panose="020B0604030504040204" pitchFamily="34" charset="0"/>
                <a:ea typeface="Tahoma" panose="020B0604030504040204" pitchFamily="34" charset="0"/>
                <a:cs typeface="Tahoma" panose="020B0604030504040204" pitchFamily="34" charset="0"/>
              </a:rPr>
              <a:t>"הוא הנתן  ליעף  </a:t>
            </a:r>
            <a:r>
              <a:rPr lang="he-IL" sz="2800" b="1" dirty="0" err="1">
                <a:solidFill>
                  <a:srgbClr val="002060"/>
                </a:solidFill>
                <a:latin typeface="Tahoma" panose="020B0604030504040204" pitchFamily="34" charset="0"/>
                <a:ea typeface="Tahoma" panose="020B0604030504040204" pitchFamily="34" charset="0"/>
                <a:cs typeface="Tahoma" panose="020B0604030504040204" pitchFamily="34" charset="0"/>
              </a:rPr>
              <a:t>כח</a:t>
            </a:r>
            <a:r>
              <a:rPr lang="he-IL" sz="2800" b="1" dirty="0">
                <a:solidFill>
                  <a:srgbClr val="002060"/>
                </a:solidFill>
                <a:latin typeface="Tahoma" panose="020B0604030504040204" pitchFamily="34" charset="0"/>
                <a:ea typeface="Tahoma" panose="020B0604030504040204" pitchFamily="34" charset="0"/>
                <a:cs typeface="Tahoma" panose="020B0604030504040204" pitchFamily="34" charset="0"/>
              </a:rPr>
              <a:t> ולאין אונים עצמה" </a:t>
            </a:r>
            <a:r>
              <a:rPr lang="he-IL" sz="800" b="1" dirty="0">
                <a:solidFill>
                  <a:srgbClr val="002060"/>
                </a:solidFill>
                <a:latin typeface="Tahoma" panose="020B0604030504040204" pitchFamily="34" charset="0"/>
                <a:ea typeface="Tahoma" panose="020B0604030504040204" pitchFamily="34" charset="0"/>
                <a:cs typeface="Tahoma" panose="020B0604030504040204" pitchFamily="34" charset="0"/>
              </a:rPr>
              <a:t>(ישעיהו מ, </a:t>
            </a:r>
            <a:r>
              <a:rPr lang="he-IL" sz="800" b="1" dirty="0" err="1">
                <a:solidFill>
                  <a:srgbClr val="002060"/>
                </a:solidFill>
                <a:latin typeface="Tahoma" panose="020B0604030504040204" pitchFamily="34" charset="0"/>
                <a:ea typeface="Tahoma" panose="020B0604030504040204" pitchFamily="34" charset="0"/>
                <a:cs typeface="Tahoma" panose="020B0604030504040204" pitchFamily="34" charset="0"/>
              </a:rPr>
              <a:t>כט</a:t>
            </a:r>
            <a:r>
              <a:rPr lang="he-IL" sz="800" b="1" dirty="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he-IL" dirty="0"/>
          </a:p>
        </p:txBody>
      </p:sp>
    </p:spTree>
    <p:extLst>
      <p:ext uri="{BB962C8B-B14F-4D97-AF65-F5344CB8AC3E}">
        <p14:creationId xmlns:p14="http://schemas.microsoft.com/office/powerpoint/2010/main" val="228485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8"/>
          <p:cNvSpPr txBox="1">
            <a:spLocks noGrp="1"/>
          </p:cNvSpPr>
          <p:nvPr>
            <p:ph type="body" idx="1"/>
          </p:nvPr>
        </p:nvSpPr>
        <p:spPr>
          <a:xfrm>
            <a:off x="507999" y="1719071"/>
            <a:ext cx="11210524" cy="4843654"/>
          </a:xfrm>
          <a:prstGeom prst="rect">
            <a:avLst/>
          </a:prstGeom>
          <a:noFill/>
          <a:ln>
            <a:noFill/>
          </a:ln>
        </p:spPr>
        <p:txBody>
          <a:bodyPr spcFirstLastPara="1" wrap="square" lIns="91425" tIns="45700" rIns="91425" bIns="45700" anchor="t" anchorCtr="0">
            <a:noAutofit/>
          </a:bodyPr>
          <a:lstStyle/>
          <a:p>
            <a:pPr marL="45720" lvl="0" indent="0">
              <a:lnSpc>
                <a:spcPct val="150000"/>
              </a:lnSpc>
              <a:spcBef>
                <a:spcPts val="0"/>
              </a:spcBef>
              <a:buClr>
                <a:srgbClr val="0F6F80"/>
              </a:buClr>
              <a:buSzPts val="2800"/>
              <a:buNone/>
            </a:pP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כדי ליצור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מרחב שיח מוגן, </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שיאפשר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שיתוף</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והקשבה פעילה</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מומלץ לקבוע מספר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כללים</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בסיסיים.</a:t>
            </a:r>
          </a:p>
          <a:p>
            <a:pPr marL="45720" lvl="0" indent="0">
              <a:lnSpc>
                <a:spcPct val="150000"/>
              </a:lnSpc>
              <a:spcBef>
                <a:spcPts val="0"/>
              </a:spcBef>
              <a:buClr>
                <a:srgbClr val="0F6F80"/>
              </a:buClr>
              <a:buSzPts val="2800"/>
              <a:buNone/>
            </a:pP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שיח</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על הכללים, הבהרתם, יצירת כללים משותפים ו</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חזרה</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עליהם, יתרמו לאווירה של התנהגות נאותה ושיח מכבד.</a:t>
            </a:r>
          </a:p>
          <a:p>
            <a:pPr marL="45720" lvl="0" indent="0">
              <a:lnSpc>
                <a:spcPct val="150000"/>
              </a:lnSpc>
              <a:spcBef>
                <a:spcPts val="0"/>
              </a:spcBef>
              <a:buClr>
                <a:srgbClr val="0F6F80"/>
              </a:buClr>
              <a:buSzPts val="2800"/>
              <a:buNone/>
            </a:pPr>
            <a:endParaRPr lang="he-IL"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600"/>
              </a:spcBef>
              <a:buClr>
                <a:srgbClr val="0F6F80"/>
              </a:buClr>
              <a:buSzPts val="3000"/>
            </a:pP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e-IL" sz="1400" dirty="0">
                <a:solidFill>
                  <a:schemeClr val="tx1"/>
                </a:solidFill>
                <a:latin typeface="Guttman Yad-Brush" panose="02010401010101010101" pitchFamily="2" charset="-79"/>
                <a:ea typeface="Tahoma" panose="020B0604030504040204" pitchFamily="34" charset="0"/>
                <a:cs typeface="Guttman Yad-Brush" panose="02010401010101010101" pitchFamily="2" charset="-79"/>
              </a:rPr>
              <a:t>הקשבה - </a:t>
            </a:r>
            <a:r>
              <a:rPr lang="he-IL" sz="1400" b="1" u="sng"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מקשיבים למי שמדבר</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 - </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חשוב להקפיד על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הקשבה</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אחד לשני. </a:t>
            </a:r>
          </a:p>
          <a:p>
            <a:pPr>
              <a:lnSpc>
                <a:spcPct val="150000"/>
              </a:lnSpc>
              <a:spcBef>
                <a:spcPts val="600"/>
              </a:spcBef>
              <a:buClr>
                <a:srgbClr val="0F6F80"/>
              </a:buClr>
              <a:buSzPts val="3000"/>
            </a:pP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e-IL" sz="1400" dirty="0">
                <a:solidFill>
                  <a:schemeClr val="tx1"/>
                </a:solidFill>
                <a:latin typeface="Guttman Yad-Brush" panose="02010401010101010101" pitchFamily="2" charset="-79"/>
                <a:ea typeface="Tahoma" panose="020B0604030504040204" pitchFamily="34" charset="0"/>
                <a:cs typeface="Guttman Yad-Brush" panose="02010401010101010101" pitchFamily="2" charset="-79"/>
              </a:rPr>
              <a:t>שיתוף והשתתפות - </a:t>
            </a:r>
            <a:r>
              <a:rPr lang="he-IL" sz="1400" b="1" u="sng"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כולם מוזמנים לשתף ולהשתתף</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 -</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נזמין את התלמידים לשתף, אך מי שאינו מעוניין,  אינו חייב לעשות זאת. כאשר מתקיים סבב, כל אחד יכול לוותר על תורו. אם מישהו ויתר על תורו ומתחרט, הוא מוזמן לשתף בסוף הסבב. </a:t>
            </a:r>
          </a:p>
          <a:p>
            <a:pPr>
              <a:lnSpc>
                <a:spcPct val="150000"/>
              </a:lnSpc>
              <a:spcBef>
                <a:spcPts val="600"/>
              </a:spcBef>
              <a:buClr>
                <a:srgbClr val="0F6F80"/>
              </a:buClr>
              <a:buSzPts val="3000"/>
            </a:pPr>
            <a:r>
              <a:rPr lang="he-IL" sz="1400" dirty="0">
                <a:solidFill>
                  <a:schemeClr val="tx1"/>
                </a:solidFill>
                <a:latin typeface="Guttman Yad-Brush" panose="02010401010101010101" pitchFamily="2" charset="-79"/>
                <a:ea typeface="Tahoma" panose="020B0604030504040204" pitchFamily="34" charset="0"/>
                <a:cs typeface="Guttman Yad-Brush" panose="02010401010101010101" pitchFamily="2" charset="-79"/>
              </a:rPr>
              <a:t>גבולות - </a:t>
            </a:r>
            <a:r>
              <a:rPr lang="he-IL" sz="1400" b="1" u="sng" dirty="0">
                <a:solidFill>
                  <a:schemeClr val="tx1"/>
                </a:solidFill>
                <a:latin typeface="Tahoma" panose="020B0604030504040204" pitchFamily="34" charset="0"/>
                <a:ea typeface="Tahoma" panose="020B0604030504040204" pitchFamily="34" charset="0"/>
                <a:cs typeface="Tahoma" panose="020B0604030504040204" pitchFamily="34" charset="0"/>
              </a:rPr>
              <a:t>משתפים חברים </a:t>
            </a:r>
            <a:r>
              <a:rPr lang="he-IL" sz="1400" b="1" u="sng"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רק במה שמתאים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 </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חשוב לשמור על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סודיות התכנים האישיים</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ולהדגיש, שכל מה שנאמר במסגרת השיעור, לא ידובר מחוץ לשיעור, על מנת ליצור תחושת אמון ובטחון. </a:t>
            </a:r>
          </a:p>
          <a:p>
            <a:pPr>
              <a:lnSpc>
                <a:spcPct val="150000"/>
              </a:lnSpc>
              <a:spcBef>
                <a:spcPts val="600"/>
              </a:spcBef>
              <a:buClr>
                <a:srgbClr val="0F6F80"/>
              </a:buClr>
              <a:buSzPts val="3000"/>
            </a:pPr>
            <a:r>
              <a:rPr lang="he-IL" sz="1400" dirty="0">
                <a:solidFill>
                  <a:schemeClr val="tx1"/>
                </a:solidFill>
                <a:latin typeface="Guttman Yad-Brush" panose="02010401010101010101" pitchFamily="2" charset="-79"/>
                <a:ea typeface="Tahoma" panose="020B0604030504040204" pitchFamily="34" charset="0"/>
                <a:cs typeface="Guttman Yad-Brush" panose="02010401010101010101" pitchFamily="2" charset="-79"/>
              </a:rPr>
              <a:t>סודיות ופרטיות - </a:t>
            </a:r>
            <a:r>
              <a:rPr lang="he-IL" sz="1400" b="1" u="sng" dirty="0">
                <a:solidFill>
                  <a:schemeClr val="tx1"/>
                </a:solidFill>
                <a:latin typeface="Tahoma" panose="020B0604030504040204" pitchFamily="34" charset="0"/>
                <a:ea typeface="Tahoma" panose="020B0604030504040204" pitchFamily="34" charset="0"/>
                <a:cs typeface="Tahoma" panose="020B0604030504040204" pitchFamily="34" charset="0"/>
              </a:rPr>
              <a:t>מה שנאמר במעגל - נשאר במעגל </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על מנת ליצור תחושת אמון ובטחון בקבוצה, חשוב לשמור על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סודיות התכנים האישיים</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ולהדגיש, שאפשר לשתף ב</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נושא</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המדובר באופן כללי, כך לדוגמה אפשר לשתף מה למדתי בשיעור על עצמי ועל הנושא הנלמד. חשוב להקפיד לדבר רק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על עצמי, ו</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לא לחשוף את המשתתפים.</a:t>
            </a:r>
            <a:endPar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 lvl="0" indent="0" algn="r" rtl="1">
              <a:lnSpc>
                <a:spcPct val="150000"/>
              </a:lnSpc>
              <a:spcBef>
                <a:spcPts val="0"/>
              </a:spcBef>
              <a:spcAft>
                <a:spcPts val="0"/>
              </a:spcAft>
              <a:buClr>
                <a:srgbClr val="0F6F80"/>
              </a:buClr>
              <a:buSzPts val="2800"/>
              <a:buNone/>
            </a:pPr>
            <a:endParaRPr sz="1400" dirty="0">
              <a:solidFill>
                <a:schemeClr val="dk1"/>
              </a:solidFill>
              <a:latin typeface="Tahoma" panose="020B0604030504040204" pitchFamily="34" charset="0"/>
              <a:ea typeface="Tahoma" panose="020B0604030504040204" pitchFamily="34" charset="0"/>
              <a:cs typeface="Tahoma" panose="020B0604030504040204" pitchFamily="34" charset="0"/>
            </a:endParaRPr>
          </a:p>
        </p:txBody>
      </p:sp>
      <p:sp>
        <p:nvSpPr>
          <p:cNvPr id="154" name="Google Shape;154;p8"/>
          <p:cNvSpPr txBox="1">
            <a:spLocks noGrp="1"/>
          </p:cNvSpPr>
          <p:nvPr>
            <p:ph type="title"/>
          </p:nvPr>
        </p:nvSpPr>
        <p:spPr>
          <a:xfrm>
            <a:off x="1521410" y="269240"/>
            <a:ext cx="10197113" cy="1019716"/>
          </a:xfrm>
          <a:prstGeom prst="rect">
            <a:avLst/>
          </a:prstGeom>
          <a:noFill/>
          <a:ln>
            <a:noFill/>
          </a:ln>
        </p:spPr>
        <p:txBody>
          <a:bodyPr spcFirstLastPara="1" wrap="square" lIns="91425" tIns="45700" rIns="91425" bIns="45700" anchor="ctr" anchorCtr="0">
            <a:noAutofit/>
          </a:bodyPr>
          <a:lstStyle/>
          <a:p>
            <a:pPr lvl="0">
              <a:buClr>
                <a:srgbClr val="262626"/>
              </a:buClr>
              <a:buSzPts val="4000"/>
            </a:pPr>
            <a:r>
              <a:rPr lang="x-none" b="1" dirty="0">
                <a:solidFill>
                  <a:srgbClr val="002060"/>
                </a:solidFill>
                <a:latin typeface="Tahoma" panose="020B0604030504040204" pitchFamily="34" charset="0"/>
                <a:ea typeface="Tahoma" panose="020B0604030504040204" pitchFamily="34" charset="0"/>
                <a:cs typeface="Tahoma" panose="020B0604030504040204" pitchFamily="34" charset="0"/>
              </a:rPr>
              <a:t>למורה</a:t>
            </a: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 – כללי שיח ל</a:t>
            </a:r>
            <a:r>
              <a:rPr lang="x-none" b="1" dirty="0">
                <a:solidFill>
                  <a:srgbClr val="002060"/>
                </a:solidFill>
                <a:latin typeface="Tahoma" panose="020B0604030504040204" pitchFamily="34" charset="0"/>
                <a:ea typeface="Tahoma" panose="020B0604030504040204" pitchFamily="34" charset="0"/>
                <a:cs typeface="Tahoma" panose="020B0604030504040204" pitchFamily="34" charset="0"/>
              </a:rPr>
              <a:t>שיעורי </a:t>
            </a: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x-none" b="1" dirty="0">
                <a:solidFill>
                  <a:srgbClr val="002060"/>
                </a:solidFill>
                <a:latin typeface="Tahoma" panose="020B0604030504040204" pitchFamily="34" charset="0"/>
                <a:ea typeface="Tahoma" panose="020B0604030504040204" pitchFamily="34" charset="0"/>
                <a:cs typeface="Tahoma" panose="020B0604030504040204" pitchFamily="34" charset="0"/>
              </a:rPr>
              <a:t>כישורי חיים</a:t>
            </a:r>
            <a:r>
              <a:rPr lang="he-IL" sz="3600" b="1" dirty="0">
                <a:solidFill>
                  <a:srgbClr val="002060"/>
                </a:solidFill>
                <a:latin typeface="Tahoma" panose="020B0604030504040204" pitchFamily="34" charset="0"/>
                <a:ea typeface="Tahoma" panose="020B0604030504040204" pitchFamily="34" charset="0"/>
                <a:cs typeface="Tahoma" panose="020B0604030504040204" pitchFamily="34" charset="0"/>
              </a:rPr>
              <a:t>"</a:t>
            </a:r>
            <a:endParaRPr sz="3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a:blip r:embed="rId3"/>
          <a:stretch>
            <a:fillRect/>
          </a:stretch>
        </p:blipFill>
        <p:spPr>
          <a:xfrm>
            <a:off x="300834" y="377391"/>
            <a:ext cx="1537491" cy="803413"/>
          </a:xfrm>
          <a:prstGeom prst="rect">
            <a:avLst/>
          </a:prstGeom>
        </p:spPr>
      </p:pic>
    </p:spTree>
    <p:extLst>
      <p:ext uri="{BB962C8B-B14F-4D97-AF65-F5344CB8AC3E}">
        <p14:creationId xmlns:p14="http://schemas.microsoft.com/office/powerpoint/2010/main" val="4173300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vert="horz" lIns="91440" tIns="45720" rIns="91440" bIns="45720" rtlCol="0" anchor="ctr">
            <a:noAutofit/>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מה אני רוצה לומר בסיום?</a:t>
            </a:r>
          </a:p>
        </p:txBody>
      </p:sp>
      <p:pic>
        <p:nvPicPr>
          <p:cNvPr id="5" name="Picture 4" descr="Idea, Invention, Inventor, Thinking">
            <a:extLst>
              <a:ext uri="{FF2B5EF4-FFF2-40B4-BE49-F238E27FC236}">
                <a16:creationId xmlns:a16="http://schemas.microsoft.com/office/drawing/2014/main" id="{1A835695-5C67-45D0-BE4C-8DB397ECF154}"/>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78349" y="1794252"/>
            <a:ext cx="7235301" cy="407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957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3" name="תמונה 2"/>
          <p:cNvPicPr>
            <a:picLocks noChangeAspect="1"/>
          </p:cNvPicPr>
          <p:nvPr/>
        </p:nvPicPr>
        <p:blipFill>
          <a:blip r:embed="rId3"/>
          <a:stretch>
            <a:fillRect/>
          </a:stretch>
        </p:blipFill>
        <p:spPr>
          <a:xfrm>
            <a:off x="70631" y="3919464"/>
            <a:ext cx="2153254" cy="3682389"/>
          </a:xfrm>
          <a:prstGeom prst="rect">
            <a:avLst/>
          </a:prstGeom>
        </p:spPr>
      </p:pic>
      <p:sp>
        <p:nvSpPr>
          <p:cNvPr id="161" name="Google Shape;161;p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spcBef>
                <a:spcPts val="0"/>
              </a:spcBef>
              <a:buClr>
                <a:srgbClr val="C5AF2B"/>
              </a:buClr>
              <a:buSzPts val="3200"/>
            </a:pPr>
            <a:r>
              <a:rPr lang="he-IL" b="1" dirty="0">
                <a:latin typeface="Tahoma" panose="020B0604030504040204" pitchFamily="34" charset="0"/>
                <a:ea typeface="Tahoma" panose="020B0604030504040204" pitchFamily="34" charset="0"/>
                <a:cs typeface="Tahoma" panose="020B0604030504040204" pitchFamily="34" charset="0"/>
              </a:rPr>
              <a:t>כְּלָלֵי </a:t>
            </a:r>
            <a:r>
              <a:rPr lang="he-IL"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זה"ב</a:t>
            </a:r>
            <a:br>
              <a:rPr lang="he-IL" b="1" dirty="0">
                <a:latin typeface="Tahoma" panose="020B0604030504040204" pitchFamily="34" charset="0"/>
                <a:ea typeface="Tahoma" panose="020B0604030504040204" pitchFamily="34" charset="0"/>
                <a:cs typeface="Tahoma" panose="020B0604030504040204" pitchFamily="34" charset="0"/>
              </a:rPr>
            </a:br>
            <a:r>
              <a:rPr lang="he-IL"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ז</a:t>
            </a:r>
            <a:r>
              <a:rPr lang="he-IL" b="1" dirty="0">
                <a:latin typeface="Tahoma" panose="020B0604030504040204" pitchFamily="34" charset="0"/>
                <a:ea typeface="Tahoma" panose="020B0604030504040204" pitchFamily="34" charset="0"/>
                <a:cs typeface="Tahoma" panose="020B0604030504040204" pitchFamily="34" charset="0"/>
              </a:rPr>
              <a:t>ְכוּת וְ</a:t>
            </a:r>
            <a:r>
              <a:rPr lang="he-IL"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הִ</a:t>
            </a:r>
            <a:r>
              <a:rPr lang="he-IL" b="1" dirty="0">
                <a:latin typeface="Tahoma" panose="020B0604030504040204" pitchFamily="34" charset="0"/>
                <a:ea typeface="Tahoma" panose="020B0604030504040204" pitchFamily="34" charset="0"/>
                <a:cs typeface="Tahoma" panose="020B0604030504040204" pitchFamily="34" charset="0"/>
              </a:rPr>
              <a:t>שְׁתַּתְּפוּת </a:t>
            </a:r>
            <a:r>
              <a:rPr lang="he-IL"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בַ</a:t>
            </a:r>
            <a:r>
              <a:rPr lang="he-IL" b="1" dirty="0">
                <a:latin typeface="Tahoma" panose="020B0604030504040204" pitchFamily="34" charset="0"/>
                <a:ea typeface="Tahoma" panose="020B0604030504040204" pitchFamily="34" charset="0"/>
                <a:cs typeface="Tahoma" panose="020B0604030504040204" pitchFamily="34" charset="0"/>
              </a:rPr>
              <a:t>ּכִּתָּה</a:t>
            </a:r>
            <a:endParaRPr dirty="0">
              <a:solidFill>
                <a:srgbClr val="FF00FF"/>
              </a:solidFill>
              <a:latin typeface="David" panose="020E0502060401010101" pitchFamily="34" charset="-79"/>
              <a:cs typeface="David" panose="020E0502060401010101" pitchFamily="34" charset="-79"/>
            </a:endParaRPr>
          </a:p>
        </p:txBody>
      </p:sp>
      <p:sp>
        <p:nvSpPr>
          <p:cNvPr id="165" name="Google Shape;165;p7"/>
          <p:cNvSpPr/>
          <p:nvPr/>
        </p:nvSpPr>
        <p:spPr>
          <a:xfrm>
            <a:off x="1900024" y="1796314"/>
            <a:ext cx="8643608" cy="1015622"/>
          </a:xfrm>
          <a:prstGeom prst="rect">
            <a:avLst/>
          </a:prstGeom>
          <a:noFill/>
          <a:ln>
            <a:noFill/>
          </a:ln>
        </p:spPr>
        <p:txBody>
          <a:bodyPr spcFirstLastPara="1" wrap="square" lIns="91425" tIns="45700" rIns="91425" bIns="45700" anchor="t" anchorCtr="0">
            <a:spAutoFit/>
          </a:bodyPr>
          <a:lstStyle/>
          <a:p>
            <a:pPr lvl="0">
              <a:defRPr/>
            </a:pPr>
            <a:r>
              <a:rPr lang="he-IL" sz="2000" b="1" dirty="0">
                <a:solidFill>
                  <a:srgbClr val="0070C0"/>
                </a:solidFill>
                <a:latin typeface="Gisha" panose="020B0502040204020203" pitchFamily="34" charset="-79"/>
                <a:ea typeface="Libre Franklin"/>
                <a:cs typeface="Gisha" panose="020B0502040204020203" pitchFamily="34" charset="-79"/>
                <a:sym typeface="Libre Franklin"/>
              </a:rPr>
              <a:t>הַקְשָׁבָה וכבוד-</a:t>
            </a:r>
            <a:endParaRPr lang="he-IL" sz="20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he-IL" sz="2000" b="1" dirty="0">
                <a:solidFill>
                  <a:prstClr val="black"/>
                </a:solidFill>
                <a:latin typeface="Tahoma" panose="020B0604030504040204" pitchFamily="34" charset="0"/>
                <a:ea typeface="Tahoma" panose="020B0604030504040204" pitchFamily="34" charset="0"/>
                <a:cs typeface="Tahoma" panose="020B0604030504040204" pitchFamily="34" charset="0"/>
              </a:rPr>
              <a:t>"שִׁבְעָה דְּבָרִים בְּחָכָם... אֵינוֹ נִכְנָס לְדִבְרֵי חֲבֵרוֹ" (מִשְׁנָה אָבוֹת, ה' ז')</a:t>
            </a:r>
          </a:p>
          <a:p>
            <a:pPr lvl="0">
              <a:defRPr/>
            </a:pPr>
            <a:r>
              <a:rPr lang="he-IL" sz="2000" b="1" dirty="0">
                <a:solidFill>
                  <a:prstClr val="black"/>
                </a:solidFill>
                <a:latin typeface="Tahoma" panose="020B0604030504040204" pitchFamily="34" charset="0"/>
                <a:ea typeface="Tahoma" panose="020B0604030504040204" pitchFamily="34" charset="0"/>
                <a:cs typeface="Tahoma" panose="020B0604030504040204" pitchFamily="34" charset="0"/>
              </a:rPr>
              <a:t>מַקְשִׁיבִים לְמִי שֶׁמְּדַבֵּר ומכבדים!</a:t>
            </a:r>
            <a:endParaRPr kumimoji="0"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6" name="Google Shape;166;p7"/>
          <p:cNvSpPr txBox="1"/>
          <p:nvPr/>
        </p:nvSpPr>
        <p:spPr>
          <a:xfrm>
            <a:off x="2119446" y="3093607"/>
            <a:ext cx="7713543" cy="461624"/>
          </a:xfrm>
          <a:prstGeom prst="rect">
            <a:avLst/>
          </a:prstGeom>
          <a:noFill/>
          <a:ln>
            <a:noFill/>
          </a:ln>
        </p:spPr>
        <p:txBody>
          <a:bodyPr spcFirstLastPara="1" wrap="square" lIns="91425" tIns="45700" rIns="91425" bIns="45700" anchor="t" anchorCtr="0">
            <a:spAutoFit/>
          </a:bodyPr>
          <a:lstStyle/>
          <a:p>
            <a:pPr lvl="0">
              <a:defRPr/>
            </a:pPr>
            <a:r>
              <a:rPr lang="he-IL" sz="2400" b="1" dirty="0">
                <a:solidFill>
                  <a:srgbClr val="0070C0"/>
                </a:solidFill>
                <a:latin typeface="Gisha" panose="020B0502040204020203" pitchFamily="34" charset="-79"/>
                <a:ea typeface="Libre Franklin"/>
                <a:cs typeface="Gisha" panose="020B0502040204020203" pitchFamily="34" charset="-79"/>
                <a:sym typeface="Libre Franklin"/>
              </a:rPr>
              <a:t>הִשְׁתַּתְּפוּת וְשִׁתּוּף- </a:t>
            </a:r>
            <a:r>
              <a:rPr lang="he-IL" sz="2400" b="1" dirty="0">
                <a:solidFill>
                  <a:prstClr val="black"/>
                </a:solidFill>
                <a:latin typeface="Tahoma" panose="020B0604030504040204" pitchFamily="34" charset="0"/>
                <a:ea typeface="Tahoma" panose="020B0604030504040204" pitchFamily="34" charset="0"/>
                <a:cs typeface="Tahoma" panose="020B0604030504040204" pitchFamily="34" charset="0"/>
                <a:sym typeface="Libre Franklin"/>
              </a:rPr>
              <a:t>כֻּלָּם מֻזְמָנִים לְהִשְׁתַּתֵּף וּלְשַׁתֵּף</a:t>
            </a:r>
            <a:endParaRPr sz="2400" b="1" dirty="0">
              <a:solidFill>
                <a:prstClr val="black"/>
              </a:solidFill>
              <a:latin typeface="Tahoma" panose="020B0604030504040204" pitchFamily="34" charset="0"/>
              <a:ea typeface="Tahoma" panose="020B0604030504040204" pitchFamily="34" charset="0"/>
              <a:cs typeface="Tahoma" panose="020B0604030504040204" pitchFamily="34" charset="0"/>
              <a:sym typeface="Libre Franklin"/>
            </a:endParaRPr>
          </a:p>
        </p:txBody>
      </p:sp>
      <p:sp>
        <p:nvSpPr>
          <p:cNvPr id="167" name="Google Shape;167;p7"/>
          <p:cNvSpPr txBox="1"/>
          <p:nvPr/>
        </p:nvSpPr>
        <p:spPr>
          <a:xfrm>
            <a:off x="1900024" y="4195846"/>
            <a:ext cx="5965119" cy="461624"/>
          </a:xfrm>
          <a:prstGeom prst="rect">
            <a:avLst/>
          </a:prstGeom>
          <a:noFill/>
          <a:ln>
            <a:noFill/>
          </a:ln>
        </p:spPr>
        <p:txBody>
          <a:bodyPr spcFirstLastPara="1" wrap="square" lIns="91425" tIns="45700" rIns="91425" bIns="45700" anchor="t" anchorCtr="0">
            <a:spAutoFit/>
          </a:bodyPr>
          <a:lstStyle/>
          <a:p>
            <a:pPr lvl="0">
              <a:defRPr/>
            </a:pPr>
            <a:r>
              <a:rPr lang="he-IL" sz="2400" b="1" dirty="0">
                <a:solidFill>
                  <a:prstClr val="black"/>
                </a:solidFill>
                <a:latin typeface="Tahoma" panose="020B0604030504040204" pitchFamily="34" charset="0"/>
                <a:ea typeface="Tahoma" panose="020B0604030504040204" pitchFamily="34" charset="0"/>
                <a:cs typeface="Tahoma" panose="020B0604030504040204" pitchFamily="34" charset="0"/>
                <a:sym typeface="Libre Franklin Medium"/>
              </a:rPr>
              <a:t> מְשַׁתְּפִים חֲבֵרִים רַק בְּמָה שֶׁמַּתְאִים</a:t>
            </a:r>
            <a:endParaRPr kumimoji="0" sz="2400" b="1" i="0" u="none" strike="noStrike" kern="1200" cap="none" spc="0" normalizeH="0" baseline="0" noProof="0" dirty="0">
              <a:ln>
                <a:noFill/>
              </a:ln>
              <a:solidFill>
                <a:prstClr val="black"/>
              </a:solidFill>
              <a:effectLst/>
              <a:uLnTx/>
              <a:uFillTx/>
              <a:latin typeface="David" panose="020E0502060401010101" pitchFamily="34" charset="-79"/>
              <a:ea typeface="Libre Franklin Medium"/>
              <a:cs typeface="David" panose="020E0502060401010101" pitchFamily="34" charset="-79"/>
              <a:sym typeface="Libre Franklin Medium"/>
            </a:endParaRPr>
          </a:p>
        </p:txBody>
      </p:sp>
      <p:sp>
        <p:nvSpPr>
          <p:cNvPr id="169" name="Google Shape;169;p7"/>
          <p:cNvSpPr txBox="1"/>
          <p:nvPr/>
        </p:nvSpPr>
        <p:spPr>
          <a:xfrm>
            <a:off x="2119446" y="5567065"/>
            <a:ext cx="5943642" cy="769401"/>
          </a:xfrm>
          <a:prstGeom prst="rect">
            <a:avLst/>
          </a:prstGeom>
          <a:noFill/>
          <a:ln>
            <a:noFill/>
          </a:ln>
        </p:spPr>
        <p:txBody>
          <a:bodyPr spcFirstLastPara="1" wrap="square" lIns="91425" tIns="45700" rIns="91425" bIns="45700" anchor="t" anchorCtr="0">
            <a:spAutoFit/>
          </a:bodyPr>
          <a:lstStyle/>
          <a:p>
            <a:pPr lvl="0">
              <a:defRPr/>
            </a:pPr>
            <a:r>
              <a:rPr lang="he-IL" sz="2200" b="1" dirty="0">
                <a:solidFill>
                  <a:prstClr val="black"/>
                </a:solidFill>
                <a:latin typeface="Tahoma" panose="020B0604030504040204" pitchFamily="34" charset="0"/>
                <a:ea typeface="Tahoma" panose="020B0604030504040204" pitchFamily="34" charset="0"/>
                <a:cs typeface="Tahoma" panose="020B0604030504040204" pitchFamily="34" charset="0"/>
                <a:sym typeface="Libre Franklin Medium"/>
              </a:rPr>
              <a:t>מָה שֶׁנֶּאֱמַר בַּמַּעְגָּל -  נִשְׁאָר בְּמַעְגָּל </a:t>
            </a:r>
          </a:p>
          <a:p>
            <a:pPr lvl="0">
              <a:defRPr/>
            </a:pPr>
            <a:r>
              <a:rPr lang="he-IL" sz="2200" b="1" dirty="0">
                <a:solidFill>
                  <a:prstClr val="black"/>
                </a:solidFill>
                <a:latin typeface="Tahoma" panose="020B0604030504040204" pitchFamily="34" charset="0"/>
                <a:ea typeface="Tahoma" panose="020B0604030504040204" pitchFamily="34" charset="0"/>
                <a:cs typeface="Tahoma" panose="020B0604030504040204" pitchFamily="34" charset="0"/>
                <a:sym typeface="Libre Franklin Medium"/>
              </a:rPr>
              <a:t>מֻתָּר לְסַפֵּר רַק עַל עַצְמִי וְעַל הַנּוֹשֵׂא הַנִּלְמָד</a:t>
            </a:r>
            <a:endParaRPr kumimoji="0" sz="2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Libre Franklin Medium"/>
            </a:endParaRPr>
          </a:p>
        </p:txBody>
      </p:sp>
      <p:pic>
        <p:nvPicPr>
          <p:cNvPr id="2" name="תמונה 1"/>
          <p:cNvPicPr>
            <a:picLocks noChangeAspect="1"/>
          </p:cNvPicPr>
          <p:nvPr/>
        </p:nvPicPr>
        <p:blipFill>
          <a:blip r:embed="rId4"/>
          <a:stretch>
            <a:fillRect/>
          </a:stretch>
        </p:blipFill>
        <p:spPr>
          <a:xfrm>
            <a:off x="10543632" y="1539289"/>
            <a:ext cx="1161660" cy="1175090"/>
          </a:xfrm>
          <a:prstGeom prst="rect">
            <a:avLst/>
          </a:prstGeom>
        </p:spPr>
      </p:pic>
      <p:pic>
        <p:nvPicPr>
          <p:cNvPr id="12" name="תמונה 11"/>
          <p:cNvPicPr>
            <a:picLocks noChangeAspect="1"/>
          </p:cNvPicPr>
          <p:nvPr/>
        </p:nvPicPr>
        <p:blipFill>
          <a:blip r:embed="rId4"/>
          <a:stretch>
            <a:fillRect/>
          </a:stretch>
        </p:blipFill>
        <p:spPr>
          <a:xfrm>
            <a:off x="9862985" y="2810238"/>
            <a:ext cx="1161660" cy="1175090"/>
          </a:xfrm>
          <a:prstGeom prst="rect">
            <a:avLst/>
          </a:prstGeom>
        </p:spPr>
      </p:pic>
      <p:pic>
        <p:nvPicPr>
          <p:cNvPr id="13" name="תמונה 12"/>
          <p:cNvPicPr>
            <a:picLocks noChangeAspect="1"/>
          </p:cNvPicPr>
          <p:nvPr/>
        </p:nvPicPr>
        <p:blipFill>
          <a:blip r:embed="rId4"/>
          <a:stretch>
            <a:fillRect/>
          </a:stretch>
        </p:blipFill>
        <p:spPr>
          <a:xfrm>
            <a:off x="8974793" y="4090331"/>
            <a:ext cx="1161660" cy="1175090"/>
          </a:xfrm>
          <a:prstGeom prst="rect">
            <a:avLst/>
          </a:prstGeom>
        </p:spPr>
      </p:pic>
      <p:pic>
        <p:nvPicPr>
          <p:cNvPr id="14" name="תמונה 13"/>
          <p:cNvPicPr>
            <a:picLocks noChangeAspect="1"/>
          </p:cNvPicPr>
          <p:nvPr/>
        </p:nvPicPr>
        <p:blipFill>
          <a:blip r:embed="rId4"/>
          <a:stretch>
            <a:fillRect/>
          </a:stretch>
        </p:blipFill>
        <p:spPr>
          <a:xfrm>
            <a:off x="8089384" y="5420536"/>
            <a:ext cx="1161660" cy="1175090"/>
          </a:xfrm>
          <a:prstGeom prst="rect">
            <a:avLst/>
          </a:prstGeom>
        </p:spPr>
      </p:pic>
      <p:sp>
        <p:nvSpPr>
          <p:cNvPr id="4" name="Google Shape;167;p7">
            <a:extLst>
              <a:ext uri="{FF2B5EF4-FFF2-40B4-BE49-F238E27FC236}">
                <a16:creationId xmlns:a16="http://schemas.microsoft.com/office/drawing/2014/main" id="{77578C6A-25C3-4908-8320-976DE8A59B07}"/>
              </a:ext>
            </a:extLst>
          </p:cNvPr>
          <p:cNvSpPr txBox="1"/>
          <p:nvPr/>
        </p:nvSpPr>
        <p:spPr>
          <a:xfrm>
            <a:off x="7593496" y="4183807"/>
            <a:ext cx="1297703" cy="461624"/>
          </a:xfrm>
          <a:prstGeom prst="rect">
            <a:avLst/>
          </a:prstGeom>
          <a:noFill/>
          <a:ln>
            <a:noFill/>
          </a:ln>
        </p:spPr>
        <p:txBody>
          <a:bodyPr spcFirstLastPara="1" wrap="square" lIns="91425" tIns="45700" rIns="91425" bIns="45700" anchor="t" anchorCtr="0">
            <a:spAutoFit/>
          </a:bodyPr>
          <a:lstStyle/>
          <a:p>
            <a:pPr lvl="0"/>
            <a:r>
              <a:rPr lang="he-IL" sz="2400" b="1" dirty="0">
                <a:solidFill>
                  <a:srgbClr val="0070C0"/>
                </a:solidFill>
                <a:latin typeface="Gisha" panose="020B0502040204020203" pitchFamily="34" charset="-79"/>
                <a:cs typeface="Gisha" panose="020B0502040204020203" pitchFamily="34" charset="-79"/>
              </a:rPr>
              <a:t>גְּבוּלוֹת-</a:t>
            </a:r>
            <a:endParaRPr sz="1800" dirty="0">
              <a:solidFill>
                <a:srgbClr val="0070C0"/>
              </a:solidFill>
              <a:latin typeface="Gisha" panose="020B0502040204020203" pitchFamily="34" charset="-79"/>
              <a:ea typeface="Libre Franklin Medium"/>
              <a:cs typeface="Gisha" panose="020B0502040204020203" pitchFamily="34" charset="-79"/>
              <a:sym typeface="Libre Franklin Medium"/>
            </a:endParaRPr>
          </a:p>
        </p:txBody>
      </p:sp>
      <p:sp>
        <p:nvSpPr>
          <p:cNvPr id="5" name="Google Shape;169;p7">
            <a:extLst>
              <a:ext uri="{FF2B5EF4-FFF2-40B4-BE49-F238E27FC236}">
                <a16:creationId xmlns:a16="http://schemas.microsoft.com/office/drawing/2014/main" id="{F678213C-FBAA-4BEA-B85B-840662C08C75}"/>
              </a:ext>
            </a:extLst>
          </p:cNvPr>
          <p:cNvSpPr txBox="1"/>
          <p:nvPr/>
        </p:nvSpPr>
        <p:spPr>
          <a:xfrm>
            <a:off x="5724929" y="5220499"/>
            <a:ext cx="2421753" cy="476695"/>
          </a:xfrm>
          <a:prstGeom prst="rect">
            <a:avLst/>
          </a:prstGeom>
          <a:noFill/>
          <a:ln>
            <a:noFill/>
          </a:ln>
        </p:spPr>
        <p:txBody>
          <a:bodyPr spcFirstLastPara="1" wrap="square" lIns="91425" tIns="45700" rIns="91425" bIns="45700" anchor="t" anchorCtr="0">
            <a:spAutoFit/>
          </a:bodyPr>
          <a:lstStyle/>
          <a:p>
            <a:pPr lvl="0"/>
            <a:r>
              <a:rPr lang="he-IL" sz="2400" b="1" dirty="0">
                <a:solidFill>
                  <a:srgbClr val="0070C0"/>
                </a:solidFill>
                <a:latin typeface="Gisha" panose="020B0502040204020203" pitchFamily="34" charset="-79"/>
                <a:ea typeface="Libre Franklin Medium"/>
                <a:cs typeface="Gisha" panose="020B0502040204020203" pitchFamily="34" charset="-79"/>
                <a:sym typeface="Libre Franklin Medium"/>
              </a:rPr>
              <a:t>סוֹדִיּוּת וּפְּרָטִיּוֹת</a:t>
            </a:r>
            <a:r>
              <a:rPr lang="he-IL" dirty="0">
                <a:solidFill>
                  <a:srgbClr val="0070C0"/>
                </a:solidFill>
                <a:latin typeface="Gisha" panose="020B0502040204020203" pitchFamily="34" charset="-79"/>
                <a:ea typeface="Libre Franklin Medium"/>
                <a:cs typeface="Gisha" panose="020B0502040204020203" pitchFamily="34" charset="-79"/>
                <a:sym typeface="Libre Franklin Medium"/>
              </a:rPr>
              <a:t>- </a:t>
            </a:r>
            <a:endParaRPr lang="he-IL" sz="1800" dirty="0">
              <a:solidFill>
                <a:srgbClr val="0070C0"/>
              </a:solidFill>
              <a:latin typeface="Gisha" panose="020B0502040204020203" pitchFamily="34" charset="-79"/>
              <a:ea typeface="Libre Franklin Medium"/>
              <a:cs typeface="Gisha" panose="020B0502040204020203" pitchFamily="34" charset="-79"/>
              <a:sym typeface="Libre Franklin Medium"/>
            </a:endParaRPr>
          </a:p>
        </p:txBody>
      </p:sp>
    </p:spTree>
    <p:extLst>
      <p:ext uri="{BB962C8B-B14F-4D97-AF65-F5344CB8AC3E}">
        <p14:creationId xmlns:p14="http://schemas.microsoft.com/office/powerpoint/2010/main" val="1039179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idx="1"/>
          </p:nvPr>
        </p:nvSpPr>
        <p:spPr>
          <a:xfrm>
            <a:off x="267630" y="639337"/>
            <a:ext cx="8758664" cy="5853113"/>
          </a:xfrm>
        </p:spPr>
        <p:txBody>
          <a:bodyPr>
            <a:normAutofit lnSpcReduction="10000"/>
          </a:bodyPr>
          <a:lstStyle/>
          <a:p>
            <a:pPr marL="45720" indent="0">
              <a:lnSpc>
                <a:spcPct val="150000"/>
              </a:lnSpc>
              <a:buNone/>
            </a:pP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מהלך המפגש:</a:t>
            </a:r>
          </a:p>
          <a:p>
            <a:pPr marL="560070" indent="-514350">
              <a:lnSpc>
                <a:spcPct val="150000"/>
              </a:lnSpc>
              <a:buFont typeface="+mj-lt"/>
              <a:buAutoNum type="arabicPeriod"/>
            </a:pPr>
            <a:r>
              <a:rPr lang="he-IL" sz="2600" b="1" dirty="0">
                <a:solidFill>
                  <a:srgbClr val="002060"/>
                </a:solidFill>
                <a:latin typeface="Tahoma" panose="020B0604030504040204" pitchFamily="34" charset="0"/>
                <a:ea typeface="Tahoma" panose="020B0604030504040204" pitchFamily="34" charset="0"/>
                <a:cs typeface="Tahoma" panose="020B0604030504040204" pitchFamily="34" charset="0"/>
              </a:rPr>
              <a:t>פעילות פתיחה: </a:t>
            </a:r>
            <a:r>
              <a:rPr lang="he-IL" sz="2200" b="1" dirty="0">
                <a:solidFill>
                  <a:srgbClr val="002060"/>
                </a:solidFill>
                <a:latin typeface="Tahoma" panose="020B0604030504040204" pitchFamily="34" charset="0"/>
                <a:ea typeface="Tahoma" panose="020B0604030504040204" pitchFamily="34" charset="0"/>
                <a:cs typeface="Tahoma" panose="020B0604030504040204" pitchFamily="34" charset="0"/>
              </a:rPr>
              <a:t>התלמיד/ה המתמיד/ה</a:t>
            </a:r>
          </a:p>
          <a:p>
            <a:pPr marL="560070" indent="-514350">
              <a:lnSpc>
                <a:spcPct val="150000"/>
              </a:lnSpc>
              <a:buFont typeface="+mj-lt"/>
              <a:buAutoNum type="arabicPeriod"/>
            </a:pPr>
            <a:r>
              <a:rPr lang="he-IL" sz="2600" b="1" u="sng" dirty="0">
                <a:solidFill>
                  <a:srgbClr val="002060"/>
                </a:solidFill>
                <a:latin typeface="Tahoma" panose="020B0604030504040204" pitchFamily="34" charset="0"/>
                <a:ea typeface="Tahoma" panose="020B0604030504040204" pitchFamily="34" charset="0"/>
                <a:cs typeface="Tahoma" panose="020B0604030504040204" pitchFamily="34" charset="0"/>
              </a:rPr>
              <a:t>ניתוח מקרה- </a:t>
            </a:r>
            <a:r>
              <a:rPr lang="he-IL" sz="2200" b="1" dirty="0">
                <a:solidFill>
                  <a:srgbClr val="002060"/>
                </a:solidFill>
                <a:latin typeface="Tahoma" panose="020B0604030504040204" pitchFamily="34" charset="0"/>
                <a:ea typeface="Tahoma" panose="020B0604030504040204" pitchFamily="34" charset="0"/>
                <a:cs typeface="Tahoma" panose="020B0604030504040204" pitchFamily="34" charset="0"/>
              </a:rPr>
              <a:t>לבנים: המקרה של איתן ואסף</a:t>
            </a:r>
          </a:p>
          <a:p>
            <a:pPr marL="320040" lvl="1" indent="0">
              <a:lnSpc>
                <a:spcPct val="150000"/>
              </a:lnSpc>
              <a:buNone/>
            </a:pPr>
            <a:r>
              <a:rPr lang="he-IL" sz="2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he-IL" sz="2200" b="1" dirty="0">
                <a:solidFill>
                  <a:srgbClr val="002060"/>
                </a:solidFill>
                <a:latin typeface="Tahoma" panose="020B0604030504040204" pitchFamily="34" charset="0"/>
                <a:ea typeface="Tahoma" panose="020B0604030504040204" pitchFamily="34" charset="0"/>
                <a:cs typeface="Tahoma" panose="020B0604030504040204" pitchFamily="34" charset="0"/>
              </a:rPr>
              <a:t>לבנות: המקרה של אביגיל ומעיין </a:t>
            </a:r>
          </a:p>
          <a:p>
            <a:pPr marL="45720" indent="0">
              <a:lnSpc>
                <a:spcPct val="150000"/>
              </a:lnSpc>
              <a:buNone/>
            </a:pPr>
            <a:r>
              <a:rPr lang="he-IL" sz="2600" b="1" dirty="0">
                <a:solidFill>
                  <a:srgbClr val="41CEE7"/>
                </a:solidFill>
                <a:latin typeface="Tahoma" panose="020B0604030504040204" pitchFamily="34" charset="0"/>
                <a:ea typeface="Tahoma" panose="020B0604030504040204" pitchFamily="34" charset="0"/>
                <a:cs typeface="Tahoma" panose="020B0604030504040204" pitchFamily="34" charset="0"/>
              </a:rPr>
              <a:t>3. </a:t>
            </a:r>
            <a:r>
              <a:rPr lang="he-IL" sz="2600" b="1" dirty="0">
                <a:solidFill>
                  <a:srgbClr val="002060"/>
                </a:solidFill>
                <a:latin typeface="Tahoma" panose="020B0604030504040204" pitchFamily="34" charset="0"/>
                <a:ea typeface="Tahoma" panose="020B0604030504040204" pitchFamily="34" charset="0"/>
                <a:cs typeface="Tahoma" panose="020B0604030504040204" pitchFamily="34" charset="0"/>
              </a:rPr>
              <a:t>סרטון: סיפור הבמבוק הסיני</a:t>
            </a:r>
          </a:p>
          <a:p>
            <a:pPr marL="45720" indent="0">
              <a:lnSpc>
                <a:spcPct val="150000"/>
              </a:lnSpc>
              <a:buNone/>
            </a:pPr>
            <a:r>
              <a:rPr lang="he-IL" sz="2600" b="1" dirty="0">
                <a:solidFill>
                  <a:srgbClr val="41CEE7"/>
                </a:solidFill>
                <a:latin typeface="Tahoma" panose="020B0604030504040204" pitchFamily="34" charset="0"/>
                <a:ea typeface="Tahoma" panose="020B0604030504040204" pitchFamily="34" charset="0"/>
                <a:cs typeface="Tahoma" panose="020B0604030504040204" pitchFamily="34" charset="0"/>
              </a:rPr>
              <a:t>4.</a:t>
            </a:r>
            <a:r>
              <a:rPr lang="he-IL" sz="2600" b="1" dirty="0">
                <a:solidFill>
                  <a:srgbClr val="002060"/>
                </a:solidFill>
                <a:latin typeface="Tahoma" panose="020B0604030504040204" pitchFamily="34" charset="0"/>
                <a:ea typeface="Tahoma" panose="020B0604030504040204" pitchFamily="34" charset="0"/>
                <a:cs typeface="Tahoma" panose="020B0604030504040204" pitchFamily="34" charset="0"/>
              </a:rPr>
              <a:t> מן המקורות</a:t>
            </a:r>
          </a:p>
          <a:p>
            <a:pPr marL="45720" indent="0">
              <a:lnSpc>
                <a:spcPct val="150000"/>
              </a:lnSpc>
              <a:buNone/>
            </a:pPr>
            <a:r>
              <a:rPr lang="he-IL" sz="2600" b="1" dirty="0">
                <a:solidFill>
                  <a:srgbClr val="41CEE7"/>
                </a:solidFill>
                <a:latin typeface="Tahoma" panose="020B0604030504040204" pitchFamily="34" charset="0"/>
                <a:ea typeface="Tahoma" panose="020B0604030504040204" pitchFamily="34" charset="0"/>
                <a:cs typeface="Tahoma" panose="020B0604030504040204" pitchFamily="34" charset="0"/>
              </a:rPr>
              <a:t>5. </a:t>
            </a:r>
            <a:r>
              <a:rPr lang="he-IL" sz="2600" b="1" dirty="0">
                <a:solidFill>
                  <a:srgbClr val="002060"/>
                </a:solidFill>
                <a:latin typeface="Tahoma" panose="020B0604030504040204" pitchFamily="34" charset="0"/>
                <a:ea typeface="Tahoma" panose="020B0604030504040204" pitchFamily="34" charset="0"/>
                <a:cs typeface="Tahoma" panose="020B0604030504040204" pitchFamily="34" charset="0"/>
              </a:rPr>
              <a:t>עיבוד והמשגה: התמדה - הגדרה</a:t>
            </a:r>
          </a:p>
          <a:p>
            <a:pPr marL="45720" indent="0">
              <a:lnSpc>
                <a:spcPct val="150000"/>
              </a:lnSpc>
              <a:buNone/>
            </a:pPr>
            <a:r>
              <a:rPr lang="he-IL" sz="2600" b="1" dirty="0">
                <a:solidFill>
                  <a:srgbClr val="41CEE7"/>
                </a:solidFill>
                <a:latin typeface="Tahoma" panose="020B0604030504040204" pitchFamily="34" charset="0"/>
                <a:ea typeface="Tahoma" panose="020B0604030504040204" pitchFamily="34" charset="0"/>
                <a:cs typeface="Tahoma" panose="020B0604030504040204" pitchFamily="34" charset="0"/>
              </a:rPr>
              <a:t>6. </a:t>
            </a:r>
            <a:r>
              <a:rPr lang="he-IL" sz="2600" b="1" dirty="0">
                <a:solidFill>
                  <a:srgbClr val="002060"/>
                </a:solidFill>
                <a:latin typeface="Tahoma" panose="020B0604030504040204" pitchFamily="34" charset="0"/>
                <a:ea typeface="Tahoma" panose="020B0604030504040204" pitchFamily="34" charset="0"/>
                <a:cs typeface="Tahoma" panose="020B0604030504040204" pitchFamily="34" charset="0"/>
              </a:rPr>
              <a:t>משימה אישית- התמדה</a:t>
            </a:r>
          </a:p>
          <a:p>
            <a:pPr marL="45720" indent="0">
              <a:lnSpc>
                <a:spcPct val="150000"/>
              </a:lnSpc>
              <a:buNone/>
            </a:pPr>
            <a:r>
              <a:rPr lang="he-IL" sz="2600" b="1" dirty="0">
                <a:solidFill>
                  <a:srgbClr val="41CEE7"/>
                </a:solidFill>
                <a:latin typeface="Tahoma" panose="020B0604030504040204" pitchFamily="34" charset="0"/>
                <a:ea typeface="Tahoma" panose="020B0604030504040204" pitchFamily="34" charset="0"/>
                <a:cs typeface="Tahoma" panose="020B0604030504040204" pitchFamily="34" charset="0"/>
              </a:rPr>
              <a:t>7. </a:t>
            </a:r>
            <a:r>
              <a:rPr lang="he-IL" sz="2600" b="1" dirty="0">
                <a:solidFill>
                  <a:srgbClr val="002060"/>
                </a:solidFill>
                <a:latin typeface="Tahoma" panose="020B0604030504040204" pitchFamily="34" charset="0"/>
                <a:ea typeface="Tahoma" panose="020B0604030504040204" pitchFamily="34" charset="0"/>
                <a:cs typeface="Tahoma" panose="020B0604030504040204" pitchFamily="34" charset="0"/>
              </a:rPr>
              <a:t>סיום וסיכום</a:t>
            </a:r>
            <a:endParaRPr lang="he-IL" sz="2600" b="1" strike="sngStrike"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כותרת 2"/>
          <p:cNvSpPr>
            <a:spLocks noGrp="1"/>
          </p:cNvSpPr>
          <p:nvPr>
            <p:ph type="title"/>
          </p:nvPr>
        </p:nvSpPr>
        <p:spPr>
          <a:xfrm>
            <a:off x="9613712" y="389823"/>
            <a:ext cx="2234213" cy="1673352"/>
          </a:xfrm>
        </p:spPr>
        <p:txBody>
          <a:bodyPr/>
          <a:lstStyle/>
          <a:p>
            <a:pPr algn="ctr"/>
            <a:r>
              <a:rPr lang="he-IL" sz="4400" b="1" dirty="0">
                <a:latin typeface="Tahoma" panose="020B0604030504040204" pitchFamily="34" charset="0"/>
                <a:ea typeface="Tahoma" panose="020B0604030504040204" pitchFamily="34" charset="0"/>
                <a:cs typeface="Tahoma" panose="020B0604030504040204" pitchFamily="34" charset="0"/>
              </a:rPr>
              <a:t>מפגש ראשון</a:t>
            </a:r>
          </a:p>
        </p:txBody>
      </p:sp>
    </p:spTree>
    <p:extLst>
      <p:ext uri="{BB962C8B-B14F-4D97-AF65-F5344CB8AC3E}">
        <p14:creationId xmlns:p14="http://schemas.microsoft.com/office/powerpoint/2010/main" val="76826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buClr>
                <a:schemeClr val="tx1">
                  <a:lumMod val="85000"/>
                  <a:lumOff val="15000"/>
                </a:schemeClr>
              </a:buClr>
              <a:defRPr/>
            </a:pPr>
            <a:r>
              <a:rPr lang="he-IL" sz="3600" b="1" dirty="0">
                <a:solidFill>
                  <a:srgbClr val="002060"/>
                </a:solidFill>
                <a:latin typeface="Tahoma" panose="020B0604030504040204" pitchFamily="34" charset="0"/>
                <a:ea typeface="Tahoma" panose="020B0604030504040204" pitchFamily="34" charset="0"/>
                <a:cs typeface="Tahoma" panose="020B0604030504040204" pitchFamily="34" charset="0"/>
              </a:rPr>
              <a:t>התלמיד/ה המתמיד/ה.. </a:t>
            </a:r>
          </a:p>
        </p:txBody>
      </p:sp>
      <p:sp>
        <p:nvSpPr>
          <p:cNvPr id="4" name="TextBox 3">
            <a:extLst>
              <a:ext uri="{FF2B5EF4-FFF2-40B4-BE49-F238E27FC236}">
                <a16:creationId xmlns:a16="http://schemas.microsoft.com/office/drawing/2014/main" id="{94125A27-0771-4A7D-A299-1FF28FCA5270}"/>
              </a:ext>
            </a:extLst>
          </p:cNvPr>
          <p:cNvSpPr txBox="1"/>
          <p:nvPr/>
        </p:nvSpPr>
        <p:spPr>
          <a:xfrm>
            <a:off x="1030805" y="1778940"/>
            <a:ext cx="10782182" cy="4801314"/>
          </a:xfrm>
          <a:prstGeom prst="rect">
            <a:avLst/>
          </a:prstGeom>
          <a:noFill/>
        </p:spPr>
        <p:txBody>
          <a:bodyPr wrap="none" rtlCol="0">
            <a:spAutoFit/>
          </a:bodyPr>
          <a:lstStyle/>
          <a:p>
            <a:r>
              <a:rPr lang="he-IL" dirty="0">
                <a:latin typeface="Arial" panose="020B0604020202020204" pitchFamily="34" charset="0"/>
                <a:cs typeface="Arial" panose="020B0604020202020204" pitchFamily="34" charset="0"/>
              </a:rPr>
              <a:t>סבב שלום: תשובה במילה, בסמליל או בצליל...</a:t>
            </a:r>
          </a:p>
          <a:p>
            <a:endParaRPr lang="he-IL" dirty="0">
              <a:latin typeface="Arial" panose="020B0604020202020204" pitchFamily="34" charset="0"/>
              <a:cs typeface="Arial" panose="020B0604020202020204" pitchFamily="34" charset="0"/>
            </a:endParaRPr>
          </a:p>
          <a:p>
            <a:r>
              <a:rPr lang="he-IL" dirty="0">
                <a:latin typeface="Arial" panose="020B0604020202020204" pitchFamily="34" charset="0"/>
                <a:cs typeface="Arial" panose="020B0604020202020204" pitchFamily="34" charset="0"/>
              </a:rPr>
              <a:t>התלמידים יחשבו על תחומים בהם הם/ן מתאמצים, מתמידים ומשפיעים בזמן האחרון. </a:t>
            </a:r>
          </a:p>
          <a:p>
            <a:r>
              <a:rPr lang="he-IL" dirty="0">
                <a:latin typeface="Arial" panose="020B0604020202020204" pitchFamily="34" charset="0"/>
                <a:cs typeface="Arial" panose="020B0604020202020204" pitchFamily="34" charset="0"/>
              </a:rPr>
              <a:t>תחום או עשיה שבה הם החליטו התאמצו ועשו, הצליחו להשפיע על החלטה כל שהיא, התעקשו ותרמו לעשיה </a:t>
            </a:r>
            <a:r>
              <a:rPr lang="he-IL" dirty="0" err="1">
                <a:latin typeface="Arial" panose="020B0604020202020204" pitchFamily="34" charset="0"/>
                <a:cs typeface="Arial" panose="020B0604020202020204" pitchFamily="34" charset="0"/>
              </a:rPr>
              <a:t>מסויימת</a:t>
            </a:r>
            <a:r>
              <a:rPr lang="he-IL" dirty="0">
                <a:latin typeface="Arial" panose="020B0604020202020204" pitchFamily="34" charset="0"/>
                <a:cs typeface="Arial" panose="020B0604020202020204" pitchFamily="34" charset="0"/>
              </a:rPr>
              <a:t>...</a:t>
            </a:r>
          </a:p>
          <a:p>
            <a:r>
              <a:rPr lang="he-IL" dirty="0">
                <a:latin typeface="Arial" panose="020B0604020202020204" pitchFamily="34" charset="0"/>
                <a:cs typeface="Arial" panose="020B0604020202020204" pitchFamily="34" charset="0"/>
              </a:rPr>
              <a:t>למשל:</a:t>
            </a:r>
            <a:r>
              <a:rPr lang="en-US" dirty="0">
                <a:latin typeface="Arial" panose="020B0604020202020204" pitchFamily="34" charset="0"/>
                <a:cs typeface="Arial" panose="020B0604020202020204" pitchFamily="34" charset="0"/>
              </a:rPr>
              <a:t> </a:t>
            </a:r>
            <a:r>
              <a:rPr lang="he-IL" dirty="0">
                <a:latin typeface="Arial" panose="020B0604020202020204" pitchFamily="34" charset="0"/>
                <a:cs typeface="Arial" panose="020B0604020202020204" pitchFamily="34" charset="0"/>
              </a:rPr>
              <a:t>התנהלות בזמן הקורונה, שעות שינה, מוזיקה ותחומי עניין... </a:t>
            </a:r>
          </a:p>
          <a:p>
            <a:endParaRPr lang="he-IL" dirty="0">
              <a:latin typeface="Arial" panose="020B0604020202020204" pitchFamily="34" charset="0"/>
              <a:cs typeface="Arial" panose="020B0604020202020204" pitchFamily="34" charset="0"/>
            </a:endParaRPr>
          </a:p>
          <a:p>
            <a:r>
              <a:rPr lang="he-IL" dirty="0">
                <a:latin typeface="Arial" panose="020B0604020202020204" pitchFamily="34" charset="0"/>
                <a:cs typeface="Arial" panose="020B0604020202020204" pitchFamily="34" charset="0"/>
              </a:rPr>
              <a:t>אני שחר... הצלחתי לשכנע את... </a:t>
            </a:r>
          </a:p>
          <a:p>
            <a:r>
              <a:rPr lang="he-IL" dirty="0">
                <a:latin typeface="Arial" panose="020B0604020202020204" pitchFamily="34" charset="0"/>
                <a:cs typeface="Arial" panose="020B0604020202020204" pitchFamily="34" charset="0"/>
              </a:rPr>
              <a:t>אני אריאל... החלטתי לקום מוקדם כל בוקר</a:t>
            </a:r>
          </a:p>
          <a:p>
            <a:r>
              <a:rPr lang="he-IL" dirty="0">
                <a:latin typeface="Arial" panose="020B0604020202020204" pitchFamily="34" charset="0"/>
                <a:cs typeface="Arial" panose="020B0604020202020204" pitchFamily="34" charset="0"/>
              </a:rPr>
              <a:t>אני רוני... מתמיד/ה להתאמן ב...</a:t>
            </a:r>
          </a:p>
          <a:p>
            <a:r>
              <a:rPr lang="he-IL" dirty="0">
                <a:latin typeface="Arial" panose="020B0604020202020204" pitchFamily="34" charset="0"/>
                <a:cs typeface="Arial" panose="020B0604020202020204" pitchFamily="34" charset="0"/>
              </a:rPr>
              <a:t>אני... המלצתי לחבר/ה והם הסכימו לנסות...</a:t>
            </a:r>
          </a:p>
          <a:p>
            <a:r>
              <a:rPr lang="he-IL" dirty="0">
                <a:latin typeface="Arial" panose="020B0604020202020204" pitchFamily="34" charset="0"/>
                <a:cs typeface="Arial" panose="020B0604020202020204" pitchFamily="34" charset="0"/>
              </a:rPr>
              <a:t>אני... מתמיד/ה  למלא משימות ב...</a:t>
            </a:r>
          </a:p>
          <a:p>
            <a:r>
              <a:rPr lang="he-IL" dirty="0">
                <a:latin typeface="Arial" panose="020B0604020202020204" pitchFamily="34" charset="0"/>
                <a:cs typeface="Arial" panose="020B0604020202020204" pitchFamily="34" charset="0"/>
              </a:rPr>
              <a:t>אני... </a:t>
            </a:r>
            <a:r>
              <a:rPr lang="he-IL" dirty="0" err="1">
                <a:latin typeface="Arial" panose="020B0604020202020204" pitchFamily="34" charset="0"/>
                <a:cs typeface="Arial" panose="020B0604020202020204" pitchFamily="34" charset="0"/>
              </a:rPr>
              <a:t>ממשיכ</a:t>
            </a:r>
            <a:r>
              <a:rPr lang="he-IL" dirty="0">
                <a:latin typeface="Arial" panose="020B0604020202020204" pitchFamily="34" charset="0"/>
                <a:cs typeface="Arial" panose="020B0604020202020204" pitchFamily="34" charset="0"/>
              </a:rPr>
              <a:t>/ה להתפלל בכל יום...</a:t>
            </a:r>
          </a:p>
          <a:p>
            <a:r>
              <a:rPr lang="he-IL" dirty="0">
                <a:latin typeface="Arial" panose="020B0604020202020204" pitchFamily="34" charset="0"/>
                <a:cs typeface="Arial" panose="020B0604020202020204" pitchFamily="34" charset="0"/>
              </a:rPr>
              <a:t>אני...</a:t>
            </a:r>
          </a:p>
          <a:p>
            <a:r>
              <a:rPr lang="he-IL" dirty="0">
                <a:latin typeface="Arial" panose="020B0604020202020204" pitchFamily="34" charset="0"/>
                <a:cs typeface="Arial" panose="020B0604020202020204" pitchFamily="34" charset="0"/>
              </a:rPr>
              <a:t> </a:t>
            </a:r>
          </a:p>
          <a:p>
            <a:r>
              <a:rPr lang="he-IL" dirty="0">
                <a:latin typeface="Arial" panose="020B0604020202020204" pitchFamily="34" charset="0"/>
                <a:cs typeface="Arial" panose="020B0604020202020204" pitchFamily="34" charset="0"/>
              </a:rPr>
              <a:t>שיתוף</a:t>
            </a:r>
          </a:p>
          <a:p>
            <a:r>
              <a:rPr lang="he-IL" dirty="0">
                <a:latin typeface="Arial" panose="020B0604020202020204" pitchFamily="34" charset="0"/>
                <a:cs typeface="Arial" panose="020B0604020202020204" pitchFamily="34" charset="0"/>
              </a:rPr>
              <a:t>שאלה:</a:t>
            </a:r>
            <a:r>
              <a:rPr lang="en-US" dirty="0">
                <a:latin typeface="Arial" panose="020B0604020202020204" pitchFamily="34" charset="0"/>
                <a:cs typeface="Arial" panose="020B0604020202020204" pitchFamily="34" charset="0"/>
              </a:rPr>
              <a:t> </a:t>
            </a:r>
            <a:r>
              <a:rPr lang="he-IL" dirty="0">
                <a:latin typeface="Arial" panose="020B0604020202020204" pitchFamily="34" charset="0"/>
                <a:cs typeface="Arial" panose="020B0604020202020204" pitchFamily="34" charset="0"/>
              </a:rPr>
              <a:t>על אלו תחומים אנו יכולים להשפיע גם  בתקופה זו?</a:t>
            </a:r>
          </a:p>
          <a:p>
            <a:endParaRPr lang="x-none" dirty="0">
              <a:latin typeface="Arial" panose="020B0604020202020204" pitchFamily="34" charset="0"/>
              <a:cs typeface="Arial" panose="020B0604020202020204" pitchFamily="34" charset="0"/>
            </a:endParaRPr>
          </a:p>
        </p:txBody>
      </p:sp>
      <p:pic>
        <p:nvPicPr>
          <p:cNvPr id="7" name="תמונה 6">
            <a:extLst>
              <a:ext uri="{FF2B5EF4-FFF2-40B4-BE49-F238E27FC236}">
                <a16:creationId xmlns:a16="http://schemas.microsoft.com/office/drawing/2014/main" id="{CDE0C679-BBD6-409E-9FB4-EAB1CEC9076E}"/>
              </a:ext>
            </a:extLst>
          </p:cNvPr>
          <p:cNvPicPr>
            <a:picLocks noChangeAspect="1"/>
          </p:cNvPicPr>
          <p:nvPr/>
        </p:nvPicPr>
        <p:blipFill>
          <a:blip r:embed="rId3"/>
          <a:stretch>
            <a:fillRect/>
          </a:stretch>
        </p:blipFill>
        <p:spPr>
          <a:xfrm>
            <a:off x="880122" y="3429000"/>
            <a:ext cx="4653023" cy="3099538"/>
          </a:xfrm>
          <a:prstGeom prst="rect">
            <a:avLst/>
          </a:prstGeom>
          <a:effectLst>
            <a:softEdge rad="317500"/>
          </a:effectLst>
        </p:spPr>
      </p:pic>
    </p:spTree>
    <p:extLst>
      <p:ext uri="{BB962C8B-B14F-4D97-AF65-F5344CB8AC3E}">
        <p14:creationId xmlns:p14="http://schemas.microsoft.com/office/powerpoint/2010/main" val="813082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אליפסה 10"/>
          <p:cNvSpPr/>
          <p:nvPr/>
        </p:nvSpPr>
        <p:spPr>
          <a:xfrm>
            <a:off x="1068178" y="2219147"/>
            <a:ext cx="4109185" cy="3806266"/>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he-IL"/>
          </a:p>
        </p:txBody>
      </p:sp>
      <p:sp>
        <p:nvSpPr>
          <p:cNvPr id="9" name="אליפסה 8"/>
          <p:cNvSpPr/>
          <p:nvPr/>
        </p:nvSpPr>
        <p:spPr>
          <a:xfrm>
            <a:off x="5889633" y="2296148"/>
            <a:ext cx="4149517" cy="3729265"/>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he-IL"/>
          </a:p>
        </p:txBody>
      </p:sp>
      <p:sp>
        <p:nvSpPr>
          <p:cNvPr id="2" name="כותרת 1"/>
          <p:cNvSpPr>
            <a:spLocks noGrp="1"/>
          </p:cNvSpPr>
          <p:nvPr>
            <p:ph type="title"/>
          </p:nvPr>
        </p:nvSpPr>
        <p:spPr/>
        <p:txBody>
          <a:body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המקרה של איתן ואסף</a:t>
            </a:r>
          </a:p>
        </p:txBody>
      </p:sp>
      <p:sp>
        <p:nvSpPr>
          <p:cNvPr id="3" name="TextBox 2"/>
          <p:cNvSpPr txBox="1"/>
          <p:nvPr/>
        </p:nvSpPr>
        <p:spPr>
          <a:xfrm>
            <a:off x="4564433" y="1650023"/>
            <a:ext cx="7216888" cy="646331"/>
          </a:xfrm>
          <a:prstGeom prst="rect">
            <a:avLst/>
          </a:prstGeom>
          <a:noFill/>
        </p:spPr>
        <p:txBody>
          <a:bodyPr wrap="square" rtlCol="1">
            <a:spAutoFit/>
          </a:bodyPr>
          <a:lstStyle/>
          <a:p>
            <a:r>
              <a:rPr lang="he-IL" dirty="0"/>
              <a:t>איתן ואסף הם שני חברים הלומדים בכיתה ט'. בתחילת השנה הם נרשמו לחוג כדורסל, כי הם הציבו לעצמם מטרה לעלות ליגה.</a:t>
            </a:r>
          </a:p>
        </p:txBody>
      </p:sp>
      <p:sp>
        <p:nvSpPr>
          <p:cNvPr id="4" name="TextBox 3"/>
          <p:cNvSpPr txBox="1"/>
          <p:nvPr/>
        </p:nvSpPr>
        <p:spPr>
          <a:xfrm>
            <a:off x="6161867" y="2721098"/>
            <a:ext cx="3437247" cy="2031325"/>
          </a:xfrm>
          <a:prstGeom prst="rect">
            <a:avLst/>
          </a:prstGeom>
          <a:noFill/>
        </p:spPr>
        <p:txBody>
          <a:bodyPr wrap="square" rtlCol="1">
            <a:spAutoFit/>
          </a:bodyPr>
          <a:lstStyle/>
          <a:p>
            <a:pPr algn="ctr"/>
            <a:r>
              <a:rPr lang="he-IL" dirty="0"/>
              <a:t>איתן </a:t>
            </a:r>
          </a:p>
          <a:p>
            <a:pPr algn="ctr"/>
            <a:r>
              <a:rPr lang="he-IL" dirty="0"/>
              <a:t>החליט לשנות מעט מהרגליו</a:t>
            </a:r>
          </a:p>
          <a:p>
            <a:pPr marL="285750" indent="-285750">
              <a:buFont typeface="Wingdings" panose="05000000000000000000" pitchFamily="2" charset="2"/>
              <a:buChar char="ü"/>
            </a:pPr>
            <a:r>
              <a:rPr lang="he-IL" dirty="0"/>
              <a:t>התמיד להגיע לכל אימון</a:t>
            </a:r>
          </a:p>
          <a:p>
            <a:pPr marL="285750" indent="-285750">
              <a:buFont typeface="Wingdings" panose="05000000000000000000" pitchFamily="2" charset="2"/>
              <a:buChar char="ü"/>
            </a:pPr>
            <a:r>
              <a:rPr lang="he-IL" dirty="0"/>
              <a:t>אכל ארוחות מזינות</a:t>
            </a:r>
          </a:p>
          <a:p>
            <a:pPr marL="285750" indent="-285750">
              <a:buFont typeface="Wingdings" panose="05000000000000000000" pitchFamily="2" charset="2"/>
              <a:buChar char="ü"/>
            </a:pPr>
            <a:r>
              <a:rPr lang="he-IL" dirty="0"/>
              <a:t>הרבה לשתות מים</a:t>
            </a:r>
          </a:p>
          <a:p>
            <a:pPr marL="285750" indent="-285750">
              <a:buFont typeface="Wingdings" panose="05000000000000000000" pitchFamily="2" charset="2"/>
              <a:buChar char="ü"/>
            </a:pPr>
            <a:r>
              <a:rPr lang="he-IL" dirty="0"/>
              <a:t>השקיע בלימודיו</a:t>
            </a:r>
          </a:p>
          <a:p>
            <a:endParaRPr lang="he-IL" dirty="0"/>
          </a:p>
        </p:txBody>
      </p:sp>
      <p:sp>
        <p:nvSpPr>
          <p:cNvPr id="5" name="TextBox 4"/>
          <p:cNvSpPr txBox="1"/>
          <p:nvPr/>
        </p:nvSpPr>
        <p:spPr>
          <a:xfrm>
            <a:off x="1245646" y="2513889"/>
            <a:ext cx="3463037" cy="2862322"/>
          </a:xfrm>
          <a:prstGeom prst="rect">
            <a:avLst/>
          </a:prstGeom>
          <a:noFill/>
        </p:spPr>
        <p:txBody>
          <a:bodyPr wrap="square" rtlCol="1">
            <a:spAutoFit/>
          </a:bodyPr>
          <a:lstStyle/>
          <a:p>
            <a:pPr algn="ctr"/>
            <a:r>
              <a:rPr lang="he-IL" dirty="0"/>
              <a:t>אסף </a:t>
            </a:r>
          </a:p>
          <a:p>
            <a:pPr algn="ctr"/>
            <a:r>
              <a:rPr lang="he-IL" dirty="0"/>
              <a:t>החליט להמשיך בהרגליו</a:t>
            </a:r>
          </a:p>
          <a:p>
            <a:pPr marL="285750" indent="-285750">
              <a:buFont typeface="Wingdings" panose="05000000000000000000" pitchFamily="2" charset="2"/>
              <a:buChar char="ü"/>
            </a:pPr>
            <a:r>
              <a:rPr lang="he-IL" dirty="0"/>
              <a:t>בחודשיים הראשונים הוא הקפיד להגיע אח"כ כשהיה עסוק נעדר מהאימונים</a:t>
            </a:r>
          </a:p>
          <a:p>
            <a:pPr marL="285750" indent="-285750">
              <a:buFont typeface="Wingdings" panose="05000000000000000000" pitchFamily="2" charset="2"/>
              <a:buChar char="ü"/>
            </a:pPr>
            <a:r>
              <a:rPr lang="he-IL" dirty="0"/>
              <a:t>הרבה ל'בלות' בזמן מחשב</a:t>
            </a:r>
          </a:p>
          <a:p>
            <a:pPr marL="285750" indent="-285750">
              <a:buFont typeface="Wingdings" panose="05000000000000000000" pitchFamily="2" charset="2"/>
              <a:buChar char="ü"/>
            </a:pPr>
            <a:r>
              <a:rPr lang="he-IL" dirty="0"/>
              <a:t>הרבה לאכול אוכל קנוי </a:t>
            </a:r>
          </a:p>
          <a:p>
            <a:pPr marL="285750" indent="-285750">
              <a:buFont typeface="Wingdings" panose="05000000000000000000" pitchFamily="2" charset="2"/>
              <a:buChar char="ü"/>
            </a:pPr>
            <a:r>
              <a:rPr lang="he-IL" dirty="0"/>
              <a:t>השקיע בלימודיו, לעיתים למד רק סמוך למבחן</a:t>
            </a:r>
          </a:p>
          <a:p>
            <a:endParaRPr lang="he-IL" dirty="0"/>
          </a:p>
        </p:txBody>
      </p:sp>
      <p:pic>
        <p:nvPicPr>
          <p:cNvPr id="4100" name="Picture 4" descr="Boy, Teenager, Cool, Standing, Black Hair, Male, 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9632" y="4410985"/>
            <a:ext cx="1990858" cy="19558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תמונה 9"/>
          <p:cNvPicPr>
            <a:picLocks noChangeAspect="1"/>
          </p:cNvPicPr>
          <p:nvPr/>
        </p:nvPicPr>
        <p:blipFill>
          <a:blip r:embed="rId4"/>
          <a:stretch>
            <a:fillRect/>
          </a:stretch>
        </p:blipFill>
        <p:spPr>
          <a:xfrm>
            <a:off x="1483361" y="4683833"/>
            <a:ext cx="1960345" cy="1819825"/>
          </a:xfrm>
          <a:prstGeom prst="ellipse">
            <a:avLst/>
          </a:prstGeom>
          <a:ln>
            <a:noFill/>
          </a:ln>
          <a:effectLst>
            <a:softEdge rad="112500"/>
          </a:effectLst>
        </p:spPr>
      </p:pic>
      <p:sp>
        <p:nvSpPr>
          <p:cNvPr id="12" name="TextBox 11"/>
          <p:cNvSpPr txBox="1"/>
          <p:nvPr/>
        </p:nvSpPr>
        <p:spPr>
          <a:xfrm>
            <a:off x="587141" y="355847"/>
            <a:ext cx="1270535" cy="369332"/>
          </a:xfrm>
          <a:prstGeom prst="rect">
            <a:avLst/>
          </a:prstGeom>
          <a:solidFill>
            <a:srgbClr val="FFFFEB"/>
          </a:solidFill>
        </p:spPr>
        <p:txBody>
          <a:bodyPr wrap="square" rtlCol="1">
            <a:spAutoFit/>
          </a:bodyPr>
          <a:lstStyle/>
          <a:p>
            <a:pPr algn="ctr"/>
            <a:r>
              <a:rPr lang="he-IL" b="1" dirty="0">
                <a:latin typeface="Tahoma" panose="020B0604030504040204" pitchFamily="34" charset="0"/>
                <a:ea typeface="Tahoma" panose="020B0604030504040204" pitchFamily="34" charset="0"/>
                <a:cs typeface="Tahoma" panose="020B0604030504040204" pitchFamily="34" charset="0"/>
              </a:rPr>
              <a:t>לבנים</a:t>
            </a:r>
          </a:p>
        </p:txBody>
      </p:sp>
    </p:spTree>
    <p:extLst>
      <p:ext uri="{BB962C8B-B14F-4D97-AF65-F5344CB8AC3E}">
        <p14:creationId xmlns:p14="http://schemas.microsoft.com/office/powerpoint/2010/main" val="35384559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שת">
  <a:themeElements>
    <a:clrScheme name="התאמה אישית 59">
      <a:dk1>
        <a:sysClr val="windowText" lastClr="000000"/>
      </a:dk1>
      <a:lt1>
        <a:sysClr val="window" lastClr="FFFFFF"/>
      </a:lt1>
      <a:dk2>
        <a:srgbClr val="C8ECF3"/>
      </a:dk2>
      <a:lt2>
        <a:srgbClr val="E7E6E6"/>
      </a:lt2>
      <a:accent1>
        <a:srgbClr val="39CDE7"/>
      </a:accent1>
      <a:accent2>
        <a:srgbClr val="60DE72"/>
      </a:accent2>
      <a:accent3>
        <a:srgbClr val="DDCC64"/>
      </a:accent3>
      <a:accent4>
        <a:srgbClr val="F49D50"/>
      </a:accent4>
      <a:accent5>
        <a:srgbClr val="E44951"/>
      </a:accent5>
      <a:accent6>
        <a:srgbClr val="D666F9"/>
      </a:accent6>
      <a:hlink>
        <a:srgbClr val="0070C0"/>
      </a:hlink>
      <a:folHlink>
        <a:srgbClr val="0070C0"/>
      </a:folHlink>
    </a:clrScheme>
    <a:fontScheme name="רשת">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רשת">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5978</TotalTime>
  <Words>4597</Words>
  <Application>Microsoft Office PowerPoint</Application>
  <PresentationFormat>מסך רחב</PresentationFormat>
  <Paragraphs>543</Paragraphs>
  <Slides>50</Slides>
  <Notes>40</Notes>
  <HiddenSlides>0</HiddenSlides>
  <MMClips>0</MMClips>
  <ScaleCrop>false</ScaleCrop>
  <HeadingPairs>
    <vt:vector size="6" baseType="variant">
      <vt:variant>
        <vt:lpstr>גופנים בשימוש</vt:lpstr>
      </vt:variant>
      <vt:variant>
        <vt:i4>11</vt:i4>
      </vt:variant>
      <vt:variant>
        <vt:lpstr>ערכת נושא</vt:lpstr>
      </vt:variant>
      <vt:variant>
        <vt:i4>1</vt:i4>
      </vt:variant>
      <vt:variant>
        <vt:lpstr>כותרות שקופיות</vt:lpstr>
      </vt:variant>
      <vt:variant>
        <vt:i4>50</vt:i4>
      </vt:variant>
    </vt:vector>
  </HeadingPairs>
  <TitlesOfParts>
    <vt:vector size="62" baseType="lpstr">
      <vt:lpstr>Arial</vt:lpstr>
      <vt:lpstr>Calibri</vt:lpstr>
      <vt:lpstr>Courier New</vt:lpstr>
      <vt:lpstr>David</vt:lpstr>
      <vt:lpstr>Franklin Gothic Medium</vt:lpstr>
      <vt:lpstr>Gisha</vt:lpstr>
      <vt:lpstr>Guttman Yad-Brush</vt:lpstr>
      <vt:lpstr>meodedsans</vt:lpstr>
      <vt:lpstr>Tahoma</vt:lpstr>
      <vt:lpstr>Wingdings</vt:lpstr>
      <vt:lpstr>Wingdings 2</vt:lpstr>
      <vt:lpstr>רשת</vt:lpstr>
      <vt:lpstr>"אין הדבר תלוי אלא בי" "עוגן" ההתמדה שלושה מפגשים</vt:lpstr>
      <vt:lpstr>מצגת של PowerPoint‏</vt:lpstr>
      <vt:lpstr>  מגדלור האמונה, נמל הבית שייכות  ועוגן התקווה</vt:lpstr>
      <vt:lpstr>מגדלור האמונה וארבעת העוגנים</vt:lpstr>
      <vt:lpstr>למורה – כללי שיח לשיעורי "כישורי חיים"</vt:lpstr>
      <vt:lpstr>כְּלָלֵי זה"ב זְכוּת וְהִשְׁתַּתְּפוּת בַּכִּתָּה</vt:lpstr>
      <vt:lpstr>מפגש ראשון</vt:lpstr>
      <vt:lpstr>התלמיד/ה המתמיד/ה.. </vt:lpstr>
      <vt:lpstr>המקרה של איתן ואסף</vt:lpstr>
      <vt:lpstr>המקרה של איתן ואסף - דיון</vt:lpstr>
      <vt:lpstr>המקרה של אביגיל ומעיין</vt:lpstr>
      <vt:lpstr>המקרה של אביגיל ומעיין- דיון</vt:lpstr>
      <vt:lpstr>רגע לומדים</vt:lpstr>
      <vt:lpstr>מסכמים וזוכרים</vt:lpstr>
      <vt:lpstr>רגע לומדים - מן המקורות </vt:lpstr>
      <vt:lpstr>רֶגַע לוֹמְדִים!</vt:lpstr>
      <vt:lpstr>משימה אישית - התמדה</vt:lpstr>
      <vt:lpstr>מפגש שני</vt:lpstr>
      <vt:lpstr>משימה אישית - התמדה</vt:lpstr>
      <vt:lpstr>סיפורי הצלחה  יוזמות של בני הנוער והגשמת מטרות שהציבו לעצמם</vt:lpstr>
      <vt:lpstr>יוזמים צעירים- למען הסביבה!</vt:lpstr>
      <vt:lpstr>נערים ונערות שהציבו לעצמם מטרות</vt:lpstr>
      <vt:lpstr>בעקבות סיפורי ההצלחה של בני הנוער </vt:lpstr>
      <vt:lpstr>רגע לומדים!</vt:lpstr>
      <vt:lpstr>משימה אישית - מטרה</vt:lpstr>
      <vt:lpstr>משפטים מדרבנים קדימה</vt:lpstr>
      <vt:lpstr>משפטים מדרבנים קדימה</vt:lpstr>
      <vt:lpstr>המסלול האישי שלי</vt:lpstr>
      <vt:lpstr>לסיום </vt:lpstr>
      <vt:lpstr>מפגש שלישי</vt:lpstr>
      <vt:lpstr>"קלפים מסתובבים"  </vt:lpstr>
      <vt:lpstr>אין הדבר  תלוי אלא בי  (מסכת ע"ז)</vt:lpstr>
      <vt:lpstr>המטרות ואנחנו </vt:lpstr>
      <vt:lpstr>"אין הדבר תלוי אלא בי" (מסכת ע"ז)</vt:lpstr>
      <vt:lpstr>מצגת של PowerPoint‏</vt:lpstr>
      <vt:lpstr>מצגת של PowerPoint‏</vt:lpstr>
      <vt:lpstr>"יגעת ומצאת... תאמין"! (מסכת מגילה)</vt:lpstr>
      <vt:lpstr>סיכום ושיתוף</vt:lpstr>
      <vt:lpstr>מסיימים ומסכמים</vt:lpstr>
      <vt:lpstr>מפגש רביעי</vt:lpstr>
      <vt:lpstr>כמה כוח יש לי היום?</vt:lpstr>
      <vt:lpstr>עוצרים לחשיבה - עבודה בקבוצות</vt:lpstr>
      <vt:lpstr>עוצרים לחשיבה – למידה קבוצה 1</vt:lpstr>
      <vt:lpstr>עוצרים לחשיבה – בריאות קבוצה 2</vt:lpstr>
      <vt:lpstr>עוצרים לחשיבה – קשרים קבוצה 3</vt:lpstr>
      <vt:lpstr>שיתוף במליאה</vt:lpstr>
      <vt:lpstr>מחזקים את עצמנו – בחוזקות</vt:lpstr>
      <vt:lpstr>יוצרים מדבקות – דוגמאות</vt:lpstr>
      <vt:lpstr>מחזקים את עצמנו – באמונה</vt:lpstr>
      <vt:lpstr>מה אני רוצה לומר בסיום?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Teacher</dc:creator>
  <cp:lastModifiedBy>Home</cp:lastModifiedBy>
  <cp:revision>320</cp:revision>
  <dcterms:created xsi:type="dcterms:W3CDTF">2020-04-16T16:07:27Z</dcterms:created>
  <dcterms:modified xsi:type="dcterms:W3CDTF">2023-02-05T17:05:09Z</dcterms:modified>
</cp:coreProperties>
</file>