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7"/>
  </p:notesMasterIdLst>
  <p:sldIdLst>
    <p:sldId id="257" r:id="rId2"/>
    <p:sldId id="616" r:id="rId3"/>
    <p:sldId id="612" r:id="rId4"/>
    <p:sldId id="613" r:id="rId5"/>
    <p:sldId id="614" r:id="rId6"/>
    <p:sldId id="567" r:id="rId7"/>
    <p:sldId id="565" r:id="rId8"/>
    <p:sldId id="601" r:id="rId9"/>
    <p:sldId id="573" r:id="rId10"/>
    <p:sldId id="602" r:id="rId11"/>
    <p:sldId id="603" r:id="rId12"/>
    <p:sldId id="597" r:id="rId13"/>
    <p:sldId id="608" r:id="rId14"/>
    <p:sldId id="609" r:id="rId15"/>
    <p:sldId id="606" r:id="rId16"/>
    <p:sldId id="604" r:id="rId17"/>
    <p:sldId id="600" r:id="rId18"/>
    <p:sldId id="585" r:id="rId19"/>
    <p:sldId id="574" r:id="rId20"/>
    <p:sldId id="583" r:id="rId21"/>
    <p:sldId id="586" r:id="rId22"/>
    <p:sldId id="598" r:id="rId23"/>
    <p:sldId id="610" r:id="rId24"/>
    <p:sldId id="615" r:id="rId25"/>
    <p:sldId id="588" r:id="rId26"/>
    <p:sldId id="590" r:id="rId27"/>
    <p:sldId id="593" r:id="rId28"/>
    <p:sldId id="618" r:id="rId29"/>
    <p:sldId id="594" r:id="rId30"/>
    <p:sldId id="611" r:id="rId31"/>
    <p:sldId id="617" r:id="rId32"/>
    <p:sldId id="587" r:id="rId33"/>
    <p:sldId id="607" r:id="rId34"/>
    <p:sldId id="596" r:id="rId35"/>
    <p:sldId id="306" r:id="rId3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a.shvo@gmail.com" initials="h" lastIdx="6" clrIdx="0"/>
  <p:cmAuthor id="2" name="הילה סגל" initials="הס"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FC6"/>
    <a:srgbClr val="FF69A6"/>
    <a:srgbClr val="FFCCFF"/>
    <a:srgbClr val="FFB66D"/>
    <a:srgbClr val="66FFFF"/>
    <a:srgbClr val="F87968"/>
    <a:srgbClr val="000000"/>
    <a:srgbClr val="33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737" autoAdjust="0"/>
    <p:restoredTop sz="93211" autoAdjust="0"/>
  </p:normalViewPr>
  <p:slideViewPr>
    <p:cSldViewPr snapToGrid="0">
      <p:cViewPr varScale="1">
        <p:scale>
          <a:sx n="106" d="100"/>
          <a:sy n="106" d="100"/>
        </p:scale>
        <p:origin x="834" y="96"/>
      </p:cViewPr>
      <p:guideLst>
        <p:guide orient="horz" pos="2160"/>
        <p:guide pos="3840"/>
      </p:guideLst>
    </p:cSldViewPr>
  </p:slideViewPr>
  <p:outlineViewPr>
    <p:cViewPr>
      <p:scale>
        <a:sx n="33" d="100"/>
        <a:sy n="33" d="100"/>
      </p:scale>
      <p:origin x="0" y="-16572"/>
    </p:cViewPr>
    <p:sldLst>
      <p:sld r:id="rId1" collapse="1"/>
    </p:sldLst>
  </p:outlineViewPr>
  <p:notesTextViewPr>
    <p:cViewPr>
      <p:scale>
        <a:sx n="1" d="1"/>
        <a:sy n="1" d="1"/>
      </p:scale>
      <p:origin x="0" y="0"/>
    </p:cViewPr>
  </p:notesTextViewPr>
  <p:sorterViewPr>
    <p:cViewPr>
      <p:scale>
        <a:sx n="100" d="100"/>
        <a:sy n="100" d="100"/>
      </p:scale>
      <p:origin x="0" y="-21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EEA70F1-1EEA-4EAC-BA6B-F0B8B7455A99}" type="datetimeFigureOut">
              <a:rPr lang="he-IL" smtClean="0"/>
              <a:t>י"ד/שבט/תשפ"ג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3636932-1D11-4359-B5AE-4A5A23CB4E91}" type="slidenum">
              <a:rPr lang="he-IL" smtClean="0"/>
              <a:t>‹#›</a:t>
            </a:fld>
            <a:endParaRPr lang="he-IL"/>
          </a:p>
        </p:txBody>
      </p:sp>
    </p:spTree>
    <p:extLst>
      <p:ext uri="{BB962C8B-B14F-4D97-AF65-F5344CB8AC3E}">
        <p14:creationId xmlns:p14="http://schemas.microsoft.com/office/powerpoint/2010/main" val="460669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הקדמה למורה: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בתקופה הקרובה נעסוק בנושא "תחילת השנה".</a:t>
            </a:r>
            <a:br>
              <a:rPr lang="en-US" dirty="0"/>
            </a:br>
            <a:r>
              <a:rPr lang="he-IL" dirty="0"/>
              <a:t>מדובר בנושא שמאוד קרוב לכולנו בתקופה זו והוא בוודאי מעסיק אותנו לא אחת – ישנן חששות, ציפיות, תחושה של אי ודאות ותחושות נוספות.</a:t>
            </a:r>
            <a:r>
              <a:rPr lang="en-US" dirty="0"/>
              <a:t> </a:t>
            </a:r>
            <a:br>
              <a:rPr lang="en-US" dirty="0"/>
            </a:br>
            <a:r>
              <a:rPr lang="he-IL" dirty="0"/>
              <a:t>אחת היכולות החשובות להתמודדות עם המציאות המשתנה בתקופת הקורונה היא היכולת להתמיד במשימות החיים ולשמור על רציפויות.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בכך עוסק המפגש הנוכחי.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מטרתו להפגיש את התלמידים עם מצבים בהם אנחנו נדרשים להתמדה ביום-יום בכלל ובתקופה זו, בפרט.</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u="sng" dirty="0"/>
              <a:t>ניתן להעביר את השיעור באופן מקוון או פנים אל פנים.</a:t>
            </a: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u="none"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t>שימו לב – במצגות ישנם שקפים המוסתרים מהתלמידים ונועדו להרחבה עבור המורה.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t>כמו כן, בתחתית המצגת ישנן הערות למורה, הכוללות: דגשים להרחבה ולהנחיות לתלמידים וכן, הצעות להרחבת השאלות והמשימות.</a:t>
            </a:r>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1</a:t>
            </a:fld>
            <a:endParaRPr lang="he-IL"/>
          </a:p>
        </p:txBody>
      </p:sp>
    </p:spTree>
    <p:extLst>
      <p:ext uri="{BB962C8B-B14F-4D97-AF65-F5344CB8AC3E}">
        <p14:creationId xmlns:p14="http://schemas.microsoft.com/office/powerpoint/2010/main" val="240030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בשקף הבא – הסבר למורה על הצפייה בסרטון.</a:t>
            </a:r>
          </a:p>
        </p:txBody>
      </p:sp>
      <p:sp>
        <p:nvSpPr>
          <p:cNvPr id="4" name="Slide Number Placeholder 3"/>
          <p:cNvSpPr>
            <a:spLocks noGrp="1"/>
          </p:cNvSpPr>
          <p:nvPr>
            <p:ph type="sldNum" sz="quarter" idx="5"/>
          </p:nvPr>
        </p:nvSpPr>
        <p:spPr/>
        <p:txBody>
          <a:bodyPr/>
          <a:lstStyle/>
          <a:p>
            <a:fld id="{03636932-1D11-4359-B5AE-4A5A23CB4E91}" type="slidenum">
              <a:rPr lang="he-IL" smtClean="0"/>
              <a:t>12</a:t>
            </a:fld>
            <a:endParaRPr lang="he-IL"/>
          </a:p>
        </p:txBody>
      </p:sp>
    </p:spTree>
    <p:extLst>
      <p:ext uri="{BB962C8B-B14F-4D97-AF65-F5344CB8AC3E}">
        <p14:creationId xmlns:p14="http://schemas.microsoft.com/office/powerpoint/2010/main" val="196955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u="sng" dirty="0"/>
              <a:t>דגשים לצפייה:</a:t>
            </a:r>
          </a:p>
          <a:p>
            <a:r>
              <a:rPr lang="he-IL" b="1" dirty="0"/>
              <a:t>אפשרות ראשונה לצפייה:</a:t>
            </a:r>
          </a:p>
          <a:p>
            <a:r>
              <a:rPr lang="he-IL" dirty="0"/>
              <a:t>בפעם הראשונה, ניתן להקרין לתלמידים את הסרטון ברצף ובפעם השניה לעצור לשאלות בהתאם להנחיות.</a:t>
            </a:r>
          </a:p>
          <a:p>
            <a:r>
              <a:rPr lang="he-IL" b="1" dirty="0"/>
              <a:t>אפשרות שניה לצפייה:</a:t>
            </a:r>
          </a:p>
          <a:p>
            <a:r>
              <a:rPr lang="he-IL" dirty="0"/>
              <a:t>להקרין לתלמידים את הסרטון ברצף ולעצור לשאלות עפ"י הזמן המצוין לעצירה בשקופית הבאה.</a:t>
            </a:r>
          </a:p>
          <a:p>
            <a:endParaRPr lang="he-IL" dirty="0"/>
          </a:p>
          <a:p>
            <a:r>
              <a:rPr lang="he-IL" b="1" u="sng" dirty="0"/>
              <a:t>השאלות – בהתאם לעצירות – מפורטות בשקופית הבאה.</a:t>
            </a:r>
          </a:p>
        </p:txBody>
      </p:sp>
      <p:sp>
        <p:nvSpPr>
          <p:cNvPr id="4" name="Slide Number Placeholder 3"/>
          <p:cNvSpPr>
            <a:spLocks noGrp="1"/>
          </p:cNvSpPr>
          <p:nvPr>
            <p:ph type="sldNum" sz="quarter" idx="5"/>
          </p:nvPr>
        </p:nvSpPr>
        <p:spPr/>
        <p:txBody>
          <a:bodyPr/>
          <a:lstStyle/>
          <a:p>
            <a:fld id="{03636932-1D11-4359-B5AE-4A5A23CB4E91}" type="slidenum">
              <a:rPr lang="he-IL" smtClean="0"/>
              <a:t>13</a:t>
            </a:fld>
            <a:endParaRPr lang="he-IL"/>
          </a:p>
        </p:txBody>
      </p:sp>
    </p:spTree>
    <p:extLst>
      <p:ext uri="{BB962C8B-B14F-4D97-AF65-F5344CB8AC3E}">
        <p14:creationId xmlns:p14="http://schemas.microsoft.com/office/powerpoint/2010/main" val="209091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את השאלה הזו נשאל לאחר הצפייה בסרטון.</a:t>
            </a:r>
          </a:p>
          <a:p>
            <a:r>
              <a:rPr lang="he-IL" dirty="0"/>
              <a:t>התשובה – התמדה (לצד דימיון, חיבור לחלומות ולמשאלות).</a:t>
            </a:r>
          </a:p>
        </p:txBody>
      </p:sp>
      <p:sp>
        <p:nvSpPr>
          <p:cNvPr id="4" name="Slide Number Placeholder 3"/>
          <p:cNvSpPr>
            <a:spLocks noGrp="1"/>
          </p:cNvSpPr>
          <p:nvPr>
            <p:ph type="sldNum" sz="quarter" idx="5"/>
          </p:nvPr>
        </p:nvSpPr>
        <p:spPr/>
        <p:txBody>
          <a:bodyPr/>
          <a:lstStyle/>
          <a:p>
            <a:fld id="{03636932-1D11-4359-B5AE-4A5A23CB4E91}" type="slidenum">
              <a:rPr lang="he-IL" smtClean="0"/>
              <a:t>15</a:t>
            </a:fld>
            <a:endParaRPr lang="he-IL"/>
          </a:p>
        </p:txBody>
      </p:sp>
    </p:spTree>
    <p:extLst>
      <p:ext uri="{BB962C8B-B14F-4D97-AF65-F5344CB8AC3E}">
        <p14:creationId xmlns:p14="http://schemas.microsoft.com/office/powerpoint/2010/main" val="3453421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dirty="0"/>
              <a:t>הסבר לתלמידים:</a:t>
            </a:r>
          </a:p>
          <a:p>
            <a:r>
              <a:rPr lang="he-IL" dirty="0"/>
              <a:t>מה שעזר לילדה להטיס את המטוס היא העובדה שהיא המשיכה וניסתה, לא וויתרה, עד שלבסוף הצליחה... זה נקרא להתמיד. היתה לה משימה/משאלה והיא התמידה בה.</a:t>
            </a:r>
          </a:p>
          <a:p>
            <a:endParaRPr lang="he-IL" dirty="0"/>
          </a:p>
          <a:p>
            <a:r>
              <a:rPr lang="he-IL" dirty="0"/>
              <a:t>לקשר למילה "תמיד" - דברים שאנחנו עושים תמיד, לאורך זמן. תלמיד "מתמיד" הוא תלמיד שלומד כל יום. קרבן הצמיד הוא קרבן שעלה תמיד על המזבח, בכל יום הוא הקרב במקדש.</a:t>
            </a:r>
          </a:p>
        </p:txBody>
      </p:sp>
      <p:sp>
        <p:nvSpPr>
          <p:cNvPr id="4" name="Slide Number Placeholder 3"/>
          <p:cNvSpPr>
            <a:spLocks noGrp="1"/>
          </p:cNvSpPr>
          <p:nvPr>
            <p:ph type="sldNum" sz="quarter" idx="5"/>
          </p:nvPr>
        </p:nvSpPr>
        <p:spPr/>
        <p:txBody>
          <a:bodyPr/>
          <a:lstStyle/>
          <a:p>
            <a:fld id="{03636932-1D11-4359-B5AE-4A5A23CB4E91}" type="slidenum">
              <a:rPr lang="he-IL" smtClean="0"/>
              <a:t>16</a:t>
            </a:fld>
            <a:endParaRPr lang="he-IL"/>
          </a:p>
        </p:txBody>
      </p:sp>
    </p:spTree>
    <p:extLst>
      <p:ext uri="{BB962C8B-B14F-4D97-AF65-F5344CB8AC3E}">
        <p14:creationId xmlns:p14="http://schemas.microsoft.com/office/powerpoint/2010/main" val="624645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כדאי לקשר את ההתמדה להרגלים – אנחנו עושים דברים מסויימים באופן קבוע, מדי יום, מדי שבוע... וכך מפתחים הרגלים.</a:t>
            </a:r>
          </a:p>
          <a:p>
            <a:r>
              <a:rPr lang="he-IL" dirty="0"/>
              <a:t>אפשר לדבר על תפילה לימוד תורה וקיום מצוות שדורשים התמדה.</a:t>
            </a:r>
          </a:p>
          <a:p>
            <a:r>
              <a:rPr lang="he-IL" dirty="0"/>
              <a:t>ניתן לתת לילדים לרשום לעצמם את הדברים שהם עושים באופן קבוע:</a:t>
            </a:r>
          </a:p>
          <a:p>
            <a:r>
              <a:rPr lang="he-IL" dirty="0"/>
              <a:t>מהם הדברים? מתי וכל כמה זמן אני עושה אותם?</a:t>
            </a:r>
          </a:p>
          <a:p>
            <a:endParaRPr lang="he-IL" dirty="0"/>
          </a:p>
          <a:p>
            <a:r>
              <a:rPr lang="he-IL" dirty="0"/>
              <a:t>או לחלופין לאפשר להם לשתף מיד במליאה ולרשום את הדברים.</a:t>
            </a:r>
          </a:p>
          <a:p>
            <a:endParaRPr lang="he-IL" dirty="0"/>
          </a:p>
          <a:p>
            <a:r>
              <a:rPr lang="he-IL" dirty="0"/>
              <a:t>תלמידי כיתה א יכולים לצייר או לומר את הדברים.</a:t>
            </a:r>
          </a:p>
          <a:p>
            <a:endParaRPr lang="he-IL" sz="1200" b="1" dirty="0">
              <a:latin typeface="Calibri" panose="020F0502020204030204" pitchFamily="34" charset="0"/>
              <a:cs typeface="Calibri" panose="020F0502020204030204" pitchFamily="34" charset="0"/>
            </a:endParaRPr>
          </a:p>
          <a:p>
            <a:r>
              <a:rPr lang="he-IL" sz="1200" b="1" dirty="0">
                <a:latin typeface="Calibri" panose="020F0502020204030204" pitchFamily="34" charset="0"/>
                <a:cs typeface="Calibri" panose="020F0502020204030204" pitchFamily="34" charset="0"/>
              </a:rPr>
              <a:t>כדי לעשות דברים דברים באופן קבוע ולאורך זמן, עלינו להתמיד. לפעמים זה קל ולפעמים, פחות. יש דברים שחשוב מאוד להתמיד בהם.</a:t>
            </a:r>
          </a:p>
          <a:p>
            <a:endParaRPr lang="he-IL" sz="1200" b="1" dirty="0">
              <a:latin typeface="Calibri" panose="020F0502020204030204" pitchFamily="34" charset="0"/>
              <a:cs typeface="Calibri" panose="020F0502020204030204" pitchFamily="34" charset="0"/>
            </a:endParaRPr>
          </a:p>
          <a:p>
            <a:r>
              <a:rPr lang="he-IL" sz="1200" b="1" dirty="0">
                <a:latin typeface="Calibri" panose="020F0502020204030204" pitchFamily="34" charset="0"/>
                <a:cs typeface="Calibri" panose="020F0502020204030204" pitchFamily="34" charset="0"/>
              </a:rPr>
              <a:t>התמדה - </a:t>
            </a:r>
            <a:r>
              <a:rPr lang="he-IL" sz="1200" b="0" i="0" dirty="0">
                <a:latin typeface="Calibri" panose="020F0502020204030204" pitchFamily="34" charset="0"/>
                <a:cs typeface="Calibri" panose="020F0502020204030204" pitchFamily="34" charset="0"/>
              </a:rPr>
              <a:t>שקידה, חָריצות; עשיית דָבר בלי הפסקה.</a:t>
            </a:r>
          </a:p>
        </p:txBody>
      </p:sp>
      <p:sp>
        <p:nvSpPr>
          <p:cNvPr id="4" name="Slide Number Placeholder 3"/>
          <p:cNvSpPr>
            <a:spLocks noGrp="1"/>
          </p:cNvSpPr>
          <p:nvPr>
            <p:ph type="sldNum" sz="quarter" idx="5"/>
          </p:nvPr>
        </p:nvSpPr>
        <p:spPr/>
        <p:txBody>
          <a:bodyPr/>
          <a:lstStyle/>
          <a:p>
            <a:fld id="{03636932-1D11-4359-B5AE-4A5A23CB4E91}" type="slidenum">
              <a:rPr lang="he-IL" smtClean="0"/>
              <a:t>17</a:t>
            </a:fld>
            <a:endParaRPr lang="he-IL"/>
          </a:p>
        </p:txBody>
      </p:sp>
    </p:spTree>
    <p:extLst>
      <p:ext uri="{BB962C8B-B14F-4D97-AF65-F5344CB8AC3E}">
        <p14:creationId xmlns:p14="http://schemas.microsoft.com/office/powerpoint/2010/main" val="369628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המורה תרשום את דברי התלמידים מתוך הרשימות האישיות שהכינו או מתוך הדברים ששיתפו. </a:t>
            </a:r>
          </a:p>
          <a:p>
            <a:pPr algn="r" rtl="1"/>
            <a:endParaRPr lang="he-IL" dirty="0"/>
          </a:p>
          <a:p>
            <a:pPr algn="r" rtl="1"/>
            <a:r>
              <a:rPr lang="he-IL" b="1" dirty="0"/>
              <a:t>המורה תסכם את עיקרי הדברים </a:t>
            </a:r>
            <a:r>
              <a:rPr lang="he-IL" dirty="0"/>
              <a:t>- אנחנו מתמידים בדברים שונים:  בהרגלים שקשורים לבריאות שלנו, בתחביבים שלנו, בלימודים, בתפקידים שיש לנו בבית...</a:t>
            </a:r>
          </a:p>
        </p:txBody>
      </p:sp>
      <p:sp>
        <p:nvSpPr>
          <p:cNvPr id="4" name="Slide Number Placeholder 3"/>
          <p:cNvSpPr>
            <a:spLocks noGrp="1"/>
          </p:cNvSpPr>
          <p:nvPr>
            <p:ph type="sldNum" sz="quarter" idx="5"/>
          </p:nvPr>
        </p:nvSpPr>
        <p:spPr/>
        <p:txBody>
          <a:bodyPr/>
          <a:lstStyle/>
          <a:p>
            <a:fld id="{03636932-1D11-4359-B5AE-4A5A23CB4E91}" type="slidenum">
              <a:rPr lang="he-IL" smtClean="0"/>
              <a:t>18</a:t>
            </a:fld>
            <a:endParaRPr lang="he-IL"/>
          </a:p>
        </p:txBody>
      </p:sp>
    </p:spTree>
    <p:extLst>
      <p:ext uri="{BB962C8B-B14F-4D97-AF65-F5344CB8AC3E}">
        <p14:creationId xmlns:p14="http://schemas.microsoft.com/office/powerpoint/2010/main" val="150429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1" u="sng" baseline="0" dirty="0">
                <a:solidFill>
                  <a:schemeClr val="tx2">
                    <a:lumMod val="10000"/>
                  </a:schemeClr>
                </a:solidFill>
              </a:rPr>
              <a:t>המורה תאמר לתלמידים:</a:t>
            </a:r>
          </a:p>
          <a:p>
            <a:pPr algn="r" rtl="1"/>
            <a:endParaRPr lang="he-IL" baseline="0" dirty="0">
              <a:solidFill>
                <a:schemeClr val="tx2">
                  <a:lumMod val="10000"/>
                </a:schemeClr>
              </a:solidFill>
            </a:endParaRPr>
          </a:p>
          <a:p>
            <a:pPr algn="r" rtl="1"/>
            <a:r>
              <a:rPr lang="he-IL" b="1" u="sng" baseline="0" dirty="0">
                <a:solidFill>
                  <a:schemeClr val="tx2">
                    <a:lumMod val="10000"/>
                  </a:schemeClr>
                </a:solidFill>
              </a:rPr>
              <a:t>אספר לכם על ארבעה ילדים, </a:t>
            </a:r>
            <a:r>
              <a:rPr lang="he-IL" b="1" u="sng" dirty="0">
                <a:solidFill>
                  <a:schemeClr val="tx2">
                    <a:lumMod val="10000"/>
                  </a:schemeClr>
                </a:solidFill>
              </a:rPr>
              <a:t>בואו</a:t>
            </a:r>
            <a:r>
              <a:rPr lang="he-IL" b="1" u="sng" baseline="0" dirty="0">
                <a:solidFill>
                  <a:schemeClr val="tx2">
                    <a:lumMod val="10000"/>
                  </a:schemeClr>
                </a:solidFill>
              </a:rPr>
              <a:t> נתבונן יחד ב</a:t>
            </a:r>
            <a:r>
              <a:rPr lang="he-IL" b="1" u="sng" dirty="0">
                <a:solidFill>
                  <a:schemeClr val="tx2">
                    <a:lumMod val="10000"/>
                  </a:schemeClr>
                </a:solidFill>
              </a:rPr>
              <a:t>שלוש תמונות המתארות אותם</a:t>
            </a:r>
            <a:r>
              <a:rPr lang="he-IL" b="1" u="sng" baseline="0" dirty="0">
                <a:solidFill>
                  <a:schemeClr val="tx2">
                    <a:lumMod val="10000"/>
                  </a:schemeClr>
                </a:solidFill>
              </a:rPr>
              <a:t> </a:t>
            </a:r>
            <a:r>
              <a:rPr lang="he-IL" b="1" u="sng" dirty="0">
                <a:solidFill>
                  <a:schemeClr val="tx2">
                    <a:lumMod val="10000"/>
                  </a:schemeClr>
                </a:solidFill>
              </a:rPr>
              <a:t>באירועים שונים ואבקש שתנסו להציע להם מה כדאי להם לעשות</a:t>
            </a:r>
            <a:r>
              <a:rPr lang="he-IL" b="1" u="sng" baseline="0" dirty="0">
                <a:solidFill>
                  <a:schemeClr val="tx2">
                    <a:lumMod val="10000"/>
                  </a:schemeClr>
                </a:solidFill>
              </a:rPr>
              <a:t>:</a:t>
            </a:r>
          </a:p>
          <a:p>
            <a:pPr algn="r" rtl="1"/>
            <a:endParaRPr lang="he-IL" baseline="0" dirty="0">
              <a:solidFill>
                <a:schemeClr val="tx2">
                  <a:lumMod val="10000"/>
                </a:schemeClr>
              </a:solidFill>
            </a:endParaRPr>
          </a:p>
          <a:p>
            <a:pPr algn="r" rtl="1">
              <a:buAutoNum type="arabicPeriod"/>
            </a:pPr>
            <a:r>
              <a:rPr lang="he-IL" sz="1200" dirty="0">
                <a:latin typeface="Calibri" panose="020F0502020204030204" pitchFamily="34" charset="0"/>
                <a:cs typeface="Calibri" panose="020F0502020204030204" pitchFamily="34" charset="0"/>
              </a:rPr>
              <a:t>לְאִמָּא שֶׁל נועם יֵשׁ יוֹם הֻלֶּדֶת.</a:t>
            </a:r>
            <a:r>
              <a:rPr lang="he-IL" sz="1200" baseline="0"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נועם שְׂמֵחָ וּכְדֵי לְהַפְתִּיעַ אֶת אִמָּא שֶׁלָּו החליט לצייר לָהּ צִיּוּר יָפֶה ומיוחד. מה אתם מציעים לו לעשות כדי לעמוד במשימה?</a:t>
            </a:r>
          </a:p>
          <a:p>
            <a:pPr algn="r" rtl="1">
              <a:buNone/>
            </a:pPr>
            <a:endParaRPr lang="he-IL" sz="1200" dirty="0">
              <a:latin typeface="Calibri" panose="020F0502020204030204" pitchFamily="34" charset="0"/>
              <a:cs typeface="Calibri" panose="020F0502020204030204" pitchFamily="34" charset="0"/>
            </a:endParaRPr>
          </a:p>
          <a:p>
            <a:pPr algn="r" rtl="1"/>
            <a:r>
              <a:rPr lang="he-IL" sz="1200" dirty="0">
                <a:latin typeface="Calibri" panose="020F0502020204030204" pitchFamily="34" charset="0"/>
                <a:cs typeface="Calibri" panose="020F0502020204030204" pitchFamily="34" charset="0"/>
              </a:rPr>
              <a:t>2. יעל אוֹהֵבת מְאוֹד לְשַׂחֵק בַּלֵּגוֹ,</a:t>
            </a:r>
            <a:r>
              <a:rPr lang="he-IL" sz="1200" baseline="0"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כִּמְעַט כָּל יוֹם היא</a:t>
            </a:r>
            <a:r>
              <a:rPr lang="he-IL" sz="1200" baseline="0" dirty="0">
                <a:latin typeface="Calibri" panose="020F0502020204030204" pitchFamily="34" charset="0"/>
                <a:cs typeface="Calibri" panose="020F0502020204030204" pitchFamily="34" charset="0"/>
              </a:rPr>
              <a:t> מ</a:t>
            </a:r>
            <a:r>
              <a:rPr lang="he-IL" sz="1200" dirty="0">
                <a:latin typeface="Calibri" panose="020F0502020204030204" pitchFamily="34" charset="0"/>
                <a:cs typeface="Calibri" panose="020F0502020204030204" pitchFamily="34" charset="0"/>
              </a:rPr>
              <a:t>ַרְכִּיבה מַשֶּׁהוּ חָדָשׁ. המגדל שבנתה התפרק... מה אתם מציעים לה לעשות?</a:t>
            </a:r>
          </a:p>
          <a:p>
            <a:pPr algn="r" rtl="1"/>
            <a:endParaRPr lang="he-IL" sz="1200" dirty="0">
              <a:latin typeface="Calibri" panose="020F0502020204030204" pitchFamily="34" charset="0"/>
              <a:cs typeface="Calibri" panose="020F0502020204030204" pitchFamily="34" charset="0"/>
            </a:endParaRPr>
          </a:p>
          <a:p>
            <a:pPr algn="r" rtl="1"/>
            <a:r>
              <a:rPr lang="he-IL" sz="1200" dirty="0">
                <a:latin typeface="Calibri" panose="020F0502020204030204" pitchFamily="34" charset="0"/>
                <a:cs typeface="Calibri" panose="020F0502020204030204" pitchFamily="34" charset="0"/>
              </a:rPr>
              <a:t>3. דן נמצא בחוג כדורגל – הוא רוצה להיות שחקן כדורגל כשיהיה גדול – מה אתם מציעים לו לעשות?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Calibri" panose="020F0502020204030204" pitchFamily="34" charset="0"/>
                <a:cs typeface="Calibri" panose="020F0502020204030204" pitchFamily="34" charset="0"/>
              </a:rPr>
              <a:t>4. נעמי אוהבת לרקוד – יש לה חוג ריקוד פעמיים בשבוע והיא רוצה מאוד להתקדם - מה אתם מציעים לה לעשות  כדי ששתקדם?</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latin typeface="Calibri" panose="020F0502020204030204" pitchFamily="34" charset="0"/>
                <a:cs typeface="Calibri" panose="020F0502020204030204" pitchFamily="34" charset="0"/>
              </a:rPr>
              <a:t>מה משותף לילדים?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u="sng" dirty="0">
                <a:latin typeface="Calibri" panose="020F0502020204030204" pitchFamily="34" charset="0"/>
                <a:cs typeface="Calibri" panose="020F0502020204030204" pitchFamily="34" charset="0"/>
              </a:rPr>
              <a:t>כולם רוצים להשיג או לעשות משהו מסוים ועליהם להתמיד בדבר מסוים לשם כך.</a:t>
            </a:r>
          </a:p>
        </p:txBody>
      </p:sp>
      <p:sp>
        <p:nvSpPr>
          <p:cNvPr id="4" name="Slide Number Placeholder 3"/>
          <p:cNvSpPr>
            <a:spLocks noGrp="1"/>
          </p:cNvSpPr>
          <p:nvPr>
            <p:ph type="sldNum" sz="quarter" idx="5"/>
          </p:nvPr>
        </p:nvSpPr>
        <p:spPr/>
        <p:txBody>
          <a:bodyPr/>
          <a:lstStyle/>
          <a:p>
            <a:fld id="{03636932-1D11-4359-B5AE-4A5A23CB4E91}" type="slidenum">
              <a:rPr lang="he-IL" smtClean="0"/>
              <a:t>19</a:t>
            </a:fld>
            <a:endParaRPr lang="he-IL"/>
          </a:p>
        </p:txBody>
      </p:sp>
    </p:spTree>
    <p:extLst>
      <p:ext uri="{BB962C8B-B14F-4D97-AF65-F5344CB8AC3E}">
        <p14:creationId xmlns:p14="http://schemas.microsoft.com/office/powerpoint/2010/main" val="2471711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נבקש מהתלמידים לסמן לייק לתלמידים שישתפו במקרים שבהם המשיכו לנסות...</a:t>
            </a:r>
          </a:p>
          <a:p>
            <a:endParaRPr lang="he-IL" dirty="0"/>
          </a:p>
          <a:p>
            <a:r>
              <a:rPr lang="he-IL" dirty="0"/>
              <a:t>לומר לתלמידים כי לעיתים לא קל להתמיד, במיוחד כאשר נתקלים בקושי.</a:t>
            </a:r>
          </a:p>
          <a:p>
            <a:r>
              <a:rPr lang="he-IL" dirty="0"/>
              <a:t>לעיתים זה מעורר בנו תסכול או כעס.</a:t>
            </a:r>
          </a:p>
          <a:p>
            <a:endParaRPr lang="he-IL" dirty="0"/>
          </a:p>
          <a:p>
            <a:r>
              <a:rPr lang="he-IL" b="1" u="sng" dirty="0"/>
              <a:t>חשוב להדגיש שעצם העובדה שהם ממשיכים לנסות ולהתמיד במאמצים שלהם זו ההצלחה המשמעותית ביותר!</a:t>
            </a:r>
          </a:p>
        </p:txBody>
      </p:sp>
      <p:sp>
        <p:nvSpPr>
          <p:cNvPr id="4" name="Slide Number Placeholder 3"/>
          <p:cNvSpPr>
            <a:spLocks noGrp="1"/>
          </p:cNvSpPr>
          <p:nvPr>
            <p:ph type="sldNum" sz="quarter" idx="5"/>
          </p:nvPr>
        </p:nvSpPr>
        <p:spPr/>
        <p:txBody>
          <a:bodyPr/>
          <a:lstStyle/>
          <a:p>
            <a:fld id="{03636932-1D11-4359-B5AE-4A5A23CB4E91}" type="slidenum">
              <a:rPr lang="he-IL" smtClean="0"/>
              <a:t>20</a:t>
            </a:fld>
            <a:endParaRPr lang="he-IL"/>
          </a:p>
        </p:txBody>
      </p:sp>
    </p:spTree>
    <p:extLst>
      <p:ext uri="{BB962C8B-B14F-4D97-AF65-F5344CB8AC3E}">
        <p14:creationId xmlns:p14="http://schemas.microsoft.com/office/powerpoint/2010/main" val="687435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המורה תסכם את המצבים שבהם מתעורר קושי להתמיד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כשנתקלים בקושי, כשמשעמם, כשמשהו חוזר על עצמו, כשצריך לעשות את הדברים באופן קבוע, כשצריך להתאמן כדי להצליח, כשעייפים...</a:t>
            </a:r>
          </a:p>
          <a:p>
            <a:pPr algn="r" rtl="1"/>
            <a:endParaRPr lang="he-IL" dirty="0"/>
          </a:p>
        </p:txBody>
      </p:sp>
      <p:sp>
        <p:nvSpPr>
          <p:cNvPr id="4" name="Slide Number Placeholder 3"/>
          <p:cNvSpPr>
            <a:spLocks noGrp="1"/>
          </p:cNvSpPr>
          <p:nvPr>
            <p:ph type="sldNum" sz="quarter" idx="5"/>
          </p:nvPr>
        </p:nvSpPr>
        <p:spPr/>
        <p:txBody>
          <a:bodyPr/>
          <a:lstStyle/>
          <a:p>
            <a:fld id="{03636932-1D11-4359-B5AE-4A5A23CB4E91}" type="slidenum">
              <a:rPr lang="he-IL" smtClean="0"/>
              <a:t>21</a:t>
            </a:fld>
            <a:endParaRPr lang="he-IL"/>
          </a:p>
        </p:txBody>
      </p:sp>
    </p:spTree>
    <p:extLst>
      <p:ext uri="{BB962C8B-B14F-4D97-AF65-F5344CB8AC3E}">
        <p14:creationId xmlns:p14="http://schemas.microsoft.com/office/powerpoint/2010/main" val="2384059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אבל מדוע בכל זאת חשוב שנתמיד? למה זה עוזר לנו?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הגשמת חלומות</a:t>
            </a:r>
            <a:r>
              <a:rPr lang="he-IL" dirty="0"/>
              <a:t> – כמו בסרטון, הילדה חלמה להטיס את המטוס ובזכות ההתמדה שלה הצליחה להגשים את החלום.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ביצוע משימות</a:t>
            </a:r>
            <a:r>
              <a:rPr lang="he-IL" dirty="0"/>
              <a:t> – התמדה מסייעת לנו לבצע את כל המשימותוהתפקידים שלנו (אם, למשל, התפקיד שלי הוא לפנות את הכלים מהמדיח, רק אם אתמיד לאורך זמן, אמלא את התפקיד שלי באחריות).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שמירה על עצמנו ועל הבריאות שלנו</a:t>
            </a:r>
            <a:r>
              <a:rPr lang="he-IL" dirty="0"/>
              <a:t> – רק אם נתמיד בהרגלים שקשורים לבריאות שלנו – כמו צחצוח שיניים – נשמור על הבריאות שלנו.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למידה של דברים חדשים</a:t>
            </a:r>
            <a:r>
              <a:rPr lang="he-IL" dirty="0"/>
              <a:t> – כדי ללמוד דברים חדשים, חשוב מאוד להתאמן ולהתמיד בכך. לא להפסיק בכל פעם שניתקל בקושי, אחרת לא נלמד.</a:t>
            </a:r>
          </a:p>
        </p:txBody>
      </p:sp>
      <p:sp>
        <p:nvSpPr>
          <p:cNvPr id="4" name="Slide Number Placeholder 3"/>
          <p:cNvSpPr>
            <a:spLocks noGrp="1"/>
          </p:cNvSpPr>
          <p:nvPr>
            <p:ph type="sldNum" sz="quarter" idx="5"/>
          </p:nvPr>
        </p:nvSpPr>
        <p:spPr/>
        <p:txBody>
          <a:bodyPr/>
          <a:lstStyle/>
          <a:p>
            <a:fld id="{03636932-1D11-4359-B5AE-4A5A23CB4E91}" type="slidenum">
              <a:rPr lang="he-IL" smtClean="0"/>
              <a:t>22</a:t>
            </a:fld>
            <a:endParaRPr lang="he-IL"/>
          </a:p>
        </p:txBody>
      </p:sp>
    </p:spTree>
    <p:extLst>
      <p:ext uri="{BB962C8B-B14F-4D97-AF65-F5344CB8AC3E}">
        <p14:creationId xmlns:p14="http://schemas.microsoft.com/office/powerpoint/2010/main" val="423731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Tx/>
              <a:buNone/>
            </a:pPr>
            <a:endParaRPr lang="he-IL" b="1" dirty="0"/>
          </a:p>
        </p:txBody>
      </p:sp>
      <p:sp>
        <p:nvSpPr>
          <p:cNvPr id="4" name="Slide Number Placeholder 3"/>
          <p:cNvSpPr>
            <a:spLocks noGrp="1"/>
          </p:cNvSpPr>
          <p:nvPr>
            <p:ph type="sldNum" sz="quarter" idx="5"/>
          </p:nvPr>
        </p:nvSpPr>
        <p:spPr/>
        <p:txBody>
          <a:bodyPr/>
          <a:lstStyle/>
          <a:p>
            <a:fld id="{22692FF5-37D4-4AA3-A0A5-A6E00553B6A5}" type="slidenum">
              <a:rPr lang="he-IL" smtClean="0">
                <a:solidFill>
                  <a:prstClr val="black"/>
                </a:solidFill>
              </a:rPr>
              <a:pPr/>
              <a:t>3</a:t>
            </a:fld>
            <a:endParaRPr lang="he-IL">
              <a:solidFill>
                <a:prstClr val="black"/>
              </a:solidFill>
            </a:endParaRPr>
          </a:p>
        </p:txBody>
      </p:sp>
    </p:spTree>
    <p:extLst>
      <p:ext uri="{BB962C8B-B14F-4D97-AF65-F5344CB8AC3E}">
        <p14:creationId xmlns:p14="http://schemas.microsoft.com/office/powerpoint/2010/main" val="3740750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dirty="0"/>
              <a:t>באלו דברים אנחנו מתמידים כתלמידים?</a:t>
            </a:r>
          </a:p>
          <a:p>
            <a:r>
              <a:rPr lang="he-IL" dirty="0"/>
              <a:t>זו הזדמנות לדבר על הדברים השונים שכתלמידים עלינו להתמיד בהם – לקרוא, להצביע כשרוצים לומר משהו, להתאמן בחשבון, להתפלל, לעזור בבית, ללמוד תורה, .  ולזכור שהתמדה שינון וחזרה הם הרבה פעמים המפתח להצלחה. לא דומה למידה וניסיון אחד ללמידה שוב ושוב..  ובמיוחד בתקופה הנוכחית – אנחנו ממשיכים </a:t>
            </a:r>
            <a:r>
              <a:rPr lang="he-IL" b="1" u="sng" dirty="0"/>
              <a:t>להשתתף במפגשי הזום – לפתוח מצלמה, – זה מסייע לנו להתמיד בלמידה ובשמירה על קשר עם המורים והחברים גם מרחוק</a:t>
            </a:r>
            <a:endParaRPr lang="he-IL" dirty="0"/>
          </a:p>
        </p:txBody>
      </p:sp>
      <p:sp>
        <p:nvSpPr>
          <p:cNvPr id="4" name="Slide Number Placeholder 3"/>
          <p:cNvSpPr>
            <a:spLocks noGrp="1"/>
          </p:cNvSpPr>
          <p:nvPr>
            <p:ph type="sldNum" sz="quarter" idx="5"/>
          </p:nvPr>
        </p:nvSpPr>
        <p:spPr/>
        <p:txBody>
          <a:bodyPr/>
          <a:lstStyle/>
          <a:p>
            <a:fld id="{03636932-1D11-4359-B5AE-4A5A23CB4E91}" type="slidenum">
              <a:rPr lang="he-IL" smtClean="0"/>
              <a:t>23</a:t>
            </a:fld>
            <a:endParaRPr lang="he-IL"/>
          </a:p>
        </p:txBody>
      </p:sp>
    </p:spTree>
    <p:extLst>
      <p:ext uri="{BB962C8B-B14F-4D97-AF65-F5344CB8AC3E}">
        <p14:creationId xmlns:p14="http://schemas.microsoft.com/office/powerpoint/2010/main" val="1356062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kumimoji="0" lang="he-IL" sz="1200" b="1" i="0" u="none" strike="noStrike" kern="0" cap="none" spc="0" normalizeH="0" baseline="0" noProof="0" dirty="0">
                <a:ln>
                  <a:noFill/>
                </a:ln>
                <a:solidFill>
                  <a:srgbClr val="5E5E5E"/>
                </a:solidFill>
                <a:effectLst/>
                <a:uLnTx/>
                <a:uFillTx/>
                <a:latin typeface="Arial"/>
                <a:cs typeface="Arial"/>
                <a:sym typeface="Arial"/>
              </a:rPr>
              <a:t>הסבר לתלמידים:</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kumimoji="0" lang="he-IL" sz="1200" b="1" i="0" u="none" strike="noStrike" kern="0" cap="none" spc="0" normalizeH="0" baseline="0" noProof="0" dirty="0">
                <a:ln>
                  <a:noFill/>
                </a:ln>
                <a:solidFill>
                  <a:srgbClr val="5E5E5E"/>
                </a:solidFill>
                <a:effectLst/>
                <a:uLnTx/>
                <a:uFillTx/>
                <a:latin typeface="Arial"/>
                <a:cs typeface="Arial"/>
                <a:sym typeface="Arial"/>
              </a:rPr>
              <a:t>על מנת שנצליח להתמיד כאשר אנחנו נתקלים בקושי לעשות משהו (למשל: לקרוא / לפתור תרגיל / לנגן) נוכל להיעזר באותיות המז"ל:</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0" dirty="0"/>
              <a:t>בשלב</a:t>
            </a:r>
            <a:r>
              <a:rPr lang="he-IL" b="0" baseline="0" dirty="0"/>
              <a:t> הראשון אניח יד על הלב ואשאל "מה אני מרגיש/ה?" </a:t>
            </a:r>
            <a:r>
              <a:rPr lang="he-IL" b="0" dirty="0"/>
              <a:t>– להדגים עם היד</a:t>
            </a:r>
            <a:r>
              <a:rPr lang="he-IL" b="0" baseline="0" dirty="0"/>
              <a:t> (למנחה : המטרה לתת תוקף לרגשות, לזהות אותם ולשהות בהם: אני כועס, עצוב, מקנא, דואג...).</a:t>
            </a:r>
            <a:endParaRPr lang="he-IL" b="0" dirty="0"/>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t>בשלב השני </a:t>
            </a:r>
            <a:r>
              <a:rPr lang="he-IL" baseline="0" dirty="0"/>
              <a:t>אעשה תנועה של "רגע" ואזכיר לעצמי ש" זה רק זמני!" (</a:t>
            </a:r>
            <a:r>
              <a:rPr lang="he-IL" b="0" baseline="0" dirty="0"/>
              <a:t>זה לא תמיד יישאר כך).</a:t>
            </a:r>
            <a:endParaRPr lang="he-IL" baseline="0" dirty="0"/>
          </a:p>
          <a:p>
            <a:pPr marL="158750" marR="0" lvl="0" indent="0" algn="r" rtl="1">
              <a:lnSpc>
                <a:spcPct val="100000"/>
              </a:lnSpc>
              <a:spcBef>
                <a:spcPts val="0"/>
              </a:spcBef>
              <a:spcAft>
                <a:spcPts val="0"/>
              </a:spcAft>
              <a:buClr>
                <a:srgbClr val="000000"/>
              </a:buClr>
              <a:buSzPts val="1100"/>
              <a:buFont typeface="Arial"/>
              <a:buNone/>
            </a:pPr>
            <a:r>
              <a:rPr lang="he-IL" baseline="0" dirty="0"/>
              <a:t>בשלב הבא אעשה תנועה של אצבעות "הולכות" ואשאל את עצמי "לאן אני ממשיך / ממשיכה?" מה אני עושה? – להדגים. (אמשיך לנסות ולהשתפר).</a:t>
            </a:r>
          </a:p>
          <a:p>
            <a:pPr algn="r" rtl="1"/>
            <a:endParaRPr lang="he-IL" b="0" baseline="0" dirty="0"/>
          </a:p>
          <a:p>
            <a:pPr algn="r" rtl="1"/>
            <a:r>
              <a:rPr lang="he-IL" b="1" u="sng" baseline="0" dirty="0"/>
              <a:t>אפשר לעשות את התנועות ביחד עם הילדים.</a:t>
            </a:r>
            <a:endParaRPr lang="he-IL" b="1" u="sng" dirty="0"/>
          </a:p>
        </p:txBody>
      </p:sp>
      <p:sp>
        <p:nvSpPr>
          <p:cNvPr id="4" name="Slide Number Placeholder 3"/>
          <p:cNvSpPr>
            <a:spLocks noGrp="1"/>
          </p:cNvSpPr>
          <p:nvPr>
            <p:ph type="sldNum" sz="quarter" idx="5"/>
          </p:nvPr>
        </p:nvSpPr>
        <p:spPr/>
        <p:txBody>
          <a:bodyPr/>
          <a:lstStyle/>
          <a:p>
            <a:fld id="{03636932-1D11-4359-B5AE-4A5A23CB4E91}" type="slidenum">
              <a:rPr lang="he-IL" smtClean="0"/>
              <a:t>25</a:t>
            </a:fld>
            <a:endParaRPr lang="he-IL"/>
          </a:p>
        </p:txBody>
      </p:sp>
    </p:spTree>
    <p:extLst>
      <p:ext uri="{BB962C8B-B14F-4D97-AF65-F5344CB8AC3E}">
        <p14:creationId xmlns:p14="http://schemas.microsoft.com/office/powerpoint/2010/main" val="298016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he-IL" dirty="0"/>
              <a:t>כדי שנצליח להתמיד, בואו נחשוב יחד.</a:t>
            </a:r>
          </a:p>
        </p:txBody>
      </p:sp>
      <p:sp>
        <p:nvSpPr>
          <p:cNvPr id="4" name="Slide Number Placeholder 3"/>
          <p:cNvSpPr>
            <a:spLocks noGrp="1"/>
          </p:cNvSpPr>
          <p:nvPr>
            <p:ph type="sldNum" sz="quarter" idx="5"/>
          </p:nvPr>
        </p:nvSpPr>
        <p:spPr/>
        <p:txBody>
          <a:bodyPr/>
          <a:lstStyle/>
          <a:p>
            <a:fld id="{03636932-1D11-4359-B5AE-4A5A23CB4E91}" type="slidenum">
              <a:rPr lang="he-IL" smtClean="0"/>
              <a:t>26</a:t>
            </a:fld>
            <a:endParaRPr lang="he-IL"/>
          </a:p>
        </p:txBody>
      </p:sp>
    </p:spTree>
    <p:extLst>
      <p:ext uri="{BB962C8B-B14F-4D97-AF65-F5344CB8AC3E}">
        <p14:creationId xmlns:p14="http://schemas.microsoft.com/office/powerpoint/2010/main" val="3371978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algn="r" rtl="1">
              <a:buClr>
                <a:srgbClr val="000000"/>
              </a:buClr>
              <a:buSzPts val="1200"/>
              <a:buFont typeface="Arial"/>
              <a:buNone/>
              <a:defRPr/>
            </a:pP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הַעְתִּיקוּ </a:t>
            </a:r>
            <a:r>
              <a:rPr lang="he-IL" sz="1200" kern="0" dirty="0">
                <a:solidFill>
                  <a:srgbClr val="424242"/>
                </a:solidFill>
                <a:latin typeface="Calibri" panose="020F0502020204030204" pitchFamily="34" charset="0"/>
                <a:ea typeface="Tahoma" panose="020B0604030504040204" pitchFamily="34" charset="0"/>
                <a:cs typeface="Calibri" panose="020F0502020204030204" pitchFamily="34" charset="0"/>
                <a:sym typeface="Times New Roman"/>
              </a:rPr>
              <a:t>עַל פְּתָקִים </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אֶת הַהֶ</a:t>
            </a:r>
            <a:r>
              <a:rPr lang="he-IL" sz="1200" kern="0" dirty="0">
                <a:solidFill>
                  <a:srgbClr val="424242"/>
                </a:solidFill>
                <a:latin typeface="Calibri" panose="020F0502020204030204" pitchFamily="34" charset="0"/>
                <a:ea typeface="Tahoma" panose="020B0604030504040204" pitchFamily="34" charset="0"/>
                <a:cs typeface="Calibri" panose="020F0502020204030204" pitchFamily="34" charset="0"/>
                <a:sym typeface="Times New Roman"/>
              </a:rPr>
              <a:t>יג</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ֵּדִים הַמְּעוֹדְדִים שֶׁכְּתַבְתֶּם, הִכְנִיסוּ אוֹתָם לְצִנְצֶנֶת אוֹ לַקֻּפְסָה, וּבְכָל פַּעַם שֶׁתַּרְגִּישׁוּ שֶׁאַתֶּם זְקוּקִים לְמִשְׁפָּט מְחַזֵּק – ש</a:t>
            </a:r>
            <a:r>
              <a:rPr lang="he-IL" sz="1200" kern="0" dirty="0">
                <a:solidFill>
                  <a:srgbClr val="FF0000"/>
                </a:solidFill>
                <a:latin typeface="Calibri" panose="020F0502020204030204" pitchFamily="34" charset="0"/>
                <a:ea typeface="Tahoma" panose="020B0604030504040204" pitchFamily="34" charset="0"/>
                <a:cs typeface="Calibri" panose="020F0502020204030204" pitchFamily="34" charset="0"/>
                <a:sym typeface="Times New Roman"/>
              </a:rPr>
              <a:t>ׁ</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לְפוּ אֶחָד וּתְלוּ אוֹתוֹ בְּמָקוֹם בּוֹלֵט בַּחֶדֶר שֶׁלָּכֶם.</a:t>
            </a:r>
            <a:endParaRPr lang="he-IL" sz="1200" kern="0" dirty="0">
              <a:solidFill>
                <a:srgbClr val="E7E6E6">
                  <a:lumMod val="10000"/>
                </a:srgbClr>
              </a:solidFill>
              <a:latin typeface="Arial"/>
              <a:cs typeface="Arial"/>
              <a:sym typeface="Arial"/>
            </a:endParaRPr>
          </a:p>
        </p:txBody>
      </p:sp>
      <p:sp>
        <p:nvSpPr>
          <p:cNvPr id="4" name="Slide Number Placeholder 3"/>
          <p:cNvSpPr>
            <a:spLocks noGrp="1"/>
          </p:cNvSpPr>
          <p:nvPr>
            <p:ph type="sldNum" sz="quarter" idx="5"/>
          </p:nvPr>
        </p:nvSpPr>
        <p:spPr/>
        <p:txBody>
          <a:bodyPr/>
          <a:lstStyle/>
          <a:p>
            <a:fld id="{03636932-1D11-4359-B5AE-4A5A23CB4E91}" type="slidenum">
              <a:rPr lang="he-IL" smtClean="0"/>
              <a:t>27</a:t>
            </a:fld>
            <a:endParaRPr lang="he-IL"/>
          </a:p>
        </p:txBody>
      </p:sp>
    </p:spTree>
    <p:extLst>
      <p:ext uri="{BB962C8B-B14F-4D97-AF65-F5344CB8AC3E}">
        <p14:creationId xmlns:p14="http://schemas.microsoft.com/office/powerpoint/2010/main" val="283041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algn="r" rtl="1">
              <a:buClr>
                <a:srgbClr val="000000"/>
              </a:buClr>
              <a:buSzPts val="1200"/>
              <a:buFont typeface="Arial"/>
              <a:buNone/>
              <a:defRPr/>
            </a:pP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הַעְתִּיקוּ </a:t>
            </a:r>
            <a:r>
              <a:rPr lang="he-IL" sz="1200" kern="0" dirty="0">
                <a:solidFill>
                  <a:srgbClr val="424242"/>
                </a:solidFill>
                <a:latin typeface="Calibri" panose="020F0502020204030204" pitchFamily="34" charset="0"/>
                <a:ea typeface="Tahoma" panose="020B0604030504040204" pitchFamily="34" charset="0"/>
                <a:cs typeface="Calibri" panose="020F0502020204030204" pitchFamily="34" charset="0"/>
                <a:sym typeface="Times New Roman"/>
              </a:rPr>
              <a:t>עַל פְּתָקִים </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אֶת הַהֶ</a:t>
            </a:r>
            <a:r>
              <a:rPr lang="he-IL" sz="1200" kern="0" dirty="0">
                <a:solidFill>
                  <a:srgbClr val="424242"/>
                </a:solidFill>
                <a:latin typeface="Calibri" panose="020F0502020204030204" pitchFamily="34" charset="0"/>
                <a:ea typeface="Tahoma" panose="020B0604030504040204" pitchFamily="34" charset="0"/>
                <a:cs typeface="Calibri" panose="020F0502020204030204" pitchFamily="34" charset="0"/>
                <a:sym typeface="Times New Roman"/>
              </a:rPr>
              <a:t>יג</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ֵּדִים הַמְּעוֹדְדִים שֶׁכְּתַבְתֶּם, הִכְנִיסוּ אוֹתָם לְצִנְצֶנֶת אוֹ לַקֻּפְסָה, וּבְכָל פַּעַם שֶׁתַּרְגִּישׁוּ שֶׁאַתֶּם זְקוּקִים לְמִשְׁפָּט מְחַזֵּק – ש</a:t>
            </a:r>
            <a:r>
              <a:rPr lang="he-IL" sz="1200" kern="0" dirty="0">
                <a:solidFill>
                  <a:srgbClr val="FF0000"/>
                </a:solidFill>
                <a:latin typeface="Calibri" panose="020F0502020204030204" pitchFamily="34" charset="0"/>
                <a:ea typeface="Tahoma" panose="020B0604030504040204" pitchFamily="34" charset="0"/>
                <a:cs typeface="Calibri" panose="020F0502020204030204" pitchFamily="34" charset="0"/>
                <a:sym typeface="Times New Roman"/>
              </a:rPr>
              <a:t>ׁ</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לְפוּ אֶחָד וּתְלוּ אוֹתוֹ בְּמָקוֹם בּוֹלֵט בַּחֶדֶר שֶׁלָּכֶם.</a:t>
            </a:r>
            <a:endParaRPr lang="he-IL" sz="1200" kern="0" dirty="0">
              <a:solidFill>
                <a:srgbClr val="E7E6E6">
                  <a:lumMod val="10000"/>
                </a:srgbClr>
              </a:solidFill>
              <a:latin typeface="Arial"/>
              <a:cs typeface="Arial"/>
              <a:sym typeface="Arial"/>
            </a:endParaRPr>
          </a:p>
        </p:txBody>
      </p:sp>
      <p:sp>
        <p:nvSpPr>
          <p:cNvPr id="4" name="Slide Number Placeholder 3"/>
          <p:cNvSpPr>
            <a:spLocks noGrp="1"/>
          </p:cNvSpPr>
          <p:nvPr>
            <p:ph type="sldNum" sz="quarter" idx="5"/>
          </p:nvPr>
        </p:nvSpPr>
        <p:spPr/>
        <p:txBody>
          <a:bodyPr/>
          <a:lstStyle/>
          <a:p>
            <a:fld id="{03636932-1D11-4359-B5AE-4A5A23CB4E91}" type="slidenum">
              <a:rPr lang="he-IL" smtClean="0"/>
              <a:t>28</a:t>
            </a:fld>
            <a:endParaRPr lang="he-IL"/>
          </a:p>
        </p:txBody>
      </p:sp>
    </p:spTree>
    <p:extLst>
      <p:ext uri="{BB962C8B-B14F-4D97-AF65-F5344CB8AC3E}">
        <p14:creationId xmlns:p14="http://schemas.microsoft.com/office/powerpoint/2010/main" val="1772772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dirty="0"/>
          </a:p>
        </p:txBody>
      </p:sp>
      <p:sp>
        <p:nvSpPr>
          <p:cNvPr id="4" name="Slide Number Placeholder 3"/>
          <p:cNvSpPr>
            <a:spLocks noGrp="1"/>
          </p:cNvSpPr>
          <p:nvPr>
            <p:ph type="sldNum" sz="quarter" idx="5"/>
          </p:nvPr>
        </p:nvSpPr>
        <p:spPr/>
        <p:txBody>
          <a:bodyPr/>
          <a:lstStyle/>
          <a:p>
            <a:fld id="{03636932-1D11-4359-B5AE-4A5A23CB4E91}" type="slidenum">
              <a:rPr lang="he-IL" smtClean="0"/>
              <a:t>29</a:t>
            </a:fld>
            <a:endParaRPr lang="he-IL"/>
          </a:p>
        </p:txBody>
      </p:sp>
    </p:spTree>
    <p:extLst>
      <p:ext uri="{BB962C8B-B14F-4D97-AF65-F5344CB8AC3E}">
        <p14:creationId xmlns:p14="http://schemas.microsoft.com/office/powerpoint/2010/main" val="2607955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r" rtl="1">
              <a:lnSpc>
                <a:spcPct val="100000"/>
              </a:lnSpc>
              <a:spcBef>
                <a:spcPts val="0"/>
              </a:spcBef>
              <a:spcAft>
                <a:spcPts val="0"/>
              </a:spcAft>
              <a:buClr>
                <a:srgbClr val="000000"/>
              </a:buClr>
              <a:buSzPts val="1100"/>
              <a:buFont typeface="Arial"/>
              <a:buNone/>
            </a:pPr>
            <a:r>
              <a:rPr lang="he-IL" dirty="0"/>
              <a:t>אלו מעשים שיכולים לסייע לנו כאשר אנחנו מתקשים להתמיד במשהו.</a:t>
            </a:r>
          </a:p>
        </p:txBody>
      </p:sp>
      <p:sp>
        <p:nvSpPr>
          <p:cNvPr id="4" name="Slide Number Placeholder 3"/>
          <p:cNvSpPr>
            <a:spLocks noGrp="1"/>
          </p:cNvSpPr>
          <p:nvPr>
            <p:ph type="sldNum" sz="quarter" idx="5"/>
          </p:nvPr>
        </p:nvSpPr>
        <p:spPr/>
        <p:txBody>
          <a:bodyPr/>
          <a:lstStyle/>
          <a:p>
            <a:fld id="{03636932-1D11-4359-B5AE-4A5A23CB4E91}" type="slidenum">
              <a:rPr lang="he-IL" smtClean="0"/>
              <a:t>30</a:t>
            </a:fld>
            <a:endParaRPr lang="he-IL"/>
          </a:p>
        </p:txBody>
      </p:sp>
    </p:spTree>
    <p:extLst>
      <p:ext uri="{BB962C8B-B14F-4D97-AF65-F5344CB8AC3E}">
        <p14:creationId xmlns:p14="http://schemas.microsoft.com/office/powerpoint/2010/main" val="2661728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r" rtl="1">
              <a:lnSpc>
                <a:spcPct val="100000"/>
              </a:lnSpc>
              <a:spcBef>
                <a:spcPts val="0"/>
              </a:spcBef>
              <a:spcAft>
                <a:spcPts val="0"/>
              </a:spcAft>
              <a:buClr>
                <a:srgbClr val="000000"/>
              </a:buClr>
              <a:buSzPts val="1100"/>
              <a:buFont typeface="Arial"/>
              <a:buNone/>
            </a:pPr>
            <a:r>
              <a:rPr lang="he-IL" dirty="0"/>
              <a:t>אלו מעשים שיכולים לסייע לנו כאשר אנחנו מתקשים להתמיד במשהו.</a:t>
            </a:r>
          </a:p>
        </p:txBody>
      </p:sp>
      <p:sp>
        <p:nvSpPr>
          <p:cNvPr id="4" name="Slide Number Placeholder 3"/>
          <p:cNvSpPr>
            <a:spLocks noGrp="1"/>
          </p:cNvSpPr>
          <p:nvPr>
            <p:ph type="sldNum" sz="quarter" idx="5"/>
          </p:nvPr>
        </p:nvSpPr>
        <p:spPr/>
        <p:txBody>
          <a:bodyPr/>
          <a:lstStyle/>
          <a:p>
            <a:fld id="{03636932-1D11-4359-B5AE-4A5A23CB4E91}" type="slidenum">
              <a:rPr lang="he-IL" smtClean="0"/>
              <a:t>31</a:t>
            </a:fld>
            <a:endParaRPr lang="he-IL"/>
          </a:p>
        </p:txBody>
      </p:sp>
    </p:spTree>
    <p:extLst>
      <p:ext uri="{BB962C8B-B14F-4D97-AF65-F5344CB8AC3E}">
        <p14:creationId xmlns:p14="http://schemas.microsoft.com/office/powerpoint/2010/main" val="153281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המורה תשאל:</a:t>
            </a:r>
          </a:p>
          <a:p>
            <a:r>
              <a:rPr lang="he-IL" b="1" u="sng" dirty="0"/>
              <a:t>על מה נתמיד במיוחד בתקופה הזו?</a:t>
            </a:r>
          </a:p>
          <a:p>
            <a:endParaRPr lang="he-IL" dirty="0"/>
          </a:p>
          <a:p>
            <a:r>
              <a:rPr lang="he-IL" dirty="0"/>
              <a:t>שמירה על הבריאות תמיד ובתקופת הקורונה: אלכוג'ל, מסיכה...</a:t>
            </a:r>
          </a:p>
        </p:txBody>
      </p:sp>
      <p:sp>
        <p:nvSpPr>
          <p:cNvPr id="4" name="Slide Number Placeholder 3"/>
          <p:cNvSpPr>
            <a:spLocks noGrp="1"/>
          </p:cNvSpPr>
          <p:nvPr>
            <p:ph type="sldNum" sz="quarter" idx="5"/>
          </p:nvPr>
        </p:nvSpPr>
        <p:spPr/>
        <p:txBody>
          <a:bodyPr/>
          <a:lstStyle/>
          <a:p>
            <a:fld id="{03636932-1D11-4359-B5AE-4A5A23CB4E91}" type="slidenum">
              <a:rPr lang="he-IL" smtClean="0"/>
              <a:t>32</a:t>
            </a:fld>
            <a:endParaRPr lang="he-IL"/>
          </a:p>
        </p:txBody>
      </p:sp>
    </p:spTree>
    <p:extLst>
      <p:ext uri="{BB962C8B-B14F-4D97-AF65-F5344CB8AC3E}">
        <p14:creationId xmlns:p14="http://schemas.microsoft.com/office/powerpoint/2010/main" val="2435673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solidFill>
                  <a:srgbClr val="002060"/>
                </a:solidFill>
              </a:rPr>
              <a:t>המורה תחלק את התלמידים לזוגות.</a:t>
            </a:r>
          </a:p>
          <a:p>
            <a:r>
              <a:rPr lang="he-IL" dirty="0">
                <a:solidFill>
                  <a:srgbClr val="002060"/>
                </a:solidFill>
              </a:rPr>
              <a:t>המשימה: בכל יום יצרו קשר זה עם זה – כדאי לתת דוגמאות לדברים שאפשר לעשות: ישוחחו, ישלחו ברכה נחמדה, ישחקו משחק בזום.</a:t>
            </a:r>
          </a:p>
        </p:txBody>
      </p:sp>
      <p:sp>
        <p:nvSpPr>
          <p:cNvPr id="4" name="Slide Number Placeholder 3"/>
          <p:cNvSpPr>
            <a:spLocks noGrp="1"/>
          </p:cNvSpPr>
          <p:nvPr>
            <p:ph type="sldNum" sz="quarter" idx="5"/>
          </p:nvPr>
        </p:nvSpPr>
        <p:spPr/>
        <p:txBody>
          <a:bodyPr/>
          <a:lstStyle/>
          <a:p>
            <a:fld id="{03636932-1D11-4359-B5AE-4A5A23CB4E91}" type="slidenum">
              <a:rPr lang="he-IL" smtClean="0"/>
              <a:t>33</a:t>
            </a:fld>
            <a:endParaRPr lang="he-IL"/>
          </a:p>
        </p:txBody>
      </p:sp>
    </p:spTree>
    <p:extLst>
      <p:ext uri="{BB962C8B-B14F-4D97-AF65-F5344CB8AC3E}">
        <p14:creationId xmlns:p14="http://schemas.microsoft.com/office/powerpoint/2010/main" val="158365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מדוע מופיע מגדלור לצד האמונה?</a:t>
            </a:r>
          </a:p>
          <a:p>
            <a:r>
              <a:rPr lang="he-IL" dirty="0"/>
              <a:t>מגדלור האמונה הוא יסוד מארגן המאיר על שאר העוגנים האחרים הנמצאים סביבו </a:t>
            </a:r>
          </a:p>
          <a:p>
            <a:endParaRPr lang="he-IL" dirty="0"/>
          </a:p>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07857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3636932-1D11-4359-B5AE-4A5A23CB4E91}" type="slidenum">
              <a:rPr lang="he-IL" smtClean="0"/>
              <a:t>34</a:t>
            </a:fld>
            <a:endParaRPr lang="he-IL"/>
          </a:p>
        </p:txBody>
      </p:sp>
    </p:spTree>
    <p:extLst>
      <p:ext uri="{BB962C8B-B14F-4D97-AF65-F5344CB8AC3E}">
        <p14:creationId xmlns:p14="http://schemas.microsoft.com/office/powerpoint/2010/main" val="4051318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נזמין מספר תלמידים לשתף אותנו איך הם יוצאים מהשיעור – עם אלו החלטות, מחשבות ותחושות.</a:t>
            </a:r>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35</a:t>
            </a:fld>
            <a:endParaRPr lang="he-IL"/>
          </a:p>
        </p:txBody>
      </p:sp>
    </p:spTree>
    <p:extLst>
      <p:ext uri="{BB962C8B-B14F-4D97-AF65-F5344CB8AC3E}">
        <p14:creationId xmlns:p14="http://schemas.microsoft.com/office/powerpoint/2010/main" val="104308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endParaRPr lang="he-IL" sz="1200" b="1"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636932-1D11-4359-B5AE-4A5A23CB4E91}" type="slidenum">
              <a:rPr lang="he-IL" smtClean="0"/>
              <a:t>5</a:t>
            </a:fld>
            <a:endParaRPr lang="he-IL"/>
          </a:p>
        </p:txBody>
      </p:sp>
    </p:spTree>
    <p:extLst>
      <p:ext uri="{BB962C8B-B14F-4D97-AF65-F5344CB8AC3E}">
        <p14:creationId xmlns:p14="http://schemas.microsoft.com/office/powerpoint/2010/main" val="45145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dirty="0"/>
              <a:t>מומלץ לבסס כמה כללים בסיסיים עם התלמידים על מנת שמרחב השיח יהיה מוגן, יאפשר שיתוף והקשבה פעילה. </a:t>
            </a:r>
            <a:endParaRPr dirty="0"/>
          </a:p>
        </p:txBody>
      </p:sp>
      <p:sp>
        <p:nvSpPr>
          <p:cNvPr id="152" name="Google Shape;152;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6</a:t>
            </a:fld>
            <a:endParaRPr/>
          </a:p>
        </p:txBody>
      </p:sp>
    </p:spTree>
    <p:extLst>
      <p:ext uri="{BB962C8B-B14F-4D97-AF65-F5344CB8AC3E}">
        <p14:creationId xmlns:p14="http://schemas.microsoft.com/office/powerpoint/2010/main" val="367159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a:t>להצגה לתלמידים</a:t>
            </a: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54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חשוב שהמורה תוודא שהתלמידים יודעים כיצד לכבות ולהדליק את המצלמה ותדגים להם.</a:t>
            </a:r>
          </a:p>
        </p:txBody>
      </p:sp>
      <p:sp>
        <p:nvSpPr>
          <p:cNvPr id="4" name="Slide Number Placeholder 3"/>
          <p:cNvSpPr>
            <a:spLocks noGrp="1"/>
          </p:cNvSpPr>
          <p:nvPr>
            <p:ph type="sldNum" sz="quarter" idx="5"/>
          </p:nvPr>
        </p:nvSpPr>
        <p:spPr/>
        <p:txBody>
          <a:bodyPr/>
          <a:lstStyle/>
          <a:p>
            <a:fld id="{03636932-1D11-4359-B5AE-4A5A23CB4E91}" type="slidenum">
              <a:rPr lang="he-IL" smtClean="0"/>
              <a:t>8</a:t>
            </a:fld>
            <a:endParaRPr lang="he-IL"/>
          </a:p>
        </p:txBody>
      </p:sp>
    </p:spTree>
    <p:extLst>
      <p:ext uri="{BB962C8B-B14F-4D97-AF65-F5344CB8AC3E}">
        <p14:creationId xmlns:p14="http://schemas.microsoft.com/office/powerpoint/2010/main" val="161500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30000"/>
              </a:lnSpc>
              <a:spcBef>
                <a:spcPts val="650"/>
              </a:spcBef>
              <a:spcAft>
                <a:spcPts val="1000"/>
              </a:spcAft>
              <a:buClr>
                <a:srgbClr val="000000"/>
              </a:buClr>
              <a:buSzPts val="1400"/>
              <a:buFont typeface="Arial" panose="020B0604020202020204" pitchFamily="34" charset="0"/>
              <a:buNone/>
              <a:tabLst/>
              <a:defRPr/>
            </a:pPr>
            <a:endParaRPr lang="he-IL" b="0" dirty="0"/>
          </a:p>
        </p:txBody>
      </p:sp>
      <p:sp>
        <p:nvSpPr>
          <p:cNvPr id="4" name="Slide Number Placeholder 3"/>
          <p:cNvSpPr>
            <a:spLocks noGrp="1"/>
          </p:cNvSpPr>
          <p:nvPr>
            <p:ph type="sldNum" sz="quarter" idx="5"/>
          </p:nvPr>
        </p:nvSpPr>
        <p:spPr/>
        <p:txBody>
          <a:bodyPr/>
          <a:lstStyle/>
          <a:p>
            <a:fld id="{03636932-1D11-4359-B5AE-4A5A23CB4E91}" type="slidenum">
              <a:rPr lang="he-IL" smtClean="0"/>
              <a:t>9</a:t>
            </a:fld>
            <a:endParaRPr lang="he-IL"/>
          </a:p>
        </p:txBody>
      </p:sp>
    </p:spTree>
    <p:extLst>
      <p:ext uri="{BB962C8B-B14F-4D97-AF65-F5344CB8AC3E}">
        <p14:creationId xmlns:p14="http://schemas.microsoft.com/office/powerpoint/2010/main" val="384578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לעיתים, קשה להתמיד במשימה.</a:t>
            </a:r>
          </a:p>
          <a:p>
            <a:r>
              <a:rPr lang="he-IL" dirty="0"/>
              <a:t>כדי להצליח בה יש צורך להתרכז ולהתמיד בהתאם להנחיות.</a:t>
            </a:r>
          </a:p>
        </p:txBody>
      </p:sp>
      <p:sp>
        <p:nvSpPr>
          <p:cNvPr id="4" name="Slide Number Placeholder 3"/>
          <p:cNvSpPr>
            <a:spLocks noGrp="1"/>
          </p:cNvSpPr>
          <p:nvPr>
            <p:ph type="sldNum" sz="quarter" idx="5"/>
          </p:nvPr>
        </p:nvSpPr>
        <p:spPr/>
        <p:txBody>
          <a:bodyPr/>
          <a:lstStyle/>
          <a:p>
            <a:fld id="{03636932-1D11-4359-B5AE-4A5A23CB4E91}" type="slidenum">
              <a:rPr lang="he-IL" smtClean="0"/>
              <a:t>10</a:t>
            </a:fld>
            <a:endParaRPr lang="he-IL"/>
          </a:p>
        </p:txBody>
      </p:sp>
    </p:spTree>
    <p:extLst>
      <p:ext uri="{BB962C8B-B14F-4D97-AF65-F5344CB8AC3E}">
        <p14:creationId xmlns:p14="http://schemas.microsoft.com/office/powerpoint/2010/main" val="373929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68D0241-A22E-46EF-B414-AE6B9B97DEEC}" type="datetimeFigureOut">
              <a:rPr lang="he-IL" smtClean="0">
                <a:solidFill>
                  <a:srgbClr val="E7E6E6"/>
                </a:solidFill>
              </a:rPr>
              <a:pPr/>
              <a:t>י"ד/שבט/תשפ"ג</a:t>
            </a:fld>
            <a:endParaRPr lang="he-IL">
              <a:solidFill>
                <a:srgbClr val="E7E6E6"/>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2E4C521-900B-4440-BC7F-62324647316E}" type="slidenum">
              <a:rPr lang="he-IL" smtClean="0"/>
              <a:pPr/>
              <a:t>‹#›</a:t>
            </a:fld>
            <a:endParaRPr lang="he-IL"/>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he-IL">
              <a:solidFill>
                <a:srgbClr val="E7E6E6"/>
              </a:solidFill>
            </a:endParaRPr>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87483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45715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Vertical Title 1"/>
          <p:cNvSpPr>
            <a:spLocks noGrp="1"/>
          </p:cNvSpPr>
          <p:nvPr>
            <p:ph type="title" orient="vert"/>
          </p:nvPr>
        </p:nvSpPr>
        <p:spPr>
          <a:xfrm>
            <a:off x="9550400" y="274639"/>
            <a:ext cx="2235200" cy="585152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2E4C521-900B-4440-BC7F-62324647316E}" type="slidenum">
              <a:rPr lang="he-IL" smtClean="0">
                <a:solidFill>
                  <a:srgbClr val="E7E6E6"/>
                </a:solidFill>
              </a:rPr>
              <a:pPr/>
              <a:t>‹#›</a:t>
            </a:fld>
            <a:endParaRPr lang="he-IL">
              <a:solidFill>
                <a:srgbClr val="E7E6E6"/>
              </a:solidFill>
            </a:endParaRPr>
          </a:p>
        </p:txBody>
      </p:sp>
    </p:spTree>
    <p:extLst>
      <p:ext uri="{BB962C8B-B14F-4D97-AF65-F5344CB8AC3E}">
        <p14:creationId xmlns:p14="http://schemas.microsoft.com/office/powerpoint/2010/main" val="119236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7" name="Title 6"/>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21244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9" name="Date Placeholder 8"/>
          <p:cNvSpPr>
            <a:spLocks noGrp="1"/>
          </p:cNvSpPr>
          <p:nvPr>
            <p:ph type="dt" sz="half" idx="10"/>
          </p:nvPr>
        </p:nvSpPr>
        <p:spPr/>
        <p:txBody>
          <a:bodyPr/>
          <a:lstStyle>
            <a:lvl1pPr>
              <a:defRPr>
                <a:solidFill>
                  <a:srgbClr val="FFFFFF"/>
                </a:solidFill>
              </a:defRPr>
            </a:lvl1pPr>
          </a:lstStyle>
          <a:p>
            <a:fld id="{C68D0241-A22E-46EF-B414-AE6B9B97DEEC}" type="datetimeFigureOut">
              <a:rPr lang="he-IL" smtClean="0"/>
              <a:pPr/>
              <a:t>י"ד/שבט/תשפ"ג</a:t>
            </a:fld>
            <a:endParaRPr lang="he-IL"/>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2E4C521-900B-4440-BC7F-62324647316E}" type="slidenum">
              <a:rPr lang="he-IL" smtClean="0">
                <a:solidFill>
                  <a:srgbClr val="E7E6E6"/>
                </a:solidFill>
              </a:rPr>
              <a:pPr/>
              <a:t>‹#›</a:t>
            </a:fld>
            <a:endParaRPr lang="he-IL">
              <a:solidFill>
                <a:srgbClr val="E7E6E6"/>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he-IL"/>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1972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6" name="Footer Placeholder 5"/>
          <p:cNvSpPr>
            <a:spLocks noGrp="1"/>
          </p:cNvSpPr>
          <p:nvPr>
            <p:ph type="ftr" sz="quarter" idx="11"/>
          </p:nvPr>
        </p:nvSpPr>
        <p:spPr/>
        <p:txBody>
          <a:bodyPr/>
          <a:lstStyle/>
          <a:p>
            <a:endParaRPr lang="he-IL">
              <a:solidFill>
                <a:srgbClr val="C8ECF3"/>
              </a:solidFill>
            </a:endParaRPr>
          </a:p>
        </p:txBody>
      </p:sp>
      <p:sp>
        <p:nvSpPr>
          <p:cNvPr id="7" name="Slide Number Placeholder 6"/>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412516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8" name="Footer Placeholder 7"/>
          <p:cNvSpPr>
            <a:spLocks noGrp="1"/>
          </p:cNvSpPr>
          <p:nvPr>
            <p:ph type="ftr" sz="quarter" idx="11"/>
          </p:nvPr>
        </p:nvSpPr>
        <p:spPr/>
        <p:txBody>
          <a:bodyPr/>
          <a:lstStyle/>
          <a:p>
            <a:endParaRPr lang="he-IL">
              <a:solidFill>
                <a:srgbClr val="C8ECF3"/>
              </a:solidFill>
            </a:endParaRPr>
          </a:p>
        </p:txBody>
      </p:sp>
      <p:sp>
        <p:nvSpPr>
          <p:cNvPr id="9" name="Slide Number Placeholder 8"/>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10" name="Title 9"/>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206772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4" name="Footer Placeholder 3"/>
          <p:cNvSpPr>
            <a:spLocks noGrp="1"/>
          </p:cNvSpPr>
          <p:nvPr>
            <p:ph type="ftr" sz="quarter" idx="11"/>
          </p:nvPr>
        </p:nvSpPr>
        <p:spPr/>
        <p:txBody>
          <a:bodyPr/>
          <a:lstStyle/>
          <a:p>
            <a:endParaRPr lang="he-IL">
              <a:solidFill>
                <a:srgbClr val="C8ECF3"/>
              </a:solidFill>
            </a:endParaRPr>
          </a:p>
        </p:txBody>
      </p:sp>
      <p:sp>
        <p:nvSpPr>
          <p:cNvPr id="5" name="Slide Number Placeholder 4"/>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127510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Date Placeholder 1"/>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3" name="Footer Placeholder 2"/>
          <p:cNvSpPr>
            <a:spLocks noGrp="1"/>
          </p:cNvSpPr>
          <p:nvPr>
            <p:ph type="ftr" sz="quarter" idx="11"/>
          </p:nvPr>
        </p:nvSpPr>
        <p:spPr/>
        <p:txBody>
          <a:bodyPr/>
          <a:lstStyle/>
          <a:p>
            <a:endParaRPr lang="he-IL">
              <a:solidFill>
                <a:srgbClr val="C8ECF3"/>
              </a:solidFill>
            </a:endParaRPr>
          </a:p>
        </p:txBody>
      </p:sp>
      <p:sp>
        <p:nvSpPr>
          <p:cNvPr id="4" name="Slide Number Placeholder 3"/>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172008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6" name="Footer Placeholder 5"/>
          <p:cNvSpPr>
            <a:spLocks noGrp="1"/>
          </p:cNvSpPr>
          <p:nvPr>
            <p:ph type="ftr" sz="quarter" idx="11"/>
          </p:nvPr>
        </p:nvSpPr>
        <p:spPr/>
        <p:txBody>
          <a:bodyPr/>
          <a:lstStyle/>
          <a:p>
            <a:endParaRPr lang="he-IL">
              <a:solidFill>
                <a:srgbClr val="C8ECF3"/>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2E4C521-900B-4440-BC7F-62324647316E}" type="slidenum">
              <a:rPr lang="he-IL" smtClean="0"/>
              <a:pPr/>
              <a:t>‹#›</a:t>
            </a:fld>
            <a:endParaRPr lang="he-IL"/>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5298244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E7E6E6"/>
                </a:solidFill>
              </a:rPr>
              <a:pPr/>
              <a:t>י"ד/שבט/תשפ"ג</a:t>
            </a:fld>
            <a:endParaRPr lang="he-IL">
              <a:solidFill>
                <a:srgbClr val="E7E6E6"/>
              </a:solidFill>
            </a:endParaRPr>
          </a:p>
        </p:txBody>
      </p:sp>
      <p:sp>
        <p:nvSpPr>
          <p:cNvPr id="6" name="Footer Placeholder 5"/>
          <p:cNvSpPr>
            <a:spLocks noGrp="1"/>
          </p:cNvSpPr>
          <p:nvPr>
            <p:ph type="ftr" sz="quarter" idx="11"/>
          </p:nvPr>
        </p:nvSpPr>
        <p:spPr/>
        <p:txBody>
          <a:bodyPr/>
          <a:lstStyle/>
          <a:p>
            <a:endParaRPr lang="he-IL">
              <a:solidFill>
                <a:srgbClr val="E7E6E6"/>
              </a:solidFill>
            </a:endParaRPr>
          </a:p>
        </p:txBody>
      </p:sp>
      <p:sp>
        <p:nvSpPr>
          <p:cNvPr id="7" name="Slide Number Placeholder 6"/>
          <p:cNvSpPr>
            <a:spLocks noGrp="1"/>
          </p:cNvSpPr>
          <p:nvPr>
            <p:ph type="sldNum" sz="quarter" idx="12"/>
          </p:nvPr>
        </p:nvSpPr>
        <p:spPr/>
        <p:txBody>
          <a:bodyPr/>
          <a:lstStyle/>
          <a:p>
            <a:fld id="{F2E4C521-900B-4440-BC7F-62324647316E}" type="slidenum">
              <a:rPr lang="he-IL" smtClean="0">
                <a:solidFill>
                  <a:srgbClr val="E7E6E6"/>
                </a:solidFill>
              </a:rPr>
              <a:pPr/>
              <a:t>‹#›</a:t>
            </a:fld>
            <a:endParaRPr lang="he-IL">
              <a:solidFill>
                <a:srgbClr val="E7E6E6"/>
              </a:solidFill>
            </a:endParaRP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75550385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he-IL">
              <a:solidFill>
                <a:srgbClr val="C8ECF3"/>
              </a:solidFill>
            </a:endParaRPr>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4072815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eDkpVwrhYfo&amp;list=PLo_ITkMlnx_d_FF1bT75oMMXUPs-UJ_WY&amp;index=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meyda.education.gov.il/files/shefi/Alon_Hearchut_2020/Yesodi/Mesarim_Bonie_Hosen.pdf"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456918" y="1660421"/>
            <a:ext cx="8614610" cy="2412453"/>
          </a:xfrm>
        </p:spPr>
        <p:txBody>
          <a:bodyPr>
            <a:normAutofit/>
          </a:bodyPr>
          <a:lstStyle/>
          <a:p>
            <a:pPr algn="ctr"/>
            <a:r>
              <a:rPr lang="he-IL" sz="4800" b="1" dirty="0">
                <a:solidFill>
                  <a:srgbClr val="0070C0"/>
                </a:solidFill>
                <a:latin typeface="Tahoma" panose="020B0604030504040204" pitchFamily="34" charset="0"/>
                <a:ea typeface="Tahoma" panose="020B0604030504040204" pitchFamily="34" charset="0"/>
                <a:cs typeface="Tahoma" panose="020B0604030504040204" pitchFamily="34" charset="0"/>
              </a:rPr>
              <a:t>מְנַסִּים וּמַמְשִׁיכִים לְנַסּוֹת...</a:t>
            </a:r>
          </a:p>
          <a:p>
            <a:pPr algn="ctr"/>
            <a:r>
              <a:rPr lang="he-IL" sz="4800" b="1" dirty="0">
                <a:solidFill>
                  <a:srgbClr val="0070C0"/>
                </a:solidFill>
                <a:latin typeface="Tahoma" panose="020B0604030504040204" pitchFamily="34" charset="0"/>
                <a:ea typeface="Tahoma" panose="020B0604030504040204" pitchFamily="34" charset="0"/>
                <a:cs typeface="Tahoma" panose="020B0604030504040204" pitchFamily="34" charset="0"/>
              </a:rPr>
              <a:t>"עוֹגֶן" הַהַתְמָדָה</a:t>
            </a:r>
          </a:p>
        </p:txBody>
      </p:sp>
      <p:sp>
        <p:nvSpPr>
          <p:cNvPr id="2" name="כותרת 1"/>
          <p:cNvSpPr>
            <a:spLocks noGrp="1"/>
          </p:cNvSpPr>
          <p:nvPr>
            <p:ph type="title"/>
          </p:nvPr>
        </p:nvSpPr>
        <p:spPr>
          <a:xfrm>
            <a:off x="9237913" y="1082910"/>
            <a:ext cx="2952109" cy="3567476"/>
          </a:xfrm>
        </p:spPr>
        <p:txBody>
          <a:bodyPr/>
          <a:lstStyle/>
          <a:p>
            <a:pPr algn="ctr">
              <a:lnSpc>
                <a:spcPct val="150000"/>
              </a:lnSpc>
            </a:pPr>
            <a: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שיעור </a:t>
            </a:r>
            <a:b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"כישורי חיים"</a:t>
            </a:r>
            <a:b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לתלמידי כיתות </a:t>
            </a:r>
            <a:b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ב'-ג'</a:t>
            </a:r>
            <a:b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חמ"ד</a:t>
            </a:r>
            <a:b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he-IL"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1712" y="190735"/>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p:cNvSpPr/>
          <p:nvPr/>
        </p:nvSpPr>
        <p:spPr>
          <a:xfrm>
            <a:off x="3626603" y="914399"/>
            <a:ext cx="2275241" cy="565503"/>
          </a:xfrm>
          <a:prstGeom prst="rect">
            <a:avLst/>
          </a:prstGeom>
        </p:spPr>
        <p:txBody>
          <a:bodyPr wrap="square">
            <a:spAutoFit/>
          </a:bodyPr>
          <a:lstStyle/>
          <a:p>
            <a:pPr algn="ctr"/>
            <a:r>
              <a:rPr lang="he-IL" sz="1000" b="1" dirty="0">
                <a:solidFill>
                  <a:prstClr val="black"/>
                </a:solidFill>
              </a:rPr>
              <a:t>משרד החינוך</a:t>
            </a:r>
          </a:p>
          <a:p>
            <a:pPr algn="ctr"/>
            <a:r>
              <a:rPr lang="he-IL" sz="1000" b="1" dirty="0" err="1">
                <a:solidFill>
                  <a:prstClr val="black"/>
                </a:solidFill>
              </a:rPr>
              <a:t>מינהל</a:t>
            </a:r>
            <a:r>
              <a:rPr lang="he-IL" sz="1000" b="1" dirty="0">
                <a:solidFill>
                  <a:prstClr val="black"/>
                </a:solidFill>
              </a:rPr>
              <a:t> פדגוגי</a:t>
            </a:r>
            <a:endParaRPr lang="en-US" sz="1000" dirty="0">
              <a:solidFill>
                <a:prstClr val="black"/>
              </a:solidFill>
            </a:endParaRPr>
          </a:p>
          <a:p>
            <a:pPr algn="ctr"/>
            <a:r>
              <a:rPr lang="he-IL" sz="1000" b="1" dirty="0">
                <a:solidFill>
                  <a:prstClr val="black"/>
                </a:solidFill>
              </a:rPr>
              <a:t>אגף בכיר שירות פסיכולוגי ייעוצי</a:t>
            </a:r>
          </a:p>
        </p:txBody>
      </p:sp>
      <p:pic>
        <p:nvPicPr>
          <p:cNvPr id="1026" name="Picture 2" descr="Heart, Love, Keyboard, Enter, Button, Computer, Lap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421" y="3920648"/>
            <a:ext cx="3920775" cy="2605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תמונה 6">
            <a:hlinkClick r:id="" action="ppaction://noaction"/>
            <a:extLst>
              <a:ext uri="{FF2B5EF4-FFF2-40B4-BE49-F238E27FC236}">
                <a16:creationId xmlns:a16="http://schemas.microsoft.com/office/drawing/2014/main" id="{60041C69-0059-4A9E-9064-873687EDF511}"/>
              </a:ext>
            </a:extLst>
          </p:cNvPr>
          <p:cNvPicPr>
            <a:picLocks noChangeAspect="1"/>
          </p:cNvPicPr>
          <p:nvPr/>
        </p:nvPicPr>
        <p:blipFill rotWithShape="1">
          <a:blip r:embed="rId5">
            <a:extLst>
              <a:ext uri="{28A0092B-C50C-407E-A947-70E740481C1C}">
                <a14:useLocalDpi xmlns:a14="http://schemas.microsoft.com/office/drawing/2010/main" val="0"/>
              </a:ext>
            </a:extLst>
          </a:blip>
          <a:srcRect l="41272" t="4537" r="29401" b="61120"/>
          <a:stretch/>
        </p:blipFill>
        <p:spPr>
          <a:xfrm>
            <a:off x="1291298" y="3158474"/>
            <a:ext cx="1070385" cy="914400"/>
          </a:xfrm>
          <a:prstGeom prst="rect">
            <a:avLst/>
          </a:prstGeom>
        </p:spPr>
      </p:pic>
    </p:spTree>
    <p:extLst>
      <p:ext uri="{BB962C8B-B14F-4D97-AF65-F5344CB8AC3E}">
        <p14:creationId xmlns:p14="http://schemas.microsoft.com/office/powerpoint/2010/main" val="152501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69E9F3-8777-49E6-A96F-A846400A26CB}"/>
              </a:ext>
            </a:extLst>
          </p:cNvPr>
          <p:cNvSpPr>
            <a:spLocks noGrp="1"/>
          </p:cNvSpPr>
          <p:nvPr>
            <p:ph type="title"/>
          </p:nvPr>
        </p:nvSpPr>
        <p:spPr/>
        <p:txBody>
          <a:bodyPr/>
          <a:lstStyle/>
          <a:p>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בְּעִקְבוֹת הַטִּיּוּל לַמְּעָרָה הַסּוֹדִית...</a:t>
            </a:r>
          </a:p>
        </p:txBody>
      </p:sp>
      <p:sp>
        <p:nvSpPr>
          <p:cNvPr id="6" name="Speech Bubble: Oval 5">
            <a:extLst>
              <a:ext uri="{FF2B5EF4-FFF2-40B4-BE49-F238E27FC236}">
                <a16:creationId xmlns:a16="http://schemas.microsoft.com/office/drawing/2014/main" id="{07A3C9F9-8467-45C7-B157-4BFE382CB6B2}"/>
              </a:ext>
            </a:extLst>
          </p:cNvPr>
          <p:cNvSpPr/>
          <p:nvPr/>
        </p:nvSpPr>
        <p:spPr>
          <a:xfrm>
            <a:off x="6928601" y="2202289"/>
            <a:ext cx="3154680" cy="1612849"/>
          </a:xfrm>
          <a:prstGeom prst="wedgeEllipseCallout">
            <a:avLst>
              <a:gd name="adj1" fmla="val -50543"/>
              <a:gd name="adj2" fmla="val 40012"/>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800" b="1" dirty="0">
                <a:solidFill>
                  <a:srgbClr val="0070C0"/>
                </a:solidFill>
                <a:latin typeface="Calibri" panose="020F0502020204030204" pitchFamily="34" charset="0"/>
                <a:cs typeface="Calibri" panose="020F0502020204030204" pitchFamily="34" charset="0"/>
              </a:rPr>
              <a:t>אֵיךְ הִרְגַּשְׁתֶּם</a:t>
            </a:r>
          </a:p>
          <a:p>
            <a:pPr algn="ctr"/>
            <a:r>
              <a:rPr lang="he-IL" sz="2800" b="1" dirty="0">
                <a:solidFill>
                  <a:srgbClr val="0070C0"/>
                </a:solidFill>
                <a:latin typeface="Calibri" panose="020F0502020204030204" pitchFamily="34" charset="0"/>
                <a:cs typeface="Calibri" panose="020F0502020204030204" pitchFamily="34" charset="0"/>
              </a:rPr>
              <a:t>בְּמַהֲלַךְ הַסִּפּוּר?</a:t>
            </a:r>
          </a:p>
        </p:txBody>
      </p:sp>
      <p:sp>
        <p:nvSpPr>
          <p:cNvPr id="8" name="Speech Bubble: Oval 7">
            <a:extLst>
              <a:ext uri="{FF2B5EF4-FFF2-40B4-BE49-F238E27FC236}">
                <a16:creationId xmlns:a16="http://schemas.microsoft.com/office/drawing/2014/main" id="{98048C18-C6F1-4D1A-A1F1-757433C6B642}"/>
              </a:ext>
            </a:extLst>
          </p:cNvPr>
          <p:cNvSpPr/>
          <p:nvPr/>
        </p:nvSpPr>
        <p:spPr>
          <a:xfrm>
            <a:off x="7121641" y="4044576"/>
            <a:ext cx="3154680" cy="1612849"/>
          </a:xfrm>
          <a:prstGeom prst="wedgeEllipseCallout">
            <a:avLst>
              <a:gd name="adj1" fmla="val -52716"/>
              <a:gd name="adj2" fmla="val -31775"/>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800" b="1" dirty="0">
                <a:solidFill>
                  <a:srgbClr val="0070C0"/>
                </a:solidFill>
                <a:latin typeface="Calibri" panose="020F0502020204030204" pitchFamily="34" charset="0"/>
                <a:cs typeface="Calibri" panose="020F0502020204030204" pitchFamily="34" charset="0"/>
              </a:rPr>
              <a:t>מִמָּה נֶהֱנֵיתֶם?</a:t>
            </a:r>
          </a:p>
        </p:txBody>
      </p:sp>
      <p:sp>
        <p:nvSpPr>
          <p:cNvPr id="10" name="Speech Bubble: Oval 9">
            <a:extLst>
              <a:ext uri="{FF2B5EF4-FFF2-40B4-BE49-F238E27FC236}">
                <a16:creationId xmlns:a16="http://schemas.microsoft.com/office/drawing/2014/main" id="{1F43EC65-3056-46E6-8F8C-41B7A51F76FD}"/>
              </a:ext>
            </a:extLst>
          </p:cNvPr>
          <p:cNvSpPr/>
          <p:nvPr/>
        </p:nvSpPr>
        <p:spPr>
          <a:xfrm>
            <a:off x="2057921" y="2292824"/>
            <a:ext cx="3154680" cy="1612849"/>
          </a:xfrm>
          <a:prstGeom prst="wedgeEllipseCallout">
            <a:avLst>
              <a:gd name="adj1" fmla="val 52718"/>
              <a:gd name="adj2" fmla="val 30499"/>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800" b="1" dirty="0">
                <a:solidFill>
                  <a:srgbClr val="0070C0"/>
                </a:solidFill>
                <a:latin typeface="Calibri" panose="020F0502020204030204" pitchFamily="34" charset="0"/>
                <a:cs typeface="Calibri" panose="020F0502020204030204" pitchFamily="34" charset="0"/>
              </a:rPr>
              <a:t>מָה הָיָה קָשֶׁה?</a:t>
            </a:r>
          </a:p>
        </p:txBody>
      </p:sp>
      <p:sp>
        <p:nvSpPr>
          <p:cNvPr id="12" name="Speech Bubble: Oval 11">
            <a:extLst>
              <a:ext uri="{FF2B5EF4-FFF2-40B4-BE49-F238E27FC236}">
                <a16:creationId xmlns:a16="http://schemas.microsoft.com/office/drawing/2014/main" id="{0B8A9B23-EC0E-4A8A-A265-F2EFB98731CC}"/>
              </a:ext>
            </a:extLst>
          </p:cNvPr>
          <p:cNvSpPr/>
          <p:nvPr/>
        </p:nvSpPr>
        <p:spPr>
          <a:xfrm>
            <a:off x="1834915" y="4057632"/>
            <a:ext cx="3154680" cy="1612849"/>
          </a:xfrm>
          <a:prstGeom prst="wedgeEllipseCallout">
            <a:avLst>
              <a:gd name="adj1" fmla="val 53805"/>
              <a:gd name="adj2" fmla="val -30044"/>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800" b="1" dirty="0">
                <a:solidFill>
                  <a:srgbClr val="0070C0"/>
                </a:solidFill>
                <a:latin typeface="Calibri" panose="020F0502020204030204" pitchFamily="34" charset="0"/>
                <a:cs typeface="Calibri" panose="020F0502020204030204" pitchFamily="34" charset="0"/>
              </a:rPr>
              <a:t>מָה עֲשִׂיתֶם כְּשֶׁנִּתְקַלְתֶּם בְּקֹשִׁי?</a:t>
            </a:r>
          </a:p>
        </p:txBody>
      </p:sp>
      <p:pic>
        <p:nvPicPr>
          <p:cNvPr id="2" name="Picture 7">
            <a:extLst>
              <a:ext uri="{FF2B5EF4-FFF2-40B4-BE49-F238E27FC236}">
                <a16:creationId xmlns:a16="http://schemas.microsoft.com/office/drawing/2014/main" id="{3C48258B-4AF8-4749-B2C3-6B2EC03384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694" b="81389" l="7917" r="46806">
                        <a14:foregroundMark x1="37361" y1="79167" x2="37361" y2="79167"/>
                        <a14:foregroundMark x1="34722" y1="80278" x2="34722" y2="80278"/>
                        <a14:foregroundMark x1="20278" y1="79028" x2="20278" y2="79028"/>
                        <a14:foregroundMark x1="22222" y1="80556" x2="22222" y2="80556"/>
                      </a14:backgroundRemoval>
                    </a14:imgEffect>
                  </a14:imgLayer>
                </a14:imgProps>
              </a:ext>
              <a:ext uri="{28A0092B-C50C-407E-A947-70E740481C1C}">
                <a14:useLocalDpi xmlns:a14="http://schemas.microsoft.com/office/drawing/2010/main" val="0"/>
              </a:ext>
            </a:extLst>
          </a:blip>
          <a:srcRect l="8096" t="30655" r="52994" b="18500"/>
          <a:stretch/>
        </p:blipFill>
        <p:spPr bwMode="auto">
          <a:xfrm>
            <a:off x="5182635" y="3220720"/>
            <a:ext cx="1745966" cy="257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83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ustrasi, Anak-Anak, Clipart, Grafis">
            <a:extLst>
              <a:ext uri="{FF2B5EF4-FFF2-40B4-BE49-F238E27FC236}">
                <a16:creationId xmlns:a16="http://schemas.microsoft.com/office/drawing/2014/main" id="{56C1E2E1-FD48-401C-BC09-5A93FD357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924" y="2100405"/>
            <a:ext cx="6132830" cy="349718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7B4A3BE-62D1-4E98-8F60-BBFE056A2A7E}"/>
              </a:ext>
            </a:extLst>
          </p:cNvPr>
          <p:cNvSpPr>
            <a:spLocks noGrp="1"/>
          </p:cNvSpPr>
          <p:nvPr>
            <p:ph type="title"/>
          </p:nvPr>
        </p:nvSpPr>
        <p:spPr/>
        <p:txBody>
          <a:bodyPr/>
          <a:lstStyle/>
          <a:p>
            <a:r>
              <a:rPr lang="he-IL" sz="4000" b="1" dirty="0">
                <a:solidFill>
                  <a:srgbClr val="002060"/>
                </a:solidFill>
                <a:latin typeface="Calibri" panose="020F0502020204030204" pitchFamily="34" charset="0"/>
                <a:cs typeface="Calibri" panose="020F0502020204030204" pitchFamily="34" charset="0"/>
              </a:rPr>
              <a:t>מָה נִלְמַד הַיּוֹם?</a:t>
            </a:r>
          </a:p>
        </p:txBody>
      </p:sp>
      <p:sp>
        <p:nvSpPr>
          <p:cNvPr id="5" name="TextBox 4">
            <a:extLst>
              <a:ext uri="{FF2B5EF4-FFF2-40B4-BE49-F238E27FC236}">
                <a16:creationId xmlns:a16="http://schemas.microsoft.com/office/drawing/2014/main" id="{B04D3CED-FDDA-4A96-B61E-C25C27187732}"/>
              </a:ext>
            </a:extLst>
          </p:cNvPr>
          <p:cNvSpPr txBox="1"/>
          <p:nvPr/>
        </p:nvSpPr>
        <p:spPr>
          <a:xfrm>
            <a:off x="1422781" y="4394499"/>
            <a:ext cx="8889116" cy="1754326"/>
          </a:xfrm>
          <a:prstGeom prst="rect">
            <a:avLst/>
          </a:prstGeom>
          <a:solidFill>
            <a:schemeClr val="accent1">
              <a:lumMod val="60000"/>
              <a:lumOff val="40000"/>
            </a:schemeClr>
          </a:solidFill>
        </p:spPr>
        <p:txBody>
          <a:bodyPr wrap="square">
            <a:spAutoFit/>
          </a:bodyPr>
          <a:lstStyle/>
          <a:p>
            <a:pPr marL="45720" indent="0" algn="ctr">
              <a:buNone/>
            </a:pPr>
            <a:r>
              <a:rPr lang="he-IL" sz="3600" b="1" dirty="0">
                <a:solidFill>
                  <a:srgbClr val="002060"/>
                </a:solidFill>
                <a:latin typeface="Calibri" panose="020F0502020204030204" pitchFamily="34" charset="0"/>
                <a:cs typeface="Calibri" panose="020F0502020204030204" pitchFamily="34" charset="0"/>
              </a:rPr>
              <a:t>בַּשִּׁעוּר שֶׁלָּנוּ הַיּוֹם, נְדַבֵּר עַל מָה שֶׁעוֹזֵר לָנוּ לַעֲשׂוֹת</a:t>
            </a:r>
          </a:p>
          <a:p>
            <a:pPr marL="45720" indent="0" algn="ctr">
              <a:buNone/>
            </a:pPr>
            <a:r>
              <a:rPr lang="he-IL" sz="3600" b="1" dirty="0">
                <a:solidFill>
                  <a:srgbClr val="002060"/>
                </a:solidFill>
                <a:latin typeface="Calibri" panose="020F0502020204030204" pitchFamily="34" charset="0"/>
                <a:cs typeface="Calibri" panose="020F0502020204030204" pitchFamily="34" charset="0"/>
              </a:rPr>
              <a:t>דְּבָרִים שׁוֹנִים וַחֲשׁוּבִים בַּחַיִּים שֶׁלָּנוּ</a:t>
            </a:r>
          </a:p>
          <a:p>
            <a:pPr marL="45720" algn="ctr"/>
            <a:r>
              <a:rPr lang="he-IL" sz="3600" b="1" dirty="0">
                <a:solidFill>
                  <a:srgbClr val="002060"/>
                </a:solidFill>
                <a:latin typeface="Calibri" panose="020F0502020204030204" pitchFamily="34" charset="0"/>
                <a:cs typeface="Calibri" panose="020F0502020204030204" pitchFamily="34" charset="0"/>
              </a:rPr>
              <a:t>בְּאֹפֶן קָבוּעַ </a:t>
            </a:r>
          </a:p>
        </p:txBody>
      </p:sp>
    </p:spTree>
    <p:extLst>
      <p:ext uri="{BB962C8B-B14F-4D97-AF65-F5344CB8AC3E}">
        <p14:creationId xmlns:p14="http://schemas.microsoft.com/office/powerpoint/2010/main" val="147701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E0152-EFCB-4DDC-9284-EBD1320A169F}"/>
              </a:ext>
            </a:extLst>
          </p:cNvPr>
          <p:cNvSpPr>
            <a:spLocks noGrp="1"/>
          </p:cNvSpPr>
          <p:nvPr>
            <p:ph type="title"/>
          </p:nvPr>
        </p:nvSpPr>
        <p:spPr>
          <a:xfrm>
            <a:off x="508494" y="355847"/>
            <a:ext cx="11175013" cy="1054394"/>
          </a:xfrm>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נִצְפֶּה בְּיַחַד</a:t>
            </a:r>
          </a:p>
        </p:txBody>
      </p:sp>
      <p:pic>
        <p:nvPicPr>
          <p:cNvPr id="4" name="Picture 2" descr="Movie, Cinema, Negative, Frame, 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310" y="1862710"/>
            <a:ext cx="5865465" cy="4392640"/>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3922784" y="3597365"/>
            <a:ext cx="3948518" cy="923330"/>
          </a:xfrm>
          <a:prstGeom prst="rect">
            <a:avLst/>
          </a:prstGeom>
          <a:noFill/>
        </p:spPr>
        <p:txBody>
          <a:bodyPr wrap="none" lIns="91440" tIns="45720" rIns="91440" bIns="45720">
            <a:spAutoFit/>
          </a:bodyPr>
          <a:lstStyle/>
          <a:p>
            <a:pPr algn="ctr"/>
            <a:r>
              <a:rPr lang="he-IL" sz="5400" b="0" cap="none" spc="0" dirty="0">
                <a:ln w="0"/>
                <a:solidFill>
                  <a:schemeClr val="tx1"/>
                </a:solidFill>
                <a:effectLst>
                  <a:outerShdw blurRad="38100" dist="19050" dir="2700000" algn="tl" rotWithShape="0">
                    <a:schemeClr val="dk1">
                      <a:alpha val="40000"/>
                    </a:schemeClr>
                  </a:outerShdw>
                </a:effectLst>
                <a:hlinkClick r:id="rId4"/>
              </a:rPr>
              <a:t>קישור לסרטון</a:t>
            </a:r>
            <a:endParaRPr lang="he-IL"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9119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285A44-B0CF-4993-B021-F1872DD741C4}"/>
              </a:ext>
            </a:extLst>
          </p:cNvPr>
          <p:cNvSpPr>
            <a:spLocks noGrp="1"/>
          </p:cNvSpPr>
          <p:nvPr>
            <p:ph idx="1"/>
          </p:nvPr>
        </p:nvSpPr>
        <p:spPr>
          <a:xfrm>
            <a:off x="3711921" y="1705880"/>
            <a:ext cx="6748171" cy="5011791"/>
          </a:xfrm>
        </p:spPr>
        <p:txBody>
          <a:bodyPr>
            <a:noAutofit/>
          </a:bodyPr>
          <a:lstStyle/>
          <a:p>
            <a:pPr marL="45720" indent="0">
              <a:buNone/>
            </a:pPr>
            <a:r>
              <a:rPr lang="he-IL" sz="1400"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צפייה ראשונה </a:t>
            </a: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 ברצף</a:t>
            </a:r>
          </a:p>
          <a:p>
            <a:pPr marL="45720" indent="0">
              <a:buNone/>
            </a:pPr>
            <a:endPar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he-IL" sz="1400"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צפייה שניה </a:t>
            </a: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 עם עצירות לשאלות (נקרין לתלמידים בשקף הבא):</a:t>
            </a:r>
          </a:p>
          <a:p>
            <a:pPr marL="45720" indent="0">
              <a:buNone/>
            </a:pPr>
            <a:endParaRPr lang="he-IL" sz="1400" u="sng"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endParaRPr>
          </a:p>
          <a:p>
            <a:pPr marL="45720" indent="0">
              <a:buNone/>
            </a:pPr>
            <a:r>
              <a:rPr lang="he-IL" sz="1400" u="sng"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עצירה ראשונה </a:t>
            </a:r>
            <a:r>
              <a:rPr lang="he-IL" sz="1400" u="sng" dirty="0">
                <a:solidFill>
                  <a:srgbClr val="002060"/>
                </a:solidFill>
                <a:latin typeface="Tahoma" panose="020B0604030504040204" pitchFamily="34" charset="0"/>
                <a:ea typeface="Tahoma" panose="020B0604030504040204" pitchFamily="34" charset="0"/>
                <a:cs typeface="Tahoma" panose="020B0604030504040204" pitchFamily="34" charset="0"/>
              </a:rPr>
              <a:t>– ד' 1:00</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הילדה ניסתה לעשות?</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היא הרגישה כאשר ניסתה ולא הצליחה?</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היא עשתה?</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הייתם אומרים לה?</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הייתם עושים במקומה?</a:t>
            </a:r>
          </a:p>
          <a:p>
            <a:pPr marL="45720" indent="0">
              <a:buNone/>
            </a:pPr>
            <a:endPar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he-IL" sz="1400" u="sng"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עצירה שניה </a:t>
            </a:r>
            <a:r>
              <a:rPr lang="he-IL" sz="1400" u="sng" dirty="0">
                <a:solidFill>
                  <a:srgbClr val="002060"/>
                </a:solidFill>
                <a:latin typeface="Tahoma" panose="020B0604030504040204" pitchFamily="34" charset="0"/>
                <a:ea typeface="Tahoma" panose="020B0604030504040204" pitchFamily="34" charset="0"/>
                <a:cs typeface="Tahoma" panose="020B0604030504040204" pitchFamily="34" charset="0"/>
              </a:rPr>
              <a:t>– ד' 2:56</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מי היא הדמות הקטנה?</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ניסתה הדמות הקטנה לעשות? האם הצליחה?</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איך הרגישה?</a:t>
            </a:r>
          </a:p>
          <a:p>
            <a:pPr marL="45720" indent="0">
              <a:buNone/>
            </a:pPr>
            <a:endPar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he-IL" sz="1400" u="sng"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עצירה שלישית </a:t>
            </a:r>
            <a:r>
              <a:rPr lang="he-IL" sz="1400" u="sng" dirty="0">
                <a:solidFill>
                  <a:srgbClr val="002060"/>
                </a:solidFill>
                <a:latin typeface="Tahoma" panose="020B0604030504040204" pitchFamily="34" charset="0"/>
                <a:ea typeface="Tahoma" panose="020B0604030504040204" pitchFamily="34" charset="0"/>
                <a:cs typeface="Tahoma" panose="020B0604030504040204" pitchFamily="34" charset="0"/>
              </a:rPr>
              <a:t>– בסוף</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ומה קרה בסוף?</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כיצד זה התאפשר?</a:t>
            </a:r>
          </a:p>
        </p:txBody>
      </p:sp>
      <p:sp>
        <p:nvSpPr>
          <p:cNvPr id="3" name="Title 2">
            <a:extLst>
              <a:ext uri="{FF2B5EF4-FFF2-40B4-BE49-F238E27FC236}">
                <a16:creationId xmlns:a16="http://schemas.microsoft.com/office/drawing/2014/main" id="{208E0152-EFCB-4DDC-9284-EBD1320A169F}"/>
              </a:ext>
            </a:extLst>
          </p:cNvPr>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הנחיות לצפייה בסרטון - למורה</a:t>
            </a:r>
          </a:p>
        </p:txBody>
      </p:sp>
      <p:pic>
        <p:nvPicPr>
          <p:cNvPr id="1026" name="Picture 2" descr="Clapper, Hollywood, Cinema, Boar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221" y="2516671"/>
            <a:ext cx="32385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1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ovie, Cinema, Negative, Frame, Cam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408" y="1914641"/>
            <a:ext cx="3106291" cy="232629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EED4C7A-C116-4AEE-B789-884EF282714D}"/>
              </a:ext>
            </a:extLst>
          </p:cNvPr>
          <p:cNvSpPr>
            <a:spLocks noGrp="1"/>
          </p:cNvSpPr>
          <p:nvPr>
            <p:ph type="title"/>
          </p:nvPr>
        </p:nvSpPr>
        <p:spPr/>
        <p:txBody>
          <a:bodyPr/>
          <a:lstStyle/>
          <a:p>
            <a:pPr marL="45720" indent="0"/>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נִצְפֶּה בְּיַחַד</a:t>
            </a:r>
          </a:p>
        </p:txBody>
      </p:sp>
      <p:sp>
        <p:nvSpPr>
          <p:cNvPr id="6" name="TextBox 5">
            <a:extLst>
              <a:ext uri="{FF2B5EF4-FFF2-40B4-BE49-F238E27FC236}">
                <a16:creationId xmlns:a16="http://schemas.microsoft.com/office/drawing/2014/main" id="{D832E3EA-587E-4DD4-A27A-D1C35D9DD080}"/>
              </a:ext>
            </a:extLst>
          </p:cNvPr>
          <p:cNvSpPr txBox="1"/>
          <p:nvPr/>
        </p:nvSpPr>
        <p:spPr>
          <a:xfrm>
            <a:off x="1211196" y="4562892"/>
            <a:ext cx="4600717" cy="1785104"/>
          </a:xfrm>
          <a:prstGeom prst="rect">
            <a:avLst/>
          </a:prstGeom>
          <a:noFill/>
          <a:ln>
            <a:solidFill>
              <a:srgbClr val="002060"/>
            </a:solidFill>
          </a:ln>
        </p:spPr>
        <p:txBody>
          <a:bodyPr wrap="square">
            <a:spAutoFit/>
          </a:bodyPr>
          <a:lstStyle/>
          <a:p>
            <a:pPr marL="45720" indent="0">
              <a:buNone/>
            </a:pPr>
            <a:r>
              <a:rPr lang="he-IL" sz="2200" dirty="0">
                <a:solidFill>
                  <a:srgbClr val="002060"/>
                </a:solidFill>
                <a:latin typeface="Calibri" panose="020F0502020204030204" pitchFamily="34" charset="0"/>
                <a:cs typeface="Calibri" panose="020F0502020204030204" pitchFamily="34" charset="0"/>
              </a:rPr>
              <a:t>מִי הִיא הַדְּמוּת הַקְטָנָה?</a:t>
            </a:r>
          </a:p>
          <a:p>
            <a:pPr marL="45720" indent="0">
              <a:buNone/>
            </a:pPr>
            <a:r>
              <a:rPr lang="he-IL" sz="2200" dirty="0">
                <a:solidFill>
                  <a:srgbClr val="002060"/>
                </a:solidFill>
                <a:latin typeface="Calibri" panose="020F0502020204030204" pitchFamily="34" charset="0"/>
                <a:cs typeface="Calibri" panose="020F0502020204030204" pitchFamily="34" charset="0"/>
              </a:rPr>
              <a:t>מָה נִסְּתָה הַדְּמוּת הַקְּטַנָּה לַעֲשׂוֹת?</a:t>
            </a:r>
          </a:p>
          <a:p>
            <a:pPr marL="45720" indent="0">
              <a:buNone/>
            </a:pPr>
            <a:r>
              <a:rPr lang="he-IL" sz="2200" dirty="0">
                <a:solidFill>
                  <a:srgbClr val="002060"/>
                </a:solidFill>
                <a:latin typeface="Calibri" panose="020F0502020204030204" pitchFamily="34" charset="0"/>
                <a:cs typeface="Calibri" panose="020F0502020204030204" pitchFamily="34" charset="0"/>
              </a:rPr>
              <a:t>הַאִם הַצְּלִיחָה?</a:t>
            </a:r>
          </a:p>
          <a:p>
            <a:pPr marL="45720" indent="0">
              <a:buNone/>
            </a:pPr>
            <a:r>
              <a:rPr lang="he-IL" sz="2200" dirty="0">
                <a:solidFill>
                  <a:srgbClr val="002060"/>
                </a:solidFill>
                <a:latin typeface="Calibri" panose="020F0502020204030204" pitchFamily="34" charset="0"/>
                <a:cs typeface="Calibri" panose="020F0502020204030204" pitchFamily="34" charset="0"/>
              </a:rPr>
              <a:t>אֵיךְ הִרְגִּישָׁה?</a:t>
            </a:r>
          </a:p>
          <a:p>
            <a:pPr marL="45720" indent="0">
              <a:buNone/>
            </a:pPr>
            <a:endParaRPr lang="he-IL" sz="2200" dirty="0">
              <a:solidFill>
                <a:srgbClr val="00206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AFF02B0-5C4B-4C2C-AA5A-A2822A6D6498}"/>
              </a:ext>
            </a:extLst>
          </p:cNvPr>
          <p:cNvSpPr txBox="1"/>
          <p:nvPr/>
        </p:nvSpPr>
        <p:spPr>
          <a:xfrm>
            <a:off x="6327872" y="4562892"/>
            <a:ext cx="4600717" cy="1785104"/>
          </a:xfrm>
          <a:prstGeom prst="rect">
            <a:avLst/>
          </a:prstGeom>
          <a:noFill/>
          <a:ln>
            <a:solidFill>
              <a:srgbClr val="002060"/>
            </a:solidFill>
          </a:ln>
        </p:spPr>
        <p:txBody>
          <a:bodyPr wrap="square">
            <a:spAutoFit/>
          </a:bodyPr>
          <a:lstStyle/>
          <a:p>
            <a:pPr marL="45720" indent="0">
              <a:buNone/>
            </a:pPr>
            <a:r>
              <a:rPr lang="he-IL" sz="2200" dirty="0">
                <a:solidFill>
                  <a:srgbClr val="002060"/>
                </a:solidFill>
                <a:latin typeface="Calibri" panose="020F0502020204030204" pitchFamily="34" charset="0"/>
                <a:cs typeface="Calibri" panose="020F0502020204030204" pitchFamily="34" charset="0"/>
              </a:rPr>
              <a:t>מָה הַיַּלְדָּה נִסְּתָה לַעֲשׂוֹת?</a:t>
            </a:r>
          </a:p>
          <a:p>
            <a:pPr marL="45720" indent="0">
              <a:buNone/>
            </a:pPr>
            <a:r>
              <a:rPr lang="he-IL" sz="2200" dirty="0">
                <a:solidFill>
                  <a:srgbClr val="002060"/>
                </a:solidFill>
                <a:latin typeface="Calibri" panose="020F0502020204030204" pitchFamily="34" charset="0"/>
                <a:cs typeface="Calibri" panose="020F0502020204030204" pitchFamily="34" charset="0"/>
              </a:rPr>
              <a:t>מָה הִיא הִרְגִּישָׁה כַּאֲשֶׁר נִסְּתָה וָלֹא הַצְּלִיחָה?</a:t>
            </a:r>
          </a:p>
          <a:p>
            <a:pPr marL="45720" indent="0">
              <a:buNone/>
            </a:pPr>
            <a:r>
              <a:rPr lang="he-IL" sz="2200" dirty="0">
                <a:solidFill>
                  <a:srgbClr val="002060"/>
                </a:solidFill>
                <a:latin typeface="Calibri" panose="020F0502020204030204" pitchFamily="34" charset="0"/>
                <a:cs typeface="Calibri" panose="020F0502020204030204" pitchFamily="34" charset="0"/>
              </a:rPr>
              <a:t>מָה הִיא עָשְׂתָה?</a:t>
            </a:r>
          </a:p>
          <a:p>
            <a:pPr marL="45720" indent="0">
              <a:buNone/>
            </a:pPr>
            <a:r>
              <a:rPr lang="he-IL" sz="2200" dirty="0">
                <a:solidFill>
                  <a:srgbClr val="002060"/>
                </a:solidFill>
                <a:latin typeface="Calibri" panose="020F0502020204030204" pitchFamily="34" charset="0"/>
                <a:cs typeface="Calibri" panose="020F0502020204030204" pitchFamily="34" charset="0"/>
              </a:rPr>
              <a:t>מָה הֱיִיתֶם אוֹמְרִים לָהּ?</a:t>
            </a:r>
          </a:p>
          <a:p>
            <a:pPr marL="45720" indent="0">
              <a:buNone/>
            </a:pPr>
            <a:r>
              <a:rPr lang="he-IL" sz="2200" dirty="0">
                <a:solidFill>
                  <a:srgbClr val="002060"/>
                </a:solidFill>
                <a:latin typeface="Calibri" panose="020F0502020204030204" pitchFamily="34" charset="0"/>
                <a:cs typeface="Calibri" panose="020F0502020204030204" pitchFamily="34" charset="0"/>
              </a:rPr>
              <a:t>מָה הֱיִיתֶם עוֹשִׂים בְּמִקּוּמָהּ?</a:t>
            </a:r>
          </a:p>
        </p:txBody>
      </p:sp>
      <p:pic>
        <p:nvPicPr>
          <p:cNvPr id="2050" name="Picture 2" descr="Movie, Cinema, Negative, Frame, Cam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830" y="2061483"/>
            <a:ext cx="3106291" cy="23262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estion, Question Mark, Help, Respon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9621" y="2530278"/>
            <a:ext cx="1388707" cy="13887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rain, Brainstorming, Character, Sm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484" y="2397728"/>
            <a:ext cx="1524138" cy="136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6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FCE77B-F0AC-4F1D-8E24-AF0BFD6D46DA}"/>
              </a:ext>
            </a:extLst>
          </p:cNvPr>
          <p:cNvSpPr>
            <a:spLocks noGrp="1"/>
          </p:cNvSpPr>
          <p:nvPr>
            <p:ph idx="1"/>
          </p:nvPr>
        </p:nvSpPr>
        <p:spPr>
          <a:xfrm>
            <a:off x="507999" y="1719071"/>
            <a:ext cx="11210524" cy="4954684"/>
          </a:xfrm>
        </p:spPr>
        <p:txBody>
          <a:bodyPr>
            <a:normAutofit/>
          </a:bodyPr>
          <a:lstStyle/>
          <a:p>
            <a:pPr marL="45720" indent="0" algn="ctr">
              <a:buNone/>
            </a:pPr>
            <a:r>
              <a:rPr lang="he-IL" sz="3200" b="1" spc="0" dirty="0">
                <a:ln w="0"/>
                <a:solidFill>
                  <a:schemeClr val="accent1">
                    <a:lumMod val="75000"/>
                  </a:schemeClr>
                </a:solidFill>
                <a:latin typeface="Calibri" panose="020F0502020204030204" pitchFamily="34" charset="0"/>
                <a:cs typeface="Calibri" panose="020F0502020204030204" pitchFamily="34" charset="0"/>
              </a:rPr>
              <a:t>מָה עָזַר לַיַּלְדָּה לְהָאִיר אֶת הַכּוֹכָב בַּשָּׁמַיִם</a:t>
            </a:r>
          </a:p>
          <a:p>
            <a:pPr marL="45720" indent="0" algn="ctr">
              <a:buNone/>
            </a:pPr>
            <a:r>
              <a:rPr lang="he-IL" sz="3200" b="1" spc="0" dirty="0">
                <a:ln w="0"/>
                <a:solidFill>
                  <a:schemeClr val="accent1">
                    <a:lumMod val="75000"/>
                  </a:schemeClr>
                </a:solidFill>
                <a:latin typeface="Calibri" panose="020F0502020204030204" pitchFamily="34" charset="0"/>
                <a:cs typeface="Calibri" panose="020F0502020204030204" pitchFamily="34" charset="0"/>
              </a:rPr>
              <a:t>וְלִגְרֹם לַמָּטוֹס לְהַמְרִיא וְלָטוּס?</a:t>
            </a:r>
          </a:p>
          <a:p>
            <a:pPr marL="45720" indent="0" algn="ctr">
              <a:buNone/>
            </a:pPr>
            <a:endParaRPr lang="he-IL" sz="3200" b="1" spc="0" dirty="0">
              <a:ln w="0"/>
              <a:solidFill>
                <a:schemeClr val="accent1">
                  <a:lumMod val="75000"/>
                </a:schemeClr>
              </a:solidFill>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34EBAB84-CB26-41F0-97E7-CD66BD5F3E46}"/>
              </a:ext>
            </a:extLst>
          </p:cNvPr>
          <p:cNvSpPr>
            <a:spLocks noGrp="1"/>
          </p:cNvSpPr>
          <p:nvPr>
            <p:ph type="title"/>
          </p:nvPr>
        </p:nvSpPr>
        <p:spPr>
          <a:xfrm>
            <a:off x="508000" y="355847"/>
            <a:ext cx="11175013" cy="1054394"/>
          </a:xfrm>
        </p:spPr>
        <p:txBody>
          <a:bodyPr/>
          <a:lstStyle/>
          <a:p>
            <a:pPr marL="45720" indent="0"/>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נִצְפֶּה בְּיַחַד</a:t>
            </a:r>
          </a:p>
        </p:txBody>
      </p:sp>
      <p:pic>
        <p:nvPicPr>
          <p:cNvPr id="8" name="תמונה 7" descr="Emoji, Smiley, Funny, Cartoon, Comic">
            <a:extLst>
              <a:ext uri="{FF2B5EF4-FFF2-40B4-BE49-F238E27FC236}">
                <a16:creationId xmlns:a16="http://schemas.microsoft.com/office/drawing/2014/main" id="{8523E07B-AD1A-4FBC-8088-A06B196B3F6B}"/>
              </a:ext>
            </a:extLst>
          </p:cNvPr>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07066" y="3206655"/>
            <a:ext cx="2976880" cy="2867660"/>
          </a:xfrm>
          <a:prstGeom prst="rect">
            <a:avLst/>
          </a:prstGeom>
          <a:noFill/>
          <a:ln>
            <a:noFill/>
          </a:ln>
        </p:spPr>
      </p:pic>
    </p:spTree>
    <p:extLst>
      <p:ext uri="{BB962C8B-B14F-4D97-AF65-F5344CB8AC3E}">
        <p14:creationId xmlns:p14="http://schemas.microsoft.com/office/powerpoint/2010/main" val="69828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1C086A-925D-4542-9247-012987609E8A}"/>
              </a:ext>
            </a:extLst>
          </p:cNvPr>
          <p:cNvSpPr txBox="1">
            <a:spLocks/>
          </p:cNvSpPr>
          <p:nvPr/>
        </p:nvSpPr>
        <p:spPr>
          <a:xfrm>
            <a:off x="1956000" y="480246"/>
            <a:ext cx="8280000" cy="720000"/>
          </a:xfrm>
          <a:prstGeom prst="rect">
            <a:avLst/>
          </a:prstGeom>
        </p:spPr>
        <p:txBody>
          <a:bodyPr vert="horz" lIns="91440" tIns="45720" rIns="91440" bIns="45720" rtlCol="0" anchor="ctr">
            <a:normAutofit fontScale="97500"/>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p>
        </p:txBody>
      </p:sp>
      <p:sp>
        <p:nvSpPr>
          <p:cNvPr id="5" name="Rectangle: Rounded Corners 10">
            <a:extLst>
              <a:ext uri="{FF2B5EF4-FFF2-40B4-BE49-F238E27FC236}">
                <a16:creationId xmlns:a16="http://schemas.microsoft.com/office/drawing/2014/main" id="{7CCC147B-9865-43A1-90B0-3A9DECF65BD3}"/>
              </a:ext>
            </a:extLst>
          </p:cNvPr>
          <p:cNvSpPr/>
          <p:nvPr/>
        </p:nvSpPr>
        <p:spPr>
          <a:xfrm>
            <a:off x="4294924" y="3889777"/>
            <a:ext cx="3420000" cy="1800000"/>
          </a:xfrm>
          <a:prstGeom prst="roundRect">
            <a:avLst/>
          </a:prstGeom>
          <a:ln w="57150">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3600" b="1" dirty="0">
                <a:solidFill>
                  <a:srgbClr val="002060"/>
                </a:solidFill>
                <a:latin typeface="Calibri" panose="020F0502020204030204" pitchFamily="34" charset="0"/>
                <a:cs typeface="Calibri" panose="020F0502020204030204" pitchFamily="34" charset="0"/>
              </a:rPr>
              <a:t>אֵיזוֹ מִלָּה</a:t>
            </a:r>
          </a:p>
          <a:p>
            <a:pPr algn="ctr" rtl="1"/>
            <a:r>
              <a:rPr lang="he-IL" sz="3600" b="1" dirty="0">
                <a:solidFill>
                  <a:srgbClr val="002060"/>
                </a:solidFill>
                <a:latin typeface="Calibri" panose="020F0502020204030204" pitchFamily="34" charset="0"/>
                <a:cs typeface="Calibri" panose="020F0502020204030204" pitchFamily="34" charset="0"/>
              </a:rPr>
              <a:t>מִסְתַּתֶּרֶת בַּמִּלָּה "הַתְמָדָה"?</a:t>
            </a:r>
          </a:p>
        </p:txBody>
      </p:sp>
      <p:sp>
        <p:nvSpPr>
          <p:cNvPr id="2" name="Rectangle: Rounded Corners 10">
            <a:extLst>
              <a:ext uri="{FF2B5EF4-FFF2-40B4-BE49-F238E27FC236}">
                <a16:creationId xmlns:a16="http://schemas.microsoft.com/office/drawing/2014/main" id="{C9CE74B8-A643-41B9-9400-86219F86658C}"/>
              </a:ext>
            </a:extLst>
          </p:cNvPr>
          <p:cNvSpPr/>
          <p:nvPr/>
        </p:nvSpPr>
        <p:spPr>
          <a:xfrm>
            <a:off x="4294924" y="1808225"/>
            <a:ext cx="3420000" cy="1800000"/>
          </a:xfrm>
          <a:prstGeom prst="roundRect">
            <a:avLst/>
          </a:prstGeom>
          <a:ln w="57150">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he-IL" sz="4800" b="1" dirty="0">
                <a:solidFill>
                  <a:srgbClr val="C00000"/>
                </a:solidFill>
                <a:latin typeface="Calibri" panose="020F0502020204030204" pitchFamily="34" charset="0"/>
                <a:cs typeface="Calibri" panose="020F0502020204030204" pitchFamily="34" charset="0"/>
              </a:rPr>
              <a:t>"הַתְמָדָה"</a:t>
            </a:r>
          </a:p>
        </p:txBody>
      </p:sp>
      <p:pic>
        <p:nvPicPr>
          <p:cNvPr id="6" name="תמונה 5" descr="Emoji, Smiley, Funny, Cartoon, Comic"/>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7575" y="3823970"/>
            <a:ext cx="2976880" cy="2867660"/>
          </a:xfrm>
          <a:prstGeom prst="rect">
            <a:avLst/>
          </a:prstGeom>
          <a:noFill/>
          <a:ln>
            <a:noFill/>
          </a:ln>
        </p:spPr>
      </p:pic>
    </p:spTree>
    <p:extLst>
      <p:ext uri="{BB962C8B-B14F-4D97-AF65-F5344CB8AC3E}">
        <p14:creationId xmlns:p14="http://schemas.microsoft.com/office/powerpoint/2010/main" val="285383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2CA062-D086-4A8E-92C0-77D6BE53329F}"/>
              </a:ext>
            </a:extLst>
          </p:cNvPr>
          <p:cNvSpPr>
            <a:spLocks noGrp="1"/>
          </p:cNvSpPr>
          <p:nvPr>
            <p:ph idx="1"/>
          </p:nvPr>
        </p:nvSpPr>
        <p:spPr>
          <a:xfrm>
            <a:off x="490244" y="5630355"/>
            <a:ext cx="11210524" cy="1054395"/>
          </a:xfrm>
        </p:spPr>
        <p:txBody>
          <a:bodyPr>
            <a:normAutofit lnSpcReduction="10000"/>
          </a:bodyPr>
          <a:lstStyle/>
          <a:p>
            <a:pPr marL="45720" indent="0" algn="ctr">
              <a:buNone/>
            </a:pPr>
            <a:r>
              <a:rPr lang="he-IL" sz="2400" dirty="0">
                <a:solidFill>
                  <a:srgbClr val="002060"/>
                </a:solidFill>
                <a:latin typeface="Tahoma" panose="020B0604030504040204" pitchFamily="34" charset="0"/>
                <a:ea typeface="Tahoma" panose="020B0604030504040204" pitchFamily="34" charset="0"/>
                <a:cs typeface="Tahoma" panose="020B0604030504040204" pitchFamily="34" charset="0"/>
              </a:rPr>
              <a:t>הַדְּבָרִים שֶׁאוֹתָם אֲנַחְנוּ עוֹשִׂים בְּאֹפֶן קָבוּעַ – דּוֹרְשִׁים מֵאִתָּנוּ</a:t>
            </a:r>
          </a:p>
          <a:p>
            <a:pPr marL="45720" indent="0" algn="ctr">
              <a:buNone/>
            </a:pPr>
            <a:r>
              <a:rPr lang="he-IL" sz="3600" b="1" dirty="0">
                <a:solidFill>
                  <a:srgbClr val="0070C0"/>
                </a:solidFill>
                <a:latin typeface="Tahoma" panose="020B0604030504040204" pitchFamily="34" charset="0"/>
                <a:ea typeface="Tahoma" panose="020B0604030504040204" pitchFamily="34" charset="0"/>
                <a:cs typeface="Tahoma" panose="020B0604030504040204" pitchFamily="34" charset="0"/>
              </a:rPr>
              <a:t>" הַתְמָדָה"</a:t>
            </a:r>
          </a:p>
          <a:p>
            <a:endParaRPr lang="he-IL" sz="2800" dirty="0">
              <a:solidFill>
                <a:srgbClr val="002060"/>
              </a:solidFill>
              <a:latin typeface="Calibri" panose="020F0502020204030204" pitchFamily="34" charset="0"/>
              <a:cs typeface="Calibri" panose="020F0502020204030204" pitchFamily="34" charset="0"/>
            </a:endParaRPr>
          </a:p>
          <a:p>
            <a:endParaRPr lang="he-IL" sz="2800" dirty="0">
              <a:solidFill>
                <a:srgbClr val="002060"/>
              </a:solidFill>
              <a:latin typeface="Calibri" panose="020F0502020204030204" pitchFamily="34" charset="0"/>
              <a:cs typeface="Calibri" panose="020F0502020204030204" pitchFamily="34" charset="0"/>
            </a:endParaRPr>
          </a:p>
          <a:p>
            <a:endParaRPr lang="he-IL" sz="2800" dirty="0">
              <a:solidFill>
                <a:srgbClr val="002060"/>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49B0BDDD-6427-45E0-BAF5-491F44B401EA}"/>
              </a:ext>
            </a:extLst>
          </p:cNvPr>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הַתְמָדָה</a:t>
            </a:r>
          </a:p>
        </p:txBody>
      </p:sp>
      <p:pic>
        <p:nvPicPr>
          <p:cNvPr id="2050" name="Picture 2" descr="Anak Laki Laki, Karakter, Gadis Gadis">
            <a:extLst>
              <a:ext uri="{FF2B5EF4-FFF2-40B4-BE49-F238E27FC236}">
                <a16:creationId xmlns:a16="http://schemas.microsoft.com/office/drawing/2014/main" id="{D9102253-D742-4C49-BBC9-AB34D12E14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4579" b="62935"/>
          <a:stretch/>
        </p:blipFill>
        <p:spPr bwMode="auto">
          <a:xfrm>
            <a:off x="416889" y="3140318"/>
            <a:ext cx="1094875" cy="2593382"/>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FF36AD86-34EA-48F3-9ACC-14BAF9511998}"/>
              </a:ext>
            </a:extLst>
          </p:cNvPr>
          <p:cNvSpPr/>
          <p:nvPr/>
        </p:nvSpPr>
        <p:spPr>
          <a:xfrm>
            <a:off x="878303" y="1910907"/>
            <a:ext cx="3096824" cy="1465647"/>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lumMod val="50000"/>
                  </a:schemeClr>
                </a:solidFill>
                <a:latin typeface="Calibri" panose="020F0502020204030204" pitchFamily="34" charset="0"/>
                <a:cs typeface="Calibri" panose="020F0502020204030204" pitchFamily="34" charset="0"/>
              </a:rPr>
              <a:t>אֲנִי מַאֲכִיל אֶת הַדָּגִים </a:t>
            </a:r>
            <a:r>
              <a:rPr lang="he-IL" sz="2400" dirty="0" err="1">
                <a:solidFill>
                  <a:schemeClr val="tx2">
                    <a:lumMod val="50000"/>
                  </a:schemeClr>
                </a:solidFill>
                <a:latin typeface="Calibri" panose="020F0502020204030204" pitchFamily="34" charset="0"/>
                <a:cs typeface="Calibri" panose="020F0502020204030204" pitchFamily="34" charset="0"/>
              </a:rPr>
              <a:t>בָּאַקְוַרְיוּם</a:t>
            </a:r>
            <a:r>
              <a:rPr lang="he-IL" sz="2400" dirty="0">
                <a:solidFill>
                  <a:schemeClr val="tx2">
                    <a:lumMod val="50000"/>
                  </a:schemeClr>
                </a:solidFill>
                <a:latin typeface="Calibri" panose="020F0502020204030204" pitchFamily="34" charset="0"/>
                <a:cs typeface="Calibri" panose="020F0502020204030204" pitchFamily="34" charset="0"/>
              </a:rPr>
              <a:t> בְּכָל בֹּקֶר...</a:t>
            </a:r>
          </a:p>
        </p:txBody>
      </p:sp>
      <p:pic>
        <p:nvPicPr>
          <p:cNvPr id="2052" name="Picture 4" descr="Anak Laki Laki, Karakter, Gadis Gadis">
            <a:extLst>
              <a:ext uri="{FF2B5EF4-FFF2-40B4-BE49-F238E27FC236}">
                <a16:creationId xmlns:a16="http://schemas.microsoft.com/office/drawing/2014/main" id="{351599F5-DEEA-48CD-8B8F-A109CE2E1E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534" t="63120" r="-3519"/>
          <a:stretch/>
        </p:blipFill>
        <p:spPr bwMode="auto">
          <a:xfrm>
            <a:off x="10262939" y="3003171"/>
            <a:ext cx="1667880" cy="263724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DFB4B275-CD77-456A-9286-0C66874E78CB}"/>
              </a:ext>
            </a:extLst>
          </p:cNvPr>
          <p:cNvSpPr/>
          <p:nvPr/>
        </p:nvSpPr>
        <p:spPr>
          <a:xfrm>
            <a:off x="7847057" y="1838939"/>
            <a:ext cx="2519364" cy="1467889"/>
          </a:xfrm>
          <a:prstGeom prst="wedgeEllipseCallout">
            <a:avLst>
              <a:gd name="adj1" fmla="val 42775"/>
              <a:gd name="adj2" fmla="val 6400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lumMod val="50000"/>
                  </a:schemeClr>
                </a:solidFill>
                <a:latin typeface="Calibri" panose="020F0502020204030204" pitchFamily="34" charset="0"/>
                <a:cs typeface="Calibri" panose="020F0502020204030204" pitchFamily="34" charset="0"/>
              </a:rPr>
              <a:t>אֲנִי מִתְאַמֶּנֶת כָּל יוֹם בִּנְגִינָה בַּפְּסַנְתֵּר</a:t>
            </a:r>
          </a:p>
        </p:txBody>
      </p:sp>
      <p:sp>
        <p:nvSpPr>
          <p:cNvPr id="9" name="Speech Bubble: Oval 8">
            <a:extLst>
              <a:ext uri="{FF2B5EF4-FFF2-40B4-BE49-F238E27FC236}">
                <a16:creationId xmlns:a16="http://schemas.microsoft.com/office/drawing/2014/main" id="{4DD7B5B7-27C5-4D5F-A871-BBAE837E8BB0}"/>
              </a:ext>
            </a:extLst>
          </p:cNvPr>
          <p:cNvSpPr/>
          <p:nvPr/>
        </p:nvSpPr>
        <p:spPr>
          <a:xfrm>
            <a:off x="4094328" y="1663134"/>
            <a:ext cx="3606802" cy="1883004"/>
          </a:xfrm>
          <a:prstGeom prst="wedgeEllipseCallout">
            <a:avLst>
              <a:gd name="adj1" fmla="val -15309"/>
              <a:gd name="adj2" fmla="val 57388"/>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he-IL" sz="2400" b="1" dirty="0">
                <a:solidFill>
                  <a:srgbClr val="002060"/>
                </a:solidFill>
                <a:latin typeface="Calibri" panose="020F0502020204030204" pitchFamily="34" charset="0"/>
                <a:cs typeface="Calibri" panose="020F0502020204030204" pitchFamily="34" charset="0"/>
              </a:rPr>
              <a:t>אֵלּוּ דְּבָרִים אַתֶּם עוֹשִׂים תָּמִיד?</a:t>
            </a:r>
          </a:p>
          <a:p>
            <a:pPr algn="ctr"/>
            <a:r>
              <a:rPr lang="he-IL" sz="2400" b="1" dirty="0">
                <a:solidFill>
                  <a:srgbClr val="002060"/>
                </a:solidFill>
                <a:latin typeface="Calibri" panose="020F0502020204030204" pitchFamily="34" charset="0"/>
                <a:cs typeface="Calibri" panose="020F0502020204030204" pitchFamily="34" charset="0"/>
              </a:rPr>
              <a:t>בְּכָל יוֹם? בְּכָל שָׁבוּעַ?</a:t>
            </a:r>
          </a:p>
          <a:p>
            <a:pPr algn="ctr"/>
            <a:r>
              <a:rPr lang="he-IL" sz="2400" b="1" dirty="0">
                <a:solidFill>
                  <a:srgbClr val="002060"/>
                </a:solidFill>
                <a:latin typeface="Calibri" panose="020F0502020204030204" pitchFamily="34" charset="0"/>
                <a:cs typeface="Calibri" panose="020F0502020204030204" pitchFamily="34" charset="0"/>
              </a:rPr>
              <a:t>מַדּוּעַ אַתֶּם עוֹשִׂים אוֹתָם?</a:t>
            </a:r>
            <a:endParaRPr lang="he-IL" sz="2400" dirty="0">
              <a:solidFill>
                <a:srgbClr val="002060"/>
              </a:solidFill>
              <a:latin typeface="Calibri" panose="020F0502020204030204" pitchFamily="34" charset="0"/>
              <a:cs typeface="Calibri" panose="020F0502020204030204" pitchFamily="34" charset="0"/>
            </a:endParaRPr>
          </a:p>
        </p:txBody>
      </p:sp>
      <p:pic>
        <p:nvPicPr>
          <p:cNvPr id="2058" name="Picture 10" descr="Anak Laki Laki, Anak, Remaja, Laki Laki">
            <a:extLst>
              <a:ext uri="{FF2B5EF4-FFF2-40B4-BE49-F238E27FC236}">
                <a16:creationId xmlns:a16="http://schemas.microsoft.com/office/drawing/2014/main" id="{DB2EC09B-E529-4422-AD3F-CEC158996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749" y="3630268"/>
            <a:ext cx="1214187" cy="171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8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96ADA6-6F2C-4F47-AED5-352538A4B4D4}"/>
              </a:ext>
            </a:extLst>
          </p:cNvPr>
          <p:cNvSpPr txBox="1">
            <a:spLocks/>
          </p:cNvSpPr>
          <p:nvPr/>
        </p:nvSpPr>
        <p:spPr>
          <a:xfrm>
            <a:off x="1956000" y="480246"/>
            <a:ext cx="8280000" cy="720000"/>
          </a:xfrm>
          <a:prstGeom prst="rect">
            <a:avLst/>
          </a:prstGeom>
        </p:spPr>
        <p:txBody>
          <a:bodyPr vert="horz" lIns="91440" tIns="45720" rIns="91440" bIns="45720" rtlCol="0" anchor="ctr">
            <a:normAutofit fontScale="97500"/>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רֶגַע, מְשַׁתְּפִים</a:t>
            </a:r>
          </a:p>
        </p:txBody>
      </p:sp>
      <p:sp>
        <p:nvSpPr>
          <p:cNvPr id="5" name="Rectangle: Rounded Corners 10">
            <a:extLst>
              <a:ext uri="{FF2B5EF4-FFF2-40B4-BE49-F238E27FC236}">
                <a16:creationId xmlns:a16="http://schemas.microsoft.com/office/drawing/2014/main" id="{492F45D3-F776-45CC-911B-1D5DBE033031}"/>
              </a:ext>
            </a:extLst>
          </p:cNvPr>
          <p:cNvSpPr/>
          <p:nvPr/>
        </p:nvSpPr>
        <p:spPr>
          <a:xfrm>
            <a:off x="4536587" y="2999869"/>
            <a:ext cx="3420000" cy="1800000"/>
          </a:xfrm>
          <a:prstGeom prst="roundRect">
            <a:avLst/>
          </a:prstGeom>
          <a:ln w="57150">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2800" dirty="0">
                <a:latin typeface="Calibri" panose="020F0502020204030204" pitchFamily="34" charset="0"/>
                <a:cs typeface="Calibri" panose="020F0502020204030204" pitchFamily="34" charset="0"/>
              </a:rPr>
              <a:t>בְּאֵלּוּ דְּבָרִים אֲנַחְנוּ מַתְמִידִים?</a:t>
            </a:r>
          </a:p>
        </p:txBody>
      </p:sp>
      <p:sp>
        <p:nvSpPr>
          <p:cNvPr id="3" name="Thought Bubble: Cloud 2">
            <a:extLst>
              <a:ext uri="{FF2B5EF4-FFF2-40B4-BE49-F238E27FC236}">
                <a16:creationId xmlns:a16="http://schemas.microsoft.com/office/drawing/2014/main" id="{E6E79273-92C7-4297-B940-4FBE23E79635}"/>
              </a:ext>
            </a:extLst>
          </p:cNvPr>
          <p:cNvSpPr/>
          <p:nvPr/>
        </p:nvSpPr>
        <p:spPr>
          <a:xfrm>
            <a:off x="8426498" y="1896009"/>
            <a:ext cx="2189748" cy="990595"/>
          </a:xfrm>
          <a:prstGeom prst="cloudCallout">
            <a:avLst>
              <a:gd name="adj1" fmla="val -58745"/>
              <a:gd name="adj2" fmla="val 57642"/>
            </a:avLst>
          </a:prstGeom>
          <a:ln>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9" name="Thought Bubble: Cloud 8">
            <a:extLst>
              <a:ext uri="{FF2B5EF4-FFF2-40B4-BE49-F238E27FC236}">
                <a16:creationId xmlns:a16="http://schemas.microsoft.com/office/drawing/2014/main" id="{DDEF5E00-27AA-4E82-AFB1-ECCB8BED83F6}"/>
              </a:ext>
            </a:extLst>
          </p:cNvPr>
          <p:cNvSpPr/>
          <p:nvPr/>
        </p:nvSpPr>
        <p:spPr>
          <a:xfrm>
            <a:off x="8535552" y="3995077"/>
            <a:ext cx="2189748" cy="990595"/>
          </a:xfrm>
          <a:prstGeom prst="cloudCallout">
            <a:avLst>
              <a:gd name="adj1" fmla="val -54899"/>
              <a:gd name="adj2" fmla="val -51671"/>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hought Bubble: Cloud 12">
            <a:extLst>
              <a:ext uri="{FF2B5EF4-FFF2-40B4-BE49-F238E27FC236}">
                <a16:creationId xmlns:a16="http://schemas.microsoft.com/office/drawing/2014/main" id="{FC3B12C4-40C3-4A7C-BA9B-735412CA0326}"/>
              </a:ext>
            </a:extLst>
          </p:cNvPr>
          <p:cNvSpPr/>
          <p:nvPr/>
        </p:nvSpPr>
        <p:spPr>
          <a:xfrm>
            <a:off x="6005068" y="5329499"/>
            <a:ext cx="2189748" cy="990595"/>
          </a:xfrm>
          <a:prstGeom prst="cloudCallout">
            <a:avLst>
              <a:gd name="adj1" fmla="val -38687"/>
              <a:gd name="adj2" fmla="val -79353"/>
            </a:avLst>
          </a:prstGeom>
          <a:solidFill>
            <a:srgbClr val="FF69A6"/>
          </a:solid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15" name="Thought Bubble: Cloud 14">
            <a:extLst>
              <a:ext uri="{FF2B5EF4-FFF2-40B4-BE49-F238E27FC236}">
                <a16:creationId xmlns:a16="http://schemas.microsoft.com/office/drawing/2014/main" id="{9DA4B5CC-8671-4C8E-A52F-A478CA9589F0}"/>
              </a:ext>
            </a:extLst>
          </p:cNvPr>
          <p:cNvSpPr/>
          <p:nvPr/>
        </p:nvSpPr>
        <p:spPr>
          <a:xfrm>
            <a:off x="2155177" y="1765399"/>
            <a:ext cx="2189748" cy="990595"/>
          </a:xfrm>
          <a:prstGeom prst="cloudCallout">
            <a:avLst>
              <a:gd name="adj1" fmla="val 50046"/>
              <a:gd name="adj2" fmla="val 58857"/>
            </a:avLst>
          </a:prstGeom>
          <a:solidFill>
            <a:schemeClr val="accent5">
              <a:lumMod val="40000"/>
              <a:lumOff val="6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he-IL"/>
          </a:p>
        </p:txBody>
      </p:sp>
      <p:sp>
        <p:nvSpPr>
          <p:cNvPr id="17" name="Thought Bubble: Cloud 16">
            <a:extLst>
              <a:ext uri="{FF2B5EF4-FFF2-40B4-BE49-F238E27FC236}">
                <a16:creationId xmlns:a16="http://schemas.microsoft.com/office/drawing/2014/main" id="{4907D4AC-4006-49AB-A863-116CD7F10549}"/>
              </a:ext>
            </a:extLst>
          </p:cNvPr>
          <p:cNvSpPr/>
          <p:nvPr/>
        </p:nvSpPr>
        <p:spPr>
          <a:xfrm>
            <a:off x="1592563" y="3418298"/>
            <a:ext cx="2189748" cy="990595"/>
          </a:xfrm>
          <a:prstGeom prst="cloudCallout">
            <a:avLst>
              <a:gd name="adj1" fmla="val 68053"/>
              <a:gd name="adj2" fmla="val 20315"/>
            </a:avLst>
          </a:prstGeom>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Thought Bubble: Cloud 18">
            <a:extLst>
              <a:ext uri="{FF2B5EF4-FFF2-40B4-BE49-F238E27FC236}">
                <a16:creationId xmlns:a16="http://schemas.microsoft.com/office/drawing/2014/main" id="{BFEFF7D6-C1D0-4E28-88A3-51E42193B25E}"/>
              </a:ext>
            </a:extLst>
          </p:cNvPr>
          <p:cNvSpPr/>
          <p:nvPr/>
        </p:nvSpPr>
        <p:spPr>
          <a:xfrm>
            <a:off x="2346839" y="5186026"/>
            <a:ext cx="2189748" cy="990595"/>
          </a:xfrm>
          <a:prstGeom prst="cloudCallout">
            <a:avLst>
              <a:gd name="adj1" fmla="val 63788"/>
              <a:gd name="adj2" fmla="val -56577"/>
            </a:avLst>
          </a:prstGeom>
          <a:solidFill>
            <a:schemeClr val="accent6">
              <a:lumMod val="40000"/>
              <a:lumOff val="60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3535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kolah, Dasar, Taman Kanak Kanak">
            <a:extLst>
              <a:ext uri="{FF2B5EF4-FFF2-40B4-BE49-F238E27FC236}">
                <a16:creationId xmlns:a16="http://schemas.microsoft.com/office/drawing/2014/main" id="{51F4A665-8C86-4486-BF94-E9DD8F07CF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3" t="-1" r="60241" b="21845"/>
          <a:stretch/>
        </p:blipFill>
        <p:spPr bwMode="auto">
          <a:xfrm>
            <a:off x="8883138" y="2349505"/>
            <a:ext cx="2156604" cy="3560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go, Bangunan, Permainan, Mainan">
            <a:extLst>
              <a:ext uri="{FF2B5EF4-FFF2-40B4-BE49-F238E27FC236}">
                <a16:creationId xmlns:a16="http://schemas.microsoft.com/office/drawing/2014/main" id="{A9779F1C-53B8-48F2-9D8A-BB662DB8A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222" y="4275465"/>
            <a:ext cx="2362201" cy="181226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2E227528-A29B-49E1-82D0-52E0B7946511}"/>
              </a:ext>
            </a:extLst>
          </p:cNvPr>
          <p:cNvSpPr txBox="1">
            <a:spLocks/>
          </p:cNvSpPr>
          <p:nvPr/>
        </p:nvSpPr>
        <p:spPr>
          <a:xfrm>
            <a:off x="1956000" y="480246"/>
            <a:ext cx="8280000" cy="720000"/>
          </a:xfrm>
          <a:prstGeom prst="rect">
            <a:avLst/>
          </a:prstGeom>
        </p:spPr>
        <p:txBody>
          <a:bodyPr vert="horz" lIns="91440" tIns="45720" rIns="91440" bIns="45720" rtlCol="0" anchor="ctr">
            <a:normAutofit fontScale="97500"/>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מָה כְּדָאִי לַיְּלָדִים לַעֲשׂוֹת?</a:t>
            </a:r>
          </a:p>
        </p:txBody>
      </p:sp>
      <p:pic>
        <p:nvPicPr>
          <p:cNvPr id="1034" name="Picture 10" descr="Gadis, Anak, Muda, Lucu, Remaja">
            <a:extLst>
              <a:ext uri="{FF2B5EF4-FFF2-40B4-BE49-F238E27FC236}">
                <a16:creationId xmlns:a16="http://schemas.microsoft.com/office/drawing/2014/main" id="{3603CF86-AFC4-41F1-B137-B8FB6E29B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3301" y="2802168"/>
            <a:ext cx="1720378" cy="29465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main Bola, Sepak Bola, Olahraga">
            <a:extLst>
              <a:ext uri="{FF2B5EF4-FFF2-40B4-BE49-F238E27FC236}">
                <a16:creationId xmlns:a16="http://schemas.microsoft.com/office/drawing/2014/main" id="{73B14F4B-7132-4F8C-BBB9-159F98D0E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586" y="2656215"/>
            <a:ext cx="19050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10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marL="502920" indent="-457200">
              <a:lnSpc>
                <a:spcPct val="150000"/>
              </a:lnSpc>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רציונל למורה</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כללי שיח לשיעור כישורי חיים – הרחבה למורה</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כללי שיח – לתלמיד</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פתיח: סיפור "הטיול למערה הסודית", סרטון</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מהי התמדה?</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עיבוד והמשגה: באלו דברים מתמידים? מתי הכי קשה? </a:t>
            </a:r>
            <a:r>
              <a:rPr lang="he-IL" b="1">
                <a:solidFill>
                  <a:srgbClr val="002060"/>
                </a:solidFill>
                <a:latin typeface="Tahoma" panose="020B0604030504040204" pitchFamily="34" charset="0"/>
                <a:ea typeface="Tahoma" panose="020B0604030504040204" pitchFamily="34" charset="0"/>
                <a:cs typeface="Tahoma" panose="020B0604030504040204" pitchFamily="34" charset="0"/>
              </a:rPr>
              <a:t>מה עוזר?</a:t>
            </a:r>
            <a:endParaRPr lang="he-IL"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התמדה בתקופת הקורונה</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סיום וסיכום</a:t>
            </a:r>
          </a:p>
          <a:p>
            <a:pPr marL="502920" indent="-457200">
              <a:lnSpc>
                <a:spcPct val="150000"/>
              </a:lnSpc>
              <a:buFont typeface="Wingdings 2" pitchFamily="18" charset="2"/>
              <a:buAutoNum type="arabicPeriod"/>
            </a:pPr>
            <a:endParaRPr lang="he-IL"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 indent="0">
              <a:buNone/>
            </a:pPr>
            <a:endParaRPr lang="he-IL" dirty="0"/>
          </a:p>
        </p:txBody>
      </p:sp>
      <p:sp>
        <p:nvSpPr>
          <p:cNvPr id="3" name="כותרת 2"/>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עוגן ההתמדה – מבנה המערך</a:t>
            </a:r>
            <a:endParaRPr lang="he-IL" dirty="0"/>
          </a:p>
        </p:txBody>
      </p:sp>
    </p:spTree>
    <p:extLst>
      <p:ext uri="{BB962C8B-B14F-4D97-AF65-F5344CB8AC3E}">
        <p14:creationId xmlns:p14="http://schemas.microsoft.com/office/powerpoint/2010/main" val="357739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8733B-2140-4D77-A54F-36A8159CB808}"/>
              </a:ext>
            </a:extLst>
          </p:cNvPr>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מַתְמִידִים</a:t>
            </a:r>
          </a:p>
        </p:txBody>
      </p:sp>
      <p:sp>
        <p:nvSpPr>
          <p:cNvPr id="4" name="Text Placeholder 2">
            <a:extLst>
              <a:ext uri="{FF2B5EF4-FFF2-40B4-BE49-F238E27FC236}">
                <a16:creationId xmlns:a16="http://schemas.microsoft.com/office/drawing/2014/main" id="{4CA8DF4E-6996-4E3A-A604-04D0ADAA81F8}"/>
              </a:ext>
            </a:extLst>
          </p:cNvPr>
          <p:cNvSpPr txBox="1">
            <a:spLocks/>
          </p:cNvSpPr>
          <p:nvPr/>
        </p:nvSpPr>
        <p:spPr>
          <a:xfrm>
            <a:off x="1385032" y="1655855"/>
            <a:ext cx="9572625" cy="484629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ctr" rtl="1">
              <a:lnSpc>
                <a:spcPct val="90000"/>
              </a:lnSpc>
              <a:spcBef>
                <a:spcPts val="80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L="914400" marR="0" lvl="1" indent="-228600" algn="ctr" rtl="1">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ct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ctr" defTabSz="914400" rtl="1" eaLnBrk="1" fontAlgn="auto" latinLnBrk="0" hangingPunct="1">
              <a:lnSpc>
                <a:spcPct val="90000"/>
              </a:lnSpc>
              <a:spcBef>
                <a:spcPts val="800"/>
              </a:spcBef>
              <a:spcAft>
                <a:spcPts val="0"/>
              </a:spcAft>
              <a:buClr>
                <a:srgbClr val="424242"/>
              </a:buClr>
              <a:buSzPts val="3600"/>
              <a:buFont typeface="Calibri"/>
              <a:buNone/>
              <a:tabLst/>
              <a:defRPr/>
            </a:pPr>
            <a:r>
              <a:rPr kumimoji="0" lang="he-IL" sz="4000" b="1" i="0" u="none" strike="noStrike" kern="0" cap="none" spc="0" normalizeH="0" baseline="0" noProof="0" dirty="0">
                <a:ln>
                  <a:noFill/>
                </a:ln>
                <a:solidFill>
                  <a:schemeClr val="accent5">
                    <a:lumMod val="75000"/>
                  </a:schemeClr>
                </a:solidFill>
                <a:effectLst/>
                <a:uLnTx/>
                <a:uFillTx/>
                <a:latin typeface="Calibri"/>
                <a:cs typeface="Calibri"/>
                <a:sym typeface="Calibri"/>
              </a:rPr>
              <a:t>סַפְּרוּ עַל מִקְרִים שֶׁבָּהֶם נִסִּיתֶם לַעֲשׂוֹת מַשֶּׁהוּ</a:t>
            </a:r>
          </a:p>
          <a:p>
            <a:pPr marL="457200" marR="0" lvl="0" indent="-228600" algn="ctr" defTabSz="914400" rtl="1" eaLnBrk="1" fontAlgn="auto" latinLnBrk="0" hangingPunct="1">
              <a:lnSpc>
                <a:spcPct val="90000"/>
              </a:lnSpc>
              <a:spcBef>
                <a:spcPts val="800"/>
              </a:spcBef>
              <a:spcAft>
                <a:spcPts val="0"/>
              </a:spcAft>
              <a:buClr>
                <a:srgbClr val="424242"/>
              </a:buClr>
              <a:buSzPts val="3600"/>
              <a:buFont typeface="Calibri"/>
              <a:buNone/>
              <a:tabLst/>
              <a:defRPr/>
            </a:pPr>
            <a:r>
              <a:rPr kumimoji="0" lang="he-IL" sz="4000" b="1" i="0" u="none" strike="noStrike" kern="0" cap="none" spc="0" normalizeH="0" baseline="0" noProof="0" dirty="0">
                <a:ln>
                  <a:noFill/>
                </a:ln>
                <a:solidFill>
                  <a:schemeClr val="accent5">
                    <a:lumMod val="75000"/>
                  </a:schemeClr>
                </a:solidFill>
                <a:effectLst/>
                <a:uLnTx/>
                <a:uFillTx/>
                <a:latin typeface="Calibri"/>
                <a:cs typeface="Calibri"/>
                <a:sym typeface="Calibri"/>
              </a:rPr>
              <a:t>וָלֹא מִיָּד הִצְלַחְתֶּם...</a:t>
            </a:r>
          </a:p>
          <a:p>
            <a:pPr marL="457200" marR="0" lvl="0" indent="-228600" algn="ctr" defTabSz="914400" rtl="1" eaLnBrk="1" fontAlgn="auto" latinLnBrk="0" hangingPunct="1">
              <a:lnSpc>
                <a:spcPct val="90000"/>
              </a:lnSpc>
              <a:spcBef>
                <a:spcPts val="800"/>
              </a:spcBef>
              <a:spcAft>
                <a:spcPts val="0"/>
              </a:spcAft>
              <a:buClr>
                <a:srgbClr val="424242"/>
              </a:buClr>
              <a:buSzPts val="3600"/>
              <a:buFont typeface="Calibri"/>
              <a:buNone/>
              <a:tabLst/>
              <a:defRPr/>
            </a:pPr>
            <a:endParaRPr kumimoji="0" lang="he-IL" sz="4000" b="1" i="0" u="none" strike="noStrike" kern="0" cap="none" spc="0" normalizeH="0" baseline="0" noProof="0" dirty="0">
              <a:ln>
                <a:noFill/>
              </a:ln>
              <a:solidFill>
                <a:schemeClr val="accent5">
                  <a:lumMod val="75000"/>
                </a:schemeClr>
              </a:solidFill>
              <a:effectLst/>
              <a:uLnTx/>
              <a:uFillTx/>
              <a:latin typeface="Calibri"/>
              <a:cs typeface="Calibri"/>
              <a:sym typeface="Calibri"/>
            </a:endParaRPr>
          </a:p>
          <a:p>
            <a:pPr marL="457200" marR="0" lvl="0" indent="-228600" algn="ctr" defTabSz="914400" rtl="1" eaLnBrk="1" fontAlgn="auto" latinLnBrk="0" hangingPunct="1">
              <a:lnSpc>
                <a:spcPct val="90000"/>
              </a:lnSpc>
              <a:spcBef>
                <a:spcPts val="800"/>
              </a:spcBef>
              <a:spcAft>
                <a:spcPts val="0"/>
              </a:spcAft>
              <a:buClr>
                <a:srgbClr val="424242"/>
              </a:buClr>
              <a:buSzPts val="3600"/>
              <a:buFont typeface="Calibri"/>
              <a:buNone/>
              <a:tabLst/>
              <a:defRPr/>
            </a:pPr>
            <a:r>
              <a:rPr kumimoji="0" lang="he-IL" sz="4000" b="1" i="0" u="none" strike="noStrike" kern="0" cap="none" spc="0" normalizeH="0" baseline="0" noProof="0" dirty="0">
                <a:ln>
                  <a:noFill/>
                </a:ln>
                <a:solidFill>
                  <a:schemeClr val="accent5">
                    <a:lumMod val="75000"/>
                  </a:schemeClr>
                </a:solidFill>
                <a:effectLst/>
                <a:uLnTx/>
                <a:uFillTx/>
                <a:latin typeface="Calibri"/>
                <a:cs typeface="Calibri"/>
                <a:sym typeface="Calibri"/>
              </a:rPr>
              <a:t> אֲבָל הִמְשַׁכְתֶּם לַנָּסוֹת...</a:t>
            </a:r>
          </a:p>
        </p:txBody>
      </p:sp>
      <p:pic>
        <p:nvPicPr>
          <p:cNvPr id="5" name="תמונה 4">
            <a:extLst>
              <a:ext uri="{FF2B5EF4-FFF2-40B4-BE49-F238E27FC236}">
                <a16:creationId xmlns:a16="http://schemas.microsoft.com/office/drawing/2014/main" id="{E9A8D68C-46FB-4594-A63C-C0538B881E4A}"/>
              </a:ext>
            </a:extLst>
          </p:cNvPr>
          <p:cNvPicPr>
            <a:picLocks noChangeAspect="1"/>
          </p:cNvPicPr>
          <p:nvPr/>
        </p:nvPicPr>
        <p:blipFill>
          <a:blip r:embed="rId3"/>
          <a:stretch>
            <a:fillRect/>
          </a:stretch>
        </p:blipFill>
        <p:spPr>
          <a:xfrm>
            <a:off x="4630901" y="4593375"/>
            <a:ext cx="2756726" cy="1836350"/>
          </a:xfrm>
          <a:prstGeom prst="rect">
            <a:avLst/>
          </a:prstGeom>
        </p:spPr>
      </p:pic>
    </p:spTree>
    <p:extLst>
      <p:ext uri="{BB962C8B-B14F-4D97-AF65-F5344CB8AC3E}">
        <p14:creationId xmlns:p14="http://schemas.microsoft.com/office/powerpoint/2010/main" val="98416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685234-8235-4E8D-8B92-7E825F6A8EF4}"/>
              </a:ext>
            </a:extLst>
          </p:cNvPr>
          <p:cNvSpPr txBox="1">
            <a:spLocks/>
          </p:cNvSpPr>
          <p:nvPr/>
        </p:nvSpPr>
        <p:spPr>
          <a:xfrm>
            <a:off x="1956000" y="480246"/>
            <a:ext cx="8280000" cy="720000"/>
          </a:xfrm>
          <a:prstGeom prst="rect">
            <a:avLst/>
          </a:prstGeom>
        </p:spPr>
        <p:txBody>
          <a:bodyPr vert="horz" lIns="91440" tIns="45720" rIns="91440" bIns="45720" rtlCol="0" anchor="ctr">
            <a:normAutofit fontScale="97500"/>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לִפְעָמִים קָשֶׁה לְהַתְמִיד...</a:t>
            </a:r>
          </a:p>
        </p:txBody>
      </p:sp>
      <p:sp>
        <p:nvSpPr>
          <p:cNvPr id="5" name="Rectangle: Rounded Corners 10">
            <a:extLst>
              <a:ext uri="{FF2B5EF4-FFF2-40B4-BE49-F238E27FC236}">
                <a16:creationId xmlns:a16="http://schemas.microsoft.com/office/drawing/2014/main" id="{6E972F3C-E732-4AE6-9F1D-662BC451C1B5}"/>
              </a:ext>
            </a:extLst>
          </p:cNvPr>
          <p:cNvSpPr/>
          <p:nvPr/>
        </p:nvSpPr>
        <p:spPr>
          <a:xfrm>
            <a:off x="3050303" y="1801209"/>
            <a:ext cx="6091394" cy="1800000"/>
          </a:xfrm>
          <a:prstGeom prst="roundRect">
            <a:avLst/>
          </a:prstGeom>
          <a:solidFill>
            <a:srgbClr val="F87968"/>
          </a:solidFill>
          <a:ln/>
        </p:spPr>
        <p:style>
          <a:lnRef idx="3">
            <a:schemeClr val="lt1"/>
          </a:lnRef>
          <a:fillRef idx="1">
            <a:schemeClr val="accent6"/>
          </a:fillRef>
          <a:effectRef idx="1">
            <a:schemeClr val="accent6"/>
          </a:effectRef>
          <a:fontRef idx="minor">
            <a:schemeClr val="lt1"/>
          </a:fontRef>
        </p:style>
        <p:txBody>
          <a:bodyPr rtlCol="1" anchor="ctr"/>
          <a:lstStyle/>
          <a:p>
            <a:pPr algn="ctr"/>
            <a:r>
              <a:rPr lang="he-IL" sz="4000" b="1" dirty="0">
                <a:solidFill>
                  <a:schemeClr val="accent2">
                    <a:lumMod val="20000"/>
                    <a:lumOff val="80000"/>
                  </a:schemeClr>
                </a:solidFill>
                <a:latin typeface="Calibri" panose="020F0502020204030204" pitchFamily="34" charset="0"/>
                <a:cs typeface="Calibri" panose="020F0502020204030204" pitchFamily="34" charset="0"/>
              </a:rPr>
              <a:t>מָתַי הֲכִי קָשֶׁה לְהַתְמִיד?</a:t>
            </a:r>
          </a:p>
        </p:txBody>
      </p:sp>
      <p:pic>
        <p:nvPicPr>
          <p:cNvPr id="4100" name="Picture 4" descr="Laptop, Belajar, Sekolah, Komputer">
            <a:extLst>
              <a:ext uri="{FF2B5EF4-FFF2-40B4-BE49-F238E27FC236}">
                <a16:creationId xmlns:a16="http://schemas.microsoft.com/office/drawing/2014/main" id="{12047C0D-619C-4FE9-916C-DBB701FE7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910" y="3893711"/>
            <a:ext cx="3238500" cy="248404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85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685234-8235-4E8D-8B92-7E825F6A8EF4}"/>
              </a:ext>
            </a:extLst>
          </p:cNvPr>
          <p:cNvSpPr txBox="1">
            <a:spLocks/>
          </p:cNvSpPr>
          <p:nvPr/>
        </p:nvSpPr>
        <p:spPr>
          <a:xfrm>
            <a:off x="1956000" y="480246"/>
            <a:ext cx="8280000" cy="720000"/>
          </a:xfrm>
          <a:prstGeom prst="rect">
            <a:avLst/>
          </a:prstGeom>
        </p:spPr>
        <p:txBody>
          <a:bodyPr vert="horz" lIns="91440" tIns="45720" rIns="91440" bIns="45720" rtlCol="0" anchor="ctr">
            <a:normAutofit fontScale="97500"/>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p>
        </p:txBody>
      </p:sp>
      <p:sp>
        <p:nvSpPr>
          <p:cNvPr id="2" name="Rectangle: Rounded Corners 1">
            <a:extLst>
              <a:ext uri="{FF2B5EF4-FFF2-40B4-BE49-F238E27FC236}">
                <a16:creationId xmlns:a16="http://schemas.microsoft.com/office/drawing/2014/main" id="{F491235A-FB1A-4D58-8FBA-9927A1B9B1E0}"/>
              </a:ext>
            </a:extLst>
          </p:cNvPr>
          <p:cNvSpPr/>
          <p:nvPr/>
        </p:nvSpPr>
        <p:spPr>
          <a:xfrm>
            <a:off x="8364949" y="3160627"/>
            <a:ext cx="2855592" cy="1410352"/>
          </a:xfrm>
          <a:prstGeom prst="round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2">
                    <a:lumMod val="50000"/>
                  </a:schemeClr>
                </a:solidFill>
                <a:latin typeface="Calibri" panose="020F0502020204030204" pitchFamily="34" charset="0"/>
                <a:cs typeface="Calibri" panose="020F0502020204030204" pitchFamily="34" charset="0"/>
              </a:rPr>
              <a:t>זֶה עוֹזֵר לָנוּ</a:t>
            </a:r>
          </a:p>
          <a:p>
            <a:pPr algn="ctr"/>
            <a:r>
              <a:rPr lang="he-IL" sz="2800" b="1" dirty="0">
                <a:solidFill>
                  <a:schemeClr val="tx2">
                    <a:lumMod val="50000"/>
                  </a:schemeClr>
                </a:solidFill>
                <a:latin typeface="Calibri" panose="020F0502020204030204" pitchFamily="34" charset="0"/>
                <a:cs typeface="Calibri" panose="020F0502020204030204" pitchFamily="34" charset="0"/>
              </a:rPr>
              <a:t>לְהַגְשִׁים</a:t>
            </a:r>
          </a:p>
          <a:p>
            <a:pPr algn="ctr"/>
            <a:r>
              <a:rPr lang="he-IL" sz="2800" b="1" dirty="0">
                <a:solidFill>
                  <a:schemeClr val="tx2">
                    <a:lumMod val="50000"/>
                  </a:schemeClr>
                </a:solidFill>
                <a:latin typeface="Calibri" panose="020F0502020204030204" pitchFamily="34" charset="0"/>
                <a:cs typeface="Calibri" panose="020F0502020204030204" pitchFamily="34" charset="0"/>
              </a:rPr>
              <a:t>חֲלוֹמוֹת</a:t>
            </a:r>
          </a:p>
        </p:txBody>
      </p:sp>
      <p:sp>
        <p:nvSpPr>
          <p:cNvPr id="3" name="Rectangle: Rounded Corners 2">
            <a:extLst>
              <a:ext uri="{FF2B5EF4-FFF2-40B4-BE49-F238E27FC236}">
                <a16:creationId xmlns:a16="http://schemas.microsoft.com/office/drawing/2014/main" id="{52C1E8CE-E6F4-4401-82B8-DD0658F62067}"/>
              </a:ext>
            </a:extLst>
          </p:cNvPr>
          <p:cNvSpPr/>
          <p:nvPr/>
        </p:nvSpPr>
        <p:spPr>
          <a:xfrm>
            <a:off x="833647" y="3328698"/>
            <a:ext cx="2855592" cy="1410352"/>
          </a:xfrm>
          <a:prstGeom prst="roundRect">
            <a:avLst/>
          </a:prstGeom>
          <a:solidFill>
            <a:schemeClr val="accent1">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0070C0"/>
                </a:solidFill>
                <a:latin typeface="Calibri" panose="020F0502020204030204" pitchFamily="34" charset="0"/>
                <a:cs typeface="Calibri" panose="020F0502020204030204" pitchFamily="34" charset="0"/>
              </a:rPr>
              <a:t>זֶה עוֹזֵר לָנוּ לְבַצֵּעַ אֶת כֹּל </a:t>
            </a:r>
          </a:p>
          <a:p>
            <a:pPr algn="ctr"/>
            <a:r>
              <a:rPr lang="he-IL" sz="2800" b="1" dirty="0">
                <a:solidFill>
                  <a:srgbClr val="0070C0"/>
                </a:solidFill>
                <a:latin typeface="Calibri" panose="020F0502020204030204" pitchFamily="34" charset="0"/>
                <a:cs typeface="Calibri" panose="020F0502020204030204" pitchFamily="34" charset="0"/>
              </a:rPr>
              <a:t>הַמְּשִׂימוֹת שֶׁלָּנוּ</a:t>
            </a:r>
          </a:p>
        </p:txBody>
      </p:sp>
      <p:sp>
        <p:nvSpPr>
          <p:cNvPr id="12" name="Rectangle: Rounded Corners 11">
            <a:extLst>
              <a:ext uri="{FF2B5EF4-FFF2-40B4-BE49-F238E27FC236}">
                <a16:creationId xmlns:a16="http://schemas.microsoft.com/office/drawing/2014/main" id="{A8C34BBF-3A0B-4146-B3DD-53E8887A2E38}"/>
              </a:ext>
            </a:extLst>
          </p:cNvPr>
          <p:cNvSpPr/>
          <p:nvPr/>
        </p:nvSpPr>
        <p:spPr>
          <a:xfrm>
            <a:off x="4646562" y="5203688"/>
            <a:ext cx="2855592" cy="1410352"/>
          </a:xfrm>
          <a:prstGeom prst="roundRect">
            <a:avLst/>
          </a:prstGeom>
          <a:solidFill>
            <a:srgbClr val="FF9FC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accent5">
                    <a:lumMod val="50000"/>
                  </a:schemeClr>
                </a:solidFill>
                <a:latin typeface="Calibri" panose="020F0502020204030204" pitchFamily="34" charset="0"/>
                <a:cs typeface="Calibri" panose="020F0502020204030204" pitchFamily="34" charset="0"/>
              </a:rPr>
              <a:t>זֶה עוֹזֵר לָנוּ לִלְמוֹד דְּבָרִים חֲדָשִׁים</a:t>
            </a:r>
          </a:p>
        </p:txBody>
      </p:sp>
      <p:sp>
        <p:nvSpPr>
          <p:cNvPr id="14" name="Rectangle: Rounded Corners 13">
            <a:extLst>
              <a:ext uri="{FF2B5EF4-FFF2-40B4-BE49-F238E27FC236}">
                <a16:creationId xmlns:a16="http://schemas.microsoft.com/office/drawing/2014/main" id="{B13E55BC-BDD0-4B74-92B8-253AF3A58CC9}"/>
              </a:ext>
            </a:extLst>
          </p:cNvPr>
          <p:cNvSpPr/>
          <p:nvPr/>
        </p:nvSpPr>
        <p:spPr>
          <a:xfrm>
            <a:off x="4668204" y="1664205"/>
            <a:ext cx="2855592" cy="1410352"/>
          </a:xfrm>
          <a:prstGeom prst="roundRect">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2">
                    <a:lumMod val="50000"/>
                  </a:schemeClr>
                </a:solidFill>
                <a:latin typeface="Calibri" panose="020F0502020204030204" pitchFamily="34" charset="0"/>
                <a:cs typeface="Calibri" panose="020F0502020204030204" pitchFamily="34" charset="0"/>
              </a:rPr>
              <a:t>זֶה עוֹזֵר לָנוּ</a:t>
            </a:r>
          </a:p>
          <a:p>
            <a:pPr algn="ctr"/>
            <a:r>
              <a:rPr lang="he-IL" sz="2800" b="1" dirty="0">
                <a:solidFill>
                  <a:schemeClr val="tx2">
                    <a:lumMod val="50000"/>
                  </a:schemeClr>
                </a:solidFill>
                <a:latin typeface="Calibri" panose="020F0502020204030204" pitchFamily="34" charset="0"/>
                <a:cs typeface="Calibri" panose="020F0502020204030204" pitchFamily="34" charset="0"/>
              </a:rPr>
              <a:t>לִשְׁמוֹר עַל עַצְמֵנוּ וְעַל הַבְּרִיאוּת שֶׁלָּנוּ</a:t>
            </a:r>
          </a:p>
        </p:txBody>
      </p:sp>
      <p:sp>
        <p:nvSpPr>
          <p:cNvPr id="15" name="Speech Bubble: Oval 14">
            <a:extLst>
              <a:ext uri="{FF2B5EF4-FFF2-40B4-BE49-F238E27FC236}">
                <a16:creationId xmlns:a16="http://schemas.microsoft.com/office/drawing/2014/main" id="{BA521F30-C7AD-4656-BACA-3A68FE590940}"/>
              </a:ext>
            </a:extLst>
          </p:cNvPr>
          <p:cNvSpPr/>
          <p:nvPr/>
        </p:nvSpPr>
        <p:spPr>
          <a:xfrm>
            <a:off x="3995850" y="3170093"/>
            <a:ext cx="4200300" cy="1918634"/>
          </a:xfrm>
          <a:prstGeom prst="wedgeEllipseCallout">
            <a:avLst>
              <a:gd name="adj1" fmla="val -40328"/>
              <a:gd name="adj2" fmla="val 43294"/>
            </a:avLst>
          </a:prstGeom>
          <a:ln w="76200"/>
        </p:spPr>
        <p:style>
          <a:lnRef idx="2">
            <a:schemeClr val="accent1"/>
          </a:lnRef>
          <a:fillRef idx="1">
            <a:schemeClr val="lt1"/>
          </a:fillRef>
          <a:effectRef idx="0">
            <a:schemeClr val="accent1"/>
          </a:effectRef>
          <a:fontRef idx="minor">
            <a:schemeClr val="dk1"/>
          </a:fontRef>
        </p:style>
        <p:txBody>
          <a:bodyPr rtlCol="1" anchor="ctr"/>
          <a:lstStyle/>
          <a:p>
            <a:pPr algn="ctr"/>
            <a:r>
              <a:rPr lang="he-IL" sz="3600" b="1" dirty="0">
                <a:solidFill>
                  <a:srgbClr val="002060"/>
                </a:solidFill>
              </a:rPr>
              <a:t>מַדּוּעַ חָשׁוּב</a:t>
            </a:r>
          </a:p>
          <a:p>
            <a:pPr algn="ctr"/>
            <a:r>
              <a:rPr lang="he-IL" sz="3600" b="1" dirty="0">
                <a:solidFill>
                  <a:srgbClr val="002060"/>
                </a:solidFill>
              </a:rPr>
              <a:t>לְהַתְמִיד?</a:t>
            </a:r>
          </a:p>
        </p:txBody>
      </p:sp>
      <p:pic>
        <p:nvPicPr>
          <p:cNvPr id="5124" name="Picture 4" descr="Bintang, Berkilau, Emas, Natal, Glossy">
            <a:extLst>
              <a:ext uri="{FF2B5EF4-FFF2-40B4-BE49-F238E27FC236}">
                <a16:creationId xmlns:a16="http://schemas.microsoft.com/office/drawing/2014/main" id="{67315A42-9439-4372-9837-BFAEEE465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2228" y="801770"/>
            <a:ext cx="2770530" cy="2925404"/>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p:cNvPicPr>
            <a:picLocks noChangeAspect="1"/>
          </p:cNvPicPr>
          <p:nvPr/>
        </p:nvPicPr>
        <p:blipFill>
          <a:blip r:embed="rId4"/>
          <a:stretch>
            <a:fillRect/>
          </a:stretch>
        </p:blipFill>
        <p:spPr>
          <a:xfrm>
            <a:off x="2843466" y="4410326"/>
            <a:ext cx="1743607" cy="2310584"/>
          </a:xfrm>
          <a:prstGeom prst="rect">
            <a:avLst/>
          </a:prstGeom>
        </p:spPr>
      </p:pic>
    </p:spTree>
    <p:extLst>
      <p:ext uri="{BB962C8B-B14F-4D97-AF65-F5344CB8AC3E}">
        <p14:creationId xmlns:p14="http://schemas.microsoft.com/office/powerpoint/2010/main" val="198887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0ECFF-12AB-4A28-81D3-27F3C62A4A80}"/>
              </a:ext>
            </a:extLst>
          </p:cNvPr>
          <p:cNvSpPr>
            <a:spLocks noGrp="1"/>
          </p:cNvSpPr>
          <p:nvPr>
            <p:ph type="title"/>
          </p:nvPr>
        </p:nvSpPr>
        <p:spPr>
          <a:xfrm>
            <a:off x="462073" y="1877084"/>
            <a:ext cx="11175013" cy="1054394"/>
          </a:xfrm>
        </p:spPr>
        <p:txBody>
          <a:bodyPr/>
          <a:lstStyle/>
          <a:p>
            <a:pPr marL="45720" indent="0"/>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'אֵינוֹ דּוֹמֶה שׁוֹנֶה פָּרְקוּ מֵאָה פְּעָמִים לַשּׁוֹנֶה פָּרְקוּ מֵאָה וְאַחַת' </a:t>
            </a:r>
            <a: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t>(חגיגה, ט')</a:t>
            </a:r>
            <a:endParaRPr lang="he-IL" sz="2000" b="1" dirty="0">
              <a:latin typeface="Tahoma" panose="020B0604030504040204" pitchFamily="34" charset="0"/>
              <a:ea typeface="Tahoma" panose="020B0604030504040204" pitchFamily="34" charset="0"/>
              <a:cs typeface="Tahoma" panose="020B0604030504040204" pitchFamily="34" charset="0"/>
            </a:endParaRPr>
          </a:p>
        </p:txBody>
      </p:sp>
      <p:pic>
        <p:nvPicPr>
          <p:cNvPr id="6150" name="Picture 6" descr="Anak Anak Sekolah, Meja, Sekolah, Kelas">
            <a:extLst>
              <a:ext uri="{FF2B5EF4-FFF2-40B4-BE49-F238E27FC236}">
                <a16:creationId xmlns:a16="http://schemas.microsoft.com/office/drawing/2014/main" id="{DBC9297A-8158-4096-9B82-E8C0831FD8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935" r="65318"/>
          <a:stretch/>
        </p:blipFill>
        <p:spPr bwMode="auto">
          <a:xfrm>
            <a:off x="2314616" y="4184729"/>
            <a:ext cx="4100568" cy="235664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nak, Studi, Anak Laki Laki, Bukti">
            <a:extLst>
              <a:ext uri="{FF2B5EF4-FFF2-40B4-BE49-F238E27FC236}">
                <a16:creationId xmlns:a16="http://schemas.microsoft.com/office/drawing/2014/main" id="{C34135AA-1912-48E1-B3EA-67C04D4C41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1951" y="495944"/>
            <a:ext cx="1158845" cy="77166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Zoom, Pertemuan, Skype, Virtual, Webinar">
            <a:extLst>
              <a:ext uri="{FF2B5EF4-FFF2-40B4-BE49-F238E27FC236}">
                <a16:creationId xmlns:a16="http://schemas.microsoft.com/office/drawing/2014/main" id="{EA2BB09C-4FA7-4720-91FC-6BDD63902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1825" y="2611291"/>
            <a:ext cx="2692067" cy="2123672"/>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descr="Boy, Girl, Hand In Hand, Kids, School"/>
          <p:cNvPicPr/>
          <p:nvPr/>
        </p:nvPicPr>
        <p:blipFill rotWithShape="1">
          <a:blip r:embed="rId6">
            <a:extLst>
              <a:ext uri="{28A0092B-C50C-407E-A947-70E740481C1C}">
                <a14:useLocalDpi xmlns:a14="http://schemas.microsoft.com/office/drawing/2010/main" val="0"/>
              </a:ext>
            </a:extLst>
          </a:blip>
          <a:srcRect r="55248"/>
          <a:stretch/>
        </p:blipFill>
        <p:spPr bwMode="auto">
          <a:xfrm>
            <a:off x="568490" y="3435752"/>
            <a:ext cx="2152650" cy="3238500"/>
          </a:xfrm>
          <a:prstGeom prst="rect">
            <a:avLst/>
          </a:prstGeom>
          <a:noFill/>
          <a:ln>
            <a:noFill/>
          </a:ln>
          <a:extLst>
            <a:ext uri="{53640926-AAD7-44D8-BBD7-CCE9431645EC}">
              <a14:shadowObscured xmlns:a14="http://schemas.microsoft.com/office/drawing/2010/main"/>
            </a:ext>
          </a:extLst>
        </p:spPr>
      </p:pic>
      <p:pic>
        <p:nvPicPr>
          <p:cNvPr id="9" name="תמונה 8" descr="Boy, Girl, Hand In Hand, Kids, School"/>
          <p:cNvPicPr/>
          <p:nvPr/>
        </p:nvPicPr>
        <p:blipFill rotWithShape="1">
          <a:blip r:embed="rId6">
            <a:extLst>
              <a:ext uri="{28A0092B-C50C-407E-A947-70E740481C1C}">
                <a14:useLocalDpi xmlns:a14="http://schemas.microsoft.com/office/drawing/2010/main" val="0"/>
              </a:ext>
            </a:extLst>
          </a:blip>
          <a:srcRect l="44158"/>
          <a:stretch/>
        </p:blipFill>
        <p:spPr bwMode="auto">
          <a:xfrm>
            <a:off x="6415184" y="3435752"/>
            <a:ext cx="2686050" cy="3238500"/>
          </a:xfrm>
          <a:prstGeom prst="rect">
            <a:avLst/>
          </a:prstGeom>
          <a:noFill/>
          <a:ln>
            <a:noFill/>
          </a:ln>
          <a:extLst>
            <a:ext uri="{53640926-AAD7-44D8-BBD7-CCE9431645EC}">
              <a14:shadowObscured xmlns:a14="http://schemas.microsoft.com/office/drawing/2010/main"/>
            </a:ext>
          </a:extLst>
        </p:spPr>
      </p:pic>
      <p:pic>
        <p:nvPicPr>
          <p:cNvPr id="6154" name="Picture 10" descr="Matematika, Membayar, Digit, Nomor, Plus">
            <a:extLst>
              <a:ext uri="{FF2B5EF4-FFF2-40B4-BE49-F238E27FC236}">
                <a16:creationId xmlns:a16="http://schemas.microsoft.com/office/drawing/2014/main" id="{D269B96F-A95B-4B67-BB09-F423D17B13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61850" y="2782867"/>
            <a:ext cx="775236" cy="7752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39713" y="558995"/>
            <a:ext cx="6219731" cy="584775"/>
          </a:xfrm>
          <a:prstGeom prst="rect">
            <a:avLst/>
          </a:prstGeom>
          <a:noFill/>
        </p:spPr>
        <p:txBody>
          <a:bodyPr wrap="square" rtlCol="1">
            <a:spAutoFit/>
          </a:bodyPr>
          <a:lstStyle/>
          <a:p>
            <a:pPr algn="ctr"/>
            <a:r>
              <a:rPr lang="he-IL" sz="3200" b="1" dirty="0">
                <a:solidFill>
                  <a:srgbClr val="002060"/>
                </a:solidFill>
                <a:latin typeface="Tahoma" panose="020B0604030504040204" pitchFamily="34" charset="0"/>
                <a:ea typeface="Tahoma" panose="020B0604030504040204" pitchFamily="34" charset="0"/>
                <a:cs typeface="Tahoma" panose="020B0604030504040204" pitchFamily="34" charset="0"/>
              </a:rPr>
              <a:t>לִהְיוֹת תַּלְמִיד זֶה לְהַתְמִיד!</a:t>
            </a:r>
            <a:endParaRPr lang="he-IL"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104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656784" y="2631907"/>
            <a:ext cx="8624009" cy="604586"/>
          </a:xfrm>
        </p:spPr>
        <p:txBody>
          <a:bodyPr>
            <a:noAutofit/>
          </a:bodyPr>
          <a:lstStyle/>
          <a:p>
            <a:pPr marL="45720" indent="0">
              <a:buNone/>
            </a:pP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גַּם הַתְמָדָה בַּתּוֹרָה נֶחְשֶׁבֶת לְמַעְלָה גְּדוֹלָה</a:t>
            </a:r>
          </a:p>
        </p:txBody>
      </p:sp>
      <p:sp>
        <p:nvSpPr>
          <p:cNvPr id="3" name="כותרת 2"/>
          <p:cNvSpPr>
            <a:spLocks noGrp="1"/>
          </p:cNvSpPr>
          <p:nvPr>
            <p:ph type="title"/>
          </p:nvPr>
        </p:nvSpPr>
        <p:spPr>
          <a:xfrm>
            <a:off x="541689" y="1711160"/>
            <a:ext cx="11175013" cy="1054394"/>
          </a:xfrm>
        </p:spPr>
        <p:txBody>
          <a:bodyPr/>
          <a:lstStyle/>
          <a:p>
            <a:r>
              <a:rPr lang="he-IL" sz="2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"לֹא יָמוּשׁ סֵפֶר הַתּוֹרָה הַזֶּה מִפִּיךָ וְהָגִיתָ בּוֹ יוֹמָם וָלַיְלָה" </a:t>
            </a:r>
            <a:r>
              <a:rPr lang="he-IL" sz="1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יהושוע א' ח'</a:t>
            </a:r>
          </a:p>
        </p:txBody>
      </p:sp>
      <p:sp>
        <p:nvSpPr>
          <p:cNvPr id="4" name="TextBox 3"/>
          <p:cNvSpPr txBox="1"/>
          <p:nvPr/>
        </p:nvSpPr>
        <p:spPr>
          <a:xfrm>
            <a:off x="3802455" y="470780"/>
            <a:ext cx="4653482" cy="769441"/>
          </a:xfrm>
          <a:prstGeom prst="rect">
            <a:avLst/>
          </a:prstGeom>
          <a:noFill/>
        </p:spPr>
        <p:txBody>
          <a:bodyPr wrap="square" rtlCol="1">
            <a:spAutoFit/>
          </a:bodyPr>
          <a:lstStyle/>
          <a:p>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הַתְמָדָה בַּתּוֹרָה</a:t>
            </a:r>
          </a:p>
        </p:txBody>
      </p:sp>
      <p:pic>
        <p:nvPicPr>
          <p:cNvPr id="6" name="תמונה 5" descr="Read, Book, Knowledge, Study Of, Kid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0094" y="3446939"/>
            <a:ext cx="3082916" cy="3028053"/>
          </a:xfrm>
          <a:prstGeom prst="rect">
            <a:avLst/>
          </a:prstGeom>
          <a:noFill/>
          <a:ln>
            <a:noFill/>
          </a:ln>
        </p:spPr>
      </p:pic>
      <p:pic>
        <p:nvPicPr>
          <p:cNvPr id="7" name="תמונה 6" descr="Read A Book, Readers, Read, Clipart, Teaching Material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27359" y="3446940"/>
            <a:ext cx="3412735" cy="3006084"/>
          </a:xfrm>
          <a:prstGeom prst="rect">
            <a:avLst/>
          </a:prstGeom>
          <a:noFill/>
          <a:ln>
            <a:noFill/>
          </a:ln>
        </p:spPr>
      </p:pic>
      <p:sp>
        <p:nvSpPr>
          <p:cNvPr id="8" name="TextBox 7"/>
          <p:cNvSpPr txBox="1"/>
          <p:nvPr/>
        </p:nvSpPr>
        <p:spPr>
          <a:xfrm>
            <a:off x="7330938" y="5323438"/>
            <a:ext cx="1901228" cy="815608"/>
          </a:xfrm>
          <a:prstGeom prst="rect">
            <a:avLst/>
          </a:prstGeom>
          <a:noFill/>
        </p:spPr>
        <p:txBody>
          <a:bodyPr wrap="square" rtlCol="1">
            <a:spAutoFit/>
          </a:bodyPr>
          <a:lstStyle/>
          <a:p>
            <a:r>
              <a:rPr lang="he-IL" dirty="0"/>
              <a:t>"טוֹב לִי תוֹרַת פִּיךָ מֵאַלְפֵי זָהָב וָכָסֶף"</a:t>
            </a:r>
          </a:p>
          <a:p>
            <a:pPr algn="ctr"/>
            <a:r>
              <a:rPr lang="he-IL" sz="1100" dirty="0">
                <a:latin typeface="Tahoma" panose="020B0604030504040204" pitchFamily="34" charset="0"/>
                <a:ea typeface="Tahoma" panose="020B0604030504040204" pitchFamily="34" charset="0"/>
                <a:cs typeface="Tahoma" panose="020B0604030504040204" pitchFamily="34" charset="0"/>
              </a:rPr>
              <a:t>תהילים קיט עב</a:t>
            </a:r>
          </a:p>
        </p:txBody>
      </p:sp>
      <p:sp>
        <p:nvSpPr>
          <p:cNvPr id="9" name="TextBox 8"/>
          <p:cNvSpPr txBox="1"/>
          <p:nvPr/>
        </p:nvSpPr>
        <p:spPr>
          <a:xfrm>
            <a:off x="4083113" y="5323438"/>
            <a:ext cx="1885675" cy="815608"/>
          </a:xfrm>
          <a:prstGeom prst="rect">
            <a:avLst/>
          </a:prstGeom>
          <a:noFill/>
        </p:spPr>
        <p:txBody>
          <a:bodyPr wrap="square" rtlCol="1">
            <a:spAutoFit/>
          </a:bodyPr>
          <a:lstStyle/>
          <a:p>
            <a:r>
              <a:rPr lang="he-IL" dirty="0"/>
              <a:t>"טוֹב לִי תוֹרַת פִּיךָ מֵאַלְפֵי זָהָב וָכָסֶף"</a:t>
            </a:r>
          </a:p>
          <a:p>
            <a:pPr algn="ctr"/>
            <a:r>
              <a:rPr lang="he-IL" sz="1100" dirty="0">
                <a:latin typeface="Tahoma" panose="020B0604030504040204" pitchFamily="34" charset="0"/>
                <a:ea typeface="Tahoma" panose="020B0604030504040204" pitchFamily="34" charset="0"/>
                <a:cs typeface="Tahoma" panose="020B0604030504040204" pitchFamily="34" charset="0"/>
              </a:rPr>
              <a:t>תהילים קיט עב</a:t>
            </a:r>
          </a:p>
        </p:txBody>
      </p:sp>
    </p:spTree>
    <p:extLst>
      <p:ext uri="{BB962C8B-B14F-4D97-AF65-F5344CB8AC3E}">
        <p14:creationId xmlns:p14="http://schemas.microsoft.com/office/powerpoint/2010/main" val="274159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93975C1-0499-4B02-B136-E04DEB58533C}"/>
              </a:ext>
            </a:extLst>
          </p:cNvPr>
          <p:cNvSpPr txBox="1">
            <a:spLocks/>
          </p:cNvSpPr>
          <p:nvPr/>
        </p:nvSpPr>
        <p:spPr>
          <a:xfrm>
            <a:off x="1956000" y="269631"/>
            <a:ext cx="8280000" cy="1034395"/>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0" lvl="0" algn="ctr" defTabSz="914400" rtl="1" eaLnBrk="1" fontAlgn="auto" latinLnBrk="0" hangingPunct="1">
              <a:lnSpc>
                <a:spcPct val="150000"/>
              </a:lnSpc>
              <a:spcBef>
                <a:spcPts val="0"/>
              </a:spcBef>
              <a:spcAft>
                <a:spcPts val="0"/>
              </a:spcAft>
              <a:buClr>
                <a:srgbClr val="FFFFFF"/>
              </a:buClr>
              <a:buSzPts val="4400"/>
              <a:tabLst/>
              <a:defRPr/>
            </a:pPr>
            <a:r>
              <a:rPr kumimoji="0" lang="he-IL" sz="4800" b="1" i="0" u="none" strike="noStrike" kern="0" cap="none" spc="0" normalizeH="0" baseline="0" noProof="0" dirty="0">
                <a:ln>
                  <a:noFill/>
                </a:ln>
                <a:solidFill>
                  <a:srgbClr val="FFFFFF"/>
                </a:solidFill>
                <a:effectLst/>
                <a:uLnTx/>
                <a:uFillTx/>
                <a:latin typeface="Calibri"/>
                <a:cs typeface="Calibri"/>
                <a:sym typeface="Calibri"/>
              </a:rPr>
              <a:t>רֶגַע שֶׁל מז"ל! </a:t>
            </a:r>
            <a:endParaRPr kumimoji="0" lang="he-IL" sz="4800" b="1" i="0" u="none" strike="noStrike" kern="0" cap="none" spc="0" normalizeH="0" baseline="0" noProof="0" dirty="0">
              <a:ln>
                <a:noFill/>
              </a:ln>
              <a:solidFill>
                <a:srgbClr val="FF0000"/>
              </a:solidFill>
              <a:effectLst/>
              <a:uLnTx/>
              <a:uFillTx/>
              <a:latin typeface="Calibri"/>
              <a:cs typeface="Calibri"/>
              <a:sym typeface="Calibri"/>
            </a:endParaRPr>
          </a:p>
        </p:txBody>
      </p:sp>
      <p:sp>
        <p:nvSpPr>
          <p:cNvPr id="5" name="אליפסה 4">
            <a:extLst>
              <a:ext uri="{FF2B5EF4-FFF2-40B4-BE49-F238E27FC236}">
                <a16:creationId xmlns:a16="http://schemas.microsoft.com/office/drawing/2014/main" id="{D7AB3C4A-73D1-4F3F-A4D8-072C2B5BAF53}"/>
              </a:ext>
            </a:extLst>
          </p:cNvPr>
          <p:cNvSpPr/>
          <p:nvPr/>
        </p:nvSpPr>
        <p:spPr>
          <a:xfrm>
            <a:off x="9068838" y="4168289"/>
            <a:ext cx="2604450" cy="2362805"/>
          </a:xfrm>
          <a:prstGeom prst="ellipse">
            <a:avLst/>
          </a:prstGeom>
          <a:solidFill>
            <a:srgbClr val="FFFFFF"/>
          </a:solidFill>
          <a:ln w="76200" cap="flat" cmpd="sng" algn="ctr">
            <a:solidFill>
              <a:srgbClr val="FEC100"/>
            </a:solid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srgbClr val="424242"/>
              </a:solidFill>
              <a:effectLst/>
              <a:uLnTx/>
              <a:uFillTx/>
              <a:latin typeface="Arial"/>
              <a:ea typeface="+mn-ea"/>
              <a:cs typeface="Arial" panose="020B0604020202020204" pitchFamily="34" charset="0"/>
              <a:sym typeface="Arial"/>
            </a:endParaRPr>
          </a:p>
        </p:txBody>
      </p:sp>
      <p:pic>
        <p:nvPicPr>
          <p:cNvPr id="6" name="תמונה 6">
            <a:extLst>
              <a:ext uri="{FF2B5EF4-FFF2-40B4-BE49-F238E27FC236}">
                <a16:creationId xmlns:a16="http://schemas.microsoft.com/office/drawing/2014/main" id="{E1678246-2E2D-4278-AA7B-BF45C8CDAD06}"/>
              </a:ext>
            </a:extLst>
          </p:cNvPr>
          <p:cNvPicPr>
            <a:picLocks noChangeAspect="1"/>
          </p:cNvPicPr>
          <p:nvPr/>
        </p:nvPicPr>
        <p:blipFill>
          <a:blip r:embed="rId3"/>
          <a:stretch>
            <a:fillRect/>
          </a:stretch>
        </p:blipFill>
        <p:spPr>
          <a:xfrm>
            <a:off x="4910290" y="4066295"/>
            <a:ext cx="2708348" cy="2464799"/>
          </a:xfrm>
          <a:prstGeom prst="rect">
            <a:avLst/>
          </a:prstGeom>
        </p:spPr>
      </p:pic>
      <p:pic>
        <p:nvPicPr>
          <p:cNvPr id="7" name="תמונה 7" descr="Meditate, Finger, Keep, Hand, Woman">
            <a:extLst>
              <a:ext uri="{FF2B5EF4-FFF2-40B4-BE49-F238E27FC236}">
                <a16:creationId xmlns:a16="http://schemas.microsoft.com/office/drawing/2014/main" id="{E181612B-91EF-4142-9215-1FD4CCCD203A}"/>
              </a:ext>
            </a:extLst>
          </p:cNvPr>
          <p:cNvPicPr/>
          <p:nvPr/>
        </p:nvPicPr>
        <p:blipFill rotWithShape="1">
          <a:blip r:embed="rId4">
            <a:clrChange>
              <a:clrFrom>
                <a:srgbClr val="ADACA8"/>
              </a:clrFrom>
              <a:clrTo>
                <a:srgbClr val="ADACA8">
                  <a:alpha val="0"/>
                </a:srgbClr>
              </a:clrTo>
            </a:clrChange>
            <a:extLst>
              <a:ext uri="{28A0092B-C50C-407E-A947-70E740481C1C}">
                <a14:useLocalDpi xmlns:a14="http://schemas.microsoft.com/office/drawing/2010/main" val="0"/>
              </a:ext>
            </a:extLst>
          </a:blip>
          <a:srcRect l="38657" t="10294" r="3151" b="40294"/>
          <a:stretch/>
        </p:blipFill>
        <p:spPr bwMode="auto">
          <a:xfrm>
            <a:off x="5399241" y="4670467"/>
            <a:ext cx="1624538" cy="123938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תמונה 10">
            <a:extLst>
              <a:ext uri="{FF2B5EF4-FFF2-40B4-BE49-F238E27FC236}">
                <a16:creationId xmlns:a16="http://schemas.microsoft.com/office/drawing/2014/main" id="{705D24CC-5F01-4D49-9C10-6E0C17676F3F}"/>
              </a:ext>
            </a:extLst>
          </p:cNvPr>
          <p:cNvPicPr>
            <a:picLocks noChangeAspect="1"/>
          </p:cNvPicPr>
          <p:nvPr/>
        </p:nvPicPr>
        <p:blipFill>
          <a:blip r:embed="rId3"/>
          <a:stretch>
            <a:fillRect/>
          </a:stretch>
        </p:blipFill>
        <p:spPr>
          <a:xfrm>
            <a:off x="877325" y="4066295"/>
            <a:ext cx="2582765" cy="2383637"/>
          </a:xfrm>
          <a:prstGeom prst="rect">
            <a:avLst/>
          </a:prstGeom>
        </p:spPr>
      </p:pic>
      <p:pic>
        <p:nvPicPr>
          <p:cNvPr id="9" name="תמונה 11">
            <a:extLst>
              <a:ext uri="{FF2B5EF4-FFF2-40B4-BE49-F238E27FC236}">
                <a16:creationId xmlns:a16="http://schemas.microsoft.com/office/drawing/2014/main" id="{5F470E14-7121-44BB-A792-CC7A7C317E49}"/>
              </a:ext>
            </a:extLst>
          </p:cNvPr>
          <p:cNvPicPr>
            <a:picLocks noChangeAspect="1"/>
          </p:cNvPicPr>
          <p:nvPr/>
        </p:nvPicPr>
        <p:blipFill>
          <a:blip r:embed="rId5"/>
          <a:stretch>
            <a:fillRect/>
          </a:stretch>
        </p:blipFill>
        <p:spPr>
          <a:xfrm rot="10800000">
            <a:off x="1627170" y="4408404"/>
            <a:ext cx="893463" cy="1763511"/>
          </a:xfrm>
          <a:prstGeom prst="rect">
            <a:avLst/>
          </a:prstGeom>
        </p:spPr>
      </p:pic>
      <p:sp>
        <p:nvSpPr>
          <p:cNvPr id="10" name="TextBox 9">
            <a:extLst>
              <a:ext uri="{FF2B5EF4-FFF2-40B4-BE49-F238E27FC236}">
                <a16:creationId xmlns:a16="http://schemas.microsoft.com/office/drawing/2014/main" id="{B1E1206C-2322-4239-9EF3-C8E97E84D81E}"/>
              </a:ext>
            </a:extLst>
          </p:cNvPr>
          <p:cNvSpPr txBox="1"/>
          <p:nvPr/>
        </p:nvSpPr>
        <p:spPr>
          <a:xfrm>
            <a:off x="7824563" y="2969217"/>
            <a:ext cx="4285550" cy="830997"/>
          </a:xfrm>
          <a:prstGeom prst="rect">
            <a:avLst/>
          </a:prstGeom>
          <a:noFill/>
        </p:spPr>
        <p:txBody>
          <a:bodyPr wrap="square" rtlCol="1">
            <a:spAutoFit/>
          </a:bodyPr>
          <a:lstStyle/>
          <a:p>
            <a:pPr algn="ctr">
              <a:buClr>
                <a:srgbClr val="000000"/>
              </a:buClr>
              <a:buFont typeface="Arial"/>
              <a:buNone/>
            </a:pPr>
            <a:r>
              <a:rPr lang="he-IL" sz="4800" b="1" kern="0" dirty="0">
                <a:ln w="9525">
                  <a:solidFill>
                    <a:schemeClr val="tx1"/>
                  </a:solidFill>
                  <a:prstDash val="solid"/>
                </a:ln>
                <a:solidFill>
                  <a:srgbClr val="E7E6E6">
                    <a:lumMod val="10000"/>
                  </a:srgbClr>
                </a:solidFill>
                <a:latin typeface="Calibri" panose="020F0502020204030204" pitchFamily="34" charset="0"/>
                <a:cs typeface="Calibri" panose="020F0502020204030204" pitchFamily="34" charset="0"/>
                <a:sym typeface="Arial"/>
              </a:rPr>
              <a:t>מָה אֲנִי מַרְגִּישׁ/ה?</a:t>
            </a:r>
          </a:p>
        </p:txBody>
      </p:sp>
      <p:sp>
        <p:nvSpPr>
          <p:cNvPr id="11" name="TextBox 10">
            <a:extLst>
              <a:ext uri="{FF2B5EF4-FFF2-40B4-BE49-F238E27FC236}">
                <a16:creationId xmlns:a16="http://schemas.microsoft.com/office/drawing/2014/main" id="{F22B28D5-E317-4A11-B79D-C4E99E4A7637}"/>
              </a:ext>
            </a:extLst>
          </p:cNvPr>
          <p:cNvSpPr txBox="1"/>
          <p:nvPr/>
        </p:nvSpPr>
        <p:spPr>
          <a:xfrm>
            <a:off x="4468561" y="2933212"/>
            <a:ext cx="3254878" cy="830997"/>
          </a:xfrm>
          <a:prstGeom prst="rect">
            <a:avLst/>
          </a:prstGeom>
          <a:noFill/>
        </p:spPr>
        <p:txBody>
          <a:bodyPr wrap="square" rtlCol="1">
            <a:spAutoFit/>
          </a:bodyPr>
          <a:lstStyle/>
          <a:p>
            <a:pPr algn="ctr">
              <a:buClr>
                <a:srgbClr val="000000"/>
              </a:buClr>
              <a:buFont typeface="Arial"/>
              <a:buNone/>
            </a:pPr>
            <a:r>
              <a:rPr lang="he-IL" sz="4800" b="1" kern="0" dirty="0">
                <a:ln w="9525">
                  <a:solidFill>
                    <a:schemeClr val="tx1"/>
                  </a:solidFill>
                  <a:prstDash val="solid"/>
                </a:ln>
                <a:solidFill>
                  <a:srgbClr val="E7E6E6">
                    <a:lumMod val="10000"/>
                  </a:srgbClr>
                </a:solidFill>
                <a:latin typeface="Calibri" panose="020F0502020204030204" pitchFamily="34" charset="0"/>
                <a:cs typeface="Calibri" panose="020F0502020204030204" pitchFamily="34" charset="0"/>
                <a:sym typeface="Arial"/>
              </a:rPr>
              <a:t>זֶה רַק זְמַנִּי!</a:t>
            </a:r>
          </a:p>
        </p:txBody>
      </p:sp>
      <p:sp>
        <p:nvSpPr>
          <p:cNvPr id="12" name="TextBox 11">
            <a:extLst>
              <a:ext uri="{FF2B5EF4-FFF2-40B4-BE49-F238E27FC236}">
                <a16:creationId xmlns:a16="http://schemas.microsoft.com/office/drawing/2014/main" id="{69553BC9-D832-4C9D-BB45-4F45609818D0}"/>
              </a:ext>
            </a:extLst>
          </p:cNvPr>
          <p:cNvSpPr txBox="1"/>
          <p:nvPr/>
        </p:nvSpPr>
        <p:spPr>
          <a:xfrm>
            <a:off x="94925" y="2749517"/>
            <a:ext cx="4669692" cy="1569660"/>
          </a:xfrm>
          <a:prstGeom prst="rect">
            <a:avLst/>
          </a:prstGeom>
          <a:noFill/>
        </p:spPr>
        <p:txBody>
          <a:bodyPr wrap="square" rtlCol="1">
            <a:spAutoFit/>
          </a:bodyPr>
          <a:lstStyle/>
          <a:p>
            <a:pPr algn="ctr">
              <a:buClr>
                <a:srgbClr val="000000"/>
              </a:buClr>
              <a:buFont typeface="Arial"/>
              <a:buNone/>
            </a:pPr>
            <a:r>
              <a:rPr lang="he-IL" sz="4800" b="1" kern="0" dirty="0">
                <a:ln w="9525">
                  <a:solidFill>
                    <a:schemeClr val="tx1"/>
                  </a:solidFill>
                  <a:prstDash val="solid"/>
                </a:ln>
                <a:solidFill>
                  <a:srgbClr val="E7E6E6">
                    <a:lumMod val="10000"/>
                  </a:srgbClr>
                </a:solidFill>
                <a:latin typeface="Calibri" panose="020F0502020204030204" pitchFamily="34" charset="0"/>
                <a:cs typeface="Calibri" panose="020F0502020204030204" pitchFamily="34" charset="0"/>
                <a:sym typeface="Arial"/>
              </a:rPr>
              <a:t>לְאָן אֲנִי מַמְשִׁיךְ/מַמְשִׁיכָה?</a:t>
            </a:r>
          </a:p>
        </p:txBody>
      </p:sp>
      <p:pic>
        <p:nvPicPr>
          <p:cNvPr id="13" name="תמונה 18" descr="Heart, Red, Love, Form, Drawn By Hand">
            <a:extLst>
              <a:ext uri="{FF2B5EF4-FFF2-40B4-BE49-F238E27FC236}">
                <a16:creationId xmlns:a16="http://schemas.microsoft.com/office/drawing/2014/main" id="{1954EB08-B51F-443C-87E8-0240ED99096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58574" y="4408404"/>
            <a:ext cx="1179895" cy="1009650"/>
          </a:xfrm>
          <a:prstGeom prst="rect">
            <a:avLst/>
          </a:prstGeom>
          <a:noFill/>
          <a:ln>
            <a:noFill/>
          </a:ln>
        </p:spPr>
      </p:pic>
      <p:pic>
        <p:nvPicPr>
          <p:cNvPr id="14" name="תמונה 17" descr="Mentor, Mentoring, Help, Hand">
            <a:extLst>
              <a:ext uri="{FF2B5EF4-FFF2-40B4-BE49-F238E27FC236}">
                <a16:creationId xmlns:a16="http://schemas.microsoft.com/office/drawing/2014/main" id="{5D4B7CBC-5CFC-437B-AF5B-D5C35B507A17}"/>
              </a:ext>
            </a:extLst>
          </p:cNvPr>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5484" t="29117" r="56989" b="22353"/>
          <a:stretch/>
        </p:blipFill>
        <p:spPr bwMode="auto">
          <a:xfrm>
            <a:off x="9331743" y="4632241"/>
            <a:ext cx="1277747" cy="1571625"/>
          </a:xfrm>
          <a:prstGeom prst="rect">
            <a:avLst/>
          </a:prstGeom>
          <a:noFill/>
          <a:ln>
            <a:noFill/>
          </a:ln>
          <a:extLst>
            <a:ext uri="{53640926-AAD7-44D8-BBD7-CCE9431645EC}">
              <a14:shadowObscured xmlns:a14="http://schemas.microsoft.com/office/drawing/2010/main"/>
            </a:ext>
          </a:extLst>
        </p:spPr>
      </p:pic>
      <p:pic>
        <p:nvPicPr>
          <p:cNvPr id="2" name="תמונה 11" descr="Boy, Kid, Child, Playing, Happy, Dancing">
            <a:extLst>
              <a:ext uri="{FF2B5EF4-FFF2-40B4-BE49-F238E27FC236}">
                <a16:creationId xmlns:a16="http://schemas.microsoft.com/office/drawing/2014/main" id="{47F388C8-A9A0-46A2-9111-B6C6AA52B5D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413631" y="261046"/>
            <a:ext cx="2036841" cy="2871947"/>
          </a:xfrm>
          <a:prstGeom prst="rect">
            <a:avLst/>
          </a:prstGeom>
          <a:noFill/>
          <a:ln>
            <a:noFill/>
          </a:ln>
        </p:spPr>
      </p:pic>
    </p:spTree>
    <p:extLst>
      <p:ext uri="{BB962C8B-B14F-4D97-AF65-F5344CB8AC3E}">
        <p14:creationId xmlns:p14="http://schemas.microsoft.com/office/powerpoint/2010/main" val="411758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6;p10">
            <a:extLst>
              <a:ext uri="{FF2B5EF4-FFF2-40B4-BE49-F238E27FC236}">
                <a16:creationId xmlns:a16="http://schemas.microsoft.com/office/drawing/2014/main" id="{0AB096BE-61FF-4E95-A668-03012277CC96}"/>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90000"/>
              </a:lnSpc>
              <a:spcBef>
                <a:spcPts val="0"/>
              </a:spcBef>
              <a:spcAft>
                <a:spcPts val="0"/>
              </a:spcAft>
              <a:buClr>
                <a:srgbClr val="FFFFFF"/>
              </a:buClr>
              <a:buSzPts val="4400"/>
              <a:buFont typeface="Calibri"/>
              <a:buNone/>
              <a:tabLst/>
              <a:defRPr/>
            </a:pPr>
            <a:r>
              <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rPr>
              <a:t>מַחְשָׁבוֹת שֶׁעוֹזְרוֹת</a:t>
            </a:r>
          </a:p>
        </p:txBody>
      </p:sp>
      <p:sp>
        <p:nvSpPr>
          <p:cNvPr id="5" name="תיבת טקסט 17">
            <a:extLst>
              <a:ext uri="{FF2B5EF4-FFF2-40B4-BE49-F238E27FC236}">
                <a16:creationId xmlns:a16="http://schemas.microsoft.com/office/drawing/2014/main" id="{D9FEBF60-464B-4E44-9CDA-79E46C1C24FA}"/>
              </a:ext>
            </a:extLst>
          </p:cNvPr>
          <p:cNvSpPr txBox="1"/>
          <p:nvPr/>
        </p:nvSpPr>
        <p:spPr>
          <a:xfrm>
            <a:off x="2294412" y="2163944"/>
            <a:ext cx="9540009" cy="3703001"/>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he-IL" sz="5400" b="0" i="0" u="none" strike="noStrike" kern="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Arial"/>
              </a:rPr>
              <a:t>כִּתְבוּ אוֹ צַיְּרוּ בְּמַחְבֶּרֶת שָׁלוֹשׁ מַחְשָׁבוֹת שֶׁיְּכוֹלוֹת לַעֲזֹר לָכֶם </a:t>
            </a:r>
          </a:p>
          <a:p>
            <a:pPr lvl="0" algn="ctr">
              <a:lnSpc>
                <a:spcPct val="150000"/>
              </a:lnSpc>
              <a:buClr>
                <a:srgbClr val="000000"/>
              </a:buClr>
              <a:defRPr/>
            </a:pPr>
            <a:r>
              <a:rPr lang="he-IL" sz="5400" kern="0" dirty="0">
                <a:solidFill>
                  <a:srgbClr val="E7E6E6">
                    <a:lumMod val="10000"/>
                  </a:srgbClr>
                </a:solidFill>
                <a:latin typeface="Calibri" panose="020F0502020204030204" pitchFamily="34" charset="0"/>
                <a:cs typeface="Calibri" panose="020F0502020204030204" pitchFamily="34" charset="0"/>
                <a:sym typeface="Arial"/>
              </a:rPr>
              <a:t>לְהַתְמִיד.</a:t>
            </a:r>
            <a:endParaRPr kumimoji="0" lang="he-IL" sz="5400" b="0" i="0" u="none" strike="noStrike" kern="0" cap="none" spc="0" normalizeH="0" baseline="0" noProof="0" dirty="0">
              <a:ln>
                <a:noFill/>
              </a:ln>
              <a:solidFill>
                <a:srgbClr val="424242"/>
              </a:solidFill>
              <a:effectLst/>
              <a:uLnTx/>
              <a:uFillTx/>
              <a:latin typeface="Calibri" panose="020F0502020204030204" pitchFamily="34" charset="0"/>
              <a:ea typeface="+mn-ea"/>
              <a:cs typeface="Calibri" panose="020F0502020204030204" pitchFamily="34" charset="0"/>
              <a:sym typeface="Arial"/>
            </a:endParaRPr>
          </a:p>
        </p:txBody>
      </p:sp>
      <p:pic>
        <p:nvPicPr>
          <p:cNvPr id="6" name="תמונה 2">
            <a:extLst>
              <a:ext uri="{FF2B5EF4-FFF2-40B4-BE49-F238E27FC236}">
                <a16:creationId xmlns:a16="http://schemas.microsoft.com/office/drawing/2014/main" id="{0553E568-BCAD-47E5-B1E8-30B9EDD8B971}"/>
              </a:ext>
            </a:extLst>
          </p:cNvPr>
          <p:cNvPicPr>
            <a:picLocks noChangeAspect="1"/>
          </p:cNvPicPr>
          <p:nvPr/>
        </p:nvPicPr>
        <p:blipFill>
          <a:blip r:embed="rId3"/>
          <a:stretch>
            <a:fillRect/>
          </a:stretch>
        </p:blipFill>
        <p:spPr>
          <a:xfrm>
            <a:off x="254706" y="3445844"/>
            <a:ext cx="2593856" cy="2759863"/>
          </a:xfrm>
          <a:prstGeom prst="rect">
            <a:avLst/>
          </a:prstGeom>
        </p:spPr>
      </p:pic>
      <p:pic>
        <p:nvPicPr>
          <p:cNvPr id="2" name="תמונה 16" descr="Child, Flower, Tree, Girl, Boy, Dress">
            <a:extLst>
              <a:ext uri="{FF2B5EF4-FFF2-40B4-BE49-F238E27FC236}">
                <a16:creationId xmlns:a16="http://schemas.microsoft.com/office/drawing/2014/main" id="{90EFE744-C81A-49C6-A9FF-AC7050CF5EB1}"/>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56660" y="4015444"/>
            <a:ext cx="1177761" cy="2404179"/>
          </a:xfrm>
          <a:prstGeom prst="rect">
            <a:avLst/>
          </a:prstGeom>
          <a:noFill/>
          <a:ln>
            <a:noFill/>
          </a:ln>
        </p:spPr>
      </p:pic>
    </p:spTree>
    <p:extLst>
      <p:ext uri="{BB962C8B-B14F-4D97-AF65-F5344CB8AC3E}">
        <p14:creationId xmlns:p14="http://schemas.microsoft.com/office/powerpoint/2010/main" val="437939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ee, Jar, Pot, Honey, Food, Dessert">
            <a:extLst>
              <a:ext uri="{FF2B5EF4-FFF2-40B4-BE49-F238E27FC236}">
                <a16:creationId xmlns:a16="http://schemas.microsoft.com/office/drawing/2014/main" id="{8C7F4AA7-C4D0-4978-9452-0E5B52BF5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925" y="2163779"/>
            <a:ext cx="8562380" cy="4087633"/>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4">
            <a:extLst>
              <a:ext uri="{FF2B5EF4-FFF2-40B4-BE49-F238E27FC236}">
                <a16:creationId xmlns:a16="http://schemas.microsoft.com/office/drawing/2014/main" id="{17FBE823-9C01-4787-BE49-2D25F164DEF9}"/>
              </a:ext>
            </a:extLst>
          </p:cNvPr>
          <p:cNvSpPr/>
          <p:nvPr/>
        </p:nvSpPr>
        <p:spPr>
          <a:xfrm>
            <a:off x="6431037" y="3878207"/>
            <a:ext cx="194903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buClr>
                <a:srgbClr val="000000"/>
              </a:buClr>
              <a:buFont typeface="Arial"/>
              <a:buNone/>
            </a:pPr>
            <a:r>
              <a:rPr lang="he-IL" sz="2400" kern="0" dirty="0">
                <a:solidFill>
                  <a:srgbClr val="000000"/>
                </a:solidFill>
                <a:latin typeface="Assistant"/>
                <a:cs typeface="Arial"/>
                <a:sym typeface="Arial"/>
              </a:rPr>
              <a:t>"עֲדַיִן </a:t>
            </a:r>
          </a:p>
          <a:p>
            <a:pPr algn="ctr">
              <a:buClr>
                <a:srgbClr val="000000"/>
              </a:buClr>
              <a:buFont typeface="Arial"/>
              <a:buNone/>
            </a:pPr>
            <a:r>
              <a:rPr lang="he-IL" sz="2400" kern="0" dirty="0">
                <a:solidFill>
                  <a:srgbClr val="000000"/>
                </a:solidFill>
                <a:latin typeface="Assistant"/>
                <a:cs typeface="Arial"/>
                <a:sym typeface="Arial"/>
              </a:rPr>
              <a:t>לֹא הִגַּעְתִּי, </a:t>
            </a:r>
          </a:p>
          <a:p>
            <a:pPr algn="ctr">
              <a:buClr>
                <a:srgbClr val="000000"/>
              </a:buClr>
              <a:buFont typeface="Arial"/>
              <a:buNone/>
            </a:pPr>
            <a:r>
              <a:rPr lang="he-IL" sz="2400" kern="0" dirty="0">
                <a:solidFill>
                  <a:srgbClr val="000000"/>
                </a:solidFill>
                <a:latin typeface="Assistant"/>
                <a:cs typeface="Arial"/>
                <a:sym typeface="Arial"/>
              </a:rPr>
              <a:t>אֲבָל אֲנִי בַּדֶּרֶךְ"</a:t>
            </a:r>
            <a:endParaRPr lang="he-IL" sz="2400" kern="0" dirty="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E3268891-85AF-492B-B031-2D54E70132BB}"/>
              </a:ext>
            </a:extLst>
          </p:cNvPr>
          <p:cNvSpPr txBox="1"/>
          <p:nvPr/>
        </p:nvSpPr>
        <p:spPr>
          <a:xfrm>
            <a:off x="3055639" y="3863424"/>
            <a:ext cx="152466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אֲנִי מַאֲמִין / מַאֲמִינָה בְּעַצְמִי</a:t>
            </a:r>
          </a:p>
        </p:txBody>
      </p:sp>
      <p:sp>
        <p:nvSpPr>
          <p:cNvPr id="22" name="TextBox 21">
            <a:extLst>
              <a:ext uri="{FF2B5EF4-FFF2-40B4-BE49-F238E27FC236}">
                <a16:creationId xmlns:a16="http://schemas.microsoft.com/office/drawing/2014/main" id="{DBBEACE2-F6C6-4FA2-8558-47AF0B4EAF59}"/>
              </a:ext>
            </a:extLst>
          </p:cNvPr>
          <p:cNvSpPr txBox="1"/>
          <p:nvPr/>
        </p:nvSpPr>
        <p:spPr>
          <a:xfrm>
            <a:off x="8567610" y="3910325"/>
            <a:ext cx="157071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הִשְׁתַּדַּלְתִּי וְזֶה מָה שֶׁחָשׁוּב</a:t>
            </a:r>
          </a:p>
        </p:txBody>
      </p:sp>
      <p:sp>
        <p:nvSpPr>
          <p:cNvPr id="3" name="TextBox 2">
            <a:extLst>
              <a:ext uri="{FF2B5EF4-FFF2-40B4-BE49-F238E27FC236}">
                <a16:creationId xmlns:a16="http://schemas.microsoft.com/office/drawing/2014/main" id="{1D2BD82D-D845-42B0-B9E4-C655660FBB09}"/>
              </a:ext>
            </a:extLst>
          </p:cNvPr>
          <p:cNvSpPr txBox="1"/>
          <p:nvPr/>
        </p:nvSpPr>
        <p:spPr>
          <a:xfrm>
            <a:off x="4763856" y="3878207"/>
            <a:ext cx="146797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תָּמִיד אֶפְשָׁר לְנַסּוֹת שׁוּב</a:t>
            </a:r>
          </a:p>
        </p:txBody>
      </p:sp>
      <p:pic>
        <p:nvPicPr>
          <p:cNvPr id="4" name="תמונה 23" descr="Asian, Books, Cute">
            <a:extLst>
              <a:ext uri="{FF2B5EF4-FFF2-40B4-BE49-F238E27FC236}">
                <a16:creationId xmlns:a16="http://schemas.microsoft.com/office/drawing/2014/main" id="{CD581E1A-0EA3-4A67-9EE3-0EE3531869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4638" y="3491404"/>
            <a:ext cx="3238500" cy="3238500"/>
          </a:xfrm>
          <a:prstGeom prst="rect">
            <a:avLst/>
          </a:prstGeom>
          <a:noFill/>
          <a:ln>
            <a:noFill/>
          </a:ln>
        </p:spPr>
      </p:pic>
      <p:sp>
        <p:nvSpPr>
          <p:cNvPr id="6" name="Google Shape;286;p10">
            <a:extLst>
              <a:ext uri="{FF2B5EF4-FFF2-40B4-BE49-F238E27FC236}">
                <a16:creationId xmlns:a16="http://schemas.microsoft.com/office/drawing/2014/main" id="{42E0124A-95EF-4F5A-9795-226EA4A0756B}"/>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spcBef>
                <a:spcPts val="0"/>
              </a:spcBef>
              <a:buClr>
                <a:srgbClr val="FFFFFF"/>
              </a:buClr>
              <a:defRPr/>
            </a:pPr>
            <a:r>
              <a:rPr lang="he-IL" sz="4000" b="1" kern="0" dirty="0">
                <a:solidFill>
                  <a:srgbClr val="FFFFFF"/>
                </a:solidFill>
                <a:latin typeface="Tahoma" panose="020B0604030504040204" pitchFamily="34" charset="0"/>
                <a:ea typeface="Tahoma" panose="020B0604030504040204" pitchFamily="34" charset="0"/>
                <a:cs typeface="Tahoma" panose="020B0604030504040204" pitchFamily="34" charset="0"/>
              </a:rPr>
              <a:t>צִנְצֶנֶת הַמַּחְשָׁבוֹת שֶׁעוֹזְרוֹת</a:t>
            </a:r>
            <a:endPar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Tree>
    <p:extLst>
      <p:ext uri="{BB962C8B-B14F-4D97-AF65-F5344CB8AC3E}">
        <p14:creationId xmlns:p14="http://schemas.microsoft.com/office/powerpoint/2010/main" val="1366523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ee, Jar, Pot, Honey, Food, Dessert">
            <a:extLst>
              <a:ext uri="{FF2B5EF4-FFF2-40B4-BE49-F238E27FC236}">
                <a16:creationId xmlns:a16="http://schemas.microsoft.com/office/drawing/2014/main" id="{8C7F4AA7-C4D0-4978-9452-0E5B52BF5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810" y="2116679"/>
            <a:ext cx="8562380" cy="4087633"/>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4">
            <a:extLst>
              <a:ext uri="{FF2B5EF4-FFF2-40B4-BE49-F238E27FC236}">
                <a16:creationId xmlns:a16="http://schemas.microsoft.com/office/drawing/2014/main" id="{17FBE823-9C01-4787-BE49-2D25F164DEF9}"/>
              </a:ext>
            </a:extLst>
          </p:cNvPr>
          <p:cNvSpPr/>
          <p:nvPr/>
        </p:nvSpPr>
        <p:spPr>
          <a:xfrm>
            <a:off x="6013990" y="3894552"/>
            <a:ext cx="194903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buClr>
                <a:srgbClr val="000000"/>
              </a:buClr>
              <a:buFont typeface="Arial"/>
              <a:buNone/>
            </a:pPr>
            <a:r>
              <a:rPr lang="he-IL" sz="2400" kern="0" dirty="0">
                <a:solidFill>
                  <a:srgbClr val="000000"/>
                </a:solidFill>
                <a:latin typeface="Assistant"/>
                <a:cs typeface="Arial"/>
                <a:sym typeface="Arial"/>
              </a:rPr>
              <a:t>"עֲדַיִן </a:t>
            </a:r>
          </a:p>
          <a:p>
            <a:pPr algn="ctr">
              <a:buClr>
                <a:srgbClr val="000000"/>
              </a:buClr>
              <a:buFont typeface="Arial"/>
              <a:buNone/>
            </a:pPr>
            <a:r>
              <a:rPr lang="he-IL" sz="2400" kern="0" dirty="0">
                <a:solidFill>
                  <a:srgbClr val="000000"/>
                </a:solidFill>
                <a:latin typeface="Assistant"/>
                <a:cs typeface="Arial"/>
                <a:sym typeface="Arial"/>
              </a:rPr>
              <a:t>לֹא הִגַּעְתִּי, </a:t>
            </a:r>
          </a:p>
          <a:p>
            <a:pPr algn="ctr">
              <a:buClr>
                <a:srgbClr val="000000"/>
              </a:buClr>
              <a:buFont typeface="Arial"/>
              <a:buNone/>
            </a:pPr>
            <a:r>
              <a:rPr lang="he-IL" sz="2400" kern="0" dirty="0">
                <a:solidFill>
                  <a:srgbClr val="000000"/>
                </a:solidFill>
                <a:latin typeface="Assistant"/>
                <a:cs typeface="Arial"/>
                <a:sym typeface="Arial"/>
              </a:rPr>
              <a:t>אֲבָל אֲנִי בַּדֶּרֶךְ"</a:t>
            </a:r>
            <a:endParaRPr lang="he-IL" sz="2400" kern="0" dirty="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E3268891-85AF-492B-B031-2D54E70132BB}"/>
              </a:ext>
            </a:extLst>
          </p:cNvPr>
          <p:cNvSpPr txBox="1"/>
          <p:nvPr/>
        </p:nvSpPr>
        <p:spPr>
          <a:xfrm>
            <a:off x="2527002" y="3878207"/>
            <a:ext cx="152466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אֲנִי מַאֲמִין בְּעַצְמִי</a:t>
            </a:r>
          </a:p>
        </p:txBody>
      </p:sp>
      <p:sp>
        <p:nvSpPr>
          <p:cNvPr id="22" name="TextBox 21">
            <a:extLst>
              <a:ext uri="{FF2B5EF4-FFF2-40B4-BE49-F238E27FC236}">
                <a16:creationId xmlns:a16="http://schemas.microsoft.com/office/drawing/2014/main" id="{DBBEACE2-F6C6-4FA2-8558-47AF0B4EAF59}"/>
              </a:ext>
            </a:extLst>
          </p:cNvPr>
          <p:cNvSpPr txBox="1"/>
          <p:nvPr/>
        </p:nvSpPr>
        <p:spPr>
          <a:xfrm>
            <a:off x="8159942" y="3894552"/>
            <a:ext cx="157071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הִשְׁתַּדַּלְתִּי וְזֶה מָה שֶׁחָשׁוּב</a:t>
            </a:r>
          </a:p>
        </p:txBody>
      </p:sp>
      <p:sp>
        <p:nvSpPr>
          <p:cNvPr id="3" name="TextBox 2">
            <a:extLst>
              <a:ext uri="{FF2B5EF4-FFF2-40B4-BE49-F238E27FC236}">
                <a16:creationId xmlns:a16="http://schemas.microsoft.com/office/drawing/2014/main" id="{1D2BD82D-D845-42B0-B9E4-C655660FBB09}"/>
              </a:ext>
            </a:extLst>
          </p:cNvPr>
          <p:cNvSpPr txBox="1"/>
          <p:nvPr/>
        </p:nvSpPr>
        <p:spPr>
          <a:xfrm>
            <a:off x="4329322" y="3894552"/>
            <a:ext cx="146797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תָּמִיד אֶפְשָׁר לְנַסּוֹת שׁוּב</a:t>
            </a:r>
          </a:p>
        </p:txBody>
      </p:sp>
      <p:sp>
        <p:nvSpPr>
          <p:cNvPr id="6" name="Google Shape;286;p10">
            <a:extLst>
              <a:ext uri="{FF2B5EF4-FFF2-40B4-BE49-F238E27FC236}">
                <a16:creationId xmlns:a16="http://schemas.microsoft.com/office/drawing/2014/main" id="{42E0124A-95EF-4F5A-9795-226EA4A0756B}"/>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spcBef>
                <a:spcPts val="0"/>
              </a:spcBef>
              <a:buClr>
                <a:srgbClr val="FFFFFF"/>
              </a:buClr>
              <a:defRPr/>
            </a:pPr>
            <a:r>
              <a:rPr lang="he-IL" sz="4000" b="1" kern="0" dirty="0">
                <a:solidFill>
                  <a:srgbClr val="FFFFFF"/>
                </a:solidFill>
                <a:latin typeface="Tahoma" panose="020B0604030504040204" pitchFamily="34" charset="0"/>
                <a:ea typeface="Tahoma" panose="020B0604030504040204" pitchFamily="34" charset="0"/>
                <a:cs typeface="Tahoma" panose="020B0604030504040204" pitchFamily="34" charset="0"/>
              </a:rPr>
              <a:t>צִנְצֶנֶת הַמַּחְשָׁבוֹת שֶׁעוֹזְרוֹת</a:t>
            </a:r>
            <a:endPar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2" name="Picture 2" descr="Anak Laki Laki, Kacamata, Buku, Sekolah">
            <a:extLst>
              <a:ext uri="{FF2B5EF4-FFF2-40B4-BE49-F238E27FC236}">
                <a16:creationId xmlns:a16="http://schemas.microsoft.com/office/drawing/2014/main" id="{71619BDC-AA2E-4C0F-9B87-7A0AAF9607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3285" y="4741321"/>
            <a:ext cx="1608190" cy="184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455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6;p10">
            <a:extLst>
              <a:ext uri="{FF2B5EF4-FFF2-40B4-BE49-F238E27FC236}">
                <a16:creationId xmlns:a16="http://schemas.microsoft.com/office/drawing/2014/main" id="{3EDF8771-6B9D-4EAE-8DCD-181B0352B67C}"/>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90000"/>
              </a:lnSpc>
              <a:spcBef>
                <a:spcPts val="0"/>
              </a:spcBef>
              <a:spcAft>
                <a:spcPts val="0"/>
              </a:spcAft>
              <a:buClr>
                <a:srgbClr val="FFFFFF"/>
              </a:buClr>
              <a:buSzPts val="4400"/>
              <a:buFont typeface="Calibri"/>
              <a:buNone/>
              <a:tabLst/>
              <a:defRPr/>
            </a:pPr>
            <a:r>
              <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rPr>
              <a:t>מַעֲשִׂים שֶׁעוֹזְרִים</a:t>
            </a:r>
          </a:p>
        </p:txBody>
      </p:sp>
      <p:sp>
        <p:nvSpPr>
          <p:cNvPr id="3" name="תיבת טקסט 17">
            <a:extLst>
              <a:ext uri="{FF2B5EF4-FFF2-40B4-BE49-F238E27FC236}">
                <a16:creationId xmlns:a16="http://schemas.microsoft.com/office/drawing/2014/main" id="{61A9B317-34A7-4844-953A-E800B6127F36}"/>
              </a:ext>
            </a:extLst>
          </p:cNvPr>
          <p:cNvSpPr txBox="1"/>
          <p:nvPr/>
        </p:nvSpPr>
        <p:spPr>
          <a:xfrm>
            <a:off x="2048763" y="1977842"/>
            <a:ext cx="9540009" cy="3703001"/>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he-IL" sz="5400" b="0" i="0" u="none" strike="noStrike" kern="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Arial"/>
              </a:rPr>
              <a:t>כִּתְבוּ אוֹ צַיְּרוּ ב</a:t>
            </a:r>
            <a:r>
              <a:rPr kumimoji="0" lang="he-IL"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a:t>
            </a:r>
            <a:r>
              <a:rPr kumimoji="0" lang="he-IL" sz="5400" b="0" i="0" u="none" strike="noStrike" kern="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Arial"/>
              </a:rPr>
              <a:t>מַחְבֶּרֶת שְׁלוֹשָׁה דְּבָרִים שֶׁאַתֶּם יְכוֹלִים לַעֲשׂוֹת</a:t>
            </a:r>
          </a:p>
          <a:p>
            <a:pPr lvl="0" algn="ctr">
              <a:lnSpc>
                <a:spcPct val="150000"/>
              </a:lnSpc>
              <a:buClr>
                <a:srgbClr val="000000"/>
              </a:buClr>
              <a:defRPr/>
            </a:pPr>
            <a:r>
              <a:rPr kumimoji="0" lang="he-IL" sz="5400" b="0" i="0" u="none" strike="noStrike" kern="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Arial"/>
              </a:rPr>
              <a:t>כְּשֶׁאַתֶּם </a:t>
            </a:r>
            <a:r>
              <a:rPr lang="he-IL" sz="5400" kern="0" dirty="0">
                <a:solidFill>
                  <a:srgbClr val="E7E6E6">
                    <a:lumMod val="10000"/>
                  </a:srgbClr>
                </a:solidFill>
                <a:latin typeface="Calibri" panose="020F0502020204030204" pitchFamily="34" charset="0"/>
                <a:cs typeface="Calibri" panose="020F0502020204030204" pitchFamily="34" charset="0"/>
                <a:sym typeface="Arial"/>
              </a:rPr>
              <a:t>מִתְקַשִּׁים לְהַתְמִיד</a:t>
            </a:r>
            <a:endParaRPr kumimoji="0" lang="he-IL" sz="5400" b="0" i="0" u="none" strike="noStrike" kern="0" cap="none" spc="0" normalizeH="0" baseline="0" noProof="0" dirty="0">
              <a:ln>
                <a:noFill/>
              </a:ln>
              <a:solidFill>
                <a:srgbClr val="424242"/>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2" descr="Notepad, Memo, Pencil, Writing, Note">
            <a:extLst>
              <a:ext uri="{FF2B5EF4-FFF2-40B4-BE49-F238E27FC236}">
                <a16:creationId xmlns:a16="http://schemas.microsoft.com/office/drawing/2014/main" id="{C45A11C1-2982-4EE6-B276-748FDA85C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43" y="3923441"/>
            <a:ext cx="2323650" cy="246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9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091" y="1822145"/>
            <a:ext cx="11599817" cy="4662815"/>
          </a:xfrm>
          <a:prstGeom prst="rect">
            <a:avLst/>
          </a:prstGeom>
          <a:noFill/>
        </p:spPr>
        <p:txBody>
          <a:bodyPr wrap="square" rtlCol="1">
            <a:spAutoFit/>
          </a:bodyPr>
          <a:lstStyle/>
          <a:p>
            <a:pPr algn="just">
              <a:lnSpc>
                <a:spcPct val="150000"/>
              </a:lnSpc>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במצגת שלפניכם מופיעים עוגנים הנדרשים לנו לצליחת השנה המאתגרת שבפתחינו: </a:t>
            </a:r>
            <a:r>
              <a:rPr lang="he-IL" dirty="0">
                <a:solidFill>
                  <a:prstClr val="black"/>
                </a:solidFill>
                <a:latin typeface="Guttman Yad-Brush" panose="02010401010101010101" pitchFamily="2" charset="-79"/>
                <a:ea typeface="Tahoma" panose="020B0604030504040204" pitchFamily="34" charset="0"/>
                <a:cs typeface="Guttman Yad-Brush" panose="02010401010101010101" pitchFamily="2" charset="-79"/>
              </a:rPr>
              <a:t>התמדה, אחריות, גמישות ותקווה</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מטרת החינוך </a:t>
            </a:r>
            <a:r>
              <a:rPr lang="he-IL" dirty="0" err="1">
                <a:solidFill>
                  <a:prstClr val="black"/>
                </a:solidFill>
                <a:latin typeface="Tahoma" panose="020B0604030504040204" pitchFamily="34" charset="0"/>
                <a:ea typeface="Tahoma" panose="020B0604030504040204" pitchFamily="34" charset="0"/>
                <a:cs typeface="Tahoma" panose="020B0604030504040204" pitchFamily="34" charset="0"/>
              </a:rPr>
              <a:t>בחמ"ד</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 היא חיזוק וטיפוח זהות אישית ציונית דתית, פיתוח חוסן אמוני ומחויבות לחיי הלכה, מתוך כך נקודת המוצא לעבודה עם העוגנים היא האמונה. </a:t>
            </a:r>
            <a:r>
              <a:rPr lang="he-IL" b="1" dirty="0">
                <a:solidFill>
                  <a:prstClr val="black"/>
                </a:solidFill>
                <a:latin typeface="Tahoma" panose="020B0604030504040204" pitchFamily="34" charset="0"/>
                <a:ea typeface="Tahoma" panose="020B0604030504040204" pitchFamily="34" charset="0"/>
                <a:cs typeface="Tahoma" panose="020B0604030504040204" pitchFamily="34" charset="0"/>
              </a:rPr>
              <a:t>"מגדלור האמונה" </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הנמצא בנמל הבית דרכו אנו יוצאים למסע ההתמודדות, ובעזרתו אנו מתבוננים בנקודת מבט </a:t>
            </a:r>
            <a:r>
              <a:rPr lang="he-IL" dirty="0" err="1">
                <a:solidFill>
                  <a:prstClr val="black"/>
                </a:solidFill>
                <a:latin typeface="Tahoma" panose="020B0604030504040204" pitchFamily="34" charset="0"/>
                <a:ea typeface="Tahoma" panose="020B0604030504040204" pitchFamily="34" charset="0"/>
                <a:cs typeface="Tahoma" panose="020B0604030504040204" pitchFamily="34" charset="0"/>
              </a:rPr>
              <a:t>אמונית</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 המאירה ומסייעת בפיתוח חוסן אמוני וחיזוק העוגנים.</a:t>
            </a:r>
          </a:p>
          <a:p>
            <a:pPr algn="just">
              <a:lnSpc>
                <a:spcPct val="150000"/>
              </a:lnSpc>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קרקע מזינה לחיזוק ה"עוגנים" היא תחושת שייכות חברתית והדגשת החוויה שאנחנו כולנו ביחד, תומכים, דואגים ושומרים זה על זה. </a:t>
            </a:r>
          </a:p>
          <a:p>
            <a:pPr algn="just">
              <a:lnSpc>
                <a:spcPct val="150000"/>
              </a:lnSpc>
            </a:pPr>
            <a:r>
              <a:rPr lang="he-IL" dirty="0">
                <a:latin typeface="Tahoma" panose="020B0604030504040204" pitchFamily="34" charset="0"/>
                <a:ea typeface="Tahoma" panose="020B0604030504040204" pitchFamily="34" charset="0"/>
                <a:cs typeface="Tahoma" panose="020B0604030504040204" pitchFamily="34" charset="0"/>
              </a:rPr>
              <a:t>המערך שלפניכם עוסק ב</a:t>
            </a:r>
            <a:r>
              <a:rPr lang="he-IL" dirty="0">
                <a:latin typeface="Guttman Yad-Brush" panose="02010401010101010101" pitchFamily="2" charset="-79"/>
                <a:ea typeface="Tahoma" panose="020B0604030504040204" pitchFamily="34" charset="0"/>
                <a:cs typeface="Guttman Yad-Brush" panose="02010401010101010101" pitchFamily="2" charset="-79"/>
              </a:rPr>
              <a:t>עוגן ההתמדה</a:t>
            </a:r>
            <a:r>
              <a:rPr lang="he-IL" dirty="0">
                <a:latin typeface="Tahoma" panose="020B0604030504040204" pitchFamily="34" charset="0"/>
                <a:ea typeface="Tahoma" panose="020B0604030504040204" pitchFamily="34" charset="0"/>
                <a:cs typeface="Tahoma" panose="020B0604030504040204" pitchFamily="34" charset="0"/>
              </a:rPr>
              <a:t>. ההתמדה היא שקידה, התעסקות או עשייה קבועים הנמשכת לאורך זמן. כדי לפתח ולעודד את יכולת ההתמדה אצל ילדים, יש צורך במבוגרים שיאמינו בהם, יחזקו אצלם כוחות חיוביים ויסייעו בידיהם לשכלל את המיומנויות הקשורות בהתמדה: את חשיבות ההשתדלות, את הנחישות להמשיך ואת היכולת להיות עקבי. מפתח התמדה הוא בפעולות הקטנות והעקביות.</a:t>
            </a:r>
          </a:p>
        </p:txBody>
      </p:sp>
      <p:sp>
        <p:nvSpPr>
          <p:cNvPr id="2" name="מלבן 1"/>
          <p:cNvSpPr/>
          <p:nvPr/>
        </p:nvSpPr>
        <p:spPr>
          <a:xfrm>
            <a:off x="5971607" y="3244334"/>
            <a:ext cx="248786" cy="369332"/>
          </a:xfrm>
          <a:prstGeom prst="rect">
            <a:avLst/>
          </a:prstGeom>
        </p:spPr>
        <p:txBody>
          <a:bodyPr wrap="none">
            <a:spAutoFit/>
          </a:bodyPr>
          <a:lstStyle/>
          <a:p>
            <a:r>
              <a:rPr lang="he-IL" dirty="0">
                <a:solidFill>
                  <a:prstClr val="black"/>
                </a:solidFill>
              </a:rPr>
              <a:t> </a:t>
            </a:r>
          </a:p>
        </p:txBody>
      </p:sp>
      <p:sp>
        <p:nvSpPr>
          <p:cNvPr id="3" name="מלבן 2"/>
          <p:cNvSpPr/>
          <p:nvPr/>
        </p:nvSpPr>
        <p:spPr>
          <a:xfrm>
            <a:off x="5971607" y="3244334"/>
            <a:ext cx="248786" cy="369332"/>
          </a:xfrm>
          <a:prstGeom prst="rect">
            <a:avLst/>
          </a:prstGeom>
        </p:spPr>
        <p:txBody>
          <a:bodyPr wrap="none">
            <a:spAutoFit/>
          </a:bodyPr>
          <a:lstStyle/>
          <a:p>
            <a:r>
              <a:rPr lang="he-IL" dirty="0">
                <a:solidFill>
                  <a:prstClr val="black"/>
                </a:solidFill>
              </a:rPr>
              <a:t> </a:t>
            </a:r>
          </a:p>
        </p:txBody>
      </p:sp>
      <p:sp>
        <p:nvSpPr>
          <p:cNvPr id="6" name="מלבן 5"/>
          <p:cNvSpPr/>
          <p:nvPr/>
        </p:nvSpPr>
        <p:spPr>
          <a:xfrm>
            <a:off x="4447191" y="557610"/>
            <a:ext cx="3927678" cy="769441"/>
          </a:xfrm>
          <a:prstGeom prst="rect">
            <a:avLst/>
          </a:prstGeom>
        </p:spPr>
        <p:txBody>
          <a:bodyPr wrap="none">
            <a:spAutoFit/>
          </a:bodyPr>
          <a:lstStyle/>
          <a:p>
            <a:pPr algn="ctr"/>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רציונל למורה</a:t>
            </a:r>
          </a:p>
        </p:txBody>
      </p:sp>
    </p:spTree>
    <p:extLst>
      <p:ext uri="{BB962C8B-B14F-4D97-AF65-F5344CB8AC3E}">
        <p14:creationId xmlns:p14="http://schemas.microsoft.com/office/powerpoint/2010/main" val="2604924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ee, Jar, Pot, Honey, Food, Dessert">
            <a:extLst>
              <a:ext uri="{FF2B5EF4-FFF2-40B4-BE49-F238E27FC236}">
                <a16:creationId xmlns:a16="http://schemas.microsoft.com/office/drawing/2014/main" id="{8C7F4AA7-C4D0-4978-9452-0E5B52BF5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62" y="2263366"/>
            <a:ext cx="10006475" cy="4462925"/>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4">
            <a:extLst>
              <a:ext uri="{FF2B5EF4-FFF2-40B4-BE49-F238E27FC236}">
                <a16:creationId xmlns:a16="http://schemas.microsoft.com/office/drawing/2014/main" id="{17FBE823-9C01-4787-BE49-2D25F164DEF9}"/>
              </a:ext>
            </a:extLst>
          </p:cNvPr>
          <p:cNvSpPr/>
          <p:nvPr/>
        </p:nvSpPr>
        <p:spPr>
          <a:xfrm>
            <a:off x="5970393" y="4261766"/>
            <a:ext cx="194903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לְתַרְגֵּל </a:t>
            </a:r>
          </a:p>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וְלַעֲרֹךְ חֲזָרוֹת</a:t>
            </a:r>
          </a:p>
        </p:txBody>
      </p:sp>
      <p:sp>
        <p:nvSpPr>
          <p:cNvPr id="19" name="TextBox 18">
            <a:extLst>
              <a:ext uri="{FF2B5EF4-FFF2-40B4-BE49-F238E27FC236}">
                <a16:creationId xmlns:a16="http://schemas.microsoft.com/office/drawing/2014/main" id="{E3268891-85AF-492B-B031-2D54E70132BB}"/>
              </a:ext>
            </a:extLst>
          </p:cNvPr>
          <p:cNvSpPr txBox="1"/>
          <p:nvPr/>
        </p:nvSpPr>
        <p:spPr>
          <a:xfrm>
            <a:off x="2339054" y="3910324"/>
            <a:ext cx="146797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rtl="0">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לְנַסּוֹת בְּדֶרֶךְ אַחֶרֶת</a:t>
            </a:r>
            <a:endParaRPr lang="he-IL" sz="1050" kern="0" dirty="0">
              <a:solidFill>
                <a:srgbClr val="E7E6E6">
                  <a:lumMod val="10000"/>
                </a:srgbClr>
              </a:solidFill>
              <a:latin typeface="Arial"/>
              <a:cs typeface="Arial"/>
              <a:sym typeface="Arial"/>
            </a:endParaRPr>
          </a:p>
        </p:txBody>
      </p:sp>
      <p:sp>
        <p:nvSpPr>
          <p:cNvPr id="22" name="TextBox 21">
            <a:extLst>
              <a:ext uri="{FF2B5EF4-FFF2-40B4-BE49-F238E27FC236}">
                <a16:creationId xmlns:a16="http://schemas.microsoft.com/office/drawing/2014/main" id="{DBBEACE2-F6C6-4FA2-8558-47AF0B4EAF59}"/>
              </a:ext>
            </a:extLst>
          </p:cNvPr>
          <p:cNvSpPr txBox="1"/>
          <p:nvPr/>
        </p:nvSpPr>
        <p:spPr>
          <a:xfrm>
            <a:off x="8206225" y="4101079"/>
            <a:ext cx="15707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לְהַמְשִׁיךְ לְנַסּוֹת </a:t>
            </a:r>
          </a:p>
        </p:txBody>
      </p:sp>
      <p:sp>
        <p:nvSpPr>
          <p:cNvPr id="3" name="TextBox 2">
            <a:extLst>
              <a:ext uri="{FF2B5EF4-FFF2-40B4-BE49-F238E27FC236}">
                <a16:creationId xmlns:a16="http://schemas.microsoft.com/office/drawing/2014/main" id="{1D2BD82D-D845-42B0-B9E4-C655660FBB09}"/>
              </a:ext>
            </a:extLst>
          </p:cNvPr>
          <p:cNvSpPr txBox="1"/>
          <p:nvPr/>
        </p:nvSpPr>
        <p:spPr>
          <a:xfrm>
            <a:off x="3948535" y="3685580"/>
            <a:ext cx="1961260"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לַעֲשׂוֹת הַפְסָקָה וְלָנוּחַ</a:t>
            </a:r>
          </a:p>
        </p:txBody>
      </p:sp>
      <p:pic>
        <p:nvPicPr>
          <p:cNvPr id="4" name="תמונה 23" descr="Asian, Books, Cute">
            <a:extLst>
              <a:ext uri="{FF2B5EF4-FFF2-40B4-BE49-F238E27FC236}">
                <a16:creationId xmlns:a16="http://schemas.microsoft.com/office/drawing/2014/main" id="{CD581E1A-0EA3-4A67-9EE3-0EE3531869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8935" y="3491404"/>
            <a:ext cx="3238500" cy="3238500"/>
          </a:xfrm>
          <a:prstGeom prst="rect">
            <a:avLst/>
          </a:prstGeom>
          <a:noFill/>
          <a:ln>
            <a:noFill/>
          </a:ln>
        </p:spPr>
      </p:pic>
      <p:sp>
        <p:nvSpPr>
          <p:cNvPr id="6" name="Google Shape;286;p10">
            <a:extLst>
              <a:ext uri="{FF2B5EF4-FFF2-40B4-BE49-F238E27FC236}">
                <a16:creationId xmlns:a16="http://schemas.microsoft.com/office/drawing/2014/main" id="{42E0124A-95EF-4F5A-9795-226EA4A0756B}"/>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spcBef>
                <a:spcPts val="0"/>
              </a:spcBef>
              <a:buClr>
                <a:srgbClr val="FFFFFF"/>
              </a:buClr>
              <a:defRPr/>
            </a:pPr>
            <a:r>
              <a:rPr lang="he-IL" sz="4000" b="1" kern="0" dirty="0">
                <a:solidFill>
                  <a:srgbClr val="FFFFFF"/>
                </a:solidFill>
                <a:latin typeface="Tahoma" panose="020B0604030504040204" pitchFamily="34" charset="0"/>
                <a:ea typeface="Tahoma" panose="020B0604030504040204" pitchFamily="34" charset="0"/>
                <a:cs typeface="Tahoma" panose="020B0604030504040204" pitchFamily="34" charset="0"/>
              </a:rPr>
              <a:t>צִנְצֶנֶת</a:t>
            </a:r>
            <a:r>
              <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rPr>
              <a:t> המַעֲשִׂים שֶׁעוֹזְרִים</a:t>
            </a:r>
          </a:p>
        </p:txBody>
      </p:sp>
      <p:sp>
        <p:nvSpPr>
          <p:cNvPr id="2" name="TextBox 1">
            <a:extLst>
              <a:ext uri="{FF2B5EF4-FFF2-40B4-BE49-F238E27FC236}">
                <a16:creationId xmlns:a16="http://schemas.microsoft.com/office/drawing/2014/main" id="{C8D3566F-C898-4CAA-A4DD-66E07A0549FD}"/>
              </a:ext>
            </a:extLst>
          </p:cNvPr>
          <p:cNvSpPr txBox="1"/>
          <p:nvPr/>
        </p:nvSpPr>
        <p:spPr>
          <a:xfrm>
            <a:off x="7585355" y="5248488"/>
            <a:ext cx="15707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לִפְנוֹת לְעֶזְרָה</a:t>
            </a:r>
          </a:p>
        </p:txBody>
      </p:sp>
      <p:sp>
        <p:nvSpPr>
          <p:cNvPr id="5" name="TextBox 4">
            <a:extLst>
              <a:ext uri="{FF2B5EF4-FFF2-40B4-BE49-F238E27FC236}">
                <a16:creationId xmlns:a16="http://schemas.microsoft.com/office/drawing/2014/main" id="{C05A302C-93CC-4F26-B733-FB8DC4C99FA4}"/>
              </a:ext>
            </a:extLst>
          </p:cNvPr>
          <p:cNvSpPr txBox="1"/>
          <p:nvPr/>
        </p:nvSpPr>
        <p:spPr>
          <a:xfrm>
            <a:off x="3952260" y="5363877"/>
            <a:ext cx="3195759"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pPr algn="ctr">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לִנְשֹׁם, לְחַיֵּךְ,</a:t>
            </a:r>
            <a:br>
              <a:rPr lang="en-US" sz="2400" b="1" kern="0" dirty="0">
                <a:solidFill>
                  <a:srgbClr val="E7E6E6">
                    <a:lumMod val="10000"/>
                  </a:srgbClr>
                </a:solidFill>
                <a:latin typeface="Calibri" panose="020F0502020204030204" pitchFamily="34" charset="0"/>
                <a:cs typeface="Calibri" panose="020F0502020204030204" pitchFamily="34" charset="0"/>
                <a:sym typeface="Arial"/>
              </a:rPr>
            </a:b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לַחֲשֹׁב מַחְשָׁבוֹת טוֹבוֹת</a:t>
            </a:r>
          </a:p>
        </p:txBody>
      </p:sp>
      <p:sp>
        <p:nvSpPr>
          <p:cNvPr id="7" name="TextBox 6">
            <a:extLst>
              <a:ext uri="{FF2B5EF4-FFF2-40B4-BE49-F238E27FC236}">
                <a16:creationId xmlns:a16="http://schemas.microsoft.com/office/drawing/2014/main" id="{1267F717-2D3A-4457-BD3F-A087293AB601}"/>
              </a:ext>
            </a:extLst>
          </p:cNvPr>
          <p:cNvSpPr txBox="1"/>
          <p:nvPr/>
        </p:nvSpPr>
        <p:spPr>
          <a:xfrm>
            <a:off x="2339054" y="4961931"/>
            <a:ext cx="146797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rtl="0">
              <a:buClr>
                <a:srgbClr val="000000"/>
              </a:buClr>
              <a:buFont typeface="Arial"/>
              <a:buNone/>
            </a:pPr>
            <a:r>
              <a:rPr lang="he-IL" sz="2400" kern="0" dirty="0">
                <a:solidFill>
                  <a:srgbClr val="E7E6E6">
                    <a:lumMod val="10000"/>
                  </a:srgbClr>
                </a:solidFill>
                <a:latin typeface="Arial"/>
                <a:cs typeface="Arial"/>
                <a:sym typeface="Arial"/>
              </a:rPr>
              <a:t>לִלְמוֹד מֵחֲבֵרִים</a:t>
            </a:r>
          </a:p>
        </p:txBody>
      </p:sp>
    </p:spTree>
    <p:extLst>
      <p:ext uri="{BB962C8B-B14F-4D97-AF65-F5344CB8AC3E}">
        <p14:creationId xmlns:p14="http://schemas.microsoft.com/office/powerpoint/2010/main" val="3361803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ee, Jar, Pot, Honey, Food, Dessert">
            <a:extLst>
              <a:ext uri="{FF2B5EF4-FFF2-40B4-BE49-F238E27FC236}">
                <a16:creationId xmlns:a16="http://schemas.microsoft.com/office/drawing/2014/main" id="{8C7F4AA7-C4D0-4978-9452-0E5B52BF5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62" y="2263366"/>
            <a:ext cx="10006475" cy="4462925"/>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4">
            <a:extLst>
              <a:ext uri="{FF2B5EF4-FFF2-40B4-BE49-F238E27FC236}">
                <a16:creationId xmlns:a16="http://schemas.microsoft.com/office/drawing/2014/main" id="{17FBE823-9C01-4787-BE49-2D25F164DEF9}"/>
              </a:ext>
            </a:extLst>
          </p:cNvPr>
          <p:cNvSpPr/>
          <p:nvPr/>
        </p:nvSpPr>
        <p:spPr>
          <a:xfrm>
            <a:off x="5970393" y="4261766"/>
            <a:ext cx="194903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לְתַרְגֵּל </a:t>
            </a:r>
          </a:p>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וְלַעֲרֹךְ חֲזָרוֹת</a:t>
            </a:r>
          </a:p>
        </p:txBody>
      </p:sp>
      <p:sp>
        <p:nvSpPr>
          <p:cNvPr id="19" name="TextBox 18">
            <a:extLst>
              <a:ext uri="{FF2B5EF4-FFF2-40B4-BE49-F238E27FC236}">
                <a16:creationId xmlns:a16="http://schemas.microsoft.com/office/drawing/2014/main" id="{E3268891-85AF-492B-B031-2D54E70132BB}"/>
              </a:ext>
            </a:extLst>
          </p:cNvPr>
          <p:cNvSpPr txBox="1"/>
          <p:nvPr/>
        </p:nvSpPr>
        <p:spPr>
          <a:xfrm>
            <a:off x="2339054" y="3910324"/>
            <a:ext cx="146797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rtl="0">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לְנַסּוֹת בְּדֶרֶךְ אַחֶרֶת</a:t>
            </a:r>
            <a:endParaRPr lang="he-IL" sz="1050" kern="0" dirty="0">
              <a:solidFill>
                <a:srgbClr val="E7E6E6">
                  <a:lumMod val="10000"/>
                </a:srgbClr>
              </a:solidFill>
              <a:latin typeface="Arial"/>
              <a:cs typeface="Arial"/>
              <a:sym typeface="Arial"/>
            </a:endParaRPr>
          </a:p>
        </p:txBody>
      </p:sp>
      <p:sp>
        <p:nvSpPr>
          <p:cNvPr id="22" name="TextBox 21">
            <a:extLst>
              <a:ext uri="{FF2B5EF4-FFF2-40B4-BE49-F238E27FC236}">
                <a16:creationId xmlns:a16="http://schemas.microsoft.com/office/drawing/2014/main" id="{DBBEACE2-F6C6-4FA2-8558-47AF0B4EAF59}"/>
              </a:ext>
            </a:extLst>
          </p:cNvPr>
          <p:cNvSpPr txBox="1"/>
          <p:nvPr/>
        </p:nvSpPr>
        <p:spPr>
          <a:xfrm>
            <a:off x="8206225" y="4101079"/>
            <a:ext cx="15707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לְהַמְשִׁיךְ לְנַסּוֹת </a:t>
            </a:r>
          </a:p>
        </p:txBody>
      </p:sp>
      <p:sp>
        <p:nvSpPr>
          <p:cNvPr id="3" name="TextBox 2">
            <a:extLst>
              <a:ext uri="{FF2B5EF4-FFF2-40B4-BE49-F238E27FC236}">
                <a16:creationId xmlns:a16="http://schemas.microsoft.com/office/drawing/2014/main" id="{1D2BD82D-D845-42B0-B9E4-C655660FBB09}"/>
              </a:ext>
            </a:extLst>
          </p:cNvPr>
          <p:cNvSpPr txBox="1"/>
          <p:nvPr/>
        </p:nvSpPr>
        <p:spPr>
          <a:xfrm>
            <a:off x="3948535" y="3685580"/>
            <a:ext cx="1961260"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לַעֲשׂוֹת הַפְסָקָה וְלָנוּחַ</a:t>
            </a:r>
          </a:p>
        </p:txBody>
      </p:sp>
      <p:sp>
        <p:nvSpPr>
          <p:cNvPr id="6" name="Google Shape;286;p10">
            <a:extLst>
              <a:ext uri="{FF2B5EF4-FFF2-40B4-BE49-F238E27FC236}">
                <a16:creationId xmlns:a16="http://schemas.microsoft.com/office/drawing/2014/main" id="{42E0124A-95EF-4F5A-9795-226EA4A0756B}"/>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spcBef>
                <a:spcPts val="0"/>
              </a:spcBef>
              <a:buClr>
                <a:srgbClr val="FFFFFF"/>
              </a:buClr>
              <a:defRPr/>
            </a:pPr>
            <a:r>
              <a:rPr lang="he-IL" sz="4000" b="1" kern="0" dirty="0">
                <a:solidFill>
                  <a:srgbClr val="FFFFFF"/>
                </a:solidFill>
                <a:latin typeface="Tahoma" panose="020B0604030504040204" pitchFamily="34" charset="0"/>
                <a:ea typeface="Tahoma" panose="020B0604030504040204" pitchFamily="34" charset="0"/>
                <a:cs typeface="Tahoma" panose="020B0604030504040204" pitchFamily="34" charset="0"/>
              </a:rPr>
              <a:t>צִנְצֶנֶת</a:t>
            </a:r>
            <a:r>
              <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rPr>
              <a:t> המַעֲשִׂים שֶׁעוֹזְרִים</a:t>
            </a:r>
          </a:p>
        </p:txBody>
      </p:sp>
      <p:sp>
        <p:nvSpPr>
          <p:cNvPr id="2" name="TextBox 1">
            <a:extLst>
              <a:ext uri="{FF2B5EF4-FFF2-40B4-BE49-F238E27FC236}">
                <a16:creationId xmlns:a16="http://schemas.microsoft.com/office/drawing/2014/main" id="{C8D3566F-C898-4CAA-A4DD-66E07A0549FD}"/>
              </a:ext>
            </a:extLst>
          </p:cNvPr>
          <p:cNvSpPr txBox="1"/>
          <p:nvPr/>
        </p:nvSpPr>
        <p:spPr>
          <a:xfrm>
            <a:off x="7585355" y="5248488"/>
            <a:ext cx="15707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לִפְנוֹת לְעֶזְרָה</a:t>
            </a:r>
          </a:p>
        </p:txBody>
      </p:sp>
      <p:sp>
        <p:nvSpPr>
          <p:cNvPr id="5" name="TextBox 4">
            <a:extLst>
              <a:ext uri="{FF2B5EF4-FFF2-40B4-BE49-F238E27FC236}">
                <a16:creationId xmlns:a16="http://schemas.microsoft.com/office/drawing/2014/main" id="{C05A302C-93CC-4F26-B733-FB8DC4C99FA4}"/>
              </a:ext>
            </a:extLst>
          </p:cNvPr>
          <p:cNvSpPr txBox="1"/>
          <p:nvPr/>
        </p:nvSpPr>
        <p:spPr>
          <a:xfrm>
            <a:off x="3952260" y="5363877"/>
            <a:ext cx="3195759"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pPr algn="ctr">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לִנְשֹׁם, לְחַיֵּךְ,</a:t>
            </a:r>
            <a:br>
              <a:rPr lang="en-US" sz="2400" b="1" kern="0" dirty="0">
                <a:solidFill>
                  <a:srgbClr val="E7E6E6">
                    <a:lumMod val="10000"/>
                  </a:srgbClr>
                </a:solidFill>
                <a:latin typeface="Calibri" panose="020F0502020204030204" pitchFamily="34" charset="0"/>
                <a:cs typeface="Calibri" panose="020F0502020204030204" pitchFamily="34" charset="0"/>
                <a:sym typeface="Arial"/>
              </a:rPr>
            </a:b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לַחֲשֹׁב מַחְשָׁבוֹת טוֹבוֹת</a:t>
            </a:r>
          </a:p>
        </p:txBody>
      </p:sp>
      <p:sp>
        <p:nvSpPr>
          <p:cNvPr id="7" name="TextBox 6">
            <a:extLst>
              <a:ext uri="{FF2B5EF4-FFF2-40B4-BE49-F238E27FC236}">
                <a16:creationId xmlns:a16="http://schemas.microsoft.com/office/drawing/2014/main" id="{1267F717-2D3A-4457-BD3F-A087293AB601}"/>
              </a:ext>
            </a:extLst>
          </p:cNvPr>
          <p:cNvSpPr txBox="1"/>
          <p:nvPr/>
        </p:nvSpPr>
        <p:spPr>
          <a:xfrm>
            <a:off x="2339054" y="4961931"/>
            <a:ext cx="146797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rtl="0">
              <a:buClr>
                <a:srgbClr val="000000"/>
              </a:buClr>
              <a:buFont typeface="Arial"/>
              <a:buNone/>
            </a:pPr>
            <a:r>
              <a:rPr lang="he-IL" sz="2400" kern="0" dirty="0">
                <a:solidFill>
                  <a:srgbClr val="E7E6E6">
                    <a:lumMod val="10000"/>
                  </a:srgbClr>
                </a:solidFill>
                <a:latin typeface="Arial"/>
                <a:cs typeface="Arial"/>
                <a:sym typeface="Arial"/>
              </a:rPr>
              <a:t>לִלְמוֹד מֵחֲבֵרִים</a:t>
            </a:r>
          </a:p>
        </p:txBody>
      </p:sp>
      <p:pic>
        <p:nvPicPr>
          <p:cNvPr id="8" name="Picture 2" descr="Anak Laki Laki, Kacamata, Buku, Sekolah">
            <a:extLst>
              <a:ext uri="{FF2B5EF4-FFF2-40B4-BE49-F238E27FC236}">
                <a16:creationId xmlns:a16="http://schemas.microsoft.com/office/drawing/2014/main" id="{E8D7A859-7C65-45FA-BAEF-B069C2200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3285" y="4741321"/>
            <a:ext cx="1608190" cy="184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926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EE59696-7D17-485B-93D9-2400AB408C6D}"/>
              </a:ext>
            </a:extLst>
          </p:cNvPr>
          <p:cNvSpPr/>
          <p:nvPr/>
        </p:nvSpPr>
        <p:spPr>
          <a:xfrm>
            <a:off x="5187357" y="1819124"/>
            <a:ext cx="2599509" cy="2560320"/>
          </a:xfrm>
          <a:prstGeom prst="ellipse">
            <a:avLst/>
          </a:prstGeom>
          <a:solidFill>
            <a:srgbClr val="00FFFF"/>
          </a:solidFill>
          <a:ln w="25400" cap="flat" cmpd="sng" algn="ctr">
            <a:solidFill>
              <a:srgbClr val="1152C9">
                <a:shade val="50000"/>
              </a:srgbClr>
            </a:solidFill>
            <a:prstDash val="solid"/>
          </a:ln>
          <a:effectLst/>
        </p:spPr>
        <p:txBody>
          <a:bodyPr rtlCol="1" anchor="ctr"/>
          <a:lstStyle/>
          <a:p>
            <a:pPr lvl="0" algn="ctr" rtl="0">
              <a:buClr>
                <a:srgbClr val="000000"/>
              </a:buClr>
              <a:defRPr/>
            </a:pPr>
            <a:r>
              <a:rPr lang="he-IL" sz="3600" b="1" kern="0" dirty="0">
                <a:solidFill>
                  <a:srgbClr val="0070C0"/>
                </a:solidFill>
                <a:latin typeface="Calibri" panose="020F0502020204030204" pitchFamily="34" charset="0"/>
                <a:cs typeface="Calibri" panose="020F0502020204030204" pitchFamily="34" charset="0"/>
                <a:sym typeface="Arial"/>
              </a:rPr>
              <a:t>בַּלְּמִידָה</a:t>
            </a:r>
            <a:endParaRPr kumimoji="0" lang="he-IL"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sp>
        <p:nvSpPr>
          <p:cNvPr id="6" name="Oval 5">
            <a:extLst>
              <a:ext uri="{FF2B5EF4-FFF2-40B4-BE49-F238E27FC236}">
                <a16:creationId xmlns:a16="http://schemas.microsoft.com/office/drawing/2014/main" id="{2FE56877-732D-455A-A5B9-1CF09B456211}"/>
              </a:ext>
            </a:extLst>
          </p:cNvPr>
          <p:cNvSpPr/>
          <p:nvPr/>
        </p:nvSpPr>
        <p:spPr>
          <a:xfrm>
            <a:off x="1805627" y="2875473"/>
            <a:ext cx="2599509" cy="2560320"/>
          </a:xfrm>
          <a:prstGeom prst="ellipse">
            <a:avLst/>
          </a:prstGeom>
          <a:solidFill>
            <a:srgbClr val="00FFFF"/>
          </a:solidFill>
          <a:ln w="25400" cap="flat" cmpd="sng" algn="ctr">
            <a:solidFill>
              <a:srgbClr val="1152C9">
                <a:shade val="50000"/>
              </a:srgbClr>
            </a:solidFill>
            <a:prstDash val="solid"/>
          </a:ln>
          <a:effectLst/>
        </p:spPr>
        <p:txBody>
          <a:bodyPr rtlCol="1" anchor="ctr"/>
          <a:lstStyle/>
          <a:p>
            <a:pPr lvl="0" algn="ctr" rtl="0">
              <a:buClr>
                <a:srgbClr val="000000"/>
              </a:buClr>
              <a:defRPr/>
            </a:pPr>
            <a:r>
              <a:rPr lang="he-IL" sz="3600" b="1" kern="0" dirty="0">
                <a:solidFill>
                  <a:srgbClr val="0070C0"/>
                </a:solidFill>
                <a:latin typeface="Calibri" panose="020F0502020204030204" pitchFamily="34" charset="0"/>
                <a:cs typeface="Calibri" panose="020F0502020204030204" pitchFamily="34" charset="0"/>
                <a:sym typeface="Arial"/>
              </a:rPr>
              <a:t>בַּחֲבֵרוּת</a:t>
            </a:r>
            <a:endParaRPr kumimoji="0" lang="he-IL"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sp>
        <p:nvSpPr>
          <p:cNvPr id="8" name="Oval 7">
            <a:extLst>
              <a:ext uri="{FF2B5EF4-FFF2-40B4-BE49-F238E27FC236}">
                <a16:creationId xmlns:a16="http://schemas.microsoft.com/office/drawing/2014/main" id="{E2E29ECF-08F2-4B42-A715-2034A9EF710D}"/>
              </a:ext>
            </a:extLst>
          </p:cNvPr>
          <p:cNvSpPr/>
          <p:nvPr/>
        </p:nvSpPr>
        <p:spPr>
          <a:xfrm>
            <a:off x="4006359" y="3956452"/>
            <a:ext cx="2599509" cy="2560320"/>
          </a:xfrm>
          <a:prstGeom prst="ellipse">
            <a:avLst/>
          </a:prstGeom>
          <a:solidFill>
            <a:srgbClr val="00FFFF"/>
          </a:solidFill>
          <a:ln w="25400" cap="flat" cmpd="sng" algn="ctr">
            <a:solidFill>
              <a:srgbClr val="1152C9">
                <a:shade val="50000"/>
              </a:srgbClr>
            </a:solidFill>
            <a:prstDash val="solid"/>
          </a:ln>
          <a:effectLst/>
        </p:spPr>
        <p:txBody>
          <a:bodyPr rtlCol="1" anchor="ctr"/>
          <a:lstStyle/>
          <a:p>
            <a:pPr lvl="0" algn="ctr" rtl="0">
              <a:buClr>
                <a:srgbClr val="000000"/>
              </a:buClr>
              <a:defRPr/>
            </a:pPr>
            <a:r>
              <a:rPr lang="he-IL" sz="3600" b="1" kern="0" dirty="0">
                <a:solidFill>
                  <a:srgbClr val="0070C0"/>
                </a:solidFill>
                <a:latin typeface="Calibri" panose="020F0502020204030204" pitchFamily="34" charset="0"/>
                <a:cs typeface="Calibri" panose="020F0502020204030204" pitchFamily="34" charset="0"/>
                <a:sym typeface="Arial"/>
              </a:rPr>
              <a:t>שְׁמִירָה עַל הַבְּרִיאוּת</a:t>
            </a:r>
            <a:endParaRPr kumimoji="0" lang="he-IL"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8198" name="Picture 6" descr="Anak Laki Laki, Saudara, Anak Anak, Dua">
            <a:extLst>
              <a:ext uri="{FF2B5EF4-FFF2-40B4-BE49-F238E27FC236}">
                <a16:creationId xmlns:a16="http://schemas.microsoft.com/office/drawing/2014/main" id="{4B0ABA2B-01DC-46C5-B81D-E9F55550E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32" y="1938340"/>
            <a:ext cx="2029607" cy="178311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Bakteri, Corona, Penyakit, Virus, Sakit, Risiko">
            <a:extLst>
              <a:ext uri="{FF2B5EF4-FFF2-40B4-BE49-F238E27FC236}">
                <a16:creationId xmlns:a16="http://schemas.microsoft.com/office/drawing/2014/main" id="{D90B569F-3297-47CE-BE7A-3F0864F653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721" t="22886" r="37050" b="28617"/>
          <a:stretch/>
        </p:blipFill>
        <p:spPr bwMode="auto">
          <a:xfrm flipH="1">
            <a:off x="6207143" y="3932457"/>
            <a:ext cx="1038037" cy="20080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71C047D-846D-4BC0-9C07-21F0EA151B59}"/>
              </a:ext>
            </a:extLst>
          </p:cNvPr>
          <p:cNvSpPr txBox="1"/>
          <p:nvPr/>
        </p:nvSpPr>
        <p:spPr>
          <a:xfrm>
            <a:off x="1023042" y="461333"/>
            <a:ext cx="9526677" cy="707886"/>
          </a:xfrm>
          <a:prstGeom prst="rect">
            <a:avLst/>
          </a:prstGeom>
          <a:noFill/>
        </p:spPr>
        <p:txBody>
          <a:bodyPr wrap="square">
            <a:spAutoFit/>
          </a:bodyPr>
          <a:lstStyle/>
          <a:p>
            <a:pPr algn="ct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הַתְמָדָה – בִּמְיוּחָד בִּתְקוּפַת הַקוֹרוֹנָה</a:t>
            </a:r>
            <a:endParaRPr lang="he-IL" sz="4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Oval 5">
            <a:extLst>
              <a:ext uri="{FF2B5EF4-FFF2-40B4-BE49-F238E27FC236}">
                <a16:creationId xmlns:a16="http://schemas.microsoft.com/office/drawing/2014/main" id="{1D0E00EA-EF49-441D-88C3-CEB3352687D9}"/>
              </a:ext>
            </a:extLst>
          </p:cNvPr>
          <p:cNvSpPr/>
          <p:nvPr/>
        </p:nvSpPr>
        <p:spPr>
          <a:xfrm>
            <a:off x="7285446" y="3133942"/>
            <a:ext cx="2923796" cy="2806558"/>
          </a:xfrm>
          <a:prstGeom prst="ellipse">
            <a:avLst/>
          </a:prstGeom>
          <a:solidFill>
            <a:srgbClr val="00FFFF"/>
          </a:solidFill>
          <a:ln w="25400" cap="flat" cmpd="sng" algn="ctr">
            <a:solidFill>
              <a:srgbClr val="1152C9">
                <a:shade val="50000"/>
              </a:srgbClr>
            </a:solidFill>
            <a:prstDash val="solid"/>
          </a:ln>
          <a:effectLst/>
        </p:spPr>
        <p:txBody>
          <a:bodyPr rtlCol="1" anchor="ctr"/>
          <a:lstStyle/>
          <a:p>
            <a:pPr lvl="0" algn="ctr" rtl="0">
              <a:buClr>
                <a:srgbClr val="000000"/>
              </a:buClr>
              <a:defRPr/>
            </a:pPr>
            <a:r>
              <a:rPr lang="he-IL" sz="3600" b="1" kern="0" dirty="0">
                <a:solidFill>
                  <a:srgbClr val="0070C0"/>
                </a:solidFill>
                <a:latin typeface="Calibri" panose="020F0502020204030204" pitchFamily="34" charset="0"/>
                <a:cs typeface="Calibri" panose="020F0502020204030204" pitchFamily="34" charset="0"/>
                <a:sym typeface="Arial"/>
              </a:rPr>
              <a:t>בִּתְפִלָּה, קִיּוּם מִצְוַת וַעֲבוֹדָה עַל </a:t>
            </a:r>
            <a:r>
              <a:rPr lang="he-IL" sz="3600" b="1" kern="0" dirty="0" err="1">
                <a:solidFill>
                  <a:srgbClr val="0070C0"/>
                </a:solidFill>
                <a:latin typeface="Calibri" panose="020F0502020204030204" pitchFamily="34" charset="0"/>
                <a:cs typeface="Calibri" panose="020F0502020204030204" pitchFamily="34" charset="0"/>
                <a:sym typeface="Arial"/>
              </a:rPr>
              <a:t>הַמִּדּוֹת</a:t>
            </a:r>
            <a:endParaRPr kumimoji="0" lang="he-IL"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8194" name="Picture 2" descr="Anak Laki Laki, Kacamata, Buku, Sekolah">
            <a:extLst>
              <a:ext uri="{FF2B5EF4-FFF2-40B4-BE49-F238E27FC236}">
                <a16:creationId xmlns:a16="http://schemas.microsoft.com/office/drawing/2014/main" id="{7A3D268B-4106-4914-B889-BF3C90942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864" y="1655312"/>
            <a:ext cx="1608190" cy="184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91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76B6C9-C1B0-49B3-9C47-E4943E916A4D}"/>
              </a:ext>
            </a:extLst>
          </p:cNvPr>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נַתְמִיד בַּחֲבֵרוּת – מְשִׂימָה לַהֶמְשֵׁךְ</a:t>
            </a:r>
          </a:p>
        </p:txBody>
      </p:sp>
      <p:pic>
        <p:nvPicPr>
          <p:cNvPr id="3074" name="Picture 2" descr="Happy, Smile, Smiling, People,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986" y="2734147"/>
            <a:ext cx="6946070" cy="35946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800BD9-10EB-4D45-A3CB-DCB4C9FCD351}"/>
              </a:ext>
            </a:extLst>
          </p:cNvPr>
          <p:cNvSpPr txBox="1"/>
          <p:nvPr/>
        </p:nvSpPr>
        <p:spPr>
          <a:xfrm>
            <a:off x="4688907" y="2971893"/>
            <a:ext cx="4080680" cy="1200329"/>
          </a:xfrm>
          <a:prstGeom prst="rect">
            <a:avLst/>
          </a:prstGeom>
          <a:noFill/>
        </p:spPr>
        <p:txBody>
          <a:bodyPr wrap="square" rtlCol="1">
            <a:spAutoFit/>
          </a:bodyPr>
          <a:lstStyle/>
          <a:p>
            <a:pPr algn="ctr"/>
            <a:r>
              <a:rPr lang="he-IL" sz="3600" b="1" dirty="0">
                <a:solidFill>
                  <a:srgbClr val="0070C0"/>
                </a:solidFill>
                <a:latin typeface="Calibri" panose="020F0502020204030204" pitchFamily="34" charset="0"/>
                <a:cs typeface="Calibri" panose="020F0502020204030204" pitchFamily="34" charset="0"/>
              </a:rPr>
              <a:t>בְּכָל יוֹם</a:t>
            </a:r>
          </a:p>
          <a:p>
            <a:pPr algn="ctr"/>
            <a:r>
              <a:rPr lang="he-IL" sz="3600" b="1" dirty="0">
                <a:solidFill>
                  <a:srgbClr val="0070C0"/>
                </a:solidFill>
                <a:latin typeface="Calibri" panose="020F0502020204030204" pitchFamily="34" charset="0"/>
                <a:cs typeface="Calibri" panose="020F0502020204030204" pitchFamily="34" charset="0"/>
              </a:rPr>
              <a:t>נִיצוֹר קֶשֶׁר עִם חָבֵר/ה</a:t>
            </a:r>
          </a:p>
        </p:txBody>
      </p:sp>
    </p:spTree>
    <p:extLst>
      <p:ext uri="{BB962C8B-B14F-4D97-AF65-F5344CB8AC3E}">
        <p14:creationId xmlns:p14="http://schemas.microsoft.com/office/powerpoint/2010/main" val="853443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4;p16">
            <a:extLst>
              <a:ext uri="{FF2B5EF4-FFF2-40B4-BE49-F238E27FC236}">
                <a16:creationId xmlns:a16="http://schemas.microsoft.com/office/drawing/2014/main" id="{D385BD26-9231-4516-812B-AE653B8FB9B0}"/>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r" defTabSz="914400" rtl="1" eaLnBrk="1" fontAlgn="auto" latinLnBrk="0" hangingPunct="1">
              <a:lnSpc>
                <a:spcPct val="90000"/>
              </a:lnSpc>
              <a:spcBef>
                <a:spcPts val="0"/>
              </a:spcBef>
              <a:spcAft>
                <a:spcPts val="0"/>
              </a:spcAft>
              <a:buClr>
                <a:srgbClr val="FFFFFF"/>
              </a:buClr>
              <a:buSzPts val="4400"/>
              <a:buFont typeface="Calibri"/>
              <a:buNone/>
              <a:tabLst/>
              <a:defRPr/>
            </a:pPr>
            <a:r>
              <a:rPr kumimoji="0" lang="he-IL" sz="36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rPr>
              <a:t>מְסַיְּימִים וּמְסַכְּמִים - מָה לָמַדְנוּ הַיּוֹם?</a:t>
            </a:r>
          </a:p>
        </p:txBody>
      </p:sp>
      <p:sp>
        <p:nvSpPr>
          <p:cNvPr id="4" name="Rectangle: Rounded Corners 3">
            <a:extLst>
              <a:ext uri="{FF2B5EF4-FFF2-40B4-BE49-F238E27FC236}">
                <a16:creationId xmlns:a16="http://schemas.microsoft.com/office/drawing/2014/main" id="{9102BBDB-CAB7-4463-8922-C7E75EA76916}"/>
              </a:ext>
            </a:extLst>
          </p:cNvPr>
          <p:cNvSpPr/>
          <p:nvPr/>
        </p:nvSpPr>
        <p:spPr>
          <a:xfrm>
            <a:off x="6491956" y="2047866"/>
            <a:ext cx="5478817" cy="1920341"/>
          </a:xfrm>
          <a:prstGeom prst="roundRect">
            <a:avLst/>
          </a:prstGeom>
          <a:solidFill>
            <a:srgbClr val="FFFFFF"/>
          </a:solidFill>
          <a:ln w="57150" cap="flat" cmpd="sng" algn="ctr">
            <a:solidFill>
              <a:srgbClr val="1152C9">
                <a:lumMod val="40000"/>
                <a:lumOff val="60000"/>
              </a:srgbClr>
            </a:solidFill>
            <a:prstDash val="solid"/>
          </a:ln>
          <a:effectLst/>
        </p:spPr>
        <p:txBody>
          <a:bodyPr rtlCol="1" anchor="ctr"/>
          <a:lstStyle/>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הַהַתְמָדָה עוֹזֶרֶת לָנוּ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לְהַגְשִׁים חֲלוֹמוֹת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וּלְמָלֵא מְשִׂימוֹת שׁוֹנוֹת</a:t>
            </a:r>
            <a:endParaRPr kumimoji="0" lang="he-IL" sz="3200" i="0" u="none" strike="sng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sp>
        <p:nvSpPr>
          <p:cNvPr id="6" name="Rectangle: Rounded Corners 5">
            <a:extLst>
              <a:ext uri="{FF2B5EF4-FFF2-40B4-BE49-F238E27FC236}">
                <a16:creationId xmlns:a16="http://schemas.microsoft.com/office/drawing/2014/main" id="{E2777AC6-5AC5-4445-B0D1-D201A67702DE}"/>
              </a:ext>
            </a:extLst>
          </p:cNvPr>
          <p:cNvSpPr/>
          <p:nvPr/>
        </p:nvSpPr>
        <p:spPr>
          <a:xfrm>
            <a:off x="791912" y="2077401"/>
            <a:ext cx="5478817" cy="1920341"/>
          </a:xfrm>
          <a:prstGeom prst="roundRect">
            <a:avLst/>
          </a:prstGeom>
          <a:solidFill>
            <a:srgbClr val="FFFFFF"/>
          </a:solidFill>
          <a:ln w="57150" cap="flat" cmpd="sng" algn="ctr">
            <a:solidFill>
              <a:srgbClr val="1152C9">
                <a:lumMod val="40000"/>
                <a:lumOff val="60000"/>
              </a:srgbClr>
            </a:solidFill>
            <a:prstDash val="solid"/>
          </a:ln>
          <a:effectLst/>
        </p:spPr>
        <p:txBody>
          <a:bodyPr rtlCol="1" anchor="ctr"/>
          <a:lstStyle/>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בַּתְּקוּפָה הַזּוֹ חָשׁוּב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שֶׁנַּתְמִיד בִּשְׁמִירָה עַל קֶשֶׁר עִם הַחֲבֵרוֹת וְהַחֲבֵרִים וּבַלְּמִידָה</a:t>
            </a:r>
            <a:endPar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sp>
        <p:nvSpPr>
          <p:cNvPr id="7" name="Rectangle: Rounded Corners 6">
            <a:extLst>
              <a:ext uri="{FF2B5EF4-FFF2-40B4-BE49-F238E27FC236}">
                <a16:creationId xmlns:a16="http://schemas.microsoft.com/office/drawing/2014/main" id="{B115423A-B773-411F-8F96-94EF5F9AC86D}"/>
              </a:ext>
            </a:extLst>
          </p:cNvPr>
          <p:cNvSpPr/>
          <p:nvPr/>
        </p:nvSpPr>
        <p:spPr>
          <a:xfrm>
            <a:off x="804837" y="4100483"/>
            <a:ext cx="5478817" cy="1920341"/>
          </a:xfrm>
          <a:prstGeom prst="roundRect">
            <a:avLst/>
          </a:prstGeom>
          <a:solidFill>
            <a:srgbClr val="FFFFFF"/>
          </a:solidFill>
          <a:ln w="57150" cap="flat" cmpd="sng" algn="ctr">
            <a:solidFill>
              <a:srgbClr val="1152C9">
                <a:lumMod val="40000"/>
                <a:lumOff val="6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נִזְכֹּר לְהִשְׁתַּמֵּשׁ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בְּמִילִּים מְעוֹדְדוֹת</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וּבַמַּעֲשִׂים שֶׁעוֹזְרִים לָנוּ לְהַתְמִיד</a:t>
            </a:r>
            <a:endPar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pic>
        <p:nvPicPr>
          <p:cNvPr id="8" name="תמונה 11" descr="Kids, Cat, Cute, Animal, Child, Kitty">
            <a:extLst>
              <a:ext uri="{FF2B5EF4-FFF2-40B4-BE49-F238E27FC236}">
                <a16:creationId xmlns:a16="http://schemas.microsoft.com/office/drawing/2014/main" id="{C222E651-CD79-48B2-83AB-9CAE638146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0548" y="2077402"/>
            <a:ext cx="2370771" cy="3943423"/>
          </a:xfrm>
          <a:prstGeom prst="rect">
            <a:avLst/>
          </a:prstGeom>
          <a:noFill/>
          <a:ln>
            <a:noFill/>
          </a:ln>
        </p:spPr>
      </p:pic>
      <p:sp>
        <p:nvSpPr>
          <p:cNvPr id="10" name="Rectangle: Rounded Corners 9">
            <a:extLst>
              <a:ext uri="{FF2B5EF4-FFF2-40B4-BE49-F238E27FC236}">
                <a16:creationId xmlns:a16="http://schemas.microsoft.com/office/drawing/2014/main" id="{21E13C41-C7EF-432C-8558-EF47FB5331EB}"/>
              </a:ext>
            </a:extLst>
          </p:cNvPr>
          <p:cNvSpPr/>
          <p:nvPr/>
        </p:nvSpPr>
        <p:spPr>
          <a:xfrm>
            <a:off x="6487500" y="4100483"/>
            <a:ext cx="5478817" cy="1920341"/>
          </a:xfrm>
          <a:prstGeom prst="roundRect">
            <a:avLst/>
          </a:prstGeom>
          <a:solidFill>
            <a:srgbClr val="FFFFFF"/>
          </a:solidFill>
          <a:ln w="57150" cap="flat" cmpd="sng" algn="ctr">
            <a:solidFill>
              <a:srgbClr val="1152C9">
                <a:lumMod val="40000"/>
                <a:lumOff val="60000"/>
              </a:srgbClr>
            </a:solidFill>
            <a:prstDash val="solid"/>
          </a:ln>
          <a:effectLst/>
        </p:spPr>
        <p:txBody>
          <a:bodyPr rtlCol="1" anchor="ctr"/>
          <a:lstStyle/>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הַהַתְמָדָה עוֹזֶרֶת לָנוּ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לְפַתֵּחַ הֶרְגֵלִים שׁוֹנִים וְלִשְׁמוֹר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עַל הַבְּרִיאוּת שֶׁלָּנוּ</a:t>
            </a:r>
            <a:endParaRPr kumimoji="0" lang="he-IL" sz="3200" i="0" u="none" strike="sng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5731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buClr>
                <a:schemeClr val="tx1">
                  <a:lumMod val="85000"/>
                  <a:lumOff val="15000"/>
                </a:schemeClr>
              </a:buClr>
              <a:defRPr/>
            </a:pPr>
            <a:r>
              <a:rPr lang="he-IL" sz="3600" b="1" dirty="0">
                <a:solidFill>
                  <a:srgbClr val="008080"/>
                </a:solidFill>
                <a:latin typeface="Tahoma" panose="020B0604030504040204" pitchFamily="34" charset="0"/>
                <a:ea typeface="Tahoma" panose="020B0604030504040204" pitchFamily="34" charset="0"/>
                <a:cs typeface="Tahoma" panose="020B0604030504040204" pitchFamily="34" charset="0"/>
              </a:rPr>
              <a:t>מָה אֲנִי רוֹצֶה לוֹמַר בַּסּוֹף הַשִּׁיעוּר?</a:t>
            </a:r>
            <a:br>
              <a:rPr lang="he-IL" sz="3600" b="1" dirty="0">
                <a:solidFill>
                  <a:srgbClr val="008080"/>
                </a:solidFill>
                <a:latin typeface="Tahoma" panose="020B0604030504040204" pitchFamily="34" charset="0"/>
                <a:ea typeface="Tahoma" panose="020B0604030504040204" pitchFamily="34" charset="0"/>
                <a:cs typeface="Tahoma" panose="020B0604030504040204" pitchFamily="34" charset="0"/>
              </a:rPr>
            </a:br>
            <a:r>
              <a:rPr kumimoji="0" lang="he-IL" sz="3600" b="1" i="0" u="none" strike="noStrike" kern="1200" cap="all" spc="200" normalizeH="0" baseline="0" noProof="0" dirty="0">
                <a:ln>
                  <a:noFill/>
                </a:ln>
                <a:solidFill>
                  <a:srgbClr val="008080"/>
                </a:solidFill>
                <a:effectLst/>
                <a:uLnTx/>
                <a:uFillTx/>
                <a:latin typeface="Tahoma" panose="020B0604030504040204" pitchFamily="34" charset="0"/>
                <a:ea typeface="Tahoma" panose="020B0604030504040204" pitchFamily="34" charset="0"/>
                <a:cs typeface="Tahoma" panose="020B0604030504040204" pitchFamily="34" charset="0"/>
              </a:rPr>
              <a:t>מָה אֲנִי רוֹצֶה לַעֲשׂוֹת בְּעִקְבוֹת הַשִּׁיעוּר?</a:t>
            </a:r>
            <a:endParaRPr lang="he-IL" sz="3600" b="1" dirty="0">
              <a:solidFill>
                <a:srgbClr val="00808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Idea, Invention, Inventor, Thinking">
            <a:extLst>
              <a:ext uri="{FF2B5EF4-FFF2-40B4-BE49-F238E27FC236}">
                <a16:creationId xmlns:a16="http://schemas.microsoft.com/office/drawing/2014/main" id="{1A835695-5C67-45D0-BE4C-8DB397ECF154}"/>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78349" y="1794252"/>
            <a:ext cx="7235301" cy="40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מגדלור האמונה וארבעת העוגנים</a:t>
            </a:r>
          </a:p>
        </p:txBody>
      </p:sp>
      <p:pic>
        <p:nvPicPr>
          <p:cNvPr id="5122" name="Picture 2" descr="Anchor, Nautical, Symbol, Emblem, Banne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39" y="2858773"/>
            <a:ext cx="1913639" cy="254155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nchor, Nautical, Symbol, Emble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027" y="3101785"/>
            <a:ext cx="1791775" cy="23797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nchor, Nautical, Symbol, Emblem, Banne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9664" y="2869103"/>
            <a:ext cx="1942381" cy="257972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Anchor, Nautical, Symbol, Emblem, Banne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31684" y="2735469"/>
            <a:ext cx="1942381" cy="25797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536353" y="3967146"/>
            <a:ext cx="1333041"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אחריות</a:t>
            </a:r>
          </a:p>
        </p:txBody>
      </p:sp>
      <p:sp>
        <p:nvSpPr>
          <p:cNvPr id="18" name="TextBox 17"/>
          <p:cNvSpPr txBox="1"/>
          <p:nvPr/>
        </p:nvSpPr>
        <p:spPr>
          <a:xfrm>
            <a:off x="7319651" y="4158966"/>
            <a:ext cx="1487173"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התמדה</a:t>
            </a:r>
          </a:p>
        </p:txBody>
      </p:sp>
      <p:sp>
        <p:nvSpPr>
          <p:cNvPr id="19" name="TextBox 18"/>
          <p:cNvSpPr txBox="1"/>
          <p:nvPr/>
        </p:nvSpPr>
        <p:spPr>
          <a:xfrm>
            <a:off x="5254188" y="4633401"/>
            <a:ext cx="1355074"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אמונה</a:t>
            </a:r>
          </a:p>
        </p:txBody>
      </p:sp>
      <p:sp>
        <p:nvSpPr>
          <p:cNvPr id="20" name="TextBox 19"/>
          <p:cNvSpPr txBox="1"/>
          <p:nvPr/>
        </p:nvSpPr>
        <p:spPr>
          <a:xfrm>
            <a:off x="1040519" y="4107646"/>
            <a:ext cx="1123720"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גמישות</a:t>
            </a:r>
          </a:p>
        </p:txBody>
      </p:sp>
      <p:sp>
        <p:nvSpPr>
          <p:cNvPr id="21" name="TextBox 20"/>
          <p:cNvSpPr txBox="1"/>
          <p:nvPr/>
        </p:nvSpPr>
        <p:spPr>
          <a:xfrm>
            <a:off x="3199511" y="4264069"/>
            <a:ext cx="1178805"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תקווה</a:t>
            </a:r>
          </a:p>
        </p:txBody>
      </p:sp>
      <p:pic>
        <p:nvPicPr>
          <p:cNvPr id="2" name="תמונה 1">
            <a:extLst>
              <a:ext uri="{FF2B5EF4-FFF2-40B4-BE49-F238E27FC236}">
                <a16:creationId xmlns:a16="http://schemas.microsoft.com/office/drawing/2014/main" id="{D4224947-E48C-42EE-9FD8-D2F0CC75EC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599" t="6334" b="14475"/>
          <a:stretch/>
        </p:blipFill>
        <p:spPr>
          <a:xfrm>
            <a:off x="5352917" y="1320135"/>
            <a:ext cx="1227411" cy="3313266"/>
          </a:xfrm>
          <a:prstGeom prst="rect">
            <a:avLst/>
          </a:prstGeom>
        </p:spPr>
      </p:pic>
      <p:pic>
        <p:nvPicPr>
          <p:cNvPr id="4" name="Picture 4" descr="Frames, Borders, Orange Frame, Vectors">
            <a:extLst>
              <a:ext uri="{FF2B5EF4-FFF2-40B4-BE49-F238E27FC236}">
                <a16:creationId xmlns:a16="http://schemas.microsoft.com/office/drawing/2014/main" id="{1CD5045A-E5B9-4DC4-B49B-B209949C83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7265"/>
          <a:stretch/>
        </p:blipFill>
        <p:spPr bwMode="auto">
          <a:xfrm>
            <a:off x="3783730" y="5424935"/>
            <a:ext cx="4578998"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E84914A4-D5CF-4FDE-AE07-1DCCF5F977BF}"/>
              </a:ext>
            </a:extLst>
          </p:cNvPr>
          <p:cNvSpPr txBox="1"/>
          <p:nvPr/>
        </p:nvSpPr>
        <p:spPr>
          <a:xfrm>
            <a:off x="4104476" y="5664753"/>
            <a:ext cx="3654497" cy="5539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נמל הבית שייכות</a:t>
            </a:r>
          </a:p>
        </p:txBody>
      </p:sp>
    </p:spTree>
    <p:extLst>
      <p:ext uri="{BB962C8B-B14F-4D97-AF65-F5344CB8AC3E}">
        <p14:creationId xmlns:p14="http://schemas.microsoft.com/office/powerpoint/2010/main" val="216228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709FEB-B23E-4431-BBFE-6C5E20B06A82}"/>
              </a:ext>
            </a:extLst>
          </p:cNvPr>
          <p:cNvSpPr>
            <a:spLocks noGrp="1"/>
          </p:cNvSpPr>
          <p:nvPr>
            <p:ph type="title"/>
          </p:nvPr>
        </p:nvSpPr>
        <p:spPr>
          <a:xfrm>
            <a:off x="1674564" y="355847"/>
            <a:ext cx="10008449" cy="1054394"/>
          </a:xfrm>
        </p:spPr>
        <p:txBody>
          <a:bodyPr>
            <a:normAutofit fontScale="90000"/>
          </a:bodyPr>
          <a:lstStyle/>
          <a:p>
            <a:pPr algn="ct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מגדלור האמונה, נמל הבית שייכות </a:t>
            </a:r>
            <a:b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ועוגן התקווה</a:t>
            </a:r>
          </a:p>
        </p:txBody>
      </p:sp>
      <p:sp>
        <p:nvSpPr>
          <p:cNvPr id="19" name="TextBox 18">
            <a:extLst>
              <a:ext uri="{FF2B5EF4-FFF2-40B4-BE49-F238E27FC236}">
                <a16:creationId xmlns:a16="http://schemas.microsoft.com/office/drawing/2014/main" id="{9EFB61DE-35EB-40D7-B34D-E0F59F26507A}"/>
              </a:ext>
            </a:extLst>
          </p:cNvPr>
          <p:cNvSpPr txBox="1"/>
          <p:nvPr/>
        </p:nvSpPr>
        <p:spPr>
          <a:xfrm>
            <a:off x="374418" y="2120659"/>
            <a:ext cx="10803123" cy="4108817"/>
          </a:xfrm>
          <a:prstGeom prst="rect">
            <a:avLst/>
          </a:prstGeom>
          <a:noFill/>
        </p:spPr>
        <p:txBody>
          <a:bodyPr wrap="square">
            <a:spAutoFit/>
          </a:bodyPr>
          <a:lstStyle/>
          <a:p>
            <a:pPr lvl="0" algn="just">
              <a:lnSpc>
                <a:spcPct val="150000"/>
              </a:lnSpc>
              <a:defRPr/>
            </a:pPr>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אמונה- </a:t>
            </a:r>
          </a:p>
          <a:p>
            <a:pPr lvl="0" algn="just">
              <a:lnSpc>
                <a:spcPct val="150000"/>
              </a:lnSpc>
              <a:defRPr/>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"משמעות "האמין בה'": לתמוך את יתדותינו בה' לסמוך עליו בעיון ובמעשה, להתחזק בו וללכת אחריו" </a:t>
            </a:r>
          </a:p>
          <a:p>
            <a:pPr lvl="0" algn="just">
              <a:lnSpc>
                <a:spcPct val="150000"/>
              </a:lnSpc>
              <a:defRPr/>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he-IL" dirty="0" err="1">
                <a:solidFill>
                  <a:prstClr val="black"/>
                </a:solidFill>
                <a:latin typeface="Tahoma" panose="020B0604030504040204" pitchFamily="34" charset="0"/>
                <a:ea typeface="Tahoma" panose="020B0604030504040204" pitchFamily="34" charset="0"/>
                <a:cs typeface="Tahoma" panose="020B0604030504040204" pitchFamily="34" charset="0"/>
              </a:rPr>
              <a:t>הרש"ר</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 הירש, בראשית ט"ו, פסוק ו') כגון: תפילה, צדקה, לימוד תורה, מעשים טובים, גמילות חסדים.</a:t>
            </a:r>
          </a:p>
          <a:p>
            <a:pPr algn="just">
              <a:lnSpc>
                <a:spcPct val="150000"/>
              </a:lnSpc>
            </a:pPr>
            <a:endPar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endParaRPr>
          </a:p>
          <a:p>
            <a:pPr algn="just">
              <a:lnSpc>
                <a:spcPct val="150000"/>
              </a:lnSpc>
            </a:pPr>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שייכות</a:t>
            </a:r>
            <a:r>
              <a:rPr lang="he-IL" dirty="0">
                <a:solidFill>
                  <a:schemeClr val="tx2"/>
                </a:solidFill>
                <a:latin typeface="Guttman Yad-Brush" panose="02010401010101010101" pitchFamily="2" charset="-79"/>
                <a:ea typeface="Tahoma" panose="020B0604030504040204" pitchFamily="34" charset="0"/>
                <a:cs typeface="Guttman Yad-Brush" panose="02010401010101010101" pitchFamily="2" charset="-79"/>
              </a:rPr>
              <a:t> </a:t>
            </a:r>
            <a:r>
              <a:rPr lang="he-IL" dirty="0">
                <a:solidFill>
                  <a:schemeClr val="tx2">
                    <a:lumMod val="50000"/>
                  </a:schemeClr>
                </a:solidFill>
                <a:latin typeface="Guttman Yad-Brush" panose="02010401010101010101" pitchFamily="2" charset="-79"/>
                <a:ea typeface="Tahoma" panose="020B0604030504040204" pitchFamily="34" charset="0"/>
                <a:cs typeface="Guttman Yad-Brush" panose="02010401010101010101" pitchFamily="2" charset="-79"/>
              </a:rPr>
              <a:t>–</a:t>
            </a:r>
            <a:r>
              <a:rPr lang="he-IL" dirty="0">
                <a:solidFill>
                  <a:schemeClr val="tx2"/>
                </a:solidFill>
                <a:latin typeface="Guttman Yad-Brush" panose="02010401010101010101" pitchFamily="2" charset="-79"/>
                <a:ea typeface="Tahoma" panose="020B0604030504040204" pitchFamily="34" charset="0"/>
                <a:cs typeface="Guttman Yad-Brush" panose="02010401010101010101" pitchFamily="2" charset="-79"/>
              </a:rPr>
              <a:t> </a:t>
            </a:r>
          </a:p>
          <a:p>
            <a:pPr algn="just">
              <a:lnSpc>
                <a:spcPct val="150000"/>
              </a:lnSpc>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תחושת שייכות ומוגנות, תמיכה ועזרה הדדית, חברות, התעניינות, דאגה, אכפתיות, שותפות וערבות הדדית.</a:t>
            </a:r>
          </a:p>
          <a:p>
            <a:endPar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endParaRPr>
          </a:p>
          <a:p>
            <a:pPr>
              <a:lnSpc>
                <a:spcPct val="150000"/>
              </a:lnSpc>
            </a:pPr>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התמדה</a:t>
            </a:r>
            <a:r>
              <a:rPr lang="he-IL" sz="1600" dirty="0">
                <a:solidFill>
                  <a:schemeClr val="tx2">
                    <a:lumMod val="50000"/>
                  </a:schemeClr>
                </a:solidFill>
                <a:latin typeface="Guttman Yad-Brush" panose="02010401010101010101" pitchFamily="2" charset="-79"/>
                <a:ea typeface="Tahoma" panose="020B0604030504040204" pitchFamily="34" charset="0"/>
                <a:cs typeface="Guttman Yad-Brush" panose="02010401010101010101" pitchFamily="2" charset="-79"/>
              </a:rPr>
              <a:t> –</a:t>
            </a:r>
            <a:r>
              <a:rPr lang="he-IL" sz="1600" dirty="0">
                <a:solidFill>
                  <a:schemeClr val="tx2"/>
                </a:solidFill>
                <a:latin typeface="Guttman Yad-Brush" panose="02010401010101010101" pitchFamily="2" charset="-79"/>
                <a:ea typeface="Tahoma" panose="020B0604030504040204" pitchFamily="34" charset="0"/>
                <a:cs typeface="Guttman Yad-Brush" panose="02010401010101010101" pitchFamily="2" charset="-79"/>
              </a:rPr>
              <a:t> </a:t>
            </a:r>
          </a:p>
          <a:p>
            <a:pPr>
              <a:lnSpc>
                <a:spcPct val="150000"/>
              </a:lnSpc>
            </a:pPr>
            <a:r>
              <a:rPr lang="he-IL" dirty="0">
                <a:latin typeface="Tahoma" panose="020B0604030504040204" pitchFamily="34" charset="0"/>
                <a:ea typeface="Tahoma" panose="020B0604030504040204" pitchFamily="34" charset="0"/>
                <a:cs typeface="Tahoma" panose="020B0604030504040204" pitchFamily="34" charset="0"/>
              </a:rPr>
              <a:t>זו עשייה קבועה הנמשכת לאורך זמן, היכולת להשתדל ולשקוד בנחישות ובעקביות. ההתמדה עוזרת לנו לבצע משימות, לפתח הרגלים, להגשים חלומות ולשמור על בריאותנו.</a:t>
            </a:r>
            <a:endPar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endParaRPr>
          </a:p>
        </p:txBody>
      </p:sp>
      <p:sp>
        <p:nvSpPr>
          <p:cNvPr id="2" name="TextBox 1"/>
          <p:cNvSpPr txBox="1"/>
          <p:nvPr/>
        </p:nvSpPr>
        <p:spPr>
          <a:xfrm>
            <a:off x="3210178" y="6229476"/>
            <a:ext cx="6045000" cy="307777"/>
          </a:xfrm>
          <a:prstGeom prst="rect">
            <a:avLst/>
          </a:prstGeom>
          <a:noFill/>
        </p:spPr>
        <p:txBody>
          <a:bodyPr wrap="square" rtlCol="1">
            <a:spAutoFit/>
          </a:bodyPr>
          <a:lstStyle/>
          <a:p>
            <a:r>
              <a:rPr lang="he-IL" sz="1400" dirty="0">
                <a:latin typeface="Guttman Yad-Brush" panose="02010401010101010101" pitchFamily="2" charset="-79"/>
                <a:cs typeface="Guttman Yad-Brush" panose="02010401010101010101" pitchFamily="2" charset="-79"/>
              </a:rPr>
              <a:t>להרחבה ראה</a:t>
            </a:r>
            <a:r>
              <a:rPr lang="he-IL" sz="1400" dirty="0">
                <a:latin typeface="Gisha" panose="020B0502040204020203" pitchFamily="34" charset="-79"/>
                <a:cs typeface="Gisha" panose="020B0502040204020203" pitchFamily="34" charset="-79"/>
              </a:rPr>
              <a:t>: </a:t>
            </a:r>
            <a:r>
              <a:rPr lang="he-IL" sz="1400" dirty="0">
                <a:latin typeface="Gisha" panose="020B0502040204020203" pitchFamily="34" charset="-79"/>
                <a:cs typeface="Gisha" panose="020B0502040204020203" pitchFamily="34" charset="-79"/>
                <a:hlinkClick r:id="rId3"/>
              </a:rPr>
              <a:t>מסרים בוני חוסן בימים של קורונה</a:t>
            </a:r>
            <a:r>
              <a:rPr lang="he-IL" sz="1400" dirty="0">
                <a:latin typeface="Gisha" panose="020B0502040204020203" pitchFamily="34" charset="-79"/>
                <a:cs typeface="Gisha" panose="020B0502040204020203" pitchFamily="34" charset="-79"/>
              </a:rPr>
              <a:t>- ד"ר </a:t>
            </a:r>
            <a:r>
              <a:rPr lang="he-IL" sz="1400" dirty="0" err="1">
                <a:latin typeface="Gisha" panose="020B0502040204020203" pitchFamily="34" charset="-79"/>
                <a:cs typeface="Gisha" panose="020B0502040204020203" pitchFamily="34" charset="-79"/>
              </a:rPr>
              <a:t>יוכי</a:t>
            </a:r>
            <a:r>
              <a:rPr lang="he-IL" sz="1400" dirty="0">
                <a:latin typeface="Gisha" panose="020B0502040204020203" pitchFamily="34" charset="-79"/>
                <a:cs typeface="Gisha" panose="020B0502040204020203" pitchFamily="34" charset="-79"/>
              </a:rPr>
              <a:t> סימן טוב, שפ"י</a:t>
            </a:r>
          </a:p>
        </p:txBody>
      </p:sp>
      <p:pic>
        <p:nvPicPr>
          <p:cNvPr id="26" name="תמונה 25"/>
          <p:cNvPicPr>
            <a:picLocks noChangeAspect="1"/>
          </p:cNvPicPr>
          <p:nvPr/>
        </p:nvPicPr>
        <p:blipFill rotWithShape="1">
          <a:blip r:embed="rId4">
            <a:extLst>
              <a:ext uri="{28A0092B-C50C-407E-A947-70E740481C1C}">
                <a14:useLocalDpi xmlns:a14="http://schemas.microsoft.com/office/drawing/2010/main" val="0"/>
              </a:ext>
            </a:extLst>
          </a:blip>
          <a:srcRect l="51556" t="17888" r="2333" b="21000"/>
          <a:stretch/>
        </p:blipFill>
        <p:spPr>
          <a:xfrm>
            <a:off x="298679" y="149681"/>
            <a:ext cx="2145589" cy="1421776"/>
          </a:xfrm>
          <a:prstGeom prst="rect">
            <a:avLst/>
          </a:prstGeom>
        </p:spPr>
      </p:pic>
      <p:pic>
        <p:nvPicPr>
          <p:cNvPr id="5" name="תמונה 4">
            <a:extLst>
              <a:ext uri="{FF2B5EF4-FFF2-40B4-BE49-F238E27FC236}">
                <a16:creationId xmlns:a16="http://schemas.microsoft.com/office/drawing/2014/main" id="{153C5F8C-E447-4A17-975C-F786E650B8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599" t="6334" b="14475"/>
          <a:stretch/>
        </p:blipFill>
        <p:spPr>
          <a:xfrm>
            <a:off x="11177542" y="1996251"/>
            <a:ext cx="647103" cy="1359145"/>
          </a:xfrm>
          <a:prstGeom prst="rect">
            <a:avLst/>
          </a:prstGeom>
        </p:spPr>
      </p:pic>
      <p:pic>
        <p:nvPicPr>
          <p:cNvPr id="7" name="תמונה 6" descr="Anchor, Harbor, Ship, Keeper, Tie, Black">
            <a:extLst>
              <a:ext uri="{FF2B5EF4-FFF2-40B4-BE49-F238E27FC236}">
                <a16:creationId xmlns:a16="http://schemas.microsoft.com/office/drawing/2014/main" id="{F5AF3DDE-D594-4975-AE6E-CDBE86A6BCA4}"/>
              </a:ext>
            </a:extLst>
          </p:cNvPr>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88685" y="4992414"/>
            <a:ext cx="628896" cy="579692"/>
          </a:xfrm>
          <a:prstGeom prst="rect">
            <a:avLst/>
          </a:prstGeom>
          <a:noFill/>
          <a:ln>
            <a:noFill/>
          </a:ln>
        </p:spPr>
      </p:pic>
      <p:pic>
        <p:nvPicPr>
          <p:cNvPr id="10" name="Picture 4" descr="Frames, Borders, Orange Frame, Vectors">
            <a:extLst>
              <a:ext uri="{FF2B5EF4-FFF2-40B4-BE49-F238E27FC236}">
                <a16:creationId xmlns:a16="http://schemas.microsoft.com/office/drawing/2014/main" id="{69594C3B-F224-49EC-AC32-FE10D9014C0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7265"/>
          <a:stretch/>
        </p:blipFill>
        <p:spPr bwMode="auto">
          <a:xfrm>
            <a:off x="11135903" y="4065814"/>
            <a:ext cx="730380" cy="2957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9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arn(inVertic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barn(inVertical)">
                                      <p:cBhvr>
                                        <p:cTn id="22" dur="500"/>
                                        <p:tgtEl>
                                          <p:spTgt spid="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animEffect transition="in" filter="barn(inVertical)">
                                      <p:cBhvr>
                                        <p:cTn id="27"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8"/>
          <p:cNvSpPr txBox="1">
            <a:spLocks noGrp="1"/>
          </p:cNvSpPr>
          <p:nvPr>
            <p:ph type="body" idx="1"/>
          </p:nvPr>
        </p:nvSpPr>
        <p:spPr>
          <a:xfrm>
            <a:off x="507999" y="1719071"/>
            <a:ext cx="11210524" cy="4843654"/>
          </a:xfrm>
          <a:prstGeom prst="rect">
            <a:avLst/>
          </a:prstGeom>
          <a:noFill/>
          <a:ln>
            <a:noFill/>
          </a:ln>
        </p:spPr>
        <p:txBody>
          <a:bodyPr spcFirstLastPara="1" wrap="square" lIns="91425" tIns="45700" rIns="91425" bIns="45700" anchor="t" anchorCtr="0">
            <a:noAutofit/>
          </a:bodyPr>
          <a:lstStyle/>
          <a:p>
            <a:pPr marL="45720" lvl="0" indent="0">
              <a:lnSpc>
                <a:spcPct val="150000"/>
              </a:lnSpc>
              <a:spcBef>
                <a:spcPts val="0"/>
              </a:spcBef>
              <a:buClr>
                <a:srgbClr val="0F6F80"/>
              </a:buClr>
              <a:buSzPts val="2800"/>
              <a:buNone/>
            </a:pP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כדי ליצור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מרחב שיח מוגן,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שיאפשר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שיתוף</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והקשבה פעילה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מומלץ לקבוע מספר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כללים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בסיסיים.</a:t>
            </a:r>
          </a:p>
          <a:p>
            <a:pPr marL="45720" lvl="0" indent="0">
              <a:lnSpc>
                <a:spcPct val="150000"/>
              </a:lnSpc>
              <a:spcBef>
                <a:spcPts val="0"/>
              </a:spcBef>
              <a:buClr>
                <a:srgbClr val="0F6F80"/>
              </a:buClr>
              <a:buSzPts val="2800"/>
              <a:buNone/>
            </a:pP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שיח</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על הכללים, הבהרתם, יצירת כללים משותפים ו</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חזרה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עליהם, יתרמו לאווירה של התנהגות נאותה ושיח מכבד.</a:t>
            </a:r>
          </a:p>
          <a:p>
            <a:pPr marL="45720" lvl="0" indent="0">
              <a:lnSpc>
                <a:spcPct val="150000"/>
              </a:lnSpc>
              <a:spcBef>
                <a:spcPts val="0"/>
              </a:spcBef>
              <a:buClr>
                <a:srgbClr val="0F6F80"/>
              </a:buClr>
              <a:buSzPts val="2800"/>
              <a:buNone/>
            </a:pPr>
            <a:endParaRPr lang="he-IL"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600"/>
              </a:spcBef>
              <a:buClr>
                <a:srgbClr val="0F6F80"/>
              </a:buClr>
              <a:buSzPts val="3000"/>
            </a:pP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הקשבה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מקשיבים למי שמדבר</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חשוב להקפיד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הקשבה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אחד לשני. </a:t>
            </a:r>
          </a:p>
          <a:p>
            <a:pPr>
              <a:lnSpc>
                <a:spcPct val="150000"/>
              </a:lnSpc>
              <a:spcBef>
                <a:spcPts val="600"/>
              </a:spcBef>
              <a:buClr>
                <a:srgbClr val="0F6F80"/>
              </a:buClr>
              <a:buSzPts val="3000"/>
            </a:pP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שיתוף והשתתפות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כולם מוזמנים לשתף ולהשתתף</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נזמין את התלמידים לשתף, אך מי שאינו מעוניין,  אינו חייב לעשות זאת. כאשר מתקיים סבב, כל אחד יכול לוותר על תורו. אם מישהו ויתר על תורו ומתחרט, הוא מוזמן לשתף בסוף הסבב. </a:t>
            </a:r>
          </a:p>
          <a:p>
            <a:pPr>
              <a:lnSpc>
                <a:spcPct val="150000"/>
              </a:lnSpc>
              <a:spcBef>
                <a:spcPts val="600"/>
              </a:spcBef>
              <a:buClr>
                <a:srgbClr val="0F6F80"/>
              </a:buClr>
              <a:buSzPts val="3000"/>
            </a:pP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גבולות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rPr>
              <a:t>משתפים חברים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רק במה שמתאים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חשוב לשמור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סודיות התכנים האישיים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ולהדגיש, שכל מה שנאמר במסגרת השיעור, לא ידובר מחוץ לשיעור, על מנת ליצור תחושת אמון ובטחון. </a:t>
            </a:r>
          </a:p>
          <a:p>
            <a:pPr>
              <a:lnSpc>
                <a:spcPct val="150000"/>
              </a:lnSpc>
              <a:spcBef>
                <a:spcPts val="600"/>
              </a:spcBef>
              <a:buClr>
                <a:srgbClr val="0F6F80"/>
              </a:buClr>
              <a:buSzPts val="3000"/>
            </a:pP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סודיות ופרטיות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rPr>
              <a:t>מה שנאמר במעגל - נשאר במעגל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על מנת ליצור תחושת אמון ובטחון בקבוצה, חשוב לשמור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סודיות התכנים האישיים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ולהדגיש, שאפשר לשתף ב</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נושא</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המדובר באופן כללי, כך לדוגמה אפשר לשתף מה למדתי בשיעור על עצמי ועל הנושא הנלמד. חשוב להקפיד לדבר רק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על עצמי, ו</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לא לחשוף את המשתתפים.</a:t>
            </a:r>
            <a:endPar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 lvl="0" indent="0" algn="r" rtl="1">
              <a:lnSpc>
                <a:spcPct val="150000"/>
              </a:lnSpc>
              <a:spcBef>
                <a:spcPts val="0"/>
              </a:spcBef>
              <a:spcAft>
                <a:spcPts val="0"/>
              </a:spcAft>
              <a:buClr>
                <a:srgbClr val="0F6F80"/>
              </a:buClr>
              <a:buSzPts val="2800"/>
              <a:buNone/>
            </a:pPr>
            <a:endParaRPr sz="140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sp>
        <p:nvSpPr>
          <p:cNvPr id="154" name="Google Shape;154;p8"/>
          <p:cNvSpPr txBox="1">
            <a:spLocks noGrp="1"/>
          </p:cNvSpPr>
          <p:nvPr>
            <p:ph type="title"/>
          </p:nvPr>
        </p:nvSpPr>
        <p:spPr>
          <a:xfrm>
            <a:off x="1521410" y="269240"/>
            <a:ext cx="10197113" cy="1019716"/>
          </a:xfrm>
          <a:prstGeom prst="rect">
            <a:avLst/>
          </a:prstGeom>
          <a:noFill/>
          <a:ln>
            <a:noFill/>
          </a:ln>
        </p:spPr>
        <p:txBody>
          <a:bodyPr spcFirstLastPara="1" wrap="square" lIns="91425" tIns="45700" rIns="91425" bIns="45700" anchor="ctr" anchorCtr="0">
            <a:noAutofit/>
          </a:bodyPr>
          <a:lstStyle/>
          <a:p>
            <a:pPr lvl="0">
              <a:buClr>
                <a:srgbClr val="262626"/>
              </a:buClr>
              <a:buSzPts val="4000"/>
            </a:pP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למורה</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 כללי שיח ל</a:t>
            </a: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שיעורי </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כישורי חיים</a:t>
            </a:r>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a:blip r:embed="rId3"/>
          <a:stretch>
            <a:fillRect/>
          </a:stretch>
        </p:blipFill>
        <p:spPr>
          <a:xfrm>
            <a:off x="300834" y="377391"/>
            <a:ext cx="1537491" cy="803413"/>
          </a:xfrm>
          <a:prstGeom prst="rect">
            <a:avLst/>
          </a:prstGeom>
        </p:spPr>
      </p:pic>
    </p:spTree>
    <p:extLst>
      <p:ext uri="{BB962C8B-B14F-4D97-AF65-F5344CB8AC3E}">
        <p14:creationId xmlns:p14="http://schemas.microsoft.com/office/powerpoint/2010/main" val="351304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3" name="תמונה 2"/>
          <p:cNvPicPr>
            <a:picLocks noChangeAspect="1"/>
          </p:cNvPicPr>
          <p:nvPr/>
        </p:nvPicPr>
        <p:blipFill>
          <a:blip r:embed="rId3"/>
          <a:stretch>
            <a:fillRect/>
          </a:stretch>
        </p:blipFill>
        <p:spPr>
          <a:xfrm>
            <a:off x="70631" y="3919464"/>
            <a:ext cx="2153254" cy="3682389"/>
          </a:xfrm>
          <a:prstGeom prst="rect">
            <a:avLst/>
          </a:prstGeom>
        </p:spPr>
      </p:pic>
      <p:sp>
        <p:nvSpPr>
          <p:cNvPr id="161" name="Google Shape;161;p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spcBef>
                <a:spcPts val="0"/>
              </a:spcBef>
              <a:buClr>
                <a:srgbClr val="C5AF2B"/>
              </a:buClr>
              <a:buSzPts val="3200"/>
            </a:pPr>
            <a:r>
              <a:rPr lang="he-IL" b="1" dirty="0">
                <a:latin typeface="Tahoma" panose="020B0604030504040204" pitchFamily="34" charset="0"/>
                <a:ea typeface="Tahoma" panose="020B0604030504040204" pitchFamily="34" charset="0"/>
                <a:cs typeface="Tahoma" panose="020B0604030504040204" pitchFamily="34" charset="0"/>
              </a:rPr>
              <a:t>כְּלָלֵי </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זה"ב</a:t>
            </a:r>
            <a:br>
              <a:rPr lang="he-IL" b="1" dirty="0">
                <a:latin typeface="Tahoma" panose="020B0604030504040204" pitchFamily="34" charset="0"/>
                <a:ea typeface="Tahoma" panose="020B0604030504040204" pitchFamily="34" charset="0"/>
                <a:cs typeface="Tahoma" panose="020B0604030504040204" pitchFamily="34" charset="0"/>
              </a:rPr>
            </a:b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ז</a:t>
            </a:r>
            <a:r>
              <a:rPr lang="he-IL" b="1" dirty="0">
                <a:latin typeface="Tahoma" panose="020B0604030504040204" pitchFamily="34" charset="0"/>
                <a:ea typeface="Tahoma" panose="020B0604030504040204" pitchFamily="34" charset="0"/>
                <a:cs typeface="Tahoma" panose="020B0604030504040204" pitchFamily="34" charset="0"/>
              </a:rPr>
              <a:t>ְכוּת וְ</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הִ</a:t>
            </a:r>
            <a:r>
              <a:rPr lang="he-IL" b="1" dirty="0">
                <a:latin typeface="Tahoma" panose="020B0604030504040204" pitchFamily="34" charset="0"/>
                <a:ea typeface="Tahoma" panose="020B0604030504040204" pitchFamily="34" charset="0"/>
                <a:cs typeface="Tahoma" panose="020B0604030504040204" pitchFamily="34" charset="0"/>
              </a:rPr>
              <a:t>שְׁתַּתְּפוּת </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בַ</a:t>
            </a:r>
            <a:r>
              <a:rPr lang="he-IL" b="1" dirty="0">
                <a:latin typeface="Tahoma" panose="020B0604030504040204" pitchFamily="34" charset="0"/>
                <a:ea typeface="Tahoma" panose="020B0604030504040204" pitchFamily="34" charset="0"/>
                <a:cs typeface="Tahoma" panose="020B0604030504040204" pitchFamily="34" charset="0"/>
              </a:rPr>
              <a:t>ּכִּתָּה</a:t>
            </a:r>
            <a:endParaRPr dirty="0">
              <a:solidFill>
                <a:srgbClr val="FF00FF"/>
              </a:solidFill>
              <a:latin typeface="David" panose="020E0502060401010101" pitchFamily="34" charset="-79"/>
              <a:cs typeface="David" panose="020E0502060401010101" pitchFamily="34" charset="-79"/>
            </a:endParaRPr>
          </a:p>
        </p:txBody>
      </p:sp>
      <p:sp>
        <p:nvSpPr>
          <p:cNvPr id="165" name="Google Shape;165;p7"/>
          <p:cNvSpPr/>
          <p:nvPr/>
        </p:nvSpPr>
        <p:spPr>
          <a:xfrm>
            <a:off x="1900024" y="1796314"/>
            <a:ext cx="8643608" cy="1015622"/>
          </a:xfrm>
          <a:prstGeom prst="rect">
            <a:avLst/>
          </a:prstGeom>
          <a:noFill/>
          <a:ln>
            <a:noFill/>
          </a:ln>
        </p:spPr>
        <p:txBody>
          <a:bodyPr spcFirstLastPara="1" wrap="square" lIns="91425" tIns="45700" rIns="91425" bIns="45700" anchor="t" anchorCtr="0">
            <a:spAutoFit/>
          </a:bodyPr>
          <a:lstStyle/>
          <a:p>
            <a:pPr lvl="0">
              <a:defRPr/>
            </a:pPr>
            <a:r>
              <a:rPr lang="he-IL" sz="2000" b="1" dirty="0">
                <a:solidFill>
                  <a:srgbClr val="0070C0"/>
                </a:solidFill>
                <a:latin typeface="Gisha" panose="020B0502040204020203" pitchFamily="34" charset="-79"/>
                <a:ea typeface="Libre Franklin"/>
                <a:cs typeface="Gisha" panose="020B0502040204020203" pitchFamily="34" charset="-79"/>
                <a:sym typeface="Libre Franklin"/>
              </a:rPr>
              <a:t>הַקְשָׁבָה וכבוד-</a:t>
            </a:r>
            <a:endPar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rPr>
              <a:t>"שִׁבְעָה דְּבָרִים בְּחָכָם... אֵינוֹ נִכְנָס לְדִבְרֵי חֲבֵרוֹ" (מִשְׁנָה אָבוֹת, ה' ז')</a:t>
            </a:r>
          </a:p>
          <a:p>
            <a:pPr lvl="0">
              <a:defRPr/>
            </a:pPr>
            <a:r>
              <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rPr>
              <a:t>מַקְשִׁיבִים לְמִי שֶׁמְּדַבֵּר ומכבדים!</a:t>
            </a:r>
            <a:endParaRPr kumimoji="0"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6" name="Google Shape;166;p7"/>
          <p:cNvSpPr txBox="1"/>
          <p:nvPr/>
        </p:nvSpPr>
        <p:spPr>
          <a:xfrm>
            <a:off x="2119446" y="3093607"/>
            <a:ext cx="7713543" cy="461624"/>
          </a:xfrm>
          <a:prstGeom prst="rect">
            <a:avLst/>
          </a:prstGeom>
          <a:noFill/>
          <a:ln>
            <a:noFill/>
          </a:ln>
        </p:spPr>
        <p:txBody>
          <a:bodyPr spcFirstLastPara="1" wrap="square" lIns="91425" tIns="45700" rIns="91425" bIns="45700" anchor="t" anchorCtr="0">
            <a:spAutoFit/>
          </a:bodyPr>
          <a:lstStyle/>
          <a:p>
            <a:pPr lvl="0">
              <a:defRPr/>
            </a:pPr>
            <a:r>
              <a:rPr lang="he-IL" sz="2400" b="1" dirty="0">
                <a:solidFill>
                  <a:srgbClr val="0070C0"/>
                </a:solidFill>
                <a:latin typeface="Gisha" panose="020B0502040204020203" pitchFamily="34" charset="-79"/>
                <a:ea typeface="Libre Franklin"/>
                <a:cs typeface="Gisha" panose="020B0502040204020203" pitchFamily="34" charset="-79"/>
                <a:sym typeface="Libre Franklin"/>
              </a:rPr>
              <a:t>הִשְׁתַּתְּפוּת וְשִׁתּוּף- </a:t>
            </a:r>
            <a:r>
              <a:rPr lang="he-IL"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a:rPr>
              <a:t>כֻּלָּם מֻזְמָנִים לְהִשְׁתַּתֵּף וּלְשַׁתֵּף</a:t>
            </a:r>
            <a:endParaRPr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a:endParaRPr>
          </a:p>
        </p:txBody>
      </p:sp>
      <p:sp>
        <p:nvSpPr>
          <p:cNvPr id="167" name="Google Shape;167;p7"/>
          <p:cNvSpPr txBox="1"/>
          <p:nvPr/>
        </p:nvSpPr>
        <p:spPr>
          <a:xfrm>
            <a:off x="1900024" y="4195846"/>
            <a:ext cx="5965119" cy="461624"/>
          </a:xfrm>
          <a:prstGeom prst="rect">
            <a:avLst/>
          </a:prstGeom>
          <a:noFill/>
          <a:ln>
            <a:noFill/>
          </a:ln>
        </p:spPr>
        <p:txBody>
          <a:bodyPr spcFirstLastPara="1" wrap="square" lIns="91425" tIns="45700" rIns="91425" bIns="45700" anchor="t" anchorCtr="0">
            <a:spAutoFit/>
          </a:bodyPr>
          <a:lstStyle/>
          <a:p>
            <a:pPr lvl="0">
              <a:defRPr/>
            </a:pPr>
            <a:r>
              <a:rPr lang="he-IL"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 מְשַׁתְּפִים חֲבֵרִים רַק בְּמָה שֶׁמַּתְאִים</a:t>
            </a:r>
            <a:endParaRPr kumimoji="0" sz="2400" b="1" i="0" u="none" strike="noStrike" kern="1200" cap="none" spc="0" normalizeH="0" baseline="0" noProof="0" dirty="0">
              <a:ln>
                <a:noFill/>
              </a:ln>
              <a:solidFill>
                <a:prstClr val="black"/>
              </a:solidFill>
              <a:effectLst/>
              <a:uLnTx/>
              <a:uFillTx/>
              <a:latin typeface="David" panose="020E0502060401010101" pitchFamily="34" charset="-79"/>
              <a:ea typeface="Libre Franklin Medium"/>
              <a:cs typeface="David" panose="020E0502060401010101" pitchFamily="34" charset="-79"/>
              <a:sym typeface="Libre Franklin Medium"/>
            </a:endParaRPr>
          </a:p>
        </p:txBody>
      </p:sp>
      <p:sp>
        <p:nvSpPr>
          <p:cNvPr id="169" name="Google Shape;169;p7"/>
          <p:cNvSpPr txBox="1"/>
          <p:nvPr/>
        </p:nvSpPr>
        <p:spPr>
          <a:xfrm>
            <a:off x="2119446" y="5567065"/>
            <a:ext cx="5943642" cy="769401"/>
          </a:xfrm>
          <a:prstGeom prst="rect">
            <a:avLst/>
          </a:prstGeom>
          <a:noFill/>
          <a:ln>
            <a:noFill/>
          </a:ln>
        </p:spPr>
        <p:txBody>
          <a:bodyPr spcFirstLastPara="1" wrap="square" lIns="91425" tIns="45700" rIns="91425" bIns="45700" anchor="t" anchorCtr="0">
            <a:spAutoFit/>
          </a:bodyPr>
          <a:lstStyle/>
          <a:p>
            <a:pPr lvl="0">
              <a:defRPr/>
            </a:pPr>
            <a:r>
              <a:rPr lang="he-IL"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מָה שֶׁנֶּאֱמַר בַּמַּעְגָּל -  נִשְׁאָר בְּמַעְגָּל </a:t>
            </a:r>
          </a:p>
          <a:p>
            <a:pPr lvl="0">
              <a:defRPr/>
            </a:pPr>
            <a:r>
              <a:rPr lang="he-IL"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מֻתָּר לְסַפֵּר רַק עַל עַצְמִי וְעַל הַנּוֹשֵׂא הַנִּלְמָד</a:t>
            </a:r>
            <a:endParaRPr kumimoji="0"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Libre Franklin Medium"/>
            </a:endParaRPr>
          </a:p>
        </p:txBody>
      </p:sp>
      <p:pic>
        <p:nvPicPr>
          <p:cNvPr id="2" name="תמונה 1"/>
          <p:cNvPicPr>
            <a:picLocks noChangeAspect="1"/>
          </p:cNvPicPr>
          <p:nvPr/>
        </p:nvPicPr>
        <p:blipFill>
          <a:blip r:embed="rId4"/>
          <a:stretch>
            <a:fillRect/>
          </a:stretch>
        </p:blipFill>
        <p:spPr>
          <a:xfrm>
            <a:off x="10543632" y="1539289"/>
            <a:ext cx="1161660" cy="1175090"/>
          </a:xfrm>
          <a:prstGeom prst="rect">
            <a:avLst/>
          </a:prstGeom>
        </p:spPr>
      </p:pic>
      <p:pic>
        <p:nvPicPr>
          <p:cNvPr id="12" name="תמונה 11"/>
          <p:cNvPicPr>
            <a:picLocks noChangeAspect="1"/>
          </p:cNvPicPr>
          <p:nvPr/>
        </p:nvPicPr>
        <p:blipFill>
          <a:blip r:embed="rId4"/>
          <a:stretch>
            <a:fillRect/>
          </a:stretch>
        </p:blipFill>
        <p:spPr>
          <a:xfrm>
            <a:off x="9862985" y="2810238"/>
            <a:ext cx="1161660" cy="1175090"/>
          </a:xfrm>
          <a:prstGeom prst="rect">
            <a:avLst/>
          </a:prstGeom>
        </p:spPr>
      </p:pic>
      <p:pic>
        <p:nvPicPr>
          <p:cNvPr id="13" name="תמונה 12"/>
          <p:cNvPicPr>
            <a:picLocks noChangeAspect="1"/>
          </p:cNvPicPr>
          <p:nvPr/>
        </p:nvPicPr>
        <p:blipFill>
          <a:blip r:embed="rId4"/>
          <a:stretch>
            <a:fillRect/>
          </a:stretch>
        </p:blipFill>
        <p:spPr>
          <a:xfrm>
            <a:off x="8974793" y="4090331"/>
            <a:ext cx="1161660" cy="1175090"/>
          </a:xfrm>
          <a:prstGeom prst="rect">
            <a:avLst/>
          </a:prstGeom>
        </p:spPr>
      </p:pic>
      <p:pic>
        <p:nvPicPr>
          <p:cNvPr id="14" name="תמונה 13"/>
          <p:cNvPicPr>
            <a:picLocks noChangeAspect="1"/>
          </p:cNvPicPr>
          <p:nvPr/>
        </p:nvPicPr>
        <p:blipFill>
          <a:blip r:embed="rId4"/>
          <a:stretch>
            <a:fillRect/>
          </a:stretch>
        </p:blipFill>
        <p:spPr>
          <a:xfrm>
            <a:off x="8089384" y="5420536"/>
            <a:ext cx="1161660" cy="1175090"/>
          </a:xfrm>
          <a:prstGeom prst="rect">
            <a:avLst/>
          </a:prstGeom>
        </p:spPr>
      </p:pic>
      <p:sp>
        <p:nvSpPr>
          <p:cNvPr id="4" name="Google Shape;167;p7">
            <a:extLst>
              <a:ext uri="{FF2B5EF4-FFF2-40B4-BE49-F238E27FC236}">
                <a16:creationId xmlns:a16="http://schemas.microsoft.com/office/drawing/2014/main" id="{77578C6A-25C3-4908-8320-976DE8A59B07}"/>
              </a:ext>
            </a:extLst>
          </p:cNvPr>
          <p:cNvSpPr txBox="1"/>
          <p:nvPr/>
        </p:nvSpPr>
        <p:spPr>
          <a:xfrm>
            <a:off x="7593496" y="4183807"/>
            <a:ext cx="1297703" cy="461624"/>
          </a:xfrm>
          <a:prstGeom prst="rect">
            <a:avLst/>
          </a:prstGeom>
          <a:noFill/>
          <a:ln>
            <a:noFill/>
          </a:ln>
        </p:spPr>
        <p:txBody>
          <a:bodyPr spcFirstLastPara="1" wrap="square" lIns="91425" tIns="45700" rIns="91425" bIns="45700" anchor="t" anchorCtr="0">
            <a:spAutoFit/>
          </a:bodyPr>
          <a:lstStyle/>
          <a:p>
            <a:pPr lvl="0"/>
            <a:r>
              <a:rPr lang="he-IL" sz="2400" b="1" dirty="0">
                <a:solidFill>
                  <a:srgbClr val="0070C0"/>
                </a:solidFill>
                <a:latin typeface="Gisha" panose="020B0502040204020203" pitchFamily="34" charset="-79"/>
                <a:cs typeface="Gisha" panose="020B0502040204020203" pitchFamily="34" charset="-79"/>
              </a:rPr>
              <a:t>גְּבוּלוֹת-</a:t>
            </a:r>
            <a:endParaRPr sz="1800" dirty="0">
              <a:solidFill>
                <a:srgbClr val="0070C0"/>
              </a:solidFill>
              <a:latin typeface="Gisha" panose="020B0502040204020203" pitchFamily="34" charset="-79"/>
              <a:ea typeface="Libre Franklin Medium"/>
              <a:cs typeface="Gisha" panose="020B0502040204020203" pitchFamily="34" charset="-79"/>
              <a:sym typeface="Libre Franklin Medium"/>
            </a:endParaRPr>
          </a:p>
        </p:txBody>
      </p:sp>
      <p:sp>
        <p:nvSpPr>
          <p:cNvPr id="5" name="Google Shape;169;p7">
            <a:extLst>
              <a:ext uri="{FF2B5EF4-FFF2-40B4-BE49-F238E27FC236}">
                <a16:creationId xmlns:a16="http://schemas.microsoft.com/office/drawing/2014/main" id="{F678213C-FBAA-4BEA-B85B-840662C08C75}"/>
              </a:ext>
            </a:extLst>
          </p:cNvPr>
          <p:cNvSpPr txBox="1"/>
          <p:nvPr/>
        </p:nvSpPr>
        <p:spPr>
          <a:xfrm>
            <a:off x="5724929" y="5220499"/>
            <a:ext cx="2421753" cy="476695"/>
          </a:xfrm>
          <a:prstGeom prst="rect">
            <a:avLst/>
          </a:prstGeom>
          <a:noFill/>
          <a:ln>
            <a:noFill/>
          </a:ln>
        </p:spPr>
        <p:txBody>
          <a:bodyPr spcFirstLastPara="1" wrap="square" lIns="91425" tIns="45700" rIns="91425" bIns="45700" anchor="t" anchorCtr="0">
            <a:spAutoFit/>
          </a:bodyPr>
          <a:lstStyle/>
          <a:p>
            <a:pPr lvl="0"/>
            <a:r>
              <a:rPr lang="he-IL" sz="2400" b="1" dirty="0">
                <a:solidFill>
                  <a:srgbClr val="0070C0"/>
                </a:solidFill>
                <a:latin typeface="Gisha" panose="020B0502040204020203" pitchFamily="34" charset="-79"/>
                <a:ea typeface="Libre Franklin Medium"/>
                <a:cs typeface="Gisha" panose="020B0502040204020203" pitchFamily="34" charset="-79"/>
                <a:sym typeface="Libre Franklin Medium"/>
              </a:rPr>
              <a:t>סוֹדִיּוּת וּפְּרָטִיּוֹת</a:t>
            </a:r>
            <a:r>
              <a:rPr lang="he-IL" dirty="0">
                <a:solidFill>
                  <a:srgbClr val="0070C0"/>
                </a:solidFill>
                <a:latin typeface="Gisha" panose="020B0502040204020203" pitchFamily="34" charset="-79"/>
                <a:ea typeface="Libre Franklin Medium"/>
                <a:cs typeface="Gisha" panose="020B0502040204020203" pitchFamily="34" charset="-79"/>
                <a:sym typeface="Libre Franklin Medium"/>
              </a:rPr>
              <a:t>- </a:t>
            </a:r>
            <a:endParaRPr lang="he-IL" sz="1800" dirty="0">
              <a:solidFill>
                <a:srgbClr val="0070C0"/>
              </a:solidFill>
              <a:latin typeface="Gisha" panose="020B0502040204020203" pitchFamily="34" charset="-79"/>
              <a:ea typeface="Libre Franklin Medium"/>
              <a:cs typeface="Gisha" panose="020B0502040204020203" pitchFamily="34" charset="-79"/>
              <a:sym typeface="Libre Franklin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C4F9FA-DB39-4EB8-AD32-5F5CD6D6FBE2}"/>
              </a:ext>
            </a:extLst>
          </p:cNvPr>
          <p:cNvSpPr>
            <a:spLocks noGrp="1"/>
          </p:cNvSpPr>
          <p:nvPr>
            <p:ph idx="1"/>
          </p:nvPr>
        </p:nvSpPr>
        <p:spPr>
          <a:xfrm>
            <a:off x="194310" y="1719071"/>
            <a:ext cx="11706538" cy="4407408"/>
          </a:xfrm>
        </p:spPr>
        <p:txBody>
          <a:bodyPr>
            <a:normAutofit/>
          </a:bodyPr>
          <a:lstStyle/>
          <a:p>
            <a:pPr marL="45720" indent="0">
              <a:buNone/>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הַמּוֹרֶה תַּקְרִיא אֶת הַסִּפּוּר שֶׁבַּשְּׁקוּפִית הַבָּאָה וְתַנְחֶה אֶת הַתַּלְמִידִים בָּאוֹפֶן הַבָּא:</a:t>
            </a:r>
          </a:p>
          <a:p>
            <a:pPr marL="45720" indent="0">
              <a:buNone/>
            </a:pPr>
            <a:endPar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כַּאֲשֶׁר אוֹמַר אֶת הַמִּלָּה "מְעָרָה" – עֲלֵיכֶם לְכַבּוֹת אֶת הַמַּצְלֵמָה.</a:t>
            </a:r>
          </a:p>
          <a:p>
            <a:pPr marL="45720" indent="0">
              <a:buNone/>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כַּאֲשֶׁר אוֹמַר אוֹתָהּ שׁוּב – עֲלֵיכֶם לְהַדְלִיק אֶת הַמַּצְלֵמָה</a:t>
            </a:r>
            <a:r>
              <a:rPr lang="he-IL" sz="2800" dirty="0">
                <a:solidFill>
                  <a:srgbClr val="002060"/>
                </a:solidFill>
                <a:latin typeface="Calibri" panose="020F0502020204030204" pitchFamily="34" charset="0"/>
                <a:cs typeface="Calibri" panose="020F0502020204030204" pitchFamily="34" charset="0"/>
              </a:rPr>
              <a:t>.</a:t>
            </a:r>
          </a:p>
        </p:txBody>
      </p:sp>
      <p:sp>
        <p:nvSpPr>
          <p:cNvPr id="3" name="Title 2">
            <a:extLst>
              <a:ext uri="{FF2B5EF4-FFF2-40B4-BE49-F238E27FC236}">
                <a16:creationId xmlns:a16="http://schemas.microsoft.com/office/drawing/2014/main" id="{6F0DE85E-9E67-4523-91A4-0E376002DB93}"/>
              </a:ext>
            </a:extLst>
          </p:cNvPr>
          <p:cNvSpPr>
            <a:spLocks noGrp="1"/>
          </p:cNvSpPr>
          <p:nvPr>
            <p:ph type="title"/>
          </p:nvPr>
        </p:nvSpPr>
        <p:spPr/>
        <p:txBody>
          <a:bodyPr/>
          <a:lstStyle/>
          <a:p>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פְּתִיחַת הַשִּׁיעוּר – שֶׁקֶף לַמּוֹרָה</a:t>
            </a:r>
          </a:p>
        </p:txBody>
      </p:sp>
      <p:pic>
        <p:nvPicPr>
          <p:cNvPr id="6" name="תמונה 5" descr="Book, Open, Mythology, Celtic"/>
          <p:cNvPicPr/>
          <p:nvPr/>
        </p:nvPicPr>
        <p:blipFill>
          <a:blip r:embed="rId3">
            <a:extLst>
              <a:ext uri="{28A0092B-C50C-407E-A947-70E740481C1C}">
                <a14:useLocalDpi xmlns:a14="http://schemas.microsoft.com/office/drawing/2010/main" val="0"/>
              </a:ext>
            </a:extLst>
          </a:blip>
          <a:srcRect/>
          <a:stretch>
            <a:fillRect/>
          </a:stretch>
        </p:blipFill>
        <p:spPr bwMode="auto">
          <a:xfrm>
            <a:off x="1032516" y="3798154"/>
            <a:ext cx="5274310" cy="2637155"/>
          </a:xfrm>
          <a:prstGeom prst="rect">
            <a:avLst/>
          </a:prstGeom>
          <a:noFill/>
          <a:ln>
            <a:noFill/>
          </a:ln>
        </p:spPr>
      </p:pic>
    </p:spTree>
    <p:extLst>
      <p:ext uri="{BB962C8B-B14F-4D97-AF65-F5344CB8AC3E}">
        <p14:creationId xmlns:p14="http://schemas.microsoft.com/office/powerpoint/2010/main" val="175208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D261-A5D0-4C7F-B7FC-4B5918DC4CCF}"/>
              </a:ext>
            </a:extLst>
          </p:cNvPr>
          <p:cNvSpPr>
            <a:spLocks noGrp="1"/>
          </p:cNvSpPr>
          <p:nvPr>
            <p:ph type="title"/>
          </p:nvPr>
        </p:nvSpPr>
        <p:spPr/>
        <p:txBody>
          <a:bodyPr/>
          <a:lstStyle/>
          <a:p>
            <a:r>
              <a:rPr lang="he-IL" sz="3200" dirty="0">
                <a:solidFill>
                  <a:srgbClr val="0070C0"/>
                </a:solidFill>
                <a:latin typeface="Tahoma" panose="020B0604030504040204" pitchFamily="34" charset="0"/>
                <a:ea typeface="Tahoma" panose="020B0604030504040204" pitchFamily="34" charset="0"/>
                <a:cs typeface="Tahoma" panose="020B0604030504040204" pitchFamily="34" charset="0"/>
              </a:rPr>
              <a:t>טִיּוּל לַמְּעָרָה הַסּוֹדִית </a:t>
            </a:r>
            <a:r>
              <a:rPr lang="he-IL" sz="3200" dirty="0">
                <a:solidFill>
                  <a:srgbClr val="0070C0"/>
                </a:solidFill>
              </a:rPr>
              <a:t>*</a:t>
            </a:r>
            <a:endParaRPr lang="he-IL" dirty="0">
              <a:solidFill>
                <a:srgbClr val="0070C0"/>
              </a:solidFill>
            </a:endParaRPr>
          </a:p>
        </p:txBody>
      </p:sp>
      <p:sp>
        <p:nvSpPr>
          <p:cNvPr id="5" name="TextBox 4">
            <a:extLst>
              <a:ext uri="{FF2B5EF4-FFF2-40B4-BE49-F238E27FC236}">
                <a16:creationId xmlns:a16="http://schemas.microsoft.com/office/drawing/2014/main" id="{19122F0E-37D5-49D0-9781-33674D6B5E72}"/>
              </a:ext>
            </a:extLst>
          </p:cNvPr>
          <p:cNvSpPr txBox="1"/>
          <p:nvPr/>
        </p:nvSpPr>
        <p:spPr>
          <a:xfrm>
            <a:off x="1611630" y="1646707"/>
            <a:ext cx="10306743" cy="4467057"/>
          </a:xfrm>
          <a:prstGeom prst="rect">
            <a:avLst/>
          </a:prstGeom>
          <a:noFill/>
          <a:ln w="57150">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1">
              <a:lnSpc>
                <a:spcPct val="150000"/>
              </a:lnSpc>
            </a:pPr>
            <a:r>
              <a:rPr lang="he-IL" sz="2400" dirty="0">
                <a:solidFill>
                  <a:schemeClr val="tx2">
                    <a:lumMod val="10000"/>
                  </a:schemeClr>
                </a:solidFill>
                <a:latin typeface="Calibri" panose="020F0502020204030204" pitchFamily="34" charset="0"/>
                <a:cs typeface="Calibri" panose="020F0502020204030204" pitchFamily="34" charset="0"/>
              </a:rPr>
              <a:t>"הַיּוֹם, אֲנִי לוֹקַחַת אֶתְכֶם אִתִּי לְטִיּוּל לִמְעָרָה סוֹדִית. קָשֶׁה מְאוֹד לְהִכָּנֵס לִמְעָרָה זוֹ.</a:t>
            </a:r>
            <a:br>
              <a:rPr lang="en-US" sz="2400" dirty="0">
                <a:solidFill>
                  <a:schemeClr val="tx2">
                    <a:lumMod val="10000"/>
                  </a:schemeClr>
                </a:solidFill>
                <a:latin typeface="Calibri" panose="020F0502020204030204" pitchFamily="34" charset="0"/>
                <a:cs typeface="Calibri" panose="020F0502020204030204" pitchFamily="34" charset="0"/>
              </a:rPr>
            </a:br>
            <a:r>
              <a:rPr lang="he-IL" sz="2400" dirty="0">
                <a:solidFill>
                  <a:schemeClr val="tx2">
                    <a:lumMod val="10000"/>
                  </a:schemeClr>
                </a:solidFill>
                <a:latin typeface="Calibri" panose="020F0502020204030204" pitchFamily="34" charset="0"/>
                <a:cs typeface="Calibri" panose="020F0502020204030204" pitchFamily="34" charset="0"/>
              </a:rPr>
              <a:t>כְּדֵי לְהִכָּנֵס לַמְּעָרָה הַזֹּאת צָרִיךְ לִמְצֹא אֶת הַפֶּתַח הַסּוֹדִי שֶׁלָּהּ. הַרְבֵּה מַחְסוֹמִים חוֹסְמִים אֶת הַכְּנִיסָה לַמְּעָרָה אַךְ מִי שֶׁמַּצְלִיחַ לְהִכָּנֵס אֵלֶיהָ, מֻבְטַחַת לוֹ </a:t>
            </a:r>
            <a:r>
              <a:rPr lang="he-IL" sz="2400" dirty="0" err="1">
                <a:solidFill>
                  <a:schemeClr val="tx2">
                    <a:lumMod val="10000"/>
                  </a:schemeClr>
                </a:solidFill>
                <a:latin typeface="Calibri" panose="020F0502020204030204" pitchFamily="34" charset="0"/>
                <a:cs typeface="Calibri" panose="020F0502020204030204" pitchFamily="34" charset="0"/>
              </a:rPr>
              <a:t>חֲוָיָה</a:t>
            </a:r>
            <a:r>
              <a:rPr lang="he-IL" sz="2400" dirty="0">
                <a:solidFill>
                  <a:schemeClr val="tx2">
                    <a:lumMod val="10000"/>
                  </a:schemeClr>
                </a:solidFill>
                <a:latin typeface="Calibri" panose="020F0502020204030204" pitchFamily="34" charset="0"/>
                <a:cs typeface="Calibri" panose="020F0502020204030204" pitchFamily="34" charset="0"/>
              </a:rPr>
              <a:t> קְסוּמָה. הַמְּעָרָה מְלֵאָה סוֹדוֹת. אוֹצָרוֹת רַבִּים חֲבוּיִים בָּה. הַטִּיּוּל בָּהּ מַתְאִים לְכָל מִי שֶׁחוֹבֵב הַפְתָּעוֹת וְהַרְפַּתְקָאוֹת.</a:t>
            </a:r>
            <a:br>
              <a:rPr lang="en-US" sz="2400" dirty="0">
                <a:solidFill>
                  <a:schemeClr val="tx2">
                    <a:lumMod val="10000"/>
                  </a:schemeClr>
                </a:solidFill>
                <a:latin typeface="Calibri" panose="020F0502020204030204" pitchFamily="34" charset="0"/>
                <a:cs typeface="Calibri" panose="020F0502020204030204" pitchFamily="34" charset="0"/>
              </a:rPr>
            </a:br>
            <a:r>
              <a:rPr lang="he-IL" sz="2400" dirty="0">
                <a:solidFill>
                  <a:schemeClr val="tx2">
                    <a:lumMod val="10000"/>
                  </a:schemeClr>
                </a:solidFill>
                <a:latin typeface="Calibri" panose="020F0502020204030204" pitchFamily="34" charset="0"/>
                <a:cs typeface="Calibri" panose="020F0502020204030204" pitchFamily="34" charset="0"/>
              </a:rPr>
              <a:t>כָּל אֶחָד מִכֶּם יִצְטָרֵךְ לִמְצֹא בְּעַצְמוֹ אֶת הַפֶּתַח </a:t>
            </a:r>
            <a:r>
              <a:rPr lang="he-IL" sz="2400" dirty="0">
                <a:solidFill>
                  <a:schemeClr val="tx1"/>
                </a:solidFill>
                <a:latin typeface="Calibri" panose="020F0502020204030204" pitchFamily="34" charset="0"/>
                <a:cs typeface="Calibri" panose="020F0502020204030204" pitchFamily="34" charset="0"/>
              </a:rPr>
              <a:t>לַמְּעָרָה</a:t>
            </a:r>
            <a:r>
              <a:rPr lang="he-IL" sz="2400" dirty="0">
                <a:solidFill>
                  <a:schemeClr val="tx2">
                    <a:lumMod val="10000"/>
                  </a:schemeClr>
                </a:solidFill>
                <a:latin typeface="Calibri" panose="020F0502020204030204" pitchFamily="34" charset="0"/>
                <a:cs typeface="Calibri" panose="020F0502020204030204" pitchFamily="34" charset="0"/>
              </a:rPr>
              <a:t> לֹא כָּל הַפְּתָחִים שֶׁל הַמְּעָרָה מוֹבִילִים לְדֶלֶת הַכְּנִיסָה. אַתֶּם מְנַסִּים לִדְחֹף וְלֹא מַצְלִיחִים, מָה אַתֶּם מַרְגִּישִׁים? עַל מָה אַתֶּם חוֹשְׁבִים?</a:t>
            </a:r>
            <a:br>
              <a:rPr lang="en-US" sz="2400" dirty="0">
                <a:solidFill>
                  <a:schemeClr val="tx2">
                    <a:lumMod val="10000"/>
                  </a:schemeClr>
                </a:solidFill>
                <a:latin typeface="Calibri" panose="020F0502020204030204" pitchFamily="34" charset="0"/>
                <a:cs typeface="Calibri" panose="020F0502020204030204" pitchFamily="34" charset="0"/>
              </a:rPr>
            </a:br>
            <a:r>
              <a:rPr lang="he-IL" sz="2400" dirty="0">
                <a:solidFill>
                  <a:schemeClr val="tx2">
                    <a:lumMod val="10000"/>
                  </a:schemeClr>
                </a:solidFill>
                <a:latin typeface="Calibri" panose="020F0502020204030204" pitchFamily="34" charset="0"/>
                <a:cs typeface="Calibri" panose="020F0502020204030204" pitchFamily="34" charset="0"/>
              </a:rPr>
              <a:t>אֲנִי שׁוֹמַעַת שֶׁאַתֶּם לֹא מִתְיָאֲשִׁים וּמְנַסִּים לְחַפֵּשׂ דֶּרֶךְ אַחֶרֶת. וְהִנֵּה עוֹד מַחְסוֹם וְעוֹד מַחְסוֹם.</a:t>
            </a:r>
            <a:br>
              <a:rPr lang="en-US" sz="2400" dirty="0">
                <a:solidFill>
                  <a:schemeClr val="tx2">
                    <a:lumMod val="10000"/>
                  </a:schemeClr>
                </a:solidFill>
                <a:latin typeface="Calibri" panose="020F0502020204030204" pitchFamily="34" charset="0"/>
                <a:cs typeface="Calibri" panose="020F0502020204030204" pitchFamily="34" charset="0"/>
              </a:rPr>
            </a:br>
            <a:r>
              <a:rPr lang="he-IL" sz="2400" dirty="0">
                <a:solidFill>
                  <a:schemeClr val="tx2">
                    <a:lumMod val="10000"/>
                  </a:schemeClr>
                </a:solidFill>
                <a:latin typeface="Calibri" panose="020F0502020204030204" pitchFamily="34" charset="0"/>
                <a:cs typeface="Calibri" panose="020F0502020204030204" pitchFamily="34" charset="0"/>
              </a:rPr>
              <a:t>סוֹף סוֹף מִתְגַּלָּה לָכֶם דֶּלֶת הַקְּסָמִים שֶׁדַּרְכָּהּ תּוּכְלוּ לְהִכָּנֵס לַמְּעָרָה הַסּוֹדִית!</a:t>
            </a:r>
          </a:p>
        </p:txBody>
      </p:sp>
      <p:pic>
        <p:nvPicPr>
          <p:cNvPr id="7" name="תמונה 9" descr="Child, Chibi, Anime, Cartoon, Character">
            <a:extLst>
              <a:ext uri="{FF2B5EF4-FFF2-40B4-BE49-F238E27FC236}">
                <a16:creationId xmlns:a16="http://schemas.microsoft.com/office/drawing/2014/main" id="{0B3AC3FF-3403-4FAC-BE7E-2C376D4015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3627" y="2119557"/>
            <a:ext cx="1338003" cy="4000580"/>
          </a:xfrm>
          <a:prstGeom prst="rect">
            <a:avLst/>
          </a:prstGeom>
          <a:noFill/>
          <a:ln>
            <a:noFill/>
          </a:ln>
        </p:spPr>
      </p:pic>
      <p:sp>
        <p:nvSpPr>
          <p:cNvPr id="9" name="TextBox 8">
            <a:extLst>
              <a:ext uri="{FF2B5EF4-FFF2-40B4-BE49-F238E27FC236}">
                <a16:creationId xmlns:a16="http://schemas.microsoft.com/office/drawing/2014/main" id="{71F7712E-885B-4615-ABDD-9C8F668B57DD}"/>
              </a:ext>
            </a:extLst>
          </p:cNvPr>
          <p:cNvSpPr txBox="1"/>
          <p:nvPr/>
        </p:nvSpPr>
        <p:spPr>
          <a:xfrm>
            <a:off x="5824379" y="6325584"/>
            <a:ext cx="6093994" cy="369332"/>
          </a:xfrm>
          <a:prstGeom prst="rect">
            <a:avLst/>
          </a:prstGeom>
          <a:noFill/>
        </p:spPr>
        <p:txBody>
          <a:bodyPr wrap="square">
            <a:spAutoFit/>
          </a:bodyPr>
          <a:lstStyle/>
          <a:p>
            <a:pPr algn="r"/>
            <a:r>
              <a:rPr lang="he-IL" dirty="0"/>
              <a:t>*תכנית דוסו (1990), </a:t>
            </a:r>
            <a:r>
              <a:rPr lang="he-IL" dirty="0">
                <a:solidFill>
                  <a:schemeClr val="tx1"/>
                </a:solidFill>
              </a:rPr>
              <a:t>מ</a:t>
            </a:r>
            <a:r>
              <a:rPr lang="he-IL" dirty="0"/>
              <a:t>תוך תוכנית הליבה </a:t>
            </a:r>
            <a:r>
              <a:rPr lang="he-IL" dirty="0">
                <a:solidFill>
                  <a:schemeClr val="tx1"/>
                </a:solidFill>
              </a:rPr>
              <a:t>ב</a:t>
            </a:r>
            <a:r>
              <a:rPr lang="he-IL" dirty="0"/>
              <a:t>כ"ח</a:t>
            </a:r>
          </a:p>
        </p:txBody>
      </p:sp>
    </p:spTree>
    <p:extLst>
      <p:ext uri="{BB962C8B-B14F-4D97-AF65-F5344CB8AC3E}">
        <p14:creationId xmlns:p14="http://schemas.microsoft.com/office/powerpoint/2010/main" val="3302541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שת">
  <a:themeElements>
    <a:clrScheme name="התאמה אישית 59">
      <a:dk1>
        <a:sysClr val="windowText" lastClr="000000"/>
      </a:dk1>
      <a:lt1>
        <a:sysClr val="window" lastClr="FFFFFF"/>
      </a:lt1>
      <a:dk2>
        <a:srgbClr val="C8ECF3"/>
      </a:dk2>
      <a:lt2>
        <a:srgbClr val="E7E6E6"/>
      </a:lt2>
      <a:accent1>
        <a:srgbClr val="39CDE7"/>
      </a:accent1>
      <a:accent2>
        <a:srgbClr val="60DE72"/>
      </a:accent2>
      <a:accent3>
        <a:srgbClr val="DDCC64"/>
      </a:accent3>
      <a:accent4>
        <a:srgbClr val="F49D50"/>
      </a:accent4>
      <a:accent5>
        <a:srgbClr val="E44951"/>
      </a:accent5>
      <a:accent6>
        <a:srgbClr val="D666F9"/>
      </a:accent6>
      <a:hlink>
        <a:srgbClr val="0070C0"/>
      </a:hlink>
      <a:folHlink>
        <a:srgbClr val="0070C0"/>
      </a:folHlink>
    </a:clrScheme>
    <a:fontScheme name="רשת">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רשת">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16339</TotalTime>
  <Words>2712</Words>
  <Application>Microsoft Office PowerPoint</Application>
  <PresentationFormat>מסך רחב</PresentationFormat>
  <Paragraphs>339</Paragraphs>
  <Slides>35</Slides>
  <Notes>31</Notes>
  <HiddenSlides>2</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35</vt:i4>
      </vt:variant>
    </vt:vector>
  </HeadingPairs>
  <TitlesOfParts>
    <vt:vector size="46" baseType="lpstr">
      <vt:lpstr>Arial</vt:lpstr>
      <vt:lpstr>Assistant</vt:lpstr>
      <vt:lpstr>Calibri</vt:lpstr>
      <vt:lpstr>David</vt:lpstr>
      <vt:lpstr>Franklin Gothic Medium</vt:lpstr>
      <vt:lpstr>Gisha</vt:lpstr>
      <vt:lpstr>Guttman Yad-Brush</vt:lpstr>
      <vt:lpstr>Tahoma</vt:lpstr>
      <vt:lpstr>Wingdings</vt:lpstr>
      <vt:lpstr>Wingdings 2</vt:lpstr>
      <vt:lpstr>רשת</vt:lpstr>
      <vt:lpstr>שיעור  "כישורי חיים" לתלמידי כיתות  ב'-ג' חמ"ד </vt:lpstr>
      <vt:lpstr>עוגן ההתמדה – מבנה המערך</vt:lpstr>
      <vt:lpstr>מצגת של PowerPoint‏</vt:lpstr>
      <vt:lpstr>מגדלור האמונה וארבעת העוגנים</vt:lpstr>
      <vt:lpstr>  מגדלור האמונה, נמל הבית שייכות  ועוגן התקווה</vt:lpstr>
      <vt:lpstr>למורה – כללי שיח לשיעורי "כישורי חיים"</vt:lpstr>
      <vt:lpstr>כְּלָלֵי זה"ב זְכוּת וְהִשְׁתַּתְּפוּת בַּכִּתָּה</vt:lpstr>
      <vt:lpstr>פְּתִיחַת הַשִּׁיעוּר – שֶׁקֶף לַמּוֹרָה</vt:lpstr>
      <vt:lpstr>טִיּוּל לַמְּעָרָה הַסּוֹדִית *</vt:lpstr>
      <vt:lpstr>בְּעִקְבוֹת הַטִּיּוּל לַמְּעָרָה הַסּוֹדִית...</vt:lpstr>
      <vt:lpstr>מָה נִלְמַד הַיּוֹם?</vt:lpstr>
      <vt:lpstr>נִצְפֶּה בְּיַחַד</vt:lpstr>
      <vt:lpstr>הנחיות לצפייה בסרטון - למורה</vt:lpstr>
      <vt:lpstr>נִצְפֶּה בְּיַחַד</vt:lpstr>
      <vt:lpstr>נִצְפֶּה בְּיַחַד</vt:lpstr>
      <vt:lpstr>מצגת של PowerPoint‏</vt:lpstr>
      <vt:lpstr>הַתְמָדָה</vt:lpstr>
      <vt:lpstr>מצגת של PowerPoint‏</vt:lpstr>
      <vt:lpstr>מצגת של PowerPoint‏</vt:lpstr>
      <vt:lpstr>מַתְמִידִים</vt:lpstr>
      <vt:lpstr>מצגת של PowerPoint‏</vt:lpstr>
      <vt:lpstr>מצגת של PowerPoint‏</vt:lpstr>
      <vt:lpstr>'אֵינוֹ דּוֹמֶה שׁוֹנֶה פָּרְקוּ מֵאָה פְּעָמִים לַשּׁוֹנֶה פָּרְקוּ מֵאָה וְאַחַת' (חגיגה, ט')</vt:lpstr>
      <vt:lpstr>"לֹא יָמוּשׁ סֵפֶר הַתּוֹרָה הַזֶּה מִפִּיךָ וְהָגִיתָ בּוֹ יוֹמָם וָלַיְלָה" יהושוע א' ח'</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נַתְמִיד בַּחֲבֵרוּת – מְשִׂימָה לַהֶמְשֵׁךְ</vt:lpstr>
      <vt:lpstr>מצגת של PowerPoint‏</vt:lpstr>
      <vt:lpstr>מָה אֲנִי רוֹצֶה לוֹמַר בַּסּוֹף הַשִּׁיעוּר? מָה אֲנִי רוֹצֶה לַעֲשׂוֹת בְּעִקְבוֹת הַשִּׁיעוּר?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שיעור כישורי חיים מקוון רחוק זה הקרוב החדש!</dc:title>
  <dc:creator>noa adi</dc:creator>
  <cp:lastModifiedBy>Home</cp:lastModifiedBy>
  <cp:revision>513</cp:revision>
  <dcterms:created xsi:type="dcterms:W3CDTF">2020-05-04T17:45:50Z</dcterms:created>
  <dcterms:modified xsi:type="dcterms:W3CDTF">2023-02-05T17:00:04Z</dcterms:modified>
</cp:coreProperties>
</file>