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7"/>
  </p:notesMasterIdLst>
  <p:sldIdLst>
    <p:sldId id="467" r:id="rId2"/>
    <p:sldId id="256" r:id="rId3"/>
    <p:sldId id="461" r:id="rId4"/>
    <p:sldId id="368" r:id="rId5"/>
    <p:sldId id="340" r:id="rId6"/>
    <p:sldId id="262" r:id="rId7"/>
    <p:sldId id="462" r:id="rId8"/>
    <p:sldId id="365" r:id="rId9"/>
    <p:sldId id="364" r:id="rId10"/>
    <p:sldId id="465" r:id="rId11"/>
    <p:sldId id="464" r:id="rId12"/>
    <p:sldId id="463" r:id="rId13"/>
    <p:sldId id="466" r:id="rId14"/>
    <p:sldId id="346" r:id="rId15"/>
    <p:sldId id="468" r:id="rId16"/>
    <p:sldId id="288" r:id="rId17"/>
    <p:sldId id="289" r:id="rId18"/>
    <p:sldId id="469" r:id="rId19"/>
    <p:sldId id="470" r:id="rId20"/>
    <p:sldId id="344" r:id="rId21"/>
    <p:sldId id="343" r:id="rId22"/>
    <p:sldId id="329" r:id="rId23"/>
    <p:sldId id="342" r:id="rId24"/>
    <p:sldId id="273" r:id="rId25"/>
    <p:sldId id="279" r:id="rId26"/>
    <p:sldId id="281" r:id="rId27"/>
    <p:sldId id="280" r:id="rId28"/>
    <p:sldId id="345" r:id="rId29"/>
    <p:sldId id="293" r:id="rId30"/>
    <p:sldId id="292" r:id="rId31"/>
    <p:sldId id="320" r:id="rId32"/>
    <p:sldId id="321" r:id="rId33"/>
    <p:sldId id="324" r:id="rId34"/>
    <p:sldId id="325" r:id="rId35"/>
    <p:sldId id="295" r:id="rId36"/>
    <p:sldId id="307" r:id="rId37"/>
    <p:sldId id="305" r:id="rId38"/>
    <p:sldId id="306" r:id="rId39"/>
    <p:sldId id="270" r:id="rId40"/>
    <p:sldId id="291" r:id="rId41"/>
    <p:sldId id="269" r:id="rId42"/>
    <p:sldId id="333" r:id="rId43"/>
    <p:sldId id="341" r:id="rId44"/>
    <p:sldId id="460" r:id="rId45"/>
    <p:sldId id="363" r:id="rId46"/>
    <p:sldId id="370" r:id="rId47"/>
    <p:sldId id="312" r:id="rId48"/>
    <p:sldId id="442" r:id="rId49"/>
    <p:sldId id="372" r:id="rId50"/>
    <p:sldId id="272" r:id="rId51"/>
    <p:sldId id="374" r:id="rId52"/>
    <p:sldId id="377" r:id="rId53"/>
    <p:sldId id="376" r:id="rId54"/>
    <p:sldId id="382" r:id="rId55"/>
    <p:sldId id="458" r:id="rId56"/>
    <p:sldId id="375" r:id="rId57"/>
    <p:sldId id="378" r:id="rId58"/>
    <p:sldId id="441" r:id="rId59"/>
    <p:sldId id="443" r:id="rId60"/>
    <p:sldId id="383" r:id="rId61"/>
    <p:sldId id="348" r:id="rId62"/>
    <p:sldId id="381" r:id="rId63"/>
    <p:sldId id="456" r:id="rId64"/>
    <p:sldId id="440" r:id="rId65"/>
    <p:sldId id="444" r:id="rId66"/>
    <p:sldId id="387" r:id="rId67"/>
    <p:sldId id="386" r:id="rId68"/>
    <p:sldId id="388" r:id="rId69"/>
    <p:sldId id="457" r:id="rId70"/>
    <p:sldId id="439" r:id="rId71"/>
    <p:sldId id="445" r:id="rId72"/>
    <p:sldId id="390" r:id="rId73"/>
    <p:sldId id="391" r:id="rId74"/>
    <p:sldId id="392" r:id="rId75"/>
    <p:sldId id="438" r:id="rId76"/>
    <p:sldId id="446" r:id="rId77"/>
    <p:sldId id="394" r:id="rId78"/>
    <p:sldId id="395" r:id="rId79"/>
    <p:sldId id="396" r:id="rId80"/>
    <p:sldId id="437" r:id="rId81"/>
    <p:sldId id="447" r:id="rId82"/>
    <p:sldId id="287" r:id="rId83"/>
    <p:sldId id="352" r:id="rId84"/>
    <p:sldId id="397" r:id="rId85"/>
    <p:sldId id="436" r:id="rId86"/>
    <p:sldId id="448" r:id="rId87"/>
    <p:sldId id="283" r:id="rId88"/>
    <p:sldId id="285" r:id="rId89"/>
    <p:sldId id="353" r:id="rId90"/>
    <p:sldId id="402" r:id="rId91"/>
    <p:sldId id="403" r:id="rId92"/>
    <p:sldId id="435" r:id="rId93"/>
    <p:sldId id="449" r:id="rId94"/>
    <p:sldId id="405" r:id="rId95"/>
    <p:sldId id="406" r:id="rId96"/>
    <p:sldId id="408" r:id="rId97"/>
    <p:sldId id="409" r:id="rId98"/>
    <p:sldId id="407" r:id="rId99"/>
    <p:sldId id="434" r:id="rId100"/>
    <p:sldId id="450" r:id="rId101"/>
    <p:sldId id="286" r:id="rId102"/>
    <p:sldId id="355" r:id="rId103"/>
    <p:sldId id="410" r:id="rId104"/>
    <p:sldId id="433" r:id="rId105"/>
    <p:sldId id="451" r:id="rId106"/>
    <p:sldId id="290" r:id="rId107"/>
    <p:sldId id="356" r:id="rId108"/>
    <p:sldId id="415" r:id="rId109"/>
    <p:sldId id="414" r:id="rId110"/>
    <p:sldId id="432" r:id="rId111"/>
    <p:sldId id="452" r:id="rId112"/>
    <p:sldId id="268" r:id="rId113"/>
    <p:sldId id="357" r:id="rId114"/>
    <p:sldId id="417" r:id="rId115"/>
    <p:sldId id="418" r:id="rId116"/>
    <p:sldId id="431" r:id="rId117"/>
    <p:sldId id="453" r:id="rId118"/>
    <p:sldId id="310" r:id="rId119"/>
    <p:sldId id="358" r:id="rId120"/>
    <p:sldId id="419" r:id="rId121"/>
    <p:sldId id="422" r:id="rId122"/>
    <p:sldId id="454" r:id="rId123"/>
    <p:sldId id="311" r:id="rId124"/>
    <p:sldId id="359" r:id="rId125"/>
    <p:sldId id="423" r:id="rId126"/>
    <p:sldId id="424" r:id="rId127"/>
    <p:sldId id="425" r:id="rId128"/>
    <p:sldId id="427" r:id="rId129"/>
    <p:sldId id="430" r:id="rId130"/>
    <p:sldId id="455" r:id="rId131"/>
    <p:sldId id="334" r:id="rId132"/>
    <p:sldId id="361" r:id="rId133"/>
    <p:sldId id="362" r:id="rId134"/>
    <p:sldId id="426" r:id="rId135"/>
    <p:sldId id="369" r:id="rId13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219" autoAdjust="0"/>
    <p:restoredTop sz="94660"/>
  </p:normalViewPr>
  <p:slideViewPr>
    <p:cSldViewPr snapToGrid="0">
      <p:cViewPr varScale="1">
        <p:scale>
          <a:sx n="33" d="100"/>
          <a:sy n="33" d="100"/>
        </p:scale>
        <p:origin x="638" y="3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2772"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190D967-AFDC-4D74-98A0-75C2C90A9F36}" type="datetimeFigureOut">
              <a:rPr lang="he-IL" smtClean="0"/>
              <a:t>כ"ב/אב/תשע"ט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0C54574-11A3-4C82-A43D-E1E2BB2D097E}" type="slidenum">
              <a:rPr lang="he-IL" smtClean="0"/>
              <a:t>‹#›</a:t>
            </a:fld>
            <a:endParaRPr lang="he-IL"/>
          </a:p>
        </p:txBody>
      </p:sp>
    </p:spTree>
    <p:extLst>
      <p:ext uri="{BB962C8B-B14F-4D97-AF65-F5344CB8AC3E}">
        <p14:creationId xmlns:p14="http://schemas.microsoft.com/office/powerpoint/2010/main" val="35147922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5BEFE8-40AB-4D65-AF8E-23234327EF9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DD10A80-002A-480D-8987-6546753BB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1082D93-AC0D-47B3-B89B-F9AA9A44476A}"/>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5" name="מציין מיקום של כותרת תחתונה 4">
            <a:extLst>
              <a:ext uri="{FF2B5EF4-FFF2-40B4-BE49-F238E27FC236}">
                <a16:creationId xmlns:a16="http://schemas.microsoft.com/office/drawing/2014/main" id="{75E35AE9-1E86-4EE1-8135-6B47085568D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EE74B33-A8D6-4D13-B346-0A0A7E34671F}"/>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32380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6CBB09-19D5-48D4-9127-604FCE60F80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5FF009E-D863-467E-9328-2231828D214E}"/>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9D47749-3022-4B72-8E2D-352684E8CB7A}"/>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5" name="מציין מיקום של כותרת תחתונה 4">
            <a:extLst>
              <a:ext uri="{FF2B5EF4-FFF2-40B4-BE49-F238E27FC236}">
                <a16:creationId xmlns:a16="http://schemas.microsoft.com/office/drawing/2014/main" id="{5F2FB237-C693-4A5C-823C-5CC6599ABDA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9FD705C-3583-4245-824D-F2FC81839164}"/>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277459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635EF1E-6AC7-4572-933A-A4D4CC422DF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FE26647-9823-4E08-86D3-43D04893FAE3}"/>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F224B0A-C073-44D6-B709-EAF4A53B3A73}"/>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5" name="מציין מיקום של כותרת תחתונה 4">
            <a:extLst>
              <a:ext uri="{FF2B5EF4-FFF2-40B4-BE49-F238E27FC236}">
                <a16:creationId xmlns:a16="http://schemas.microsoft.com/office/drawing/2014/main" id="{3C38FC06-BF54-4C79-A769-CD4AF3BC698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66BD666-28BB-4621-A3A8-80A8380C569D}"/>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344104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86E0F1-4C4E-4614-B741-5D01FD75EF0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6B3FD82-5391-4F59-89E3-4DAA3CCBAFD1}"/>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239F300-C485-4635-8C47-B983EE9FE13C}"/>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5" name="מציין מיקום של כותרת תחתונה 4">
            <a:extLst>
              <a:ext uri="{FF2B5EF4-FFF2-40B4-BE49-F238E27FC236}">
                <a16:creationId xmlns:a16="http://schemas.microsoft.com/office/drawing/2014/main" id="{9A8CEC14-B368-464E-BDF9-7E196CFBC4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85110B3-B089-441E-830A-4B2E5DF764C6}"/>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82245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59BD42-4E6B-4DEE-A8C5-EB9932ACA40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184BAA-AB59-43A1-B485-4062AEB2FB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3564CB73-5D9E-418D-B293-CE1EC66CC9F8}"/>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5" name="מציין מיקום של כותרת תחתונה 4">
            <a:extLst>
              <a:ext uri="{FF2B5EF4-FFF2-40B4-BE49-F238E27FC236}">
                <a16:creationId xmlns:a16="http://schemas.microsoft.com/office/drawing/2014/main" id="{64E6BB3E-7DB0-4E2F-BE86-D14D9EAC1E3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63DE2B8-F5F0-41F6-80E9-B7DE37355606}"/>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129901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1F69F3-2969-4143-AD56-E309E6912B1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EFE594D-AE33-4FFA-AAE5-DC35F849BBE6}"/>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8FFC332-234D-4B85-8E42-3FCF580781FB}"/>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3E970AF-AF5F-4816-83D5-F3F6279D4ABE}"/>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6" name="מציין מיקום של כותרת תחתונה 5">
            <a:extLst>
              <a:ext uri="{FF2B5EF4-FFF2-40B4-BE49-F238E27FC236}">
                <a16:creationId xmlns:a16="http://schemas.microsoft.com/office/drawing/2014/main" id="{321721AB-C829-42A8-BCCB-D088BDDE101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40FD581-E156-4DB2-9949-8927AD013862}"/>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357076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C1AF1E-EE07-43D7-8BD9-0E0884F802B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D3DC243-42F2-403C-B9D4-B645DB74A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5AD18998-7AC7-44F1-912F-6C2CFF88B7A6}"/>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384DF0D-F927-47B2-A567-DFC866157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982213A8-3C80-49E1-B7A8-7D477A0ADE0D}"/>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E6309FE-2650-4711-963B-D92F9DFDCE14}"/>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8" name="מציין מיקום של כותרת תחתונה 7">
            <a:extLst>
              <a:ext uri="{FF2B5EF4-FFF2-40B4-BE49-F238E27FC236}">
                <a16:creationId xmlns:a16="http://schemas.microsoft.com/office/drawing/2014/main" id="{49BCE0BD-FA3D-4A8F-BF89-1429F2E5D06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35CB829-DFDD-4151-8B5F-514090597E90}"/>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93809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AA0F31-729C-46FB-AF4D-8B7FE92151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681AFBB-AB51-4F88-A809-24F0DEB27E8B}"/>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4" name="מציין מיקום של כותרת תחתונה 3">
            <a:extLst>
              <a:ext uri="{FF2B5EF4-FFF2-40B4-BE49-F238E27FC236}">
                <a16:creationId xmlns:a16="http://schemas.microsoft.com/office/drawing/2014/main" id="{7C1A6154-3B4D-433E-9198-3E910CDB6F0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AF3A098-D692-4D97-A652-A5C4D925C601}"/>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278313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936AB92-2A5C-4F01-83D4-8917721728D5}"/>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3" name="מציין מיקום של כותרת תחתונה 2">
            <a:extLst>
              <a:ext uri="{FF2B5EF4-FFF2-40B4-BE49-F238E27FC236}">
                <a16:creationId xmlns:a16="http://schemas.microsoft.com/office/drawing/2014/main" id="{24D36B13-A10B-4F76-B3D3-CF03994E06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58A2DF9-6956-47CC-8F1E-3FAC5A70ED5F}"/>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99317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3C1667-4F31-4515-BDEE-CC1A3B48EE7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A1772F4-0277-49E1-9BC5-306958DBB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C0A887D-C5F8-47E8-916E-E5891E30C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E06A77E2-48E8-44BA-9AF4-E37FCBA5E93E}"/>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6" name="מציין מיקום של כותרת תחתונה 5">
            <a:extLst>
              <a:ext uri="{FF2B5EF4-FFF2-40B4-BE49-F238E27FC236}">
                <a16:creationId xmlns:a16="http://schemas.microsoft.com/office/drawing/2014/main" id="{DFEB97A7-B499-49BF-8001-0985886AF66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872465D-E06C-42E6-A9F9-B1E2015554BB}"/>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372891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294069-84E7-42FE-8C11-6C97B36A22E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D5F147F-9E94-4274-BB94-0F9048EA02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B6FE5C6-9336-46FB-AABC-146E0127D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3F433C37-C552-41E3-B832-F88F3B4DDCD9}"/>
              </a:ext>
            </a:extLst>
          </p:cNvPr>
          <p:cNvSpPr>
            <a:spLocks noGrp="1"/>
          </p:cNvSpPr>
          <p:nvPr>
            <p:ph type="dt" sz="half" idx="10"/>
          </p:nvPr>
        </p:nvSpPr>
        <p:spPr/>
        <p:txBody>
          <a:bodyPr/>
          <a:lstStyle/>
          <a:p>
            <a:fld id="{A067D6C8-BD18-4AD9-B0E9-758C41BAA868}" type="datetimeFigureOut">
              <a:rPr lang="he-IL" smtClean="0"/>
              <a:t>כ"ב/אב/תשע"ט</a:t>
            </a:fld>
            <a:endParaRPr lang="he-IL"/>
          </a:p>
        </p:txBody>
      </p:sp>
      <p:sp>
        <p:nvSpPr>
          <p:cNvPr id="6" name="מציין מיקום של כותרת תחתונה 5">
            <a:extLst>
              <a:ext uri="{FF2B5EF4-FFF2-40B4-BE49-F238E27FC236}">
                <a16:creationId xmlns:a16="http://schemas.microsoft.com/office/drawing/2014/main" id="{8A3ECCF9-0FC1-4AE5-8A21-90F0ED4B30C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492FF3A-E0F0-4525-9638-045372DFE644}"/>
              </a:ext>
            </a:extLst>
          </p:cNvPr>
          <p:cNvSpPr>
            <a:spLocks noGrp="1"/>
          </p:cNvSpPr>
          <p:nvPr>
            <p:ph type="sldNum" sz="quarter" idx="12"/>
          </p:nvPr>
        </p:nvSpPr>
        <p:spPr/>
        <p:txBody>
          <a:bodyPr/>
          <a:lstStyle/>
          <a:p>
            <a:fld id="{07CE4E69-9F26-4201-A655-6BB3257D0B01}" type="slidenum">
              <a:rPr lang="he-IL" smtClean="0"/>
              <a:t>‹#›</a:t>
            </a:fld>
            <a:endParaRPr lang="he-IL"/>
          </a:p>
        </p:txBody>
      </p:sp>
    </p:spTree>
    <p:extLst>
      <p:ext uri="{BB962C8B-B14F-4D97-AF65-F5344CB8AC3E}">
        <p14:creationId xmlns:p14="http://schemas.microsoft.com/office/powerpoint/2010/main" val="250446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B5D3373-2C44-4F10-A782-58E07DB2ECA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2839690-7748-41E8-82CA-6B94828503B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77B7CC3-D685-478C-886B-B4ED15FB17D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67D6C8-BD18-4AD9-B0E9-758C41BAA868}" type="datetimeFigureOut">
              <a:rPr lang="he-IL" smtClean="0"/>
              <a:t>כ"ב/אב/תשע"ט</a:t>
            </a:fld>
            <a:endParaRPr lang="he-IL"/>
          </a:p>
        </p:txBody>
      </p:sp>
      <p:sp>
        <p:nvSpPr>
          <p:cNvPr id="5" name="מציין מיקום של כותרת תחתונה 4">
            <a:extLst>
              <a:ext uri="{FF2B5EF4-FFF2-40B4-BE49-F238E27FC236}">
                <a16:creationId xmlns:a16="http://schemas.microsoft.com/office/drawing/2014/main" id="{FAD0453F-A4CE-4BBA-9923-E22E7698E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30C6DCB-2FA1-437A-A3C9-6868A63BD4E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CE4E69-9F26-4201-A655-6BB3257D0B01}" type="slidenum">
              <a:rPr lang="he-IL" smtClean="0"/>
              <a:t>‹#›</a:t>
            </a:fld>
            <a:endParaRPr lang="he-IL"/>
          </a:p>
        </p:txBody>
      </p:sp>
    </p:spTree>
    <p:extLst>
      <p:ext uri="{BB962C8B-B14F-4D97-AF65-F5344CB8AC3E}">
        <p14:creationId xmlns:p14="http://schemas.microsoft.com/office/powerpoint/2010/main" val="412124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10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1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1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lib.cet.ac.il/pages/item.asp?item=910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21.jpeg"/></Relationships>
</file>

<file path=ppt/slides/_rels/slide8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8F10E1E5-B0B5-488E-963A-9D47343AF05E}"/>
              </a:ext>
            </a:extLst>
          </p:cNvPr>
          <p:cNvSpPr/>
          <p:nvPr/>
        </p:nvSpPr>
        <p:spPr>
          <a:xfrm>
            <a:off x="2704288" y="1015070"/>
            <a:ext cx="7521610" cy="5616922"/>
          </a:xfrm>
          <a:prstGeom prst="rect">
            <a:avLst/>
          </a:prstGeom>
        </p:spPr>
        <p:txBody>
          <a:bodyPr wrap="none">
            <a:spAutoFit/>
          </a:bodyPr>
          <a:lstStyle/>
          <a:p>
            <a:pPr algn="ctr"/>
            <a:r>
              <a:rPr lang="he-IL" sz="19900" dirty="0">
                <a:highlight>
                  <a:srgbClr val="FFFF00"/>
                </a:highlight>
                <a:latin typeface="Calibri" panose="020F0502020204030204" pitchFamily="34" charset="0"/>
                <a:ea typeface="Calibri" panose="020F0502020204030204" pitchFamily="34" charset="0"/>
                <a:cs typeface="Guttman Adii" panose="02010401010101010101" pitchFamily="2" charset="-79"/>
              </a:rPr>
              <a:t>מפגש 1</a:t>
            </a:r>
          </a:p>
          <a:p>
            <a:pPr algn="ctr"/>
            <a:r>
              <a:rPr lang="he-IL" sz="8000" dirty="0">
                <a:highlight>
                  <a:srgbClr val="FFFF00"/>
                </a:highlight>
                <a:latin typeface="Calibri" panose="020F0502020204030204" pitchFamily="34" charset="0"/>
                <a:cs typeface="Guttman Adii" panose="02010401010101010101" pitchFamily="2" charset="-79"/>
              </a:rPr>
              <a:t>פתיחה והכרות</a:t>
            </a:r>
          </a:p>
          <a:p>
            <a:pPr algn="ctr"/>
            <a:r>
              <a:rPr lang="he-IL" sz="8000" dirty="0">
                <a:highlight>
                  <a:srgbClr val="FFFF00"/>
                </a:highlight>
                <a:latin typeface="Calibri" panose="020F0502020204030204" pitchFamily="34" charset="0"/>
                <a:cs typeface="Guttman Adii" panose="02010401010101010101" pitchFamily="2" charset="-79"/>
              </a:rPr>
              <a:t>עם הרעיון הגדול</a:t>
            </a:r>
            <a:endParaRPr lang="he-IL" sz="8000" dirty="0"/>
          </a:p>
        </p:txBody>
      </p:sp>
      <p:sp>
        <p:nvSpPr>
          <p:cNvPr id="4" name="מלבן 3">
            <a:extLst>
              <a:ext uri="{FF2B5EF4-FFF2-40B4-BE49-F238E27FC236}">
                <a16:creationId xmlns:a16="http://schemas.microsoft.com/office/drawing/2014/main" id="{4F41EE06-81C9-45BC-8FE2-B44BA6B35E15}"/>
              </a:ext>
            </a:extLst>
          </p:cNvPr>
          <p:cNvSpPr/>
          <p:nvPr/>
        </p:nvSpPr>
        <p:spPr>
          <a:xfrm>
            <a:off x="312517" y="466410"/>
            <a:ext cx="1296364" cy="1384995"/>
          </a:xfrm>
          <a:prstGeom prst="rect">
            <a:avLst/>
          </a:prstGeom>
          <a:solidFill>
            <a:schemeClr val="bg1"/>
          </a:solidFill>
        </p:spPr>
        <p:txBody>
          <a:bodyPr wrap="square">
            <a:spAutoFit/>
          </a:bodyPr>
          <a:lstStyle/>
          <a:p>
            <a:r>
              <a:rPr lang="he-IL" sz="2800" b="1" dirty="0">
                <a:latin typeface="Calibri" panose="020F0502020204030204" pitchFamily="34" charset="0"/>
                <a:ea typeface="Calibri" panose="020F0502020204030204" pitchFamily="34" charset="0"/>
                <a:cs typeface="Guttman Adii" panose="02010401010101010101" pitchFamily="2" charset="-79"/>
              </a:rPr>
              <a:t>אחריות</a:t>
            </a:r>
          </a:p>
          <a:p>
            <a:r>
              <a:rPr lang="he-IL" sz="2800" b="1" dirty="0">
                <a:latin typeface="Calibri" panose="020F0502020204030204" pitchFamily="34" charset="0"/>
                <a:cs typeface="Guttman Adii" panose="02010401010101010101" pitchFamily="2" charset="-79"/>
              </a:rPr>
              <a:t>מפגש 1</a:t>
            </a:r>
          </a:p>
          <a:p>
            <a:r>
              <a:rPr lang="he-IL" sz="2800" b="1" dirty="0">
                <a:latin typeface="Calibri" panose="020F0502020204030204" pitchFamily="34" charset="0"/>
                <a:cs typeface="Guttman Adii" panose="02010401010101010101" pitchFamily="2" charset="-79"/>
              </a:rPr>
              <a:t>דן</a:t>
            </a:r>
            <a:endParaRPr lang="he-IL" sz="2800" dirty="0"/>
          </a:p>
        </p:txBody>
      </p:sp>
    </p:spTree>
    <p:extLst>
      <p:ext uri="{BB962C8B-B14F-4D97-AF65-F5344CB8AC3E}">
        <p14:creationId xmlns:p14="http://schemas.microsoft.com/office/powerpoint/2010/main" val="181714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02306373-D05C-45A0-BB7B-AAB93E8B94CE}"/>
              </a:ext>
            </a:extLst>
          </p:cNvPr>
          <p:cNvSpPr/>
          <p:nvPr/>
        </p:nvSpPr>
        <p:spPr>
          <a:xfrm>
            <a:off x="856528" y="1396096"/>
            <a:ext cx="10683432" cy="2739211"/>
          </a:xfrm>
          <a:prstGeom prst="rect">
            <a:avLst/>
          </a:prstGeom>
          <a:solidFill>
            <a:schemeClr val="bg1"/>
          </a:solidFill>
        </p:spPr>
        <p:txBody>
          <a:bodyPr wrap="square">
            <a:spAutoFit/>
          </a:bodyPr>
          <a:lstStyle/>
          <a:p>
            <a:pPr marL="635" indent="-1905" algn="ctr"/>
            <a:r>
              <a:rPr lang="he-IL" sz="3200" dirty="0">
                <a:solidFill>
                  <a:schemeClr val="accent1"/>
                </a:solidFill>
                <a:latin typeface="Calibri" panose="020F0502020204030204" pitchFamily="34" charset="0"/>
                <a:cs typeface="Guttman Adii" panose="02010401010101010101" pitchFamily="2" charset="-79"/>
              </a:rPr>
              <a:t>משימה בקבוצות – הדגשת שלושת האלמנטים בסיפורי אברהם</a:t>
            </a:r>
          </a:p>
          <a:p>
            <a:pPr marL="635" indent="-1905" algn="ctr"/>
            <a:r>
              <a:rPr lang="he-IL" sz="2800" dirty="0">
                <a:solidFill>
                  <a:schemeClr val="accent1"/>
                </a:solidFill>
                <a:latin typeface="Calibri" panose="020F0502020204030204" pitchFamily="34" charset="0"/>
                <a:cs typeface="Guttman Adii" panose="02010401010101010101" pitchFamily="2" charset="-79"/>
              </a:rPr>
              <a:t>דף משימה.  </a:t>
            </a:r>
          </a:p>
          <a:p>
            <a:pPr marL="635" indent="-1905" algn="ctr"/>
            <a:r>
              <a:rPr lang="he-IL" sz="2800" dirty="0">
                <a:solidFill>
                  <a:schemeClr val="accent1"/>
                </a:solidFill>
                <a:latin typeface="Calibri" panose="020F0502020204030204" pitchFamily="34" charset="0"/>
                <a:cs typeface="Guttman Adii" panose="02010401010101010101" pitchFamily="2" charset="-79"/>
              </a:rPr>
              <a:t>כל תלמיד מקבל כרטיסיה עם מקרה מחיי אברהם. על הרצפה יונחו שלושת האלמנטים והתלמיד יצטרך לנמק מול המנחה והקבוצה למה הכרטסת שלו והמקרה המתואר מתאים לאלמנט הזה.  </a:t>
            </a:r>
          </a:p>
          <a:p>
            <a:pPr marL="635" indent="-1905" algn="ctr"/>
            <a:r>
              <a:rPr lang="he-IL" sz="2800" dirty="0">
                <a:solidFill>
                  <a:schemeClr val="accent1"/>
                </a:solidFill>
                <a:latin typeface="Calibri" panose="020F0502020204030204" pitchFamily="34" charset="0"/>
                <a:cs typeface="Guttman Adii" panose="02010401010101010101" pitchFamily="2" charset="-79"/>
              </a:rPr>
              <a:t>?</a:t>
            </a:r>
          </a:p>
        </p:txBody>
      </p:sp>
    </p:spTree>
    <p:extLst>
      <p:ext uri="{BB962C8B-B14F-4D97-AF65-F5344CB8AC3E}">
        <p14:creationId xmlns:p14="http://schemas.microsoft.com/office/powerpoint/2010/main" val="37325182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4079782047"/>
              </p:ext>
            </p:extLst>
          </p:nvPr>
        </p:nvGraphicFramePr>
        <p:xfrm>
          <a:off x="9546896" y="603567"/>
          <a:ext cx="2275399" cy="6140141"/>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2049633">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2040875">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2049633">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2850" y="937550"/>
            <a:ext cx="966531" cy="1473218"/>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180" y="2963960"/>
            <a:ext cx="1141873" cy="1369662"/>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909" y="5039323"/>
            <a:ext cx="1060143" cy="1323834"/>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124449" y="1338507"/>
            <a:ext cx="9294470" cy="4362733"/>
          </a:xfrm>
          <a:prstGeom prst="rect">
            <a:avLst/>
          </a:prstGeom>
          <a:solidFill>
            <a:srgbClr val="FFFF00"/>
          </a:solidFill>
          <a:ln w="57150">
            <a:solidFill>
              <a:schemeClr val="tx2"/>
            </a:solidFill>
          </a:ln>
        </p:spPr>
        <p:txBody>
          <a:bodyPr wrap="square">
            <a:spAutoFit/>
          </a:bodyPr>
          <a:lstStyle/>
          <a:p>
            <a:pPr algn="ctr"/>
            <a:r>
              <a:rPr lang="he-IL" sz="2800" b="1" dirty="0">
                <a:solidFill>
                  <a:schemeClr val="accent6"/>
                </a:solidFill>
                <a:latin typeface="Guttman Adii" panose="02010401010101010101" pitchFamily="2" charset="-79"/>
                <a:cs typeface="Guttman Adii" panose="02010401010101010101" pitchFamily="2" charset="-79"/>
              </a:rPr>
              <a:t>תקציר פרק כ</a:t>
            </a:r>
          </a:p>
          <a:p>
            <a:pPr algn="ctr"/>
            <a:endParaRPr lang="he-IL" sz="900" b="1" dirty="0">
              <a:solidFill>
                <a:schemeClr val="accent6"/>
              </a:solidFill>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בפרק זה מסופר על מקרה שארע לאברהם ושרה בהיותם בגרר, בדומה למה שקרה להם בארץ</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מצרים.</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שרה נלקחת לאשה לאבימלך מלך גרר. </a:t>
            </a:r>
            <a:r>
              <a:rPr lang="he-IL" sz="2000" dirty="0" err="1">
                <a:latin typeface="Guttman Adii" panose="02010401010101010101" pitchFamily="2" charset="-79"/>
                <a:cs typeface="Guttman Adii" panose="02010401010101010101" pitchFamily="2" charset="-79"/>
              </a:rPr>
              <a:t>אלהים</a:t>
            </a:r>
            <a:r>
              <a:rPr lang="he-IL" sz="2000" dirty="0">
                <a:latin typeface="Guttman Adii" panose="02010401010101010101" pitchFamily="2" charset="-79"/>
                <a:cs typeface="Guttman Adii" panose="02010401010101010101" pitchFamily="2" charset="-79"/>
              </a:rPr>
              <a:t> נגלה לאבימלך בחלום ומזהיר אותו בעניין שרה,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ומכה את אבימלך בחולי, ואת נשות ביתו בעצירת רחם. (הכוונה לאי יכולת להשתמש באיברי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ההולדה).  אבימלך מצטדק לפני </a:t>
            </a:r>
            <a:r>
              <a:rPr lang="he-IL" sz="2000" dirty="0" err="1">
                <a:latin typeface="Guttman Adii" panose="02010401010101010101" pitchFamily="2" charset="-79"/>
                <a:cs typeface="Guttman Adii" panose="02010401010101010101" pitchFamily="2" charset="-79"/>
              </a:rPr>
              <a:t>אלהים</a:t>
            </a:r>
            <a:r>
              <a:rPr lang="he-IL" sz="2000" dirty="0">
                <a:latin typeface="Guttman Adii" panose="02010401010101010101" pitchFamily="2" charset="-79"/>
                <a:cs typeface="Guttman Adii" panose="02010401010101010101" pitchFamily="2" charset="-79"/>
              </a:rPr>
              <a:t>, ונוזף באברהם על שהטעה אותו בכך שאמר על שרה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שהיא אחותו. </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לבסוף, אבימלך מחזיר את שרה ונותן לאברהם במתנה צאן ובקר ועבדים ו-1000 כסף.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אברהם מתפלל בעד אבימלך והוא נרפא ונשות בית אבימלך חוזרות ללדת.</a:t>
            </a:r>
            <a:endParaRPr lang="en-US" sz="2000" dirty="0">
              <a:cs typeface="Guttman Adii" panose="02010401010101010101" pitchFamily="2" charset="-79"/>
            </a:endParaRPr>
          </a:p>
        </p:txBody>
      </p:sp>
    </p:spTree>
    <p:extLst>
      <p:ext uri="{BB962C8B-B14F-4D97-AF65-F5344CB8AC3E}">
        <p14:creationId xmlns:p14="http://schemas.microsoft.com/office/powerpoint/2010/main" val="1252410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79333-B05A-4428-8DDA-BAEB66015820}"/>
              </a:ext>
            </a:extLst>
          </p:cNvPr>
          <p:cNvSpPr txBox="1"/>
          <p:nvPr/>
        </p:nvSpPr>
        <p:spPr>
          <a:xfrm>
            <a:off x="750063" y="302569"/>
            <a:ext cx="10691874" cy="1107996"/>
          </a:xfrm>
          <a:prstGeom prst="rect">
            <a:avLst/>
          </a:prstGeom>
          <a:noFill/>
        </p:spPr>
        <p:txBody>
          <a:bodyPr wrap="square" rtlCol="1">
            <a:spAutoFit/>
          </a:bodyPr>
          <a:lstStyle/>
          <a:p>
            <a:pPr algn="ctr"/>
            <a:r>
              <a:rPr lang="he-IL" sz="6600" dirty="0">
                <a:solidFill>
                  <a:srgbClr val="FF0000"/>
                </a:solidFill>
                <a:latin typeface="Guttman Adii" panose="02010401010101010101" pitchFamily="2" charset="-79"/>
                <a:cs typeface="Guttman Adii" panose="02010401010101010101" pitchFamily="2" charset="-79"/>
              </a:rPr>
              <a:t>אברהם שרה ואבימלך (פרק כ)</a:t>
            </a:r>
            <a:endParaRPr lang="he-IL" dirty="0">
              <a:solidFill>
                <a:srgbClr val="FF0000"/>
              </a:solidFill>
              <a:latin typeface="Guttman Adii" panose="02010401010101010101" pitchFamily="2" charset="-79"/>
              <a:cs typeface="Guttman Adii" panose="02010401010101010101" pitchFamily="2" charset="-79"/>
            </a:endParaRPr>
          </a:p>
        </p:txBody>
      </p:sp>
      <p:pic>
        <p:nvPicPr>
          <p:cNvPr id="2050" name="Picture 2" descr="×ª××¦××ª ×ª××× × ×¢×××¨ âªgenesis 20 avimelechâ¬â">
            <a:extLst>
              <a:ext uri="{FF2B5EF4-FFF2-40B4-BE49-F238E27FC236}">
                <a16:creationId xmlns:a16="http://schemas.microsoft.com/office/drawing/2014/main" id="{F0824F24-BA77-40DD-9D94-F640F31399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69"/>
          <a:stretch/>
        </p:blipFill>
        <p:spPr bwMode="auto">
          <a:xfrm>
            <a:off x="4441628" y="1799171"/>
            <a:ext cx="4431868" cy="486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solidFill>
            <a:srgbClr val="FFFF00"/>
          </a:solid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360088" y="4651703"/>
            <a:ext cx="920280"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a:p>
            <a:pPr algn="ctr"/>
            <a:r>
              <a:rPr lang="he-IL" sz="1600" dirty="0">
                <a:latin typeface="Guttman Adii" panose="02010401010101010101" pitchFamily="2" charset="-79"/>
                <a:cs typeface="Guttman Adii" panose="02010401010101010101" pitchFamily="2" charset="-79"/>
              </a:rPr>
              <a:t>וקבורתה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1" name="Picture 4" descr="×ª××× × ×§×©××¨×">
            <a:extLst>
              <a:ext uri="{FF2B5EF4-FFF2-40B4-BE49-F238E27FC236}">
                <a16:creationId xmlns:a16="http://schemas.microsoft.com/office/drawing/2014/main" id="{5E6A5DB1-8A56-4E64-BC5B-5155EF3031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5209208" y="426967"/>
            <a:ext cx="2653196" cy="1107095"/>
          </a:xfrm>
          <a:prstGeom prst="rect">
            <a:avLst/>
          </a:prstGeom>
          <a:noFill/>
          <a:extLst>
            <a:ext uri="{909E8E84-426E-40DD-AFC4-6F175D3DCCD1}">
              <a14:hiddenFill xmlns:a14="http://schemas.microsoft.com/office/drawing/2010/main">
                <a:solidFill>
                  <a:srgbClr val="FFFFFF"/>
                </a:solidFill>
              </a14:hiddenFill>
            </a:ext>
          </a:extLst>
        </p:spPr>
      </p:pic>
      <p:sp>
        <p:nvSpPr>
          <p:cNvPr id="42" name="מלבן 41">
            <a:extLst>
              <a:ext uri="{FF2B5EF4-FFF2-40B4-BE49-F238E27FC236}">
                <a16:creationId xmlns:a16="http://schemas.microsoft.com/office/drawing/2014/main" id="{8C86DA4E-3751-4C62-A281-1BCD0F34A607}"/>
              </a:ext>
            </a:extLst>
          </p:cNvPr>
          <p:cNvSpPr/>
          <p:nvPr/>
        </p:nvSpPr>
        <p:spPr>
          <a:xfrm>
            <a:off x="6703524" y="531702"/>
            <a:ext cx="854721" cy="830997"/>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a:solidFill>
                  <a:schemeClr val="bg1"/>
                </a:solidFill>
                <a:latin typeface="Guttman Adii" panose="02010401010101010101" pitchFamily="2" charset="-79"/>
                <a:cs typeface="Guttman Adii" panose="02010401010101010101" pitchFamily="2" charset="-79"/>
              </a:rPr>
              <a:t>כ</a:t>
            </a:r>
          </a:p>
        </p:txBody>
      </p:sp>
      <p:sp>
        <p:nvSpPr>
          <p:cNvPr id="50" name="מלבן 49">
            <a:extLst>
              <a:ext uri="{FF2B5EF4-FFF2-40B4-BE49-F238E27FC236}">
                <a16:creationId xmlns:a16="http://schemas.microsoft.com/office/drawing/2014/main" id="{307700BE-B9D4-4A4E-951A-8034DDB30341}"/>
              </a:ext>
            </a:extLst>
          </p:cNvPr>
          <p:cNvSpPr/>
          <p:nvPr/>
        </p:nvSpPr>
        <p:spPr>
          <a:xfrm flipH="1">
            <a:off x="5488262" y="531701"/>
            <a:ext cx="1005938" cy="861774"/>
          </a:xfrm>
          <a:prstGeom prst="rect">
            <a:avLst/>
          </a:prstGeom>
        </p:spPr>
        <p:txBody>
          <a:bodyPr wrap="squar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1600" dirty="0">
                <a:solidFill>
                  <a:schemeClr val="bg1"/>
                </a:solidFill>
                <a:latin typeface="Guttman Adii" panose="02010401010101010101" pitchFamily="2" charset="-79"/>
                <a:cs typeface="Guttman Adii" panose="02010401010101010101" pitchFamily="2" charset="-79"/>
              </a:rPr>
              <a:t>מעבר לארץ </a:t>
            </a:r>
            <a:r>
              <a:rPr lang="he-IL" sz="1600" dirty="0" err="1">
                <a:solidFill>
                  <a:schemeClr val="bg1"/>
                </a:solidFill>
                <a:latin typeface="Guttman Adii" panose="02010401010101010101" pitchFamily="2" charset="-79"/>
                <a:cs typeface="Guttman Adii" panose="02010401010101010101" pitchFamily="2" charset="-79"/>
              </a:rPr>
              <a:t>פלשתים</a:t>
            </a:r>
            <a:endParaRPr lang="he-IL" dirty="0">
              <a:solidFill>
                <a:schemeClr val="bg1"/>
              </a:solidFill>
              <a:latin typeface="Guttman Adii" panose="02010401010101010101" pitchFamily="2" charset="-79"/>
              <a:cs typeface="Guttman Adii" panose="02010401010101010101" pitchFamily="2" charset="-79"/>
            </a:endParaRPr>
          </a:p>
        </p:txBody>
      </p:sp>
      <p:sp>
        <p:nvSpPr>
          <p:cNvPr id="40" name="מלבן 39">
            <a:extLst>
              <a:ext uri="{FF2B5EF4-FFF2-40B4-BE49-F238E27FC236}">
                <a16:creationId xmlns:a16="http://schemas.microsoft.com/office/drawing/2014/main" id="{61ACF78F-6BF7-4279-9D60-B42D12CA3725}"/>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9447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318" y="3247767"/>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8047" y="4960782"/>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426308" y="1557075"/>
            <a:ext cx="8762036" cy="4662815"/>
          </a:xfrm>
          <a:prstGeom prst="rect">
            <a:avLst/>
          </a:prstGeom>
          <a:ln w="57150">
            <a:solidFill>
              <a:schemeClr val="tx1"/>
            </a:solidFill>
          </a:ln>
        </p:spPr>
        <p:txBody>
          <a:bodyPr wrap="square">
            <a:spAutoFit/>
          </a:bodyPr>
          <a:lstStyle/>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71DEAC1B-7C60-48D9-8A51-8A4983900704}"/>
              </a:ext>
            </a:extLst>
          </p:cNvPr>
          <p:cNvSpPr/>
          <p:nvPr/>
        </p:nvSpPr>
        <p:spPr>
          <a:xfrm>
            <a:off x="583544" y="1577085"/>
            <a:ext cx="8535563" cy="4632037"/>
          </a:xfrm>
          <a:prstGeom prst="rect">
            <a:avLst/>
          </a:prstGeom>
        </p:spPr>
        <p:txBody>
          <a:bodyPr wrap="square">
            <a:spAutoFit/>
          </a:bodyPr>
          <a:lstStyle/>
          <a:p>
            <a:r>
              <a:rPr lang="he-IL" sz="1700" b="1" dirty="0">
                <a:ea typeface="Times New Roman" panose="02020603050405020304" pitchFamily="18" charset="0"/>
                <a:cs typeface="David" panose="020E0502060401010101" pitchFamily="34" charset="-79"/>
              </a:rPr>
              <a:t>א) </a:t>
            </a:r>
            <a:r>
              <a:rPr lang="he-IL" sz="1700" dirty="0" err="1">
                <a:ea typeface="Times New Roman" panose="02020603050405020304" pitchFamily="18" charset="0"/>
                <a:cs typeface="David" panose="020E0502060401010101" pitchFamily="34" charset="-79"/>
              </a:rPr>
              <a:t>וַיִּסַּע</a:t>
            </a:r>
            <a:r>
              <a:rPr lang="he-IL" sz="1700" dirty="0">
                <a:ea typeface="Times New Roman" panose="02020603050405020304" pitchFamily="18" charset="0"/>
                <a:cs typeface="David" panose="020E0502060401010101" pitchFamily="34" charset="-79"/>
              </a:rPr>
              <a:t> מִשָּׁם אַבְרָהָם אַרְצָה הַנֶּגֶב וַיֵּשֶׁב בֵּין קָדֵשׁ וּבֵין שׁוּר, וַיָּגָר בִּגְרָר: </a:t>
            </a:r>
            <a:r>
              <a:rPr lang="he-IL" sz="1700" b="1" dirty="0">
                <a:ea typeface="Times New Roman" panose="02020603050405020304" pitchFamily="18" charset="0"/>
                <a:cs typeface="David" panose="020E0502060401010101" pitchFamily="34" charset="-79"/>
              </a:rPr>
              <a:t>(ב) </a:t>
            </a:r>
            <a:r>
              <a:rPr lang="he-IL" sz="1700" dirty="0">
                <a:ea typeface="Times New Roman" panose="02020603050405020304" pitchFamily="18" charset="0"/>
                <a:cs typeface="David" panose="020E0502060401010101" pitchFamily="34" charset="-79"/>
              </a:rPr>
              <a:t>וַיֹּאמֶר אַבְרָהָם אֶל שָׂרָה אִשְׁתּוֹ </a:t>
            </a:r>
            <a:r>
              <a:rPr lang="he-IL" sz="1700" dirty="0" err="1">
                <a:ea typeface="Times New Roman" panose="02020603050405020304" pitchFamily="18" charset="0"/>
                <a:cs typeface="David" panose="020E0502060401010101" pitchFamily="34" charset="-79"/>
              </a:rPr>
              <a:t>אֲחֹתִי</a:t>
            </a:r>
            <a:r>
              <a:rPr lang="he-IL" sz="1700" dirty="0">
                <a:ea typeface="Times New Roman" panose="02020603050405020304" pitchFamily="18" charset="0"/>
                <a:cs typeface="David" panose="020E0502060401010101" pitchFamily="34" charset="-79"/>
              </a:rPr>
              <a:t> הִוא, וַיִּשְׁלַח אֲבִימֶלֶךְ מֶלֶךְ גְּרָר </a:t>
            </a:r>
            <a:r>
              <a:rPr lang="he-IL" sz="1700" dirty="0" err="1">
                <a:ea typeface="Times New Roman" panose="02020603050405020304" pitchFamily="18" charset="0"/>
                <a:cs typeface="David" panose="020E0502060401010101" pitchFamily="34" charset="-79"/>
              </a:rPr>
              <a:t>וַיִּקַּח</a:t>
            </a:r>
            <a:r>
              <a:rPr lang="he-IL" sz="1700" dirty="0">
                <a:ea typeface="Times New Roman" panose="02020603050405020304" pitchFamily="18" charset="0"/>
                <a:cs typeface="David" panose="020E0502060401010101" pitchFamily="34" charset="-79"/>
              </a:rPr>
              <a:t> אֶת שָׂרָה: </a:t>
            </a:r>
            <a:r>
              <a:rPr lang="he-IL" sz="1700" b="1" dirty="0">
                <a:ea typeface="Times New Roman" panose="02020603050405020304" pitchFamily="18" charset="0"/>
                <a:cs typeface="David" panose="020E0502060401010101" pitchFamily="34" charset="-79"/>
              </a:rPr>
              <a:t>(ג) </a:t>
            </a:r>
            <a:r>
              <a:rPr lang="he-IL" sz="1700" dirty="0">
                <a:ea typeface="Times New Roman" panose="02020603050405020304" pitchFamily="18" charset="0"/>
                <a:cs typeface="David" panose="020E0502060401010101" pitchFamily="34" charset="-79"/>
              </a:rPr>
              <a:t>וַיָּבֹא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אֶל אֲבִימֶלֶךְ בַּחֲלוֹם הַלָּיְלָה, וַיֹּאמֶר לוֹ: הִנְּךָ מֵת עַל </a:t>
            </a:r>
            <a:r>
              <a:rPr lang="he-IL" sz="1700" dirty="0" err="1">
                <a:ea typeface="Times New Roman" panose="02020603050405020304" pitchFamily="18" charset="0"/>
                <a:cs typeface="David" panose="020E0502060401010101" pitchFamily="34" charset="-79"/>
              </a:rPr>
              <a:t>הָאִשָּׁה</a:t>
            </a:r>
            <a:r>
              <a:rPr lang="he-IL" sz="1700" dirty="0">
                <a:ea typeface="Times New Roman" panose="02020603050405020304" pitchFamily="18" charset="0"/>
                <a:cs typeface="David" panose="020E0502060401010101" pitchFamily="34" charset="-79"/>
              </a:rPr>
              <a:t> אֲשֶׁר לָקַחְתָּ וְהִוא בְּעֻלַת בָּעַל: </a:t>
            </a:r>
            <a:r>
              <a:rPr lang="he-IL" sz="1700" b="1" dirty="0">
                <a:ea typeface="Times New Roman" panose="02020603050405020304" pitchFamily="18" charset="0"/>
                <a:cs typeface="David" panose="020E0502060401010101" pitchFamily="34" charset="-79"/>
              </a:rPr>
              <a:t>(ד) </a:t>
            </a:r>
            <a:r>
              <a:rPr lang="he-IL" sz="1700" dirty="0">
                <a:ea typeface="Times New Roman" panose="02020603050405020304" pitchFamily="18" charset="0"/>
                <a:cs typeface="David" panose="020E0502060401010101" pitchFamily="34" charset="-79"/>
              </a:rPr>
              <a:t>וַאֲבִימֶלֶךְ לֹא קָרַב אֵלֶיהָ, וַיֹּאמַר: אֲדֹנָי הֲגוֹי גַּם צַדִּיק </a:t>
            </a:r>
            <a:r>
              <a:rPr lang="he-IL" sz="1700" dirty="0" err="1">
                <a:ea typeface="Times New Roman" panose="02020603050405020304" pitchFamily="18" charset="0"/>
                <a:cs typeface="David" panose="020E0502060401010101" pitchFamily="34" charset="-79"/>
              </a:rPr>
              <a:t>תַּהֲרֹג</a:t>
            </a:r>
            <a:r>
              <a:rPr lang="he-IL" sz="1700" dirty="0">
                <a:ea typeface="Times New Roman" panose="02020603050405020304" pitchFamily="18" charset="0"/>
                <a:cs typeface="David" panose="020E0502060401010101" pitchFamily="34" charset="-79"/>
              </a:rPr>
              <a:t> ?! </a:t>
            </a:r>
            <a:r>
              <a:rPr lang="he-IL" sz="1700" b="1" dirty="0">
                <a:ea typeface="Times New Roman" panose="02020603050405020304" pitchFamily="18" charset="0"/>
                <a:cs typeface="David" panose="020E0502060401010101" pitchFamily="34" charset="-79"/>
              </a:rPr>
              <a:t>(ה) </a:t>
            </a:r>
            <a:r>
              <a:rPr lang="he-IL" sz="1700" dirty="0">
                <a:ea typeface="Times New Roman" panose="02020603050405020304" pitchFamily="18" charset="0"/>
                <a:cs typeface="David" panose="020E0502060401010101" pitchFamily="34" charset="-79"/>
              </a:rPr>
              <a:t>הֲלֹא הוּא אָמַר לִי </a:t>
            </a:r>
            <a:r>
              <a:rPr lang="he-IL" sz="1700" dirty="0" err="1">
                <a:ea typeface="Times New Roman" panose="02020603050405020304" pitchFamily="18" charset="0"/>
                <a:cs typeface="David" panose="020E0502060401010101" pitchFamily="34" charset="-79"/>
              </a:rPr>
              <a:t>אֲחֹתִי</a:t>
            </a:r>
            <a:r>
              <a:rPr lang="he-IL" sz="1700" dirty="0">
                <a:ea typeface="Times New Roman" panose="02020603050405020304" pitchFamily="18" charset="0"/>
                <a:cs typeface="David" panose="020E0502060401010101" pitchFamily="34" charset="-79"/>
              </a:rPr>
              <a:t> הִוא וְהִיא גַם הִוא אָמְרָה אָחִי, הוּא בְּתָם לְבָבִי </a:t>
            </a:r>
            <a:r>
              <a:rPr lang="he-IL" sz="1700" dirty="0" err="1">
                <a:ea typeface="Times New Roman" panose="02020603050405020304" pitchFamily="18" charset="0"/>
                <a:cs typeface="David" panose="020E0502060401010101" pitchFamily="34" charset="-79"/>
              </a:rPr>
              <a:t>וּבְנִקְיֹן</a:t>
            </a:r>
            <a:r>
              <a:rPr lang="he-IL" sz="1700" dirty="0">
                <a:ea typeface="Times New Roman" panose="02020603050405020304" pitchFamily="18" charset="0"/>
                <a:cs typeface="David" panose="020E0502060401010101" pitchFamily="34" charset="-79"/>
              </a:rPr>
              <a:t> כַּפַּי עָשִׂיתִי זֹאת: </a:t>
            </a:r>
          </a:p>
          <a:p>
            <a:r>
              <a:rPr lang="he-IL" sz="1700" b="1" dirty="0">
                <a:ea typeface="Times New Roman" panose="02020603050405020304" pitchFamily="18" charset="0"/>
                <a:cs typeface="David" panose="020E0502060401010101" pitchFamily="34" charset="-79"/>
              </a:rPr>
              <a:t>(ו) </a:t>
            </a:r>
            <a:r>
              <a:rPr lang="he-IL" sz="1700" dirty="0">
                <a:ea typeface="Times New Roman" panose="02020603050405020304" pitchFamily="18" charset="0"/>
                <a:cs typeface="David" panose="020E0502060401010101" pitchFamily="34" charset="-79"/>
              </a:rPr>
              <a:t>וַיֹּאמֶר אֵלָיו </a:t>
            </a:r>
            <a:r>
              <a:rPr lang="he-IL" sz="1700" dirty="0" err="1">
                <a:ea typeface="Times New Roman" panose="02020603050405020304" pitchFamily="18" charset="0"/>
                <a:cs typeface="David" panose="020E0502060401010101" pitchFamily="34" charset="-79"/>
              </a:rPr>
              <a:t>הָאֱלֹקִים</a:t>
            </a:r>
            <a:r>
              <a:rPr lang="he-IL" sz="1700" dirty="0">
                <a:ea typeface="Times New Roman" panose="02020603050405020304" pitchFamily="18" charset="0"/>
                <a:cs typeface="David" panose="020E0502060401010101" pitchFamily="34" charset="-79"/>
              </a:rPr>
              <a:t> בַּחֲלֹם: גַּם אָנֹכִי יָדַעְתִּי כִּי בְתָם לְבָבְךָ עָשִׂיתָ זֹּאת </a:t>
            </a:r>
            <a:r>
              <a:rPr lang="he-IL" sz="1700" dirty="0" err="1">
                <a:ea typeface="Times New Roman" panose="02020603050405020304" pitchFamily="18" charset="0"/>
                <a:cs typeface="David" panose="020E0502060401010101" pitchFamily="34" charset="-79"/>
              </a:rPr>
              <a:t>וָאֶחְשֹׂך</a:t>
            </a:r>
            <a:r>
              <a:rPr lang="he-IL" sz="1700" dirty="0">
                <a:ea typeface="Times New Roman" panose="02020603050405020304" pitchFamily="18" charset="0"/>
                <a:cs typeface="David" panose="020E0502060401010101" pitchFamily="34" charset="-79"/>
              </a:rPr>
              <a:t>ְ גַּם אָנֹכִי אוֹתְךָ מֵחֲטוֹ לִי, עַל כֵּן לֹא </a:t>
            </a:r>
            <a:r>
              <a:rPr lang="he-IL" sz="1700" dirty="0" err="1">
                <a:ea typeface="Times New Roman" panose="02020603050405020304" pitchFamily="18" charset="0"/>
                <a:cs typeface="David" panose="020E0502060401010101" pitchFamily="34" charset="-79"/>
              </a:rPr>
              <a:t>נְתַתִּיך</a:t>
            </a:r>
            <a:r>
              <a:rPr lang="he-IL" sz="1700" dirty="0">
                <a:ea typeface="Times New Roman" panose="02020603050405020304" pitchFamily="18" charset="0"/>
                <a:cs typeface="David" panose="020E0502060401010101" pitchFamily="34" charset="-79"/>
              </a:rPr>
              <a:t>ָ לִנְגֹּעַ אֵלֶיהָ: </a:t>
            </a:r>
            <a:r>
              <a:rPr lang="he-IL" sz="1700" b="1" dirty="0">
                <a:ea typeface="Times New Roman" panose="02020603050405020304" pitchFamily="18" charset="0"/>
                <a:cs typeface="David" panose="020E0502060401010101" pitchFamily="34" charset="-79"/>
              </a:rPr>
              <a:t>(ז) </a:t>
            </a:r>
            <a:r>
              <a:rPr lang="he-IL" sz="1700" dirty="0">
                <a:ea typeface="Times New Roman" panose="02020603050405020304" pitchFamily="18" charset="0"/>
                <a:cs typeface="David" panose="020E0502060401010101" pitchFamily="34" charset="-79"/>
              </a:rPr>
              <a:t>וְעַתָּה הָשֵׁב אֵשֶׁת הָאִישׁ כִּי נָבִיא הוּא, וְיִתְפַּלֵּל בַּעַדְךָ וֶחְיֵה, וְאִם אֵינְךָ מֵשִׁיב דַּע כִּי מוֹת תָּמוּת אַתָּה וְכָל אֲשֶׁר לָךְ: </a:t>
            </a:r>
          </a:p>
          <a:p>
            <a:r>
              <a:rPr lang="he-IL" sz="1700" b="1" dirty="0">
                <a:ea typeface="Times New Roman" panose="02020603050405020304" pitchFamily="18" charset="0"/>
                <a:cs typeface="David" panose="020E0502060401010101" pitchFamily="34" charset="-79"/>
              </a:rPr>
              <a:t>(ח) </a:t>
            </a:r>
            <a:r>
              <a:rPr lang="he-IL" sz="1700" dirty="0" err="1">
                <a:ea typeface="Times New Roman" panose="02020603050405020304" pitchFamily="18" charset="0"/>
                <a:cs typeface="David" panose="020E0502060401010101" pitchFamily="34" charset="-79"/>
              </a:rPr>
              <a:t>וַיַּשְׁכֵּם</a:t>
            </a:r>
            <a:r>
              <a:rPr lang="he-IL" sz="1700" dirty="0">
                <a:ea typeface="Times New Roman" panose="02020603050405020304" pitchFamily="18" charset="0"/>
                <a:cs typeface="David" panose="020E0502060401010101" pitchFamily="34" charset="-79"/>
              </a:rPr>
              <a:t> אֲבִימֶלֶךְ בַּבֹּקֶר וַיִּקְרָא לְכָל עֲבָדָיו וַיְדַבֵּר אֶת כָּל הַדְּבָרִים הָאֵלֶּה בְּאָזְנֵיהֶם, וַיִּירְאוּ הָאֲנָשִׁים מְאֹד: </a:t>
            </a:r>
            <a:r>
              <a:rPr lang="he-IL" sz="1700" b="1" dirty="0">
                <a:ea typeface="Times New Roman" panose="02020603050405020304" pitchFamily="18" charset="0"/>
                <a:cs typeface="David" panose="020E0502060401010101" pitchFamily="34" charset="-79"/>
              </a:rPr>
              <a:t>(ט) </a:t>
            </a:r>
            <a:r>
              <a:rPr lang="he-IL" sz="1700" dirty="0">
                <a:ea typeface="Times New Roman" panose="02020603050405020304" pitchFamily="18" charset="0"/>
                <a:cs typeface="David" panose="020E0502060401010101" pitchFamily="34" charset="-79"/>
              </a:rPr>
              <a:t>וַיִּקְרָא אֲבִימֶלֶךְ לְאַבְרָהָם וַיֹּאמֶר לוֹ: מֶה עָשִׂיתָ לָּנוּ ?! וּמֶה חָטָאתִי לָךְ כִּי הֵבֵאתָ עָלַי וְעַל מַמְלַכְתִּי חֲטָאָה גְדֹלָה ?! מַעֲשִׂים אֲשֶׁר לֹא יֵעָשׂוּ עָשִׂיתָ עִמָּדִי ! </a:t>
            </a:r>
            <a:r>
              <a:rPr lang="he-IL" sz="1700" b="1" dirty="0">
                <a:ea typeface="Times New Roman" panose="02020603050405020304" pitchFamily="18" charset="0"/>
                <a:cs typeface="David" panose="020E0502060401010101" pitchFamily="34" charset="-79"/>
              </a:rPr>
              <a:t>(י) </a:t>
            </a:r>
            <a:r>
              <a:rPr lang="he-IL" sz="1700" dirty="0">
                <a:ea typeface="Times New Roman" panose="02020603050405020304" pitchFamily="18" charset="0"/>
                <a:cs typeface="David" panose="020E0502060401010101" pitchFamily="34" charset="-79"/>
              </a:rPr>
              <a:t>וַיֹּאמֶר אֲבִימֶלֶךְ אֶל אַבְרָהָם: מָה רָאִיתָ כִּי עָשִׂיתָ אֶת הַדָּבָר הַזֶּה: </a:t>
            </a:r>
            <a:r>
              <a:rPr lang="he-IL" sz="1700" b="1" dirty="0">
                <a:ea typeface="Times New Roman" panose="02020603050405020304" pitchFamily="18" charset="0"/>
                <a:cs typeface="David" panose="020E0502060401010101" pitchFamily="34" charset="-79"/>
              </a:rPr>
              <a:t>(יא) </a:t>
            </a:r>
            <a:r>
              <a:rPr lang="he-IL" sz="1700" dirty="0">
                <a:ea typeface="Times New Roman" panose="02020603050405020304" pitchFamily="18" charset="0"/>
                <a:cs typeface="David" panose="020E0502060401010101" pitchFamily="34" charset="-79"/>
              </a:rPr>
              <a:t>וַיֹּאמֶר אַבְרָהָם: כִּי אָמַרְתִּי רַק אֵין יִרְאַת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בַּמָּקוֹם הַזֶּה, וַהֲרָגוּנִי עַל דְּבַר אִשְׁתִּי: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יב</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וְגַם אָמְנָה </a:t>
            </a:r>
            <a:r>
              <a:rPr lang="he-IL" sz="1700" dirty="0" err="1">
                <a:ea typeface="Times New Roman" panose="02020603050405020304" pitchFamily="18" charset="0"/>
                <a:cs typeface="David" panose="020E0502060401010101" pitchFamily="34" charset="-79"/>
              </a:rPr>
              <a:t>אֲחֹתִי</a:t>
            </a:r>
            <a:r>
              <a:rPr lang="he-IL" sz="1700" dirty="0">
                <a:ea typeface="Times New Roman" panose="02020603050405020304" pitchFamily="18" charset="0"/>
                <a:cs typeface="David" panose="020E0502060401010101" pitchFamily="34" charset="-79"/>
              </a:rPr>
              <a:t> בַת אָבִי הִוא אַךְ לֹא בַת אִמִּי, וַתְּהִי לִי לְאִשָּׁה: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יג</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וַיְהִי כַּאֲשֶׁר הִתְעוּ אֹתִי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מִבֵּית אָבִי וָאֹמַר לָהּ זֶה חַסְדֵּךְ אֲשֶׁר תַּעֲשִׂי עִמָּדִי, אֶל כָּל הַמָּקוֹם אֲשֶׁר נָבוֹא שָׁמָּה אִמְרִי לִי אָחִי הוּא: </a:t>
            </a:r>
          </a:p>
          <a:p>
            <a:r>
              <a:rPr lang="he-IL" sz="1700" b="1" dirty="0">
                <a:ea typeface="Times New Roman" panose="02020603050405020304" pitchFamily="18" charset="0"/>
                <a:cs typeface="David" panose="020E0502060401010101" pitchFamily="34" charset="-79"/>
              </a:rPr>
              <a:t>(יד) </a:t>
            </a:r>
            <a:r>
              <a:rPr lang="he-IL" sz="1700" dirty="0" err="1">
                <a:ea typeface="Times New Roman" panose="02020603050405020304" pitchFamily="18" charset="0"/>
                <a:cs typeface="David" panose="020E0502060401010101" pitchFamily="34" charset="-79"/>
              </a:rPr>
              <a:t>וַיִּקַּח</a:t>
            </a:r>
            <a:r>
              <a:rPr lang="he-IL" sz="1700" dirty="0">
                <a:ea typeface="Times New Roman" panose="02020603050405020304" pitchFamily="18" charset="0"/>
                <a:cs typeface="David" panose="020E0502060401010101" pitchFamily="34" charset="-79"/>
              </a:rPr>
              <a:t> אֲבִימֶלֶךְ צֹאן וּבָקָר וַעֲבָדִים וּשְׁפָחֹת </a:t>
            </a:r>
            <a:r>
              <a:rPr lang="he-IL" sz="1700" dirty="0" err="1">
                <a:ea typeface="Times New Roman" panose="02020603050405020304" pitchFamily="18" charset="0"/>
                <a:cs typeface="David" panose="020E0502060401010101" pitchFamily="34" charset="-79"/>
              </a:rPr>
              <a:t>וַיִּתֵּן</a:t>
            </a:r>
            <a:r>
              <a:rPr lang="he-IL" sz="1700" dirty="0">
                <a:ea typeface="Times New Roman" panose="02020603050405020304" pitchFamily="18" charset="0"/>
                <a:cs typeface="David" panose="020E0502060401010101" pitchFamily="34" charset="-79"/>
              </a:rPr>
              <a:t> לְאַבְרָהָם, וַיָּשֶׁב לוֹ אֵת שָׂרָה אִשְׁתּוֹ: </a:t>
            </a:r>
            <a:r>
              <a:rPr lang="he-IL" sz="1700" b="1" dirty="0">
                <a:ea typeface="Times New Roman" panose="02020603050405020304" pitchFamily="18" charset="0"/>
                <a:cs typeface="David" panose="020E0502060401010101" pitchFamily="34" charset="-79"/>
              </a:rPr>
              <a:t>(טו) </a:t>
            </a:r>
            <a:r>
              <a:rPr lang="he-IL" sz="1700" dirty="0">
                <a:ea typeface="Times New Roman" panose="02020603050405020304" pitchFamily="18" charset="0"/>
                <a:cs typeface="David" panose="020E0502060401010101" pitchFamily="34" charset="-79"/>
              </a:rPr>
              <a:t>וַיֹּאמֶר אֲבִימֶלֶךְ הִנֵּה אַרְצִי לְפָנֶיךָ, בַּטּוֹב בְּעֵינֶיךָ שֵׁב: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טז</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וּלְשָׂרָה אָמַר הִנֵּה נָתַתִּי אֶלֶף כֶּסֶף לְאָחִיךְ הִנֵּה הוּא לָךְ כְּסוּת </a:t>
            </a:r>
            <a:r>
              <a:rPr lang="he-IL" sz="1700" dirty="0" err="1">
                <a:ea typeface="Times New Roman" panose="02020603050405020304" pitchFamily="18" charset="0"/>
                <a:cs typeface="David" panose="020E0502060401010101" pitchFamily="34" charset="-79"/>
              </a:rPr>
              <a:t>עֵינַיִם</a:t>
            </a:r>
            <a:r>
              <a:rPr lang="he-IL" sz="1700" dirty="0">
                <a:ea typeface="Times New Roman" panose="02020603050405020304" pitchFamily="18" charset="0"/>
                <a:cs typeface="David" panose="020E0502060401010101" pitchFamily="34" charset="-79"/>
              </a:rPr>
              <a:t> לְכֹל אֲשֶׁר אִתָּךְ, וְאֵת כֹּל וְנֹכָחַת: </a:t>
            </a:r>
            <a:r>
              <a:rPr lang="he-IL" sz="2000" b="1" dirty="0">
                <a:solidFill>
                  <a:schemeClr val="accent6"/>
                </a:solidFill>
                <a:ea typeface="Times New Roman" panose="02020603050405020304" pitchFamily="18" charset="0"/>
                <a:cs typeface="David" panose="020E0502060401010101" pitchFamily="34" charset="-79"/>
              </a:rPr>
              <a:t>(</a:t>
            </a:r>
            <a:r>
              <a:rPr lang="he-IL" sz="2000" b="1" dirty="0" err="1">
                <a:solidFill>
                  <a:schemeClr val="accent6"/>
                </a:solidFill>
                <a:ea typeface="Times New Roman" panose="02020603050405020304" pitchFamily="18" charset="0"/>
                <a:cs typeface="David" panose="020E0502060401010101" pitchFamily="34" charset="-79"/>
              </a:rPr>
              <a:t>יז</a:t>
            </a:r>
            <a:r>
              <a:rPr lang="he-IL" sz="2000" b="1" dirty="0">
                <a:solidFill>
                  <a:schemeClr val="accent6"/>
                </a:solidFill>
                <a:ea typeface="Times New Roman" panose="02020603050405020304" pitchFamily="18" charset="0"/>
                <a:cs typeface="David" panose="020E0502060401010101" pitchFamily="34" charset="-79"/>
              </a:rPr>
              <a:t>) וַיִּתְפַּלֵּל אַבְרָהָם אֶל </a:t>
            </a:r>
            <a:r>
              <a:rPr lang="he-IL" sz="2000" b="1" dirty="0" err="1">
                <a:solidFill>
                  <a:schemeClr val="accent6"/>
                </a:solidFill>
                <a:ea typeface="Times New Roman" panose="02020603050405020304" pitchFamily="18" charset="0"/>
                <a:cs typeface="David" panose="020E0502060401010101" pitchFamily="34" charset="-79"/>
              </a:rPr>
              <a:t>הָאֱלֹקִים</a:t>
            </a:r>
            <a:r>
              <a:rPr lang="he-IL" sz="2000" b="1" dirty="0">
                <a:solidFill>
                  <a:schemeClr val="accent6"/>
                </a:solidFill>
                <a:ea typeface="Times New Roman" panose="02020603050405020304" pitchFamily="18" charset="0"/>
                <a:cs typeface="David" panose="020E0502060401010101" pitchFamily="34" charset="-79"/>
              </a:rPr>
              <a:t>, וַיִּרְפָּא </a:t>
            </a:r>
            <a:r>
              <a:rPr lang="he-IL" sz="2000" b="1" dirty="0" err="1">
                <a:solidFill>
                  <a:schemeClr val="accent6"/>
                </a:solidFill>
                <a:ea typeface="Times New Roman" panose="02020603050405020304" pitchFamily="18" charset="0"/>
                <a:cs typeface="David" panose="020E0502060401010101" pitchFamily="34" charset="-79"/>
              </a:rPr>
              <a:t>אֱלֹקִים</a:t>
            </a:r>
            <a:r>
              <a:rPr lang="he-IL" sz="2000" b="1" dirty="0">
                <a:solidFill>
                  <a:schemeClr val="accent6"/>
                </a:solidFill>
                <a:ea typeface="Times New Roman" panose="02020603050405020304" pitchFamily="18" charset="0"/>
                <a:cs typeface="David" panose="020E0502060401010101" pitchFamily="34" charset="-79"/>
              </a:rPr>
              <a:t> אֶת אֲבִימֶלֶךְ וְאֶת אִשְׁתּוֹ </a:t>
            </a:r>
            <a:r>
              <a:rPr lang="he-IL" sz="2000" b="1" dirty="0" err="1">
                <a:solidFill>
                  <a:schemeClr val="accent6"/>
                </a:solidFill>
                <a:ea typeface="Times New Roman" panose="02020603050405020304" pitchFamily="18" charset="0"/>
                <a:cs typeface="David" panose="020E0502060401010101" pitchFamily="34" charset="-79"/>
              </a:rPr>
              <a:t>וְאַמְהֹתָיו</a:t>
            </a:r>
            <a:r>
              <a:rPr lang="he-IL" sz="2000" b="1" dirty="0">
                <a:solidFill>
                  <a:schemeClr val="accent6"/>
                </a:solidFill>
                <a:ea typeface="Times New Roman" panose="02020603050405020304" pitchFamily="18" charset="0"/>
                <a:cs typeface="David" panose="020E0502060401010101" pitchFamily="34" charset="-79"/>
              </a:rPr>
              <a:t> וַיֵּלֵדוּ: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יח</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כִּי עָצֹר </a:t>
            </a:r>
            <a:r>
              <a:rPr lang="he-IL" sz="1700" dirty="0" err="1">
                <a:ea typeface="Times New Roman" panose="02020603050405020304" pitchFamily="18" charset="0"/>
                <a:cs typeface="David" panose="020E0502060401010101" pitchFamily="34" charset="-79"/>
              </a:rPr>
              <a:t>עָצַר</a:t>
            </a:r>
            <a:r>
              <a:rPr lang="he-IL" sz="1700" dirty="0">
                <a:ea typeface="Times New Roman" panose="02020603050405020304" pitchFamily="18" charset="0"/>
                <a:cs typeface="David" panose="020E0502060401010101" pitchFamily="34" charset="-79"/>
              </a:rPr>
              <a:t> ה' בְּעַד כָּל רֶחֶם לְבֵית אֲבִימֶלֶךְ, עַל דְּבַר שָׂרָה אֵשֶׁת אַבְרָהָם: </a:t>
            </a:r>
            <a:endParaRPr lang="he-IL" sz="1700" dirty="0"/>
          </a:p>
        </p:txBody>
      </p:sp>
      <p:pic>
        <p:nvPicPr>
          <p:cNvPr id="10" name="Picture 4" descr="×ª××× × ×§×©××¨×">
            <a:extLst>
              <a:ext uri="{FF2B5EF4-FFF2-40B4-BE49-F238E27FC236}">
                <a16:creationId xmlns:a16="http://schemas.microsoft.com/office/drawing/2014/main" id="{0494E4A2-A13A-478C-BDCA-06321A684B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983798" y="247233"/>
            <a:ext cx="2653196" cy="1107095"/>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4A60465B-ED28-4498-B69E-008D36396938}"/>
              </a:ext>
            </a:extLst>
          </p:cNvPr>
          <p:cNvSpPr/>
          <p:nvPr/>
        </p:nvSpPr>
        <p:spPr>
          <a:xfrm>
            <a:off x="5310396" y="320585"/>
            <a:ext cx="903812" cy="830997"/>
          </a:xfrm>
          <a:prstGeom prst="rect">
            <a:avLst/>
          </a:prstGeom>
        </p:spPr>
        <p:txBody>
          <a:bodyPr wrap="squar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a:solidFill>
                  <a:schemeClr val="bg1"/>
                </a:solidFill>
                <a:latin typeface="Guttman Adii" panose="02010401010101010101" pitchFamily="2" charset="-79"/>
                <a:cs typeface="Guttman Adii" panose="02010401010101010101" pitchFamily="2" charset="-79"/>
              </a:rPr>
              <a:t>כ</a:t>
            </a:r>
          </a:p>
        </p:txBody>
      </p:sp>
      <p:sp>
        <p:nvSpPr>
          <p:cNvPr id="12" name="מלבן 11">
            <a:extLst>
              <a:ext uri="{FF2B5EF4-FFF2-40B4-BE49-F238E27FC236}">
                <a16:creationId xmlns:a16="http://schemas.microsoft.com/office/drawing/2014/main" id="{E7FA22BF-D955-43B6-A7FD-A7E1480E3FAC}"/>
              </a:ext>
            </a:extLst>
          </p:cNvPr>
          <p:cNvSpPr/>
          <p:nvPr/>
        </p:nvSpPr>
        <p:spPr>
          <a:xfrm>
            <a:off x="4238973" y="320585"/>
            <a:ext cx="816249" cy="923330"/>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אברהם</a:t>
            </a:r>
          </a:p>
          <a:p>
            <a:pPr algn="ctr"/>
            <a:r>
              <a:rPr lang="he-IL" dirty="0">
                <a:solidFill>
                  <a:schemeClr val="bg1"/>
                </a:solidFill>
                <a:latin typeface="Guttman Adii" panose="02010401010101010101" pitchFamily="2" charset="-79"/>
                <a:cs typeface="Guttman Adii" panose="02010401010101010101" pitchFamily="2" charset="-79"/>
              </a:rPr>
              <a:t>שרה</a:t>
            </a:r>
          </a:p>
          <a:p>
            <a:pPr algn="ctr"/>
            <a:r>
              <a:rPr lang="he-IL" dirty="0">
                <a:solidFill>
                  <a:schemeClr val="bg1"/>
                </a:solidFill>
                <a:latin typeface="Guttman Adii" panose="02010401010101010101" pitchFamily="2" charset="-79"/>
                <a:cs typeface="Guttman Adii" panose="02010401010101010101" pitchFamily="2" charset="-79"/>
              </a:rPr>
              <a:t>אבימלך</a:t>
            </a:r>
          </a:p>
        </p:txBody>
      </p:sp>
    </p:spTree>
    <p:extLst>
      <p:ext uri="{BB962C8B-B14F-4D97-AF65-F5344CB8AC3E}">
        <p14:creationId xmlns:p14="http://schemas.microsoft.com/office/powerpoint/2010/main" val="34400894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067290" y="2109486"/>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כא</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05895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1897233590"/>
              </p:ext>
            </p:extLst>
          </p:nvPr>
        </p:nvGraphicFramePr>
        <p:xfrm>
          <a:off x="9546896" y="706754"/>
          <a:ext cx="2275399" cy="5447645"/>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1842123">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834250">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1771272">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60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1583" y="1029438"/>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232" y="287298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3913" y="4778300"/>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521991" y="856058"/>
            <a:ext cx="8575288" cy="5232202"/>
          </a:xfrm>
          <a:prstGeom prst="rect">
            <a:avLst/>
          </a:prstGeom>
          <a:solidFill>
            <a:srgbClr val="FFFF00"/>
          </a:solidFill>
          <a:ln w="57150">
            <a:solidFill>
              <a:schemeClr val="tx2"/>
            </a:solidFill>
          </a:ln>
        </p:spPr>
        <p:txBody>
          <a:bodyPr wrap="square">
            <a:spAutoFit/>
          </a:bodyPr>
          <a:lstStyle/>
          <a:p>
            <a:pPr algn="ctr"/>
            <a:r>
              <a:rPr lang="he-IL" sz="28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תמצית פרק </a:t>
            </a:r>
            <a:r>
              <a:rPr lang="he-IL" sz="28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כא</a:t>
            </a:r>
            <a:endParaRPr lang="en-US" sz="2000" dirty="0">
              <a:solidFill>
                <a:schemeClr val="accent6"/>
              </a:solidFill>
              <a:latin typeface="Times New Roman" panose="02020603050405020304" pitchFamily="18" charset="0"/>
              <a:ea typeface="Times New Roman" panose="02020603050405020304" pitchFamily="18" charset="0"/>
              <a:cs typeface="Guttman Adii" panose="02010401010101010101" pitchFamily="2" charset="-79"/>
            </a:endParaRPr>
          </a:p>
          <a:p>
            <a:endParaRPr lang="he-IL" sz="14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בפרק זה מובא סיפור הניסיון האחרון והגדול ביותר בו נתנסה אברהם.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העמידה בניסיון זה מעידה על אמונתו השלימה בה' ועל נכונותו לעשות את כל מה </a:t>
            </a:r>
          </a:p>
          <a:p>
            <a:endParaRPr lang="he-IL" sz="1000" dirty="0">
              <a:latin typeface="Guttman Adii" panose="02010401010101010101" pitchFamily="2" charset="-79"/>
              <a:cs typeface="Guttman Adii" panose="02010401010101010101" pitchFamily="2" charset="-79"/>
            </a:endParaRPr>
          </a:p>
          <a:p>
            <a:r>
              <a:rPr lang="he-IL" sz="2000" dirty="0" err="1">
                <a:latin typeface="Guttman Adii" panose="02010401010101010101" pitchFamily="2" charset="-79"/>
                <a:cs typeface="Guttman Adii" panose="02010401010101010101" pitchFamily="2" charset="-79"/>
              </a:rPr>
              <a:t>שיצווהו</a:t>
            </a:r>
            <a:r>
              <a:rPr lang="he-IL" sz="2000" dirty="0">
                <a:latin typeface="Guttman Adii" panose="02010401010101010101" pitchFamily="2" charset="-79"/>
                <a:cs typeface="Guttman Adii" panose="02010401010101010101" pitchFamily="2" charset="-79"/>
              </a:rPr>
              <a:t> בלי כל היסוס ופקפוק. </a:t>
            </a:r>
            <a:endParaRPr lang="en-US" sz="2000" dirty="0">
              <a:cs typeface="Guttman Adii" panose="02010401010101010101" pitchFamily="2" charset="-79"/>
            </a:endParaRP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 ציווה את אברהם להעלות לו עולה את בנו יצחק. היחיד </a:t>
            </a:r>
            <a:r>
              <a:rPr lang="he-IL" sz="2000" dirty="0" err="1">
                <a:latin typeface="Guttman Adii" panose="02010401010101010101" pitchFamily="2" charset="-79"/>
                <a:cs typeface="Guttman Adii" panose="02010401010101010101" pitchFamily="2" charset="-79"/>
              </a:rPr>
              <a:t>לאימו</a:t>
            </a:r>
            <a:r>
              <a:rPr lang="he-IL" sz="2000" dirty="0">
                <a:latin typeface="Guttman Adii" panose="02010401010101010101" pitchFamily="2" charset="-79"/>
                <a:cs typeface="Guttman Adii" panose="02010401010101010101" pitchFamily="2" charset="-79"/>
              </a:rPr>
              <a:t> שנולד לו בגיל 100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שנים ואשר ייקרע לו זרע, לפי הבטחת ה'. אברהם עשה את כל ההכנות הדרושות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להקרבת העולה והביא את בנו אל המקום שקבע ה'. </a:t>
            </a:r>
            <a:endParaRPr lang="en-US" sz="2000" dirty="0">
              <a:cs typeface="Guttman Adii" panose="02010401010101010101" pitchFamily="2" charset="-79"/>
            </a:endParaRP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כששלח אברהם את ידו לשחוט את בנו </a:t>
            </a:r>
            <a:r>
              <a:rPr lang="he-IL" sz="2000" dirty="0" err="1">
                <a:latin typeface="Guttman Adii" panose="02010401010101010101" pitchFamily="2" charset="-79"/>
                <a:cs typeface="Guttman Adii" panose="02010401010101010101" pitchFamily="2" charset="-79"/>
              </a:rPr>
              <a:t>ציווהו</a:t>
            </a:r>
            <a:r>
              <a:rPr lang="he-IL" sz="2000" dirty="0">
                <a:latin typeface="Guttman Adii" panose="02010401010101010101" pitchFamily="2" charset="-79"/>
                <a:cs typeface="Guttman Adii" panose="02010401010101010101" pitchFamily="2" charset="-79"/>
              </a:rPr>
              <a:t> מלאך ה' מן השמיים שלא יעשו לו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מאומה. בראותו איל בקרבת מקום העולה העלה אותו אברהם לעולה תחת בנו. </a:t>
            </a:r>
            <a:endParaRPr lang="en-US" sz="2000" dirty="0">
              <a:cs typeface="Guttman Adii" panose="02010401010101010101" pitchFamily="2" charset="-79"/>
            </a:endParaRP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מלאך ה' שיבח את אברהם על נכונותו להקריב את בנו וחזר על ההבטחות שהבטיח ה'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לאברהם קודם לכן.  </a:t>
            </a:r>
            <a:endParaRPr lang="en-US" sz="2000" dirty="0">
              <a:cs typeface="Guttman Adii" panose="02010401010101010101" pitchFamily="2" charset="-79"/>
            </a:endParaRPr>
          </a:p>
        </p:txBody>
      </p:sp>
    </p:spTree>
    <p:extLst>
      <p:ext uri="{BB962C8B-B14F-4D97-AF65-F5344CB8AC3E}">
        <p14:creationId xmlns:p14="http://schemas.microsoft.com/office/powerpoint/2010/main" val="2521320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65B72F31-1C42-47E5-984D-B88BF989AF81}"/>
              </a:ext>
            </a:extLst>
          </p:cNvPr>
          <p:cNvSpPr/>
          <p:nvPr/>
        </p:nvSpPr>
        <p:spPr>
          <a:xfrm>
            <a:off x="793214" y="142299"/>
            <a:ext cx="10289755" cy="1938992"/>
          </a:xfrm>
          <a:prstGeom prst="rect">
            <a:avLst/>
          </a:prstGeom>
        </p:spPr>
        <p:txBody>
          <a:bodyPr wrap="square">
            <a:spAutoFit/>
          </a:bodyPr>
          <a:lstStyle/>
          <a:p>
            <a:pPr algn="ctr"/>
            <a:r>
              <a:rPr lang="he-IL" sz="6000" b="1" dirty="0">
                <a:solidFill>
                  <a:srgbClr val="FF0000"/>
                </a:solidFill>
                <a:latin typeface="Guttman Adii" panose="02010401010101010101" pitchFamily="2" charset="-79"/>
                <a:cs typeface="Guttman Adii" panose="02010401010101010101" pitchFamily="2" charset="-79"/>
              </a:rPr>
              <a:t>הולדת יצחק, גירוש הגר וישמעאל,</a:t>
            </a:r>
          </a:p>
          <a:p>
            <a:pPr algn="ctr"/>
            <a:r>
              <a:rPr lang="he-IL" sz="6000" b="1" dirty="0">
                <a:solidFill>
                  <a:srgbClr val="FF0000"/>
                </a:solidFill>
                <a:latin typeface="Guttman Adii" panose="02010401010101010101" pitchFamily="2" charset="-79"/>
                <a:cs typeface="Guttman Adii" panose="02010401010101010101" pitchFamily="2" charset="-79"/>
              </a:rPr>
              <a:t>ברית אברהם ואבימלך (פרק </a:t>
            </a:r>
            <a:r>
              <a:rPr lang="he-IL" sz="6000" b="1" dirty="0" err="1">
                <a:solidFill>
                  <a:srgbClr val="FF0000"/>
                </a:solidFill>
                <a:latin typeface="Guttman Adii" panose="02010401010101010101" pitchFamily="2" charset="-79"/>
                <a:cs typeface="Guttman Adii" panose="02010401010101010101" pitchFamily="2" charset="-79"/>
              </a:rPr>
              <a:t>כא</a:t>
            </a:r>
            <a:r>
              <a:rPr lang="he-IL" sz="6000" b="1" dirty="0">
                <a:solidFill>
                  <a:srgbClr val="FF0000"/>
                </a:solidFill>
                <a:latin typeface="Guttman Adii" panose="02010401010101010101" pitchFamily="2" charset="-79"/>
                <a:cs typeface="Guttman Adii" panose="02010401010101010101" pitchFamily="2" charset="-79"/>
              </a:rPr>
              <a:t>)</a:t>
            </a:r>
            <a:endParaRPr lang="he-IL" sz="6000" dirty="0">
              <a:solidFill>
                <a:srgbClr val="FF0000"/>
              </a:solidFill>
              <a:latin typeface="Guttman Adii" panose="02010401010101010101" pitchFamily="2" charset="-79"/>
              <a:cs typeface="Guttman Adii" panose="02010401010101010101" pitchFamily="2" charset="-79"/>
            </a:endParaRPr>
          </a:p>
        </p:txBody>
      </p:sp>
      <p:pic>
        <p:nvPicPr>
          <p:cNvPr id="1030" name="Picture 6" descr="×ª××× × ×§×©××¨×">
            <a:extLst>
              <a:ext uri="{FF2B5EF4-FFF2-40B4-BE49-F238E27FC236}">
                <a16:creationId xmlns:a16="http://schemas.microsoft.com/office/drawing/2014/main" id="{C39BE27A-7D0B-43D7-B735-7A483C6D9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93" r="9409"/>
          <a:stretch/>
        </p:blipFill>
        <p:spPr bwMode="auto">
          <a:xfrm>
            <a:off x="9004469" y="2219798"/>
            <a:ext cx="3092265" cy="31332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ª××× × ×§×©××¨×">
            <a:extLst>
              <a:ext uri="{FF2B5EF4-FFF2-40B4-BE49-F238E27FC236}">
                <a16:creationId xmlns:a16="http://schemas.microsoft.com/office/drawing/2014/main" id="{961CFD17-3DDF-498C-A71E-BB9A7C202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136" y="2219798"/>
            <a:ext cx="2874319" cy="32244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ª××× × ×§×©××¨×">
            <a:extLst>
              <a:ext uri="{FF2B5EF4-FFF2-40B4-BE49-F238E27FC236}">
                <a16:creationId xmlns:a16="http://schemas.microsoft.com/office/drawing/2014/main" id="{740DFB99-0B8F-4B2D-9E06-844B630A3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209" y="2189923"/>
            <a:ext cx="2764914" cy="32244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ª××× × ×§×©××¨×">
            <a:extLst>
              <a:ext uri="{FF2B5EF4-FFF2-40B4-BE49-F238E27FC236}">
                <a16:creationId xmlns:a16="http://schemas.microsoft.com/office/drawing/2014/main" id="{FADA368E-6ABE-45CC-9811-101BE958B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5" y="2189922"/>
            <a:ext cx="2881150" cy="32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249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solidFill>
                  <a:srgbClr val="FF0000"/>
                </a:solidFill>
                <a:latin typeface="Guttman Adii" panose="02010401010101010101" pitchFamily="2" charset="-79"/>
                <a:cs typeface="Guttman Adii" panose="02010401010101010101" pitchFamily="2" charset="-79"/>
              </a:rPr>
              <a:t>100</a:t>
            </a:r>
            <a:endParaRPr lang="he-IL" sz="3600" dirty="0">
              <a:solidFill>
                <a:srgbClr val="FF0000"/>
              </a:solidFill>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135493" y="3050580"/>
            <a:ext cx="784486" cy="461665"/>
          </a:xfrm>
          <a:prstGeom prst="rect">
            <a:avLst/>
          </a:prstGeom>
          <a:solidFill>
            <a:srgbClr val="FFFF00"/>
          </a:solid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130884" y="3040589"/>
            <a:ext cx="986286" cy="461665"/>
          </a:xfrm>
          <a:prstGeom prst="rect">
            <a:avLst/>
          </a:prstGeom>
          <a:solidFill>
            <a:srgbClr val="FFFF00"/>
          </a:solid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1" name="Picture 4" descr="×ª××× × ×§×©××¨×">
            <a:extLst>
              <a:ext uri="{FF2B5EF4-FFF2-40B4-BE49-F238E27FC236}">
                <a16:creationId xmlns:a16="http://schemas.microsoft.com/office/drawing/2014/main" id="{DB7BD162-5222-43BB-BB2A-A6C7BE9F29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5201138" y="347487"/>
            <a:ext cx="2653196" cy="1107095"/>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B793B3E8-DF8B-457A-B453-27460E343883}"/>
              </a:ext>
            </a:extLst>
          </p:cNvPr>
          <p:cNvSpPr/>
          <p:nvPr/>
        </p:nvSpPr>
        <p:spPr>
          <a:xfrm>
            <a:off x="6773254" y="531702"/>
            <a:ext cx="715260" cy="646331"/>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פרק </a:t>
            </a:r>
          </a:p>
          <a:p>
            <a:pPr algn="ctr"/>
            <a:r>
              <a:rPr lang="he-IL" dirty="0" err="1">
                <a:solidFill>
                  <a:schemeClr val="bg1"/>
                </a:solidFill>
                <a:latin typeface="Guttman Adii" panose="02010401010101010101" pitchFamily="2" charset="-79"/>
                <a:cs typeface="Guttman Adii" panose="02010401010101010101" pitchFamily="2" charset="-79"/>
              </a:rPr>
              <a:t>כא</a:t>
            </a:r>
            <a:endParaRPr lang="he-IL" dirty="0">
              <a:solidFill>
                <a:schemeClr val="bg1"/>
              </a:solidFill>
              <a:latin typeface="Guttman Adii" panose="02010401010101010101" pitchFamily="2" charset="-79"/>
              <a:cs typeface="Guttman Adii" panose="02010401010101010101" pitchFamily="2" charset="-79"/>
            </a:endParaRPr>
          </a:p>
        </p:txBody>
      </p:sp>
      <p:sp>
        <p:nvSpPr>
          <p:cNvPr id="42" name="TextBox 41">
            <a:extLst>
              <a:ext uri="{FF2B5EF4-FFF2-40B4-BE49-F238E27FC236}">
                <a16:creationId xmlns:a16="http://schemas.microsoft.com/office/drawing/2014/main" id="{41153C01-11ED-4257-AEFA-4689BF01B9C1}"/>
              </a:ext>
            </a:extLst>
          </p:cNvPr>
          <p:cNvSpPr txBox="1"/>
          <p:nvPr/>
        </p:nvSpPr>
        <p:spPr>
          <a:xfrm>
            <a:off x="5267373" y="608902"/>
            <a:ext cx="1439646" cy="492443"/>
          </a:xfrm>
          <a:prstGeom prst="rect">
            <a:avLst/>
          </a:prstGeom>
          <a:noFill/>
          <a:ln w="38100">
            <a:noFill/>
          </a:ln>
        </p:spPr>
        <p:txBody>
          <a:bodyPr wrap="square" rtlCol="1">
            <a:spAutoFit/>
          </a:bodyPr>
          <a:lstStyle/>
          <a:p>
            <a:pPr algn="ctr"/>
            <a:r>
              <a:rPr lang="he-IL" sz="1400" dirty="0">
                <a:solidFill>
                  <a:schemeClr val="bg1"/>
                </a:solidFill>
                <a:latin typeface="Guttman Adii" panose="02010401010101010101" pitchFamily="2" charset="-79"/>
                <a:cs typeface="Guttman Adii" panose="02010401010101010101" pitchFamily="2" charset="-79"/>
              </a:rPr>
              <a:t>הולדת יצחק</a:t>
            </a:r>
          </a:p>
          <a:p>
            <a:pPr algn="ctr"/>
            <a:r>
              <a:rPr lang="he-IL" sz="1200" dirty="0">
                <a:solidFill>
                  <a:schemeClr val="bg1"/>
                </a:solidFill>
                <a:latin typeface="Guttman Adii" panose="02010401010101010101" pitchFamily="2" charset="-79"/>
                <a:cs typeface="Guttman Adii" panose="02010401010101010101" pitchFamily="2" charset="-79"/>
              </a:rPr>
              <a:t>גירוש הגר וישמעאל</a:t>
            </a:r>
          </a:p>
        </p:txBody>
      </p:sp>
      <p:sp>
        <p:nvSpPr>
          <p:cNvPr id="40" name="מלבן 39">
            <a:extLst>
              <a:ext uri="{FF2B5EF4-FFF2-40B4-BE49-F238E27FC236}">
                <a16:creationId xmlns:a16="http://schemas.microsoft.com/office/drawing/2014/main" id="{F35CA250-9930-4616-B00A-4DE8C6E504F6}"/>
              </a:ext>
            </a:extLst>
          </p:cNvPr>
          <p:cNvSpPr/>
          <p:nvPr/>
        </p:nvSpPr>
        <p:spPr>
          <a:xfrm>
            <a:off x="769556" y="236074"/>
            <a:ext cx="1580105"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42104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wipe(down)">
                                      <p:cBhvr>
                                        <p:cTn id="137" dur="2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P spid="4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318" y="3247767"/>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8047" y="4960782"/>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427009" y="1325933"/>
            <a:ext cx="8762036" cy="5401479"/>
          </a:xfrm>
          <a:prstGeom prst="rect">
            <a:avLst/>
          </a:prstGeom>
          <a:ln w="57150">
            <a:solidFill>
              <a:schemeClr val="tx1"/>
            </a:solidFill>
          </a:ln>
        </p:spPr>
        <p:txBody>
          <a:bodyPr wrap="square">
            <a:spAutoFit/>
          </a:bodyPr>
          <a:lstStyle/>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495FBC62-41D8-4B3E-940E-8E98936BE5A9}"/>
              </a:ext>
            </a:extLst>
          </p:cNvPr>
          <p:cNvSpPr/>
          <p:nvPr/>
        </p:nvSpPr>
        <p:spPr>
          <a:xfrm>
            <a:off x="357772" y="1402876"/>
            <a:ext cx="8762036" cy="5247590"/>
          </a:xfrm>
          <a:prstGeom prst="rect">
            <a:avLst/>
          </a:prstGeom>
        </p:spPr>
        <p:txBody>
          <a:bodyPr wrap="square">
            <a:spAutoFit/>
          </a:bodyPr>
          <a:lstStyle/>
          <a:p>
            <a:r>
              <a:rPr lang="he-IL" sz="1700" b="1" dirty="0">
                <a:ea typeface="Times New Roman" panose="02020603050405020304" pitchFamily="18" charset="0"/>
                <a:cs typeface="David" panose="020E0502060401010101" pitchFamily="34" charset="-79"/>
              </a:rPr>
              <a:t>הולדת יצחק</a:t>
            </a:r>
          </a:p>
          <a:p>
            <a:r>
              <a:rPr lang="he-IL" sz="1700" b="1" dirty="0">
                <a:ea typeface="Times New Roman" panose="02020603050405020304" pitchFamily="18" charset="0"/>
                <a:cs typeface="David" panose="020E0502060401010101" pitchFamily="34" charset="-79"/>
              </a:rPr>
              <a:t>(א) </a:t>
            </a:r>
            <a:r>
              <a:rPr lang="he-IL" sz="1700" dirty="0">
                <a:ea typeface="Times New Roman" panose="02020603050405020304" pitchFamily="18" charset="0"/>
                <a:cs typeface="David" panose="020E0502060401010101" pitchFamily="34" charset="-79"/>
              </a:rPr>
              <a:t>וַה' פָּקַד אֶת שָׂרָה כַּאֲשֶׁר אָמָר, וַיַּעַשׂ ה' לְשָׂרָה כַּאֲשֶׁר דִּבֵּר: </a:t>
            </a:r>
            <a:r>
              <a:rPr lang="he-IL" sz="1700" b="1" dirty="0">
                <a:ea typeface="Times New Roman" panose="02020603050405020304" pitchFamily="18" charset="0"/>
                <a:cs typeface="David" panose="020E0502060401010101" pitchFamily="34" charset="-79"/>
              </a:rPr>
              <a:t>(ב) </a:t>
            </a:r>
            <a:r>
              <a:rPr lang="he-IL" sz="1700" dirty="0" err="1">
                <a:ea typeface="Times New Roman" panose="02020603050405020304" pitchFamily="18" charset="0"/>
                <a:cs typeface="David" panose="020E0502060401010101" pitchFamily="34" charset="-79"/>
              </a:rPr>
              <a:t>וַתַּהַר</a:t>
            </a:r>
            <a:r>
              <a:rPr lang="he-IL" sz="1700" dirty="0">
                <a:ea typeface="Times New Roman" panose="02020603050405020304" pitchFamily="18" charset="0"/>
                <a:cs typeface="David" panose="020E0502060401010101" pitchFamily="34" charset="-79"/>
              </a:rPr>
              <a:t> וַתֵּלֶד שָׂרָה לְאַבְרָהָם בֵּן לִזְקֻנָיו, לַמּוֹעֵד אֲשֶׁר דִּבֶּר אֹתוֹ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a:t>
            </a:r>
            <a:r>
              <a:rPr lang="he-IL" sz="1700" b="1" dirty="0">
                <a:ea typeface="Times New Roman" panose="02020603050405020304" pitchFamily="18" charset="0"/>
                <a:cs typeface="David" panose="020E0502060401010101" pitchFamily="34" charset="-79"/>
              </a:rPr>
              <a:t>(ג) </a:t>
            </a:r>
            <a:r>
              <a:rPr lang="he-IL" sz="1700" dirty="0">
                <a:ea typeface="Times New Roman" panose="02020603050405020304" pitchFamily="18" charset="0"/>
                <a:cs typeface="David" panose="020E0502060401010101" pitchFamily="34" charset="-79"/>
              </a:rPr>
              <a:t>וַיִּקְרָא אַבְרָהָם אֶת שֶׁם בְּנוֹ הַנּוֹלַד לוֹ אֲשֶׁר יָלְדָה לּוֹ שָׂרָה יִצְחָק:</a:t>
            </a:r>
            <a:r>
              <a:rPr lang="he-IL" sz="2000" b="1" dirty="0">
                <a:ea typeface="Times New Roman" panose="02020603050405020304" pitchFamily="18" charset="0"/>
                <a:cs typeface="David" panose="020E0502060401010101" pitchFamily="34" charset="-79"/>
              </a:rPr>
              <a:t> </a:t>
            </a:r>
            <a:r>
              <a:rPr lang="he-IL" sz="2000" b="1" dirty="0">
                <a:solidFill>
                  <a:srgbClr val="FF0000"/>
                </a:solidFill>
                <a:ea typeface="Times New Roman" panose="02020603050405020304" pitchFamily="18" charset="0"/>
                <a:cs typeface="David" panose="020E0502060401010101" pitchFamily="34" charset="-79"/>
              </a:rPr>
              <a:t>(ד) </a:t>
            </a:r>
            <a:r>
              <a:rPr lang="he-IL" sz="2000" b="1" dirty="0" err="1">
                <a:solidFill>
                  <a:srgbClr val="FF0000"/>
                </a:solidFill>
                <a:ea typeface="Times New Roman" panose="02020603050405020304" pitchFamily="18" charset="0"/>
                <a:cs typeface="David" panose="020E0502060401010101" pitchFamily="34" charset="-79"/>
              </a:rPr>
              <a:t>וַיָּמָל</a:t>
            </a:r>
            <a:r>
              <a:rPr lang="he-IL" sz="2000" b="1" dirty="0">
                <a:solidFill>
                  <a:srgbClr val="FF0000"/>
                </a:solidFill>
                <a:ea typeface="Times New Roman" panose="02020603050405020304" pitchFamily="18" charset="0"/>
                <a:cs typeface="David" panose="020E0502060401010101" pitchFamily="34" charset="-79"/>
              </a:rPr>
              <a:t> אַבְרָהָם אֶת יִצְחָק בְּנוֹ בֶּן שְׁמֹנַת יָמִים, כַּאֲשֶׁר </a:t>
            </a:r>
            <a:r>
              <a:rPr lang="he-IL" sz="2000" b="1" dirty="0" err="1">
                <a:solidFill>
                  <a:srgbClr val="FF0000"/>
                </a:solidFill>
                <a:ea typeface="Times New Roman" panose="02020603050405020304" pitchFamily="18" charset="0"/>
                <a:cs typeface="David" panose="020E0502060401010101" pitchFamily="34" charset="-79"/>
              </a:rPr>
              <a:t>צִוָּה</a:t>
            </a:r>
            <a:r>
              <a:rPr lang="he-IL" sz="2000" b="1" dirty="0">
                <a:solidFill>
                  <a:srgbClr val="FF0000"/>
                </a:solidFill>
                <a:ea typeface="Times New Roman" panose="02020603050405020304" pitchFamily="18" charset="0"/>
                <a:cs typeface="David" panose="020E0502060401010101" pitchFamily="34" charset="-79"/>
              </a:rPr>
              <a:t> אֹתוֹ </a:t>
            </a:r>
            <a:r>
              <a:rPr lang="he-IL" sz="2000" b="1" dirty="0" err="1">
                <a:solidFill>
                  <a:srgbClr val="FF0000"/>
                </a:solidFill>
                <a:ea typeface="Times New Roman" panose="02020603050405020304" pitchFamily="18" charset="0"/>
                <a:cs typeface="David" panose="020E0502060401010101" pitchFamily="34" charset="-79"/>
              </a:rPr>
              <a:t>אֱלֹקִים</a:t>
            </a:r>
            <a:r>
              <a:rPr lang="he-IL" sz="2000" b="1" dirty="0">
                <a:solidFill>
                  <a:srgbClr val="FF0000"/>
                </a:solidFill>
                <a:ea typeface="Times New Roman" panose="02020603050405020304" pitchFamily="18" charset="0"/>
                <a:cs typeface="David" panose="020E0502060401010101" pitchFamily="34" charset="-79"/>
              </a:rPr>
              <a:t>: </a:t>
            </a:r>
            <a:r>
              <a:rPr lang="he-IL" sz="1700" b="1" dirty="0">
                <a:ea typeface="Times New Roman" panose="02020603050405020304" pitchFamily="18" charset="0"/>
                <a:cs typeface="David" panose="020E0502060401010101" pitchFamily="34" charset="-79"/>
              </a:rPr>
              <a:t>(ה) </a:t>
            </a:r>
            <a:r>
              <a:rPr lang="he-IL" sz="1700" dirty="0">
                <a:ea typeface="Times New Roman" panose="02020603050405020304" pitchFamily="18" charset="0"/>
                <a:cs typeface="David" panose="020E0502060401010101" pitchFamily="34" charset="-79"/>
              </a:rPr>
              <a:t>וְאַבְרָהָם בֶּן מְאַת שָׁנָה, </a:t>
            </a:r>
            <a:r>
              <a:rPr lang="he-IL" sz="1700" dirty="0" err="1">
                <a:ea typeface="Times New Roman" panose="02020603050405020304" pitchFamily="18" charset="0"/>
                <a:cs typeface="David" panose="020E0502060401010101" pitchFamily="34" charset="-79"/>
              </a:rPr>
              <a:t>בְּהִוָּלֶד</a:t>
            </a:r>
            <a:r>
              <a:rPr lang="he-IL" sz="1700" dirty="0">
                <a:ea typeface="Times New Roman" panose="02020603050405020304" pitchFamily="18" charset="0"/>
                <a:cs typeface="David" panose="020E0502060401010101" pitchFamily="34" charset="-79"/>
              </a:rPr>
              <a:t> לוֹ אֵת יִצְחָק בְּנוֹ: </a:t>
            </a:r>
            <a:r>
              <a:rPr lang="he-IL" sz="1700" b="1" dirty="0">
                <a:ea typeface="Times New Roman" panose="02020603050405020304" pitchFamily="18" charset="0"/>
                <a:cs typeface="David" panose="020E0502060401010101" pitchFamily="34" charset="-79"/>
              </a:rPr>
              <a:t>(ו) </a:t>
            </a:r>
            <a:r>
              <a:rPr lang="he-IL" sz="1700" dirty="0">
                <a:ea typeface="Times New Roman" panose="02020603050405020304" pitchFamily="18" charset="0"/>
                <a:cs typeface="David" panose="020E0502060401010101" pitchFamily="34" charset="-79"/>
              </a:rPr>
              <a:t>וַתֹּאמֶר שָׂרָה: צְחֹק עָשָׂה לִי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כָּל הַשֹּׁמֵעַ יִצְחַק לִי: </a:t>
            </a:r>
            <a:r>
              <a:rPr lang="he-IL" sz="1700" b="1" dirty="0">
                <a:ea typeface="Times New Roman" panose="02020603050405020304" pitchFamily="18" charset="0"/>
                <a:cs typeface="David" panose="020E0502060401010101" pitchFamily="34" charset="-79"/>
              </a:rPr>
              <a:t>(ז) </a:t>
            </a:r>
            <a:r>
              <a:rPr lang="he-IL" sz="1700" dirty="0">
                <a:ea typeface="Times New Roman" panose="02020603050405020304" pitchFamily="18" charset="0"/>
                <a:cs typeface="David" panose="020E0502060401010101" pitchFamily="34" charset="-79"/>
              </a:rPr>
              <a:t>וַתֹּאמֶר: מִי מִלֵּל לְאַבְרָהָם הֵינִיקָה בָנִים שָׂרָה, כִּי יָלַדְתִּי בֵן לִזְקֻנָיו: </a:t>
            </a:r>
            <a:r>
              <a:rPr lang="he-IL" sz="1700" b="1" dirty="0">
                <a:ea typeface="Times New Roman" panose="02020603050405020304" pitchFamily="18" charset="0"/>
                <a:cs typeface="David" panose="020E0502060401010101" pitchFamily="34" charset="-79"/>
              </a:rPr>
              <a:t>(ח) </a:t>
            </a:r>
            <a:r>
              <a:rPr lang="he-IL" sz="1700" dirty="0">
                <a:ea typeface="Times New Roman" panose="02020603050405020304" pitchFamily="18" charset="0"/>
                <a:cs typeface="David" panose="020E0502060401010101" pitchFamily="34" charset="-79"/>
              </a:rPr>
              <a:t>וַיִּגְדַּל הַיֶּלֶד </a:t>
            </a:r>
            <a:r>
              <a:rPr lang="he-IL" sz="1700" dirty="0" err="1">
                <a:ea typeface="Times New Roman" panose="02020603050405020304" pitchFamily="18" charset="0"/>
                <a:cs typeface="David" panose="020E0502060401010101" pitchFamily="34" charset="-79"/>
              </a:rPr>
              <a:t>וַיִּגָּמַל</a:t>
            </a:r>
            <a:r>
              <a:rPr lang="he-IL" sz="1700" dirty="0">
                <a:ea typeface="Times New Roman" panose="02020603050405020304" pitchFamily="18" charset="0"/>
                <a:cs typeface="David" panose="020E0502060401010101" pitchFamily="34" charset="-79"/>
              </a:rPr>
              <a:t>, וַיַּעַשׂ אַבְרָהָם מִשְׁתֶּה גָדוֹל בְּיוֹם הִגָּמֵל אֶת יִצְחָק: </a:t>
            </a:r>
          </a:p>
          <a:p>
            <a:endParaRPr lang="he-IL" sz="800" b="1" dirty="0">
              <a:ea typeface="Times New Roman" panose="02020603050405020304" pitchFamily="18" charset="0"/>
              <a:cs typeface="David" panose="020E0502060401010101" pitchFamily="34" charset="-79"/>
            </a:endParaRPr>
          </a:p>
          <a:p>
            <a:r>
              <a:rPr lang="he-IL" sz="1700" b="1" dirty="0">
                <a:ea typeface="Times New Roman" panose="02020603050405020304" pitchFamily="18" charset="0"/>
                <a:cs typeface="David" panose="020E0502060401010101" pitchFamily="34" charset="-79"/>
              </a:rPr>
              <a:t>גירוש הגר וישמעאל</a:t>
            </a:r>
          </a:p>
          <a:p>
            <a:r>
              <a:rPr lang="he-IL" sz="1700" b="1" dirty="0">
                <a:ea typeface="Times New Roman" panose="02020603050405020304" pitchFamily="18" charset="0"/>
                <a:cs typeface="David" panose="020E0502060401010101" pitchFamily="34" charset="-79"/>
              </a:rPr>
              <a:t>(ט) </a:t>
            </a:r>
            <a:r>
              <a:rPr lang="he-IL" sz="1700" dirty="0" err="1">
                <a:ea typeface="Times New Roman" panose="02020603050405020304" pitchFamily="18" charset="0"/>
                <a:cs typeface="David" panose="020E0502060401010101" pitchFamily="34" charset="-79"/>
              </a:rPr>
              <a:t>וַתֵּרֶא</a:t>
            </a:r>
            <a:r>
              <a:rPr lang="he-IL" sz="1700" dirty="0">
                <a:ea typeface="Times New Roman" panose="02020603050405020304" pitchFamily="18" charset="0"/>
                <a:cs typeface="David" panose="020E0502060401010101" pitchFamily="34" charset="-79"/>
              </a:rPr>
              <a:t> שָׂרָה אֶת בֶּן הָגָר הַמִּצְרִית אֲשֶׁר יָלְדָה לְאַבְרָהָם מְצַחֵק: </a:t>
            </a:r>
            <a:r>
              <a:rPr lang="he-IL" sz="1700" b="1" dirty="0">
                <a:ea typeface="Times New Roman" panose="02020603050405020304" pitchFamily="18" charset="0"/>
                <a:cs typeface="David" panose="020E0502060401010101" pitchFamily="34" charset="-79"/>
              </a:rPr>
              <a:t>(י) </a:t>
            </a:r>
            <a:r>
              <a:rPr lang="he-IL" sz="1700" dirty="0">
                <a:ea typeface="Times New Roman" panose="02020603050405020304" pitchFamily="18" charset="0"/>
                <a:cs typeface="David" panose="020E0502060401010101" pitchFamily="34" charset="-79"/>
              </a:rPr>
              <a:t>וַתֹּאמֶר לְאַבְרָהָם: גָּרֵשׁ הָאָמָה הַזֹּאת וְאֶת בְּנָהּ, כִּי לֹא יִירַשׁ בֶּן הָאָמָה הַזֹּאת עִם בְּנִי עִם יִצְחָק: </a:t>
            </a:r>
            <a:r>
              <a:rPr lang="he-IL" b="1" dirty="0">
                <a:solidFill>
                  <a:schemeClr val="accent6">
                    <a:lumMod val="75000"/>
                  </a:schemeClr>
                </a:solidFill>
                <a:ea typeface="Times New Roman" panose="02020603050405020304" pitchFamily="18" charset="0"/>
                <a:cs typeface="David" panose="020E0502060401010101" pitchFamily="34" charset="-79"/>
              </a:rPr>
              <a:t>(יא) וַיֵּרַע הַדָּבָר מְאֹד בְּעֵינֵי אַבְרָהָם, עַל אוֹדֹת בְּנוֹ: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יב</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וַיֹּאמֶר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אֶל אַבְרָהָם: אַל יֵרַע בְּעֵינֶיךָ עַל הַנַּעַר וְעַל אֲמָתֶךָ כֹּל אֲשֶׁר תֹּאמַר אֵלֶיךָ שָׂרָה שְׁמַע בְּקֹלָהּ, </a:t>
            </a:r>
          </a:p>
          <a:p>
            <a:r>
              <a:rPr lang="he-IL" sz="1700" dirty="0">
                <a:ea typeface="Times New Roman" panose="02020603050405020304" pitchFamily="18" charset="0"/>
                <a:cs typeface="David" panose="020E0502060401010101" pitchFamily="34" charset="-79"/>
              </a:rPr>
              <a:t>כִּי בְיִצְחָק יִקָּרֵא לְךָ זָרַע: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יג</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וְגַם אֶת בֶּן הָאָמָה לְגוֹי </a:t>
            </a:r>
            <a:r>
              <a:rPr lang="he-IL" sz="1700" dirty="0" err="1">
                <a:ea typeface="Times New Roman" panose="02020603050405020304" pitchFamily="18" charset="0"/>
                <a:cs typeface="David" panose="020E0502060401010101" pitchFamily="34" charset="-79"/>
              </a:rPr>
              <a:t>אֲשִׂימֶנּו</a:t>
            </a:r>
            <a:r>
              <a:rPr lang="he-IL" sz="1700" dirty="0">
                <a:ea typeface="Times New Roman" panose="02020603050405020304" pitchFamily="18" charset="0"/>
                <a:cs typeface="David" panose="020E0502060401010101" pitchFamily="34" charset="-79"/>
              </a:rPr>
              <a:t>ּ, כִּי זַרְעֲךָ הוּא:                                            </a:t>
            </a:r>
            <a:r>
              <a:rPr lang="he-IL" sz="1700" b="1" dirty="0">
                <a:ea typeface="Times New Roman" panose="02020603050405020304" pitchFamily="18" charset="0"/>
                <a:cs typeface="David" panose="020E0502060401010101" pitchFamily="34" charset="-79"/>
              </a:rPr>
              <a:t>(יד) </a:t>
            </a:r>
            <a:r>
              <a:rPr lang="he-IL" sz="2000" b="1" dirty="0" err="1">
                <a:solidFill>
                  <a:schemeClr val="accent6">
                    <a:lumMod val="75000"/>
                  </a:schemeClr>
                </a:solidFill>
                <a:ea typeface="Times New Roman" panose="02020603050405020304" pitchFamily="18" charset="0"/>
                <a:cs typeface="David" panose="020E0502060401010101" pitchFamily="34" charset="-79"/>
              </a:rPr>
              <a:t>וַיַּשְׁכֵּם</a:t>
            </a:r>
            <a:r>
              <a:rPr lang="he-IL" sz="2000" b="1" dirty="0">
                <a:solidFill>
                  <a:schemeClr val="accent6">
                    <a:lumMod val="75000"/>
                  </a:schemeClr>
                </a:solidFill>
                <a:ea typeface="Times New Roman" panose="02020603050405020304" pitchFamily="18" charset="0"/>
                <a:cs typeface="David" panose="020E0502060401010101" pitchFamily="34" charset="-79"/>
              </a:rPr>
              <a:t> אַבְרָהָם </a:t>
            </a:r>
            <a:r>
              <a:rPr lang="he-IL" sz="2000" b="1" dirty="0">
                <a:solidFill>
                  <a:schemeClr val="accent6"/>
                </a:solidFill>
                <a:ea typeface="Times New Roman" panose="02020603050405020304" pitchFamily="18" charset="0"/>
                <a:cs typeface="David" panose="020E0502060401010101" pitchFamily="34" charset="-79"/>
              </a:rPr>
              <a:t>בַּבֹּקֶר </a:t>
            </a:r>
            <a:r>
              <a:rPr lang="he-IL" sz="2000" b="1" dirty="0" err="1">
                <a:solidFill>
                  <a:schemeClr val="accent6"/>
                </a:solidFill>
                <a:ea typeface="Times New Roman" panose="02020603050405020304" pitchFamily="18" charset="0"/>
                <a:cs typeface="David" panose="020E0502060401010101" pitchFamily="34" charset="-79"/>
              </a:rPr>
              <a:t>וַיִּקַּח</a:t>
            </a:r>
            <a:r>
              <a:rPr lang="he-IL" sz="2000" b="1" dirty="0">
                <a:solidFill>
                  <a:schemeClr val="accent6"/>
                </a:solidFill>
                <a:ea typeface="Times New Roman" panose="02020603050405020304" pitchFamily="18" charset="0"/>
                <a:cs typeface="David" panose="020E0502060401010101" pitchFamily="34" charset="-79"/>
              </a:rPr>
              <a:t> ל</a:t>
            </a:r>
            <a:r>
              <a:rPr lang="he-IL" sz="2800" b="1" dirty="0">
                <a:solidFill>
                  <a:schemeClr val="accent6"/>
                </a:solidFill>
                <a:ea typeface="Times New Roman" panose="02020603050405020304" pitchFamily="18" charset="0"/>
                <a:cs typeface="David" panose="020E0502060401010101" pitchFamily="34" charset="-79"/>
              </a:rPr>
              <a:t>ֶ</a:t>
            </a:r>
            <a:r>
              <a:rPr lang="he-IL" sz="2000" b="1" dirty="0">
                <a:solidFill>
                  <a:schemeClr val="accent6"/>
                </a:solidFill>
                <a:ea typeface="Times New Roman" panose="02020603050405020304" pitchFamily="18" charset="0"/>
                <a:cs typeface="David" panose="020E0502060401010101" pitchFamily="34" charset="-79"/>
              </a:rPr>
              <a:t>חֶם וְחֵמַת מַיִם </a:t>
            </a:r>
            <a:r>
              <a:rPr lang="he-IL" sz="2000" b="1" dirty="0" err="1">
                <a:solidFill>
                  <a:schemeClr val="accent6"/>
                </a:solidFill>
                <a:ea typeface="Times New Roman" panose="02020603050405020304" pitchFamily="18" charset="0"/>
                <a:cs typeface="David" panose="020E0502060401010101" pitchFamily="34" charset="-79"/>
              </a:rPr>
              <a:t>וַיִּתֵּן</a:t>
            </a:r>
            <a:r>
              <a:rPr lang="he-IL" sz="2000" b="1" dirty="0">
                <a:solidFill>
                  <a:schemeClr val="accent6"/>
                </a:solidFill>
                <a:ea typeface="Times New Roman" panose="02020603050405020304" pitchFamily="18" charset="0"/>
                <a:cs typeface="David" panose="020E0502060401010101" pitchFamily="34" charset="-79"/>
              </a:rPr>
              <a:t> אֶל הָגָר שָׂם עַל שִׁכְמָהּ וְאֶת הַיֶּלֶד וַיְשַׁלְּחֶהָ</a:t>
            </a:r>
            <a:r>
              <a:rPr lang="he-IL" sz="1700" dirty="0">
                <a:ea typeface="Times New Roman" panose="02020603050405020304" pitchFamily="18" charset="0"/>
                <a:cs typeface="David" panose="020E0502060401010101" pitchFamily="34" charset="-79"/>
              </a:rPr>
              <a:t>, וַתֵּלֶךְ </a:t>
            </a:r>
            <a:r>
              <a:rPr lang="he-IL" sz="1700" dirty="0" err="1">
                <a:ea typeface="Times New Roman" panose="02020603050405020304" pitchFamily="18" charset="0"/>
                <a:cs typeface="David" panose="020E0502060401010101" pitchFamily="34" charset="-79"/>
              </a:rPr>
              <a:t>וַתֵּתַע</a:t>
            </a:r>
            <a:r>
              <a:rPr lang="he-IL" sz="1700" dirty="0">
                <a:ea typeface="Times New Roman" panose="02020603050405020304" pitchFamily="18" charset="0"/>
                <a:cs typeface="David" panose="020E0502060401010101" pitchFamily="34" charset="-79"/>
              </a:rPr>
              <a:t> בְּמִדְבַּר בְּאֵר שָׁבַע: </a:t>
            </a:r>
            <a:r>
              <a:rPr lang="he-IL" sz="1700" b="1" dirty="0">
                <a:ea typeface="Times New Roman" panose="02020603050405020304" pitchFamily="18" charset="0"/>
                <a:cs typeface="David" panose="020E0502060401010101" pitchFamily="34" charset="-79"/>
              </a:rPr>
              <a:t>(טו) </a:t>
            </a:r>
            <a:r>
              <a:rPr lang="he-IL" sz="1700" dirty="0">
                <a:ea typeface="Times New Roman" panose="02020603050405020304" pitchFamily="18" charset="0"/>
                <a:cs typeface="David" panose="020E0502060401010101" pitchFamily="34" charset="-79"/>
              </a:rPr>
              <a:t>וַיִּכְלוּ הַמַּיִם מִן הַחֵמֶת, </a:t>
            </a:r>
            <a:r>
              <a:rPr lang="he-IL" sz="1700" dirty="0" err="1">
                <a:ea typeface="Times New Roman" panose="02020603050405020304" pitchFamily="18" charset="0"/>
                <a:cs typeface="David" panose="020E0502060401010101" pitchFamily="34" charset="-79"/>
              </a:rPr>
              <a:t>וַתַּשְׁלֵך</a:t>
            </a:r>
            <a:r>
              <a:rPr lang="he-IL" sz="1700" dirty="0">
                <a:ea typeface="Times New Roman" panose="02020603050405020304" pitchFamily="18" charset="0"/>
                <a:cs typeface="David" panose="020E0502060401010101" pitchFamily="34" charset="-79"/>
              </a:rPr>
              <a:t>ְ אֶת הַיֶּלֶד תַּחַת אַחַד </a:t>
            </a:r>
            <a:r>
              <a:rPr lang="he-IL" sz="1700" dirty="0" err="1">
                <a:ea typeface="Times New Roman" panose="02020603050405020304" pitchFamily="18" charset="0"/>
                <a:cs typeface="David" panose="020E0502060401010101" pitchFamily="34" charset="-79"/>
              </a:rPr>
              <a:t>הַשִּׂיחִם</a:t>
            </a:r>
            <a:r>
              <a:rPr lang="he-IL" sz="1700" dirty="0">
                <a:ea typeface="Times New Roman" panose="02020603050405020304" pitchFamily="18" charset="0"/>
                <a:cs typeface="David" panose="020E0502060401010101" pitchFamily="34" charset="-79"/>
              </a:rPr>
              <a:t>: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טז</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וַתֵּלֶךְ וַתֵּשֶׁב לָהּ מִנֶּגֶד הַרְחֵק </a:t>
            </a:r>
            <a:r>
              <a:rPr lang="he-IL" sz="1700" dirty="0" err="1">
                <a:ea typeface="Times New Roman" panose="02020603050405020304" pitchFamily="18" charset="0"/>
                <a:cs typeface="David" panose="020E0502060401010101" pitchFamily="34" charset="-79"/>
              </a:rPr>
              <a:t>כִּמְטַחֲוֵי</a:t>
            </a:r>
            <a:r>
              <a:rPr lang="he-IL" sz="1700" dirty="0">
                <a:ea typeface="Times New Roman" panose="02020603050405020304" pitchFamily="18" charset="0"/>
                <a:cs typeface="David" panose="020E0502060401010101" pitchFamily="34" charset="-79"/>
              </a:rPr>
              <a:t> קֶשֶׁת כִּי אָמְרָה אַל אֶרְאֶה בְּמוֹת הַיָּלֶד, וַתֵּשֶׁב מִנֶּגֶד </a:t>
            </a:r>
            <a:r>
              <a:rPr lang="he-IL" sz="1700" dirty="0" err="1">
                <a:ea typeface="Times New Roman" panose="02020603050405020304" pitchFamily="18" charset="0"/>
                <a:cs typeface="David" panose="020E0502060401010101" pitchFamily="34" charset="-79"/>
              </a:rPr>
              <a:t>וַתִּשָּׂא</a:t>
            </a:r>
            <a:r>
              <a:rPr lang="he-IL" sz="1700" dirty="0">
                <a:ea typeface="Times New Roman" panose="02020603050405020304" pitchFamily="18" charset="0"/>
                <a:cs typeface="David" panose="020E0502060401010101" pitchFamily="34" charset="-79"/>
              </a:rPr>
              <a:t> אֶת קֹלָהּ </a:t>
            </a:r>
            <a:r>
              <a:rPr lang="he-IL" sz="1700" dirty="0" err="1">
                <a:ea typeface="Times New Roman" panose="02020603050405020304" pitchFamily="18" charset="0"/>
                <a:cs typeface="David" panose="020E0502060401010101" pitchFamily="34" charset="-79"/>
              </a:rPr>
              <a:t>וַתֵּבְך</a:t>
            </a:r>
            <a:r>
              <a:rPr lang="he-IL" sz="1700" dirty="0">
                <a:ea typeface="Times New Roman" panose="02020603050405020304" pitchFamily="18" charset="0"/>
                <a:cs typeface="David" panose="020E0502060401010101" pitchFamily="34" charset="-79"/>
              </a:rPr>
              <a:t>ְּ: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יז</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וַיִּשְׁמַע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אֶת קוֹל הַנַּעַר וַיִּקְרָא מַלְאַךְ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אֶל הָגָר מִן הַשָּׁמַיִם וַיֹּאמֶר לָהּ מַה לָּךְ הָגָר, אַל תִּירְאִי כִּי שָׁמַע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אֶל קוֹל הַנַּעַר בַּאֲשֶׁר הוּא שָׁם: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יח</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קוּמִי שְׂאִי אֶת הַנַּעַר וְהַחֲזִיקִי אֶת יָדֵךְ בּוֹ, כִּי לְגוֹי גָּדוֹל </a:t>
            </a:r>
            <a:r>
              <a:rPr lang="he-IL" sz="1700" dirty="0" err="1">
                <a:ea typeface="Times New Roman" panose="02020603050405020304" pitchFamily="18" charset="0"/>
                <a:cs typeface="David" panose="020E0502060401010101" pitchFamily="34" charset="-79"/>
              </a:rPr>
              <a:t>אֲשִׂימֶנּו</a:t>
            </a:r>
            <a:r>
              <a:rPr lang="he-IL" sz="1700" dirty="0">
                <a:ea typeface="Times New Roman" panose="02020603050405020304" pitchFamily="18" charset="0"/>
                <a:cs typeface="David" panose="020E0502060401010101" pitchFamily="34" charset="-79"/>
              </a:rPr>
              <a:t>ּ: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יט</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וַיִּפְקַח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אֶת עֵינֶיהָ </a:t>
            </a:r>
            <a:r>
              <a:rPr lang="he-IL" sz="1700" dirty="0" err="1">
                <a:ea typeface="Times New Roman" panose="02020603050405020304" pitchFamily="18" charset="0"/>
                <a:cs typeface="David" panose="020E0502060401010101" pitchFamily="34" charset="-79"/>
              </a:rPr>
              <a:t>וַתֵּרֶא</a:t>
            </a:r>
            <a:r>
              <a:rPr lang="he-IL" sz="1700" dirty="0">
                <a:ea typeface="Times New Roman" panose="02020603050405020304" pitchFamily="18" charset="0"/>
                <a:cs typeface="David" panose="020E0502060401010101" pitchFamily="34" charset="-79"/>
              </a:rPr>
              <a:t> בְּאֵר מָיִם, וַתֵּלֶךְ וַתְּמַלֵּא אֶת הַחֵמֶת מַיִם </a:t>
            </a:r>
            <a:r>
              <a:rPr lang="he-IL" sz="1700" dirty="0" err="1">
                <a:ea typeface="Times New Roman" panose="02020603050405020304" pitchFamily="18" charset="0"/>
                <a:cs typeface="David" panose="020E0502060401010101" pitchFamily="34" charset="-79"/>
              </a:rPr>
              <a:t>וַתַּשְׁק</a:t>
            </a:r>
            <a:r>
              <a:rPr lang="he-IL" sz="1700" dirty="0">
                <a:ea typeface="Times New Roman" panose="02020603050405020304" pitchFamily="18" charset="0"/>
                <a:cs typeface="David" panose="020E0502060401010101" pitchFamily="34" charset="-79"/>
              </a:rPr>
              <a:t>ְ אֶת הַנָּעַר: </a:t>
            </a:r>
            <a:r>
              <a:rPr lang="he-IL" sz="1700" b="1" dirty="0">
                <a:ea typeface="Times New Roman" panose="02020603050405020304" pitchFamily="18" charset="0"/>
                <a:cs typeface="David" panose="020E0502060401010101" pitchFamily="34" charset="-79"/>
              </a:rPr>
              <a:t>(כ) </a:t>
            </a:r>
            <a:r>
              <a:rPr lang="he-IL" sz="1700" dirty="0">
                <a:ea typeface="Times New Roman" panose="02020603050405020304" pitchFamily="18" charset="0"/>
                <a:cs typeface="David" panose="020E0502060401010101" pitchFamily="34" charset="-79"/>
              </a:rPr>
              <a:t>וַיְהִי </a:t>
            </a:r>
            <a:r>
              <a:rPr lang="he-IL" sz="1700" dirty="0" err="1">
                <a:ea typeface="Times New Roman" panose="02020603050405020304" pitchFamily="18" charset="0"/>
                <a:cs typeface="David" panose="020E0502060401010101" pitchFamily="34" charset="-79"/>
              </a:rPr>
              <a:t>אֱלֹקִים</a:t>
            </a:r>
            <a:r>
              <a:rPr lang="he-IL" sz="1700" dirty="0">
                <a:ea typeface="Times New Roman" panose="02020603050405020304" pitchFamily="18" charset="0"/>
                <a:cs typeface="David" panose="020E0502060401010101" pitchFamily="34" charset="-79"/>
              </a:rPr>
              <a:t> אֶת הַנַּעַר וַיִּגְדָּל, וַיֵּשֶׁב בַּמִּדְבָּר וַיְהִי רֹבֶה קַשָּׁת: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כא</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וַיֵּשֶׁב בְּמִדְבַּר פָּארָן, </a:t>
            </a:r>
            <a:r>
              <a:rPr lang="he-IL" sz="1700" dirty="0" err="1">
                <a:ea typeface="Times New Roman" panose="02020603050405020304" pitchFamily="18" charset="0"/>
                <a:cs typeface="David" panose="020E0502060401010101" pitchFamily="34" charset="-79"/>
              </a:rPr>
              <a:t>וַתִּקַּח</a:t>
            </a:r>
            <a:r>
              <a:rPr lang="he-IL" sz="1700" dirty="0">
                <a:ea typeface="Times New Roman" panose="02020603050405020304" pitchFamily="18" charset="0"/>
                <a:cs typeface="David" panose="020E0502060401010101" pitchFamily="34" charset="-79"/>
              </a:rPr>
              <a:t> לוֹ אִמּוֹ </a:t>
            </a:r>
            <a:r>
              <a:rPr lang="he-IL" sz="1700" dirty="0" err="1">
                <a:ea typeface="Times New Roman" panose="02020603050405020304" pitchFamily="18" charset="0"/>
                <a:cs typeface="David" panose="020E0502060401010101" pitchFamily="34" charset="-79"/>
              </a:rPr>
              <a:t>אִשָּׁה</a:t>
            </a:r>
            <a:r>
              <a:rPr lang="he-IL" sz="1700" dirty="0">
                <a:ea typeface="Times New Roman" panose="02020603050405020304" pitchFamily="18" charset="0"/>
                <a:cs typeface="David" panose="020E0502060401010101" pitchFamily="34" charset="-79"/>
              </a:rPr>
              <a:t> מֵאֶרֶץ מִצְרָיִם:</a:t>
            </a:r>
            <a:endParaRPr lang="he-IL" sz="1700" dirty="0"/>
          </a:p>
        </p:txBody>
      </p:sp>
      <p:pic>
        <p:nvPicPr>
          <p:cNvPr id="10" name="Picture 4" descr="×ª××× × ×§×©××¨×">
            <a:extLst>
              <a:ext uri="{FF2B5EF4-FFF2-40B4-BE49-F238E27FC236}">
                <a16:creationId xmlns:a16="http://schemas.microsoft.com/office/drawing/2014/main" id="{11960233-8206-40A4-903C-177E01B129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345007" y="157403"/>
            <a:ext cx="2653196" cy="11070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E1E2509-CFE0-43A5-A9AA-BB120A93990D}"/>
              </a:ext>
            </a:extLst>
          </p:cNvPr>
          <p:cNvSpPr txBox="1"/>
          <p:nvPr/>
        </p:nvSpPr>
        <p:spPr>
          <a:xfrm>
            <a:off x="4345007" y="444953"/>
            <a:ext cx="1439646" cy="492443"/>
          </a:xfrm>
          <a:prstGeom prst="rect">
            <a:avLst/>
          </a:prstGeom>
          <a:noFill/>
          <a:ln w="38100">
            <a:noFill/>
          </a:ln>
        </p:spPr>
        <p:txBody>
          <a:bodyPr wrap="square" rtlCol="1">
            <a:spAutoFit/>
          </a:bodyPr>
          <a:lstStyle/>
          <a:p>
            <a:pPr algn="ctr"/>
            <a:r>
              <a:rPr lang="he-IL" sz="1400" dirty="0">
                <a:solidFill>
                  <a:schemeClr val="bg1"/>
                </a:solidFill>
                <a:latin typeface="Guttman Adii" panose="02010401010101010101" pitchFamily="2" charset="-79"/>
                <a:cs typeface="Guttman Adii" panose="02010401010101010101" pitchFamily="2" charset="-79"/>
              </a:rPr>
              <a:t>הולדת יצחק</a:t>
            </a:r>
          </a:p>
          <a:p>
            <a:pPr algn="ctr"/>
            <a:r>
              <a:rPr lang="he-IL" sz="1200" dirty="0">
                <a:solidFill>
                  <a:schemeClr val="bg1"/>
                </a:solidFill>
                <a:latin typeface="Guttman Adii" panose="02010401010101010101" pitchFamily="2" charset="-79"/>
                <a:cs typeface="Guttman Adii" panose="02010401010101010101" pitchFamily="2" charset="-79"/>
              </a:rPr>
              <a:t>גירוש הגר וישמעאל</a:t>
            </a:r>
          </a:p>
        </p:txBody>
      </p:sp>
      <p:sp>
        <p:nvSpPr>
          <p:cNvPr id="13" name="TextBox 12">
            <a:extLst>
              <a:ext uri="{FF2B5EF4-FFF2-40B4-BE49-F238E27FC236}">
                <a16:creationId xmlns:a16="http://schemas.microsoft.com/office/drawing/2014/main" id="{E4556ACA-4748-4FC1-A439-70090A225D02}"/>
              </a:ext>
            </a:extLst>
          </p:cNvPr>
          <p:cNvSpPr txBox="1"/>
          <p:nvPr/>
        </p:nvSpPr>
        <p:spPr>
          <a:xfrm>
            <a:off x="5671605" y="398788"/>
            <a:ext cx="936183" cy="584775"/>
          </a:xfrm>
          <a:prstGeom prst="rect">
            <a:avLst/>
          </a:prstGeom>
          <a:noFill/>
          <a:ln w="38100">
            <a:noFill/>
          </a:ln>
        </p:spPr>
        <p:txBody>
          <a:bodyPr wrap="square" rtlCol="1">
            <a:spAutoFit/>
          </a:bodyPr>
          <a:lstStyle/>
          <a:p>
            <a:pPr algn="ctr"/>
            <a:r>
              <a:rPr lang="he-IL" dirty="0">
                <a:solidFill>
                  <a:schemeClr val="bg1"/>
                </a:solidFill>
                <a:latin typeface="Guttman Adii" panose="02010401010101010101" pitchFamily="2" charset="-79"/>
                <a:cs typeface="Guttman Adii" panose="02010401010101010101" pitchFamily="2" charset="-79"/>
              </a:rPr>
              <a:t>פרק </a:t>
            </a:r>
            <a:r>
              <a:rPr lang="he-IL" dirty="0" err="1">
                <a:solidFill>
                  <a:schemeClr val="bg1"/>
                </a:solidFill>
                <a:latin typeface="Guttman Adii" panose="02010401010101010101" pitchFamily="2" charset="-79"/>
                <a:cs typeface="Guttman Adii" panose="02010401010101010101" pitchFamily="2" charset="-79"/>
              </a:rPr>
              <a:t>כא</a:t>
            </a:r>
            <a:endParaRPr lang="he-IL" dirty="0">
              <a:solidFill>
                <a:schemeClr val="bg1"/>
              </a:solidFill>
              <a:latin typeface="Guttman Adii" panose="02010401010101010101" pitchFamily="2" charset="-79"/>
              <a:cs typeface="Guttman Adii" panose="02010401010101010101" pitchFamily="2" charset="-79"/>
            </a:endParaRPr>
          </a:p>
          <a:p>
            <a:pPr algn="ctr"/>
            <a:r>
              <a:rPr lang="he-IL" sz="1400" dirty="0">
                <a:solidFill>
                  <a:schemeClr val="bg1"/>
                </a:solidFill>
                <a:latin typeface="Guttman Adii" panose="02010401010101010101" pitchFamily="2" charset="-79"/>
                <a:cs typeface="Guttman Adii" panose="02010401010101010101" pitchFamily="2" charset="-79"/>
              </a:rPr>
              <a:t>(א-</a:t>
            </a:r>
            <a:r>
              <a:rPr lang="he-IL" sz="1400" dirty="0" err="1">
                <a:solidFill>
                  <a:schemeClr val="bg1"/>
                </a:solidFill>
                <a:latin typeface="Guttman Adii" panose="02010401010101010101" pitchFamily="2" charset="-79"/>
                <a:cs typeface="Guttman Adii" panose="02010401010101010101" pitchFamily="2" charset="-79"/>
              </a:rPr>
              <a:t>כא</a:t>
            </a:r>
            <a:r>
              <a:rPr lang="he-IL" sz="1400" dirty="0">
                <a:solidFill>
                  <a:schemeClr val="bg1"/>
                </a:solidFill>
                <a:latin typeface="Guttman Adii" panose="02010401010101010101" pitchFamily="2" charset="-79"/>
                <a:cs typeface="Guttman Adii" panose="02010401010101010101" pitchFamily="2" charset="-79"/>
              </a:rPr>
              <a:t>)</a:t>
            </a:r>
          </a:p>
        </p:txBody>
      </p:sp>
      <p:sp>
        <p:nvSpPr>
          <p:cNvPr id="11" name="מלבן 10">
            <a:extLst>
              <a:ext uri="{FF2B5EF4-FFF2-40B4-BE49-F238E27FC236}">
                <a16:creationId xmlns:a16="http://schemas.microsoft.com/office/drawing/2014/main" id="{DDD84757-BB61-4045-A867-09BFD63B7131}"/>
              </a:ext>
            </a:extLst>
          </p:cNvPr>
          <p:cNvSpPr/>
          <p:nvPr/>
        </p:nvSpPr>
        <p:spPr>
          <a:xfrm>
            <a:off x="427009" y="398788"/>
            <a:ext cx="1633285"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4180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233" y="3336682"/>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318" y="5041805"/>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583544" y="1767156"/>
            <a:ext cx="8762036" cy="3739485"/>
          </a:xfrm>
          <a:prstGeom prst="rect">
            <a:avLst/>
          </a:prstGeom>
          <a:ln w="57150">
            <a:solidFill>
              <a:schemeClr val="tx1"/>
            </a:solidFill>
          </a:ln>
        </p:spPr>
        <p:txBody>
          <a:bodyPr wrap="square">
            <a:spAutoFit/>
          </a:bodyPr>
          <a:lstStyle/>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495FBC62-41D8-4B3E-940E-8E98936BE5A9}"/>
              </a:ext>
            </a:extLst>
          </p:cNvPr>
          <p:cNvSpPr/>
          <p:nvPr/>
        </p:nvSpPr>
        <p:spPr>
          <a:xfrm>
            <a:off x="751377" y="2067237"/>
            <a:ext cx="8426370" cy="3139321"/>
          </a:xfrm>
          <a:prstGeom prst="rect">
            <a:avLst/>
          </a:prstGeom>
        </p:spPr>
        <p:txBody>
          <a:bodyPr wrap="square">
            <a:spAutoFit/>
          </a:bodyPr>
          <a:lstStyle/>
          <a:p>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כב</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וַיְהִי בָּעֵת הַהִוא, וַיֹּאמֶר אֲבִימֶלֶךְ </a:t>
            </a:r>
            <a:r>
              <a:rPr lang="he-IL" dirty="0" err="1">
                <a:ea typeface="Times New Roman" panose="02020603050405020304" pitchFamily="18" charset="0"/>
                <a:cs typeface="David" panose="020E0502060401010101" pitchFamily="34" charset="-79"/>
              </a:rPr>
              <a:t>וּפִיכֹל</a:t>
            </a:r>
            <a:r>
              <a:rPr lang="he-IL" dirty="0">
                <a:ea typeface="Times New Roman" panose="02020603050405020304" pitchFamily="18" charset="0"/>
                <a:cs typeface="David" panose="020E0502060401010101" pitchFamily="34" charset="-79"/>
              </a:rPr>
              <a:t> שַׂר צְבָאוֹ אֶל אַבְרָהָם </a:t>
            </a:r>
            <a:r>
              <a:rPr lang="he-IL" dirty="0" err="1">
                <a:ea typeface="Times New Roman" panose="02020603050405020304" pitchFamily="18" charset="0"/>
                <a:cs typeface="David" panose="020E0502060401010101" pitchFamily="34" charset="-79"/>
              </a:rPr>
              <a:t>לֵאמֹר</a:t>
            </a:r>
            <a:r>
              <a:rPr lang="he-IL"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אֱלֹקִים</a:t>
            </a:r>
            <a:r>
              <a:rPr lang="he-IL" dirty="0">
                <a:ea typeface="Times New Roman" panose="02020603050405020304" pitchFamily="18" charset="0"/>
                <a:cs typeface="David" panose="020E0502060401010101" pitchFamily="34" charset="-79"/>
              </a:rPr>
              <a:t> עִמְּךָ בְּכֹל אֲשֶׁר אַתָּה עֹשֶׂה: </a:t>
            </a:r>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כג</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וְעַתָּה הִשָּׁבְעָה לִּי </a:t>
            </a:r>
            <a:r>
              <a:rPr lang="he-IL" dirty="0" err="1">
                <a:ea typeface="Times New Roman" panose="02020603050405020304" pitchFamily="18" charset="0"/>
                <a:cs typeface="David" panose="020E0502060401010101" pitchFamily="34" charset="-79"/>
              </a:rPr>
              <a:t>בֵאלֹהִים</a:t>
            </a:r>
            <a:r>
              <a:rPr lang="he-IL" dirty="0">
                <a:ea typeface="Times New Roman" panose="02020603050405020304" pitchFamily="18" charset="0"/>
                <a:cs typeface="David" panose="020E0502060401010101" pitchFamily="34" charset="-79"/>
              </a:rPr>
              <a:t> הֵנָּה אִם תִּשְׁקֹר לִי וּלְנִינִי וּלְנֶכְדִּי, כַּחֶסֶד אֲשֶׁר עָשִׂיתִי עִמְּךָ תַּעֲשֶׂה עִמָּדִי וְעִם הָאָרֶץ אֲשֶׁר </a:t>
            </a:r>
            <a:r>
              <a:rPr lang="he-IL" dirty="0" err="1">
                <a:ea typeface="Times New Roman" panose="02020603050405020304" pitchFamily="18" charset="0"/>
                <a:cs typeface="David" panose="020E0502060401010101" pitchFamily="34" charset="-79"/>
              </a:rPr>
              <a:t>גַּרְתָּה</a:t>
            </a:r>
            <a:r>
              <a:rPr lang="he-IL" dirty="0">
                <a:ea typeface="Times New Roman" panose="02020603050405020304" pitchFamily="18" charset="0"/>
                <a:cs typeface="David" panose="020E0502060401010101" pitchFamily="34" charset="-79"/>
              </a:rPr>
              <a:t> בָּהּ: </a:t>
            </a:r>
            <a:r>
              <a:rPr lang="he-IL" b="1" dirty="0">
                <a:ea typeface="Times New Roman" panose="02020603050405020304" pitchFamily="18" charset="0"/>
                <a:cs typeface="David" panose="020E0502060401010101" pitchFamily="34" charset="-79"/>
              </a:rPr>
              <a:t>(כד) </a:t>
            </a:r>
            <a:r>
              <a:rPr lang="he-IL" dirty="0">
                <a:ea typeface="Times New Roman" panose="02020603050405020304" pitchFamily="18" charset="0"/>
                <a:cs typeface="David" panose="020E0502060401010101" pitchFamily="34" charset="-79"/>
              </a:rPr>
              <a:t>וַיֹּאמֶר אַבְרָהָם: אָנֹכִי אִשָּׁבֵעַ: </a:t>
            </a:r>
            <a:r>
              <a:rPr lang="he-IL" b="1" dirty="0">
                <a:solidFill>
                  <a:srgbClr val="7030A0"/>
                </a:solidFill>
                <a:ea typeface="Times New Roman" panose="02020603050405020304" pitchFamily="18" charset="0"/>
                <a:cs typeface="David" panose="020E0502060401010101" pitchFamily="34" charset="-79"/>
              </a:rPr>
              <a:t>(כה) וְהוֹכִחַ אַבְרָהָם אֶת אֲבִימֶלֶךְ, עַל </a:t>
            </a:r>
            <a:r>
              <a:rPr lang="he-IL" b="1" dirty="0" err="1">
                <a:solidFill>
                  <a:srgbClr val="7030A0"/>
                </a:solidFill>
                <a:ea typeface="Times New Roman" panose="02020603050405020304" pitchFamily="18" charset="0"/>
                <a:cs typeface="David" panose="020E0502060401010101" pitchFamily="34" charset="-79"/>
              </a:rPr>
              <a:t>אֹדוֹת</a:t>
            </a:r>
            <a:r>
              <a:rPr lang="he-IL" b="1" dirty="0">
                <a:solidFill>
                  <a:srgbClr val="7030A0"/>
                </a:solidFill>
                <a:ea typeface="Times New Roman" panose="02020603050405020304" pitchFamily="18" charset="0"/>
                <a:cs typeface="David" panose="020E0502060401010101" pitchFamily="34" charset="-79"/>
              </a:rPr>
              <a:t> בְּאֵר הַמַּיִם אֲשֶׁר גָּזְלוּ עַבְדֵי אֲבִימֶלֶךְ: </a:t>
            </a:r>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כו</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וַיֹּאמֶר אֲבִימֶלֶךְ: לֹא יָדַעְתִּי מִי עָשָׂה אֶת הַדָּבָר הַזֶּה, וְגַם אַתָּה לֹא הִגַּדְתָּ לִּי וְגַם אָנֹכִי לֹא שָׁמַעְתִּי בִּלְתִּי הַיּוֹם: </a:t>
            </a:r>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כז</a:t>
            </a:r>
            <a:r>
              <a:rPr lang="he-IL" b="1"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וַיִּקַּח</a:t>
            </a:r>
            <a:r>
              <a:rPr lang="he-IL" dirty="0">
                <a:ea typeface="Times New Roman" panose="02020603050405020304" pitchFamily="18" charset="0"/>
                <a:cs typeface="David" panose="020E0502060401010101" pitchFamily="34" charset="-79"/>
              </a:rPr>
              <a:t> אַבְרָהָם צֹאן וּבָקָר </a:t>
            </a:r>
            <a:r>
              <a:rPr lang="he-IL" dirty="0" err="1">
                <a:ea typeface="Times New Roman" panose="02020603050405020304" pitchFamily="18" charset="0"/>
                <a:cs typeface="David" panose="020E0502060401010101" pitchFamily="34" charset="-79"/>
              </a:rPr>
              <a:t>וַיִּתֵּן</a:t>
            </a:r>
            <a:r>
              <a:rPr lang="he-IL" dirty="0">
                <a:ea typeface="Times New Roman" panose="02020603050405020304" pitchFamily="18" charset="0"/>
                <a:cs typeface="David" panose="020E0502060401010101" pitchFamily="34" charset="-79"/>
              </a:rPr>
              <a:t> לַאֲבִימֶלֶךְ, וַיִּכְרְתוּ שְׁנֵיהֶם בְּרִית: </a:t>
            </a:r>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כח</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וַיַּצֵּב אַבְרָהָם אֶת שֶׁבַע כִּבְשֹׂת הַצֹּאן </a:t>
            </a:r>
            <a:r>
              <a:rPr lang="he-IL" dirty="0" err="1">
                <a:ea typeface="Times New Roman" panose="02020603050405020304" pitchFamily="18" charset="0"/>
                <a:cs typeface="David" panose="020E0502060401010101" pitchFamily="34" charset="-79"/>
              </a:rPr>
              <a:t>לְבַדְּהֶן</a:t>
            </a:r>
            <a:r>
              <a:rPr lang="he-IL" dirty="0">
                <a:ea typeface="Times New Roman" panose="02020603050405020304" pitchFamily="18" charset="0"/>
                <a:cs typeface="David" panose="020E0502060401010101" pitchFamily="34" charset="-79"/>
              </a:rPr>
              <a:t>: </a:t>
            </a:r>
          </a:p>
          <a:p>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כט</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וַיֹּאמֶר אֲבִימֶלֶךְ אֶל אַבְרָהָם, מָה הֵנָּה שֶׁבַע כְּבָשֹׂת הָאֵלֶּה אֲשֶׁר הִצַּבְתָּ </a:t>
            </a:r>
            <a:r>
              <a:rPr lang="he-IL" dirty="0" err="1">
                <a:ea typeface="Times New Roman" panose="02020603050405020304" pitchFamily="18" charset="0"/>
                <a:cs typeface="David" panose="020E0502060401010101" pitchFamily="34" charset="-79"/>
              </a:rPr>
              <a:t>לְבַדָּנָה</a:t>
            </a:r>
            <a:r>
              <a:rPr lang="he-IL" dirty="0">
                <a:ea typeface="Times New Roman" panose="02020603050405020304" pitchFamily="18" charset="0"/>
                <a:cs typeface="David" panose="020E0502060401010101" pitchFamily="34" charset="-79"/>
              </a:rPr>
              <a:t>: </a:t>
            </a:r>
          </a:p>
          <a:p>
            <a:r>
              <a:rPr lang="he-IL" b="1" dirty="0">
                <a:ea typeface="Times New Roman" panose="02020603050405020304" pitchFamily="18" charset="0"/>
                <a:cs typeface="David" panose="020E0502060401010101" pitchFamily="34" charset="-79"/>
              </a:rPr>
              <a:t>(ל) </a:t>
            </a:r>
            <a:r>
              <a:rPr lang="he-IL" dirty="0">
                <a:ea typeface="Times New Roman" panose="02020603050405020304" pitchFamily="18" charset="0"/>
                <a:cs typeface="David" panose="020E0502060401010101" pitchFamily="34" charset="-79"/>
              </a:rPr>
              <a:t>וַיֹּאמֶר: כִּי אֶת שֶׁבַע כְּבָשֹׂת </a:t>
            </a:r>
            <a:r>
              <a:rPr lang="he-IL" dirty="0" err="1">
                <a:ea typeface="Times New Roman" panose="02020603050405020304" pitchFamily="18" charset="0"/>
                <a:cs typeface="David" panose="020E0502060401010101" pitchFamily="34" charset="-79"/>
              </a:rPr>
              <a:t>תִּקַּח</a:t>
            </a:r>
            <a:r>
              <a:rPr lang="he-IL" dirty="0">
                <a:ea typeface="Times New Roman" panose="02020603050405020304" pitchFamily="18" charset="0"/>
                <a:cs typeface="David" panose="020E0502060401010101" pitchFamily="34" charset="-79"/>
              </a:rPr>
              <a:t> מִיָּדִי, בַּעֲבוּר תִּהְיֶה לִּי לְעֵדָה כִּי חָפַרְתִּי אֶת הַבְּאֵר הַזֹּאת: </a:t>
            </a:r>
          </a:p>
          <a:p>
            <a:r>
              <a:rPr lang="he-IL" b="1" dirty="0">
                <a:ea typeface="Times New Roman" panose="02020603050405020304" pitchFamily="18" charset="0"/>
                <a:cs typeface="David" panose="020E0502060401010101" pitchFamily="34" charset="-79"/>
              </a:rPr>
              <a:t>(לא) </a:t>
            </a:r>
            <a:r>
              <a:rPr lang="he-IL" dirty="0">
                <a:ea typeface="Times New Roman" panose="02020603050405020304" pitchFamily="18" charset="0"/>
                <a:cs typeface="David" panose="020E0502060401010101" pitchFamily="34" charset="-79"/>
              </a:rPr>
              <a:t>עַל כֵּן קָרָא לַמָּקוֹם הַהוּא בְּאֵר שָׁבַע, כִּי שָׁם נִשְׁבְּעוּ שְׁנֵיהֶם: </a:t>
            </a:r>
            <a:r>
              <a:rPr lang="he-IL" b="1" dirty="0">
                <a:ea typeface="Times New Roman" panose="02020603050405020304" pitchFamily="18" charset="0"/>
                <a:cs typeface="David" panose="020E0502060401010101" pitchFamily="34" charset="-79"/>
              </a:rPr>
              <a:t>(לב) </a:t>
            </a:r>
            <a:r>
              <a:rPr lang="he-IL" dirty="0">
                <a:ea typeface="Times New Roman" panose="02020603050405020304" pitchFamily="18" charset="0"/>
                <a:cs typeface="David" panose="020E0502060401010101" pitchFamily="34" charset="-79"/>
              </a:rPr>
              <a:t>וַיִּכְרְתוּ בְרִית בִּבְאֵר שָׁבַע, </a:t>
            </a:r>
            <a:r>
              <a:rPr lang="he-IL" dirty="0" err="1">
                <a:ea typeface="Times New Roman" panose="02020603050405020304" pitchFamily="18" charset="0"/>
                <a:cs typeface="David" panose="020E0502060401010101" pitchFamily="34" charset="-79"/>
              </a:rPr>
              <a:t>וַיָּקָם</a:t>
            </a:r>
            <a:r>
              <a:rPr lang="he-IL" dirty="0">
                <a:ea typeface="Times New Roman" panose="02020603050405020304" pitchFamily="18" charset="0"/>
                <a:cs typeface="David" panose="020E0502060401010101" pitchFamily="34" charset="-79"/>
              </a:rPr>
              <a:t> אֲבִימֶלֶךְ </a:t>
            </a:r>
            <a:r>
              <a:rPr lang="he-IL" dirty="0" err="1">
                <a:ea typeface="Times New Roman" panose="02020603050405020304" pitchFamily="18" charset="0"/>
                <a:cs typeface="David" panose="020E0502060401010101" pitchFamily="34" charset="-79"/>
              </a:rPr>
              <a:t>וּפִיכֹל</a:t>
            </a:r>
            <a:r>
              <a:rPr lang="he-IL" dirty="0">
                <a:ea typeface="Times New Roman" panose="02020603050405020304" pitchFamily="18" charset="0"/>
                <a:cs typeface="David" panose="020E0502060401010101" pitchFamily="34" charset="-79"/>
              </a:rPr>
              <a:t> שַׂר צְבָאוֹ וַיָּשֻׁבוּ אֶל אֶרֶץ </a:t>
            </a:r>
            <a:r>
              <a:rPr lang="he-IL" dirty="0" err="1">
                <a:ea typeface="Times New Roman" panose="02020603050405020304" pitchFamily="18" charset="0"/>
                <a:cs typeface="David" panose="020E0502060401010101" pitchFamily="34" charset="-79"/>
              </a:rPr>
              <a:t>פְּלִשְׁתִּים</a:t>
            </a:r>
            <a:r>
              <a:rPr lang="he-IL" dirty="0">
                <a:ea typeface="Times New Roman" panose="02020603050405020304" pitchFamily="18" charset="0"/>
                <a:cs typeface="David" panose="020E0502060401010101" pitchFamily="34" charset="-79"/>
              </a:rPr>
              <a:t>: </a:t>
            </a:r>
            <a:r>
              <a:rPr lang="he-IL" b="1" dirty="0">
                <a:ea typeface="Times New Roman" panose="02020603050405020304" pitchFamily="18" charset="0"/>
                <a:cs typeface="David" panose="020E0502060401010101" pitchFamily="34" charset="-79"/>
              </a:rPr>
              <a:t>(לג) </a:t>
            </a:r>
            <a:r>
              <a:rPr lang="he-IL" dirty="0" err="1">
                <a:solidFill>
                  <a:srgbClr val="FF0000"/>
                </a:solidFill>
                <a:ea typeface="Times New Roman" panose="02020603050405020304" pitchFamily="18" charset="0"/>
                <a:cs typeface="David" panose="020E0502060401010101" pitchFamily="34" charset="-79"/>
              </a:rPr>
              <a:t>וַיִּטַּע</a:t>
            </a:r>
            <a:r>
              <a:rPr lang="he-IL" dirty="0">
                <a:solidFill>
                  <a:srgbClr val="FF0000"/>
                </a:solidFill>
                <a:ea typeface="Times New Roman" panose="02020603050405020304" pitchFamily="18" charset="0"/>
                <a:cs typeface="David" panose="020E0502060401010101" pitchFamily="34" charset="-79"/>
              </a:rPr>
              <a:t> אֶשֶׁל בִּבְאֵר שָׁבַע, וַיִּקְרָא שָׁם בְּשֵׁם ה' אֵ‑ל עוֹלָם: </a:t>
            </a:r>
            <a:r>
              <a:rPr lang="he-IL" b="1" dirty="0">
                <a:ea typeface="Times New Roman" panose="02020603050405020304" pitchFamily="18" charset="0"/>
                <a:cs typeface="David" panose="020E0502060401010101" pitchFamily="34" charset="-79"/>
              </a:rPr>
              <a:t>(לד) </a:t>
            </a:r>
            <a:r>
              <a:rPr lang="he-IL" dirty="0">
                <a:ea typeface="Times New Roman" panose="02020603050405020304" pitchFamily="18" charset="0"/>
                <a:cs typeface="David" panose="020E0502060401010101" pitchFamily="34" charset="-79"/>
              </a:rPr>
              <a:t>וַיָּגָר אַבְרָהָם בְּאֶרֶץ </a:t>
            </a:r>
            <a:r>
              <a:rPr lang="he-IL" dirty="0" err="1">
                <a:ea typeface="Times New Roman" panose="02020603050405020304" pitchFamily="18" charset="0"/>
                <a:cs typeface="David" panose="020E0502060401010101" pitchFamily="34" charset="-79"/>
              </a:rPr>
              <a:t>פְּלִשְׁתִּים</a:t>
            </a:r>
            <a:r>
              <a:rPr lang="he-IL" dirty="0">
                <a:ea typeface="Times New Roman" panose="02020603050405020304" pitchFamily="18" charset="0"/>
                <a:cs typeface="David" panose="020E0502060401010101" pitchFamily="34" charset="-79"/>
              </a:rPr>
              <a:t> יָמִים רַבִּים: </a:t>
            </a:r>
            <a:endParaRPr lang="he-IL" dirty="0"/>
          </a:p>
        </p:txBody>
      </p:sp>
      <p:pic>
        <p:nvPicPr>
          <p:cNvPr id="10" name="Picture 4" descr="×ª××× × ×§×©××¨×">
            <a:extLst>
              <a:ext uri="{FF2B5EF4-FFF2-40B4-BE49-F238E27FC236}">
                <a16:creationId xmlns:a16="http://schemas.microsoft.com/office/drawing/2014/main" id="{112CD3D9-602F-4A83-ABFA-4665BF6A7E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158710" y="190952"/>
            <a:ext cx="2653196" cy="11070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E2DD4D-A121-4EC3-9D47-FAC41CF50ED1}"/>
              </a:ext>
            </a:extLst>
          </p:cNvPr>
          <p:cNvSpPr txBox="1"/>
          <p:nvPr/>
        </p:nvSpPr>
        <p:spPr>
          <a:xfrm>
            <a:off x="5652060" y="371867"/>
            <a:ext cx="936183" cy="584775"/>
          </a:xfrm>
          <a:prstGeom prst="rect">
            <a:avLst/>
          </a:prstGeom>
          <a:noFill/>
          <a:ln w="38100">
            <a:noFill/>
          </a:ln>
        </p:spPr>
        <p:txBody>
          <a:bodyPr wrap="square" rtlCol="1">
            <a:spAutoFit/>
          </a:bodyPr>
          <a:lstStyle/>
          <a:p>
            <a:pPr algn="ctr"/>
            <a:r>
              <a:rPr lang="he-IL" dirty="0">
                <a:solidFill>
                  <a:schemeClr val="bg1"/>
                </a:solidFill>
                <a:latin typeface="Guttman Adii" panose="02010401010101010101" pitchFamily="2" charset="-79"/>
                <a:cs typeface="Guttman Adii" panose="02010401010101010101" pitchFamily="2" charset="-79"/>
              </a:rPr>
              <a:t>פרק </a:t>
            </a:r>
            <a:r>
              <a:rPr lang="he-IL" dirty="0" err="1">
                <a:solidFill>
                  <a:schemeClr val="bg1"/>
                </a:solidFill>
                <a:latin typeface="Guttman Adii" panose="02010401010101010101" pitchFamily="2" charset="-79"/>
                <a:cs typeface="Guttman Adii" panose="02010401010101010101" pitchFamily="2" charset="-79"/>
              </a:rPr>
              <a:t>כא</a:t>
            </a:r>
            <a:endParaRPr lang="he-IL" dirty="0">
              <a:solidFill>
                <a:schemeClr val="bg1"/>
              </a:solidFill>
              <a:latin typeface="Guttman Adii" panose="02010401010101010101" pitchFamily="2" charset="-79"/>
              <a:cs typeface="Guttman Adii" panose="02010401010101010101" pitchFamily="2" charset="-79"/>
            </a:endParaRPr>
          </a:p>
          <a:p>
            <a:pPr algn="ctr"/>
            <a:r>
              <a:rPr lang="he-IL" sz="1400" dirty="0">
                <a:solidFill>
                  <a:schemeClr val="bg1"/>
                </a:solidFill>
                <a:latin typeface="Guttman Adii" panose="02010401010101010101" pitchFamily="2" charset="-79"/>
                <a:cs typeface="Guttman Adii" panose="02010401010101010101" pitchFamily="2" charset="-79"/>
              </a:rPr>
              <a:t>(</a:t>
            </a:r>
            <a:r>
              <a:rPr lang="he-IL" sz="1400" dirty="0" err="1">
                <a:solidFill>
                  <a:schemeClr val="bg1"/>
                </a:solidFill>
                <a:latin typeface="Guttman Adii" panose="02010401010101010101" pitchFamily="2" charset="-79"/>
                <a:cs typeface="Guttman Adii" panose="02010401010101010101" pitchFamily="2" charset="-79"/>
              </a:rPr>
              <a:t>כב</a:t>
            </a:r>
            <a:r>
              <a:rPr lang="he-IL" sz="1400" dirty="0">
                <a:solidFill>
                  <a:schemeClr val="bg1"/>
                </a:solidFill>
                <a:latin typeface="Guttman Adii" panose="02010401010101010101" pitchFamily="2" charset="-79"/>
                <a:cs typeface="Guttman Adii" panose="02010401010101010101" pitchFamily="2" charset="-79"/>
              </a:rPr>
              <a:t>-לד)</a:t>
            </a:r>
          </a:p>
        </p:txBody>
      </p:sp>
      <p:sp>
        <p:nvSpPr>
          <p:cNvPr id="13" name="TextBox 12">
            <a:extLst>
              <a:ext uri="{FF2B5EF4-FFF2-40B4-BE49-F238E27FC236}">
                <a16:creationId xmlns:a16="http://schemas.microsoft.com/office/drawing/2014/main" id="{40F7BA91-7F3B-4413-BC88-8EA548E42BCE}"/>
              </a:ext>
            </a:extLst>
          </p:cNvPr>
          <p:cNvSpPr txBox="1"/>
          <p:nvPr/>
        </p:nvSpPr>
        <p:spPr>
          <a:xfrm>
            <a:off x="4301200" y="394278"/>
            <a:ext cx="1326724" cy="584775"/>
          </a:xfrm>
          <a:prstGeom prst="rect">
            <a:avLst/>
          </a:prstGeom>
          <a:noFill/>
          <a:ln w="38100">
            <a:noFill/>
          </a:ln>
        </p:spPr>
        <p:txBody>
          <a:bodyPr wrap="square" rtlCol="1">
            <a:spAutoFit/>
          </a:bodyPr>
          <a:lstStyle/>
          <a:p>
            <a:pPr algn="ctr"/>
            <a:r>
              <a:rPr lang="he-IL" sz="1600" dirty="0">
                <a:solidFill>
                  <a:schemeClr val="bg1"/>
                </a:solidFill>
                <a:latin typeface="Guttman Adii" panose="02010401010101010101" pitchFamily="2" charset="-79"/>
                <a:cs typeface="Guttman Adii" panose="02010401010101010101" pitchFamily="2" charset="-79"/>
              </a:rPr>
              <a:t> ברית אברהם </a:t>
            </a:r>
            <a:r>
              <a:rPr lang="he-IL" sz="1600" dirty="0" err="1">
                <a:solidFill>
                  <a:schemeClr val="bg1"/>
                </a:solidFill>
                <a:latin typeface="Guttman Adii" panose="02010401010101010101" pitchFamily="2" charset="-79"/>
                <a:cs typeface="Guttman Adii" panose="02010401010101010101" pitchFamily="2" charset="-79"/>
              </a:rPr>
              <a:t>ופלשתים</a:t>
            </a:r>
            <a:endParaRPr lang="he-IL" sz="1600" dirty="0">
              <a:solidFill>
                <a:schemeClr val="bg1"/>
              </a:solidFill>
              <a:latin typeface="Guttman Adii" panose="02010401010101010101" pitchFamily="2" charset="-79"/>
              <a:cs typeface="Guttman Adii" panose="02010401010101010101" pitchFamily="2" charset="-79"/>
            </a:endParaRPr>
          </a:p>
        </p:txBody>
      </p:sp>
      <p:sp>
        <p:nvSpPr>
          <p:cNvPr id="11" name="מלבן 10">
            <a:extLst>
              <a:ext uri="{FF2B5EF4-FFF2-40B4-BE49-F238E27FC236}">
                <a16:creationId xmlns:a16="http://schemas.microsoft.com/office/drawing/2014/main" id="{0B666882-4EE5-48AA-9649-AEEB77F44EEE}"/>
              </a:ext>
            </a:extLst>
          </p:cNvPr>
          <p:cNvSpPr/>
          <p:nvPr/>
        </p:nvSpPr>
        <p:spPr>
          <a:xfrm>
            <a:off x="769556" y="236074"/>
            <a:ext cx="1944547"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203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C43911C-7D10-4C28-9262-C8F6551D5827}"/>
              </a:ext>
            </a:extLst>
          </p:cNvPr>
          <p:cNvSpPr txBox="1">
            <a:spLocks noChangeArrowheads="1"/>
          </p:cNvSpPr>
          <p:nvPr/>
        </p:nvSpPr>
        <p:spPr bwMode="auto">
          <a:xfrm flipH="1">
            <a:off x="431181" y="2162331"/>
            <a:ext cx="11329638" cy="4341676"/>
          </a:xfrm>
          <a:prstGeom prst="rect">
            <a:avLst/>
          </a:prstGeom>
          <a:solidFill>
            <a:srgbClr val="FFFF00"/>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en-US" altLang="he-IL" sz="4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rPr>
              <a:t> </a:t>
            </a:r>
            <a:r>
              <a:rPr lang="he-IL" sz="800" dirty="0">
                <a:solidFill>
                  <a:schemeClr val="accent1">
                    <a:lumMod val="50000"/>
                  </a:schemeClr>
                </a:solidFill>
                <a:latin typeface="Guttman Adii" panose="02010401010101010101" pitchFamily="2" charset="-79"/>
                <a:cs typeface="Guttman Adii" panose="02010401010101010101" pitchFamily="2" charset="-79"/>
              </a:rPr>
              <a:t> </a:t>
            </a:r>
            <a:endParaRPr lang="he-IL" dirty="0">
              <a:solidFill>
                <a:schemeClr val="accent1">
                  <a:lumMod val="50000"/>
                </a:schemeClr>
              </a:solidFill>
              <a:cs typeface="Guttman Adii" panose="02010401010101010101" pitchFamily="2" charset="-79"/>
            </a:endParaRPr>
          </a:p>
          <a:p>
            <a:pPr marL="0" marR="0" lvl="0" indent="0" algn="r" defTabSz="914400" rtl="1" eaLnBrk="0" fontAlgn="base" latinLnBrk="0" hangingPunct="0">
              <a:lnSpc>
                <a:spcPct val="100000"/>
              </a:lnSpc>
              <a:spcBef>
                <a:spcPct val="0"/>
              </a:spcBef>
              <a:spcAft>
                <a:spcPts val="800"/>
              </a:spcAft>
              <a:buClrTx/>
              <a:buSzTx/>
              <a:buFontTx/>
              <a:buNone/>
              <a:tabLst/>
            </a:pPr>
            <a:r>
              <a:rPr lang="he-IL" sz="5400" dirty="0">
                <a:solidFill>
                  <a:schemeClr val="accent1">
                    <a:lumMod val="50000"/>
                  </a:schemeClr>
                </a:solidFill>
                <a:latin typeface="Guttman Adii" panose="02010401010101010101" pitchFamily="2" charset="-79"/>
                <a:cs typeface="Guttman Adii" panose="02010401010101010101" pitchFamily="2" charset="-79"/>
              </a:rPr>
              <a:t> המפתח לחיי אדם ראויים ובעלי משמעות </a:t>
            </a:r>
            <a:endParaRPr lang="en-US" sz="5400" dirty="0">
              <a:solidFill>
                <a:schemeClr val="accent1">
                  <a:lumMod val="50000"/>
                </a:schemeClr>
              </a:solidFill>
              <a:cs typeface="Guttman Adii" panose="02010401010101010101" pitchFamily="2" charset="-79"/>
            </a:endParaRPr>
          </a:p>
          <a:p>
            <a:pPr algn="ctr"/>
            <a:endParaRPr lang="he-IL" sz="800" dirty="0">
              <a:solidFill>
                <a:schemeClr val="accent1">
                  <a:lumMod val="50000"/>
                </a:schemeClr>
              </a:solidFill>
              <a:latin typeface="Guttman Adii" panose="02010401010101010101" pitchFamily="2" charset="-79"/>
              <a:cs typeface="Guttman Adii" panose="02010401010101010101" pitchFamily="2" charset="-79"/>
            </a:endParaRPr>
          </a:p>
          <a:p>
            <a:pPr algn="ctr"/>
            <a:r>
              <a:rPr lang="he-IL" sz="5400" dirty="0">
                <a:solidFill>
                  <a:schemeClr val="accent1">
                    <a:lumMod val="50000"/>
                  </a:schemeClr>
                </a:solidFill>
                <a:latin typeface="Guttman Adii" panose="02010401010101010101" pitchFamily="2" charset="-79"/>
                <a:cs typeface="Guttman Adii" panose="02010401010101010101" pitchFamily="2" charset="-79"/>
              </a:rPr>
              <a:t>הוא התמודדות אמיצה </a:t>
            </a:r>
          </a:p>
          <a:p>
            <a:pPr algn="ctr"/>
            <a:endParaRPr lang="he-IL" sz="1600" dirty="0">
              <a:solidFill>
                <a:schemeClr val="accent1">
                  <a:lumMod val="50000"/>
                </a:schemeClr>
              </a:solidFill>
              <a:latin typeface="Guttman Adii" panose="02010401010101010101" pitchFamily="2" charset="-79"/>
              <a:cs typeface="Guttman Adii" panose="02010401010101010101" pitchFamily="2" charset="-79"/>
            </a:endParaRPr>
          </a:p>
          <a:p>
            <a:pPr algn="ctr"/>
            <a:r>
              <a:rPr lang="he-IL" sz="5400" dirty="0">
                <a:solidFill>
                  <a:schemeClr val="accent1">
                    <a:lumMod val="50000"/>
                  </a:schemeClr>
                </a:solidFill>
                <a:latin typeface="Guttman Adii" panose="02010401010101010101" pitchFamily="2" charset="-79"/>
                <a:cs typeface="Guttman Adii" panose="02010401010101010101" pitchFamily="2" charset="-79"/>
              </a:rPr>
              <a:t>מול קשיים ואתגרים</a:t>
            </a:r>
          </a:p>
          <a:p>
            <a:pPr algn="ctr"/>
            <a:endParaRPr lang="he-IL" sz="1200" dirty="0">
              <a:solidFill>
                <a:schemeClr val="accent1">
                  <a:lumMod val="50000"/>
                </a:schemeClr>
              </a:solidFill>
              <a:latin typeface="Guttman Adii" panose="02010401010101010101" pitchFamily="2" charset="-79"/>
              <a:cs typeface="Guttman Adii" panose="02010401010101010101" pitchFamily="2" charset="-79"/>
            </a:endParaRPr>
          </a:p>
          <a:p>
            <a:pPr algn="ctr"/>
            <a:r>
              <a:rPr lang="he-IL" sz="5400" dirty="0">
                <a:solidFill>
                  <a:schemeClr val="accent1">
                    <a:lumMod val="50000"/>
                  </a:schemeClr>
                </a:solidFill>
                <a:latin typeface="Guttman Adii" panose="02010401010101010101" pitchFamily="2" charset="-79"/>
                <a:cs typeface="Guttman Adii" panose="02010401010101010101" pitchFamily="2" charset="-79"/>
              </a:rPr>
              <a:t>ובחירות נכונות בצומתי חייו.</a:t>
            </a:r>
            <a:endParaRPr kumimoji="0" lang="en-US" altLang="he-IL" sz="16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endParaRPr>
          </a:p>
          <a:p>
            <a:pPr marL="0" marR="0" lvl="0" indent="0" algn="r" defTabSz="914400" rtl="1" eaLnBrk="0" fontAlgn="base" latinLnBrk="0" hangingPunct="0">
              <a:lnSpc>
                <a:spcPct val="100000"/>
              </a:lnSpc>
              <a:spcBef>
                <a:spcPct val="0"/>
              </a:spcBef>
              <a:spcAft>
                <a:spcPts val="800"/>
              </a:spcAft>
              <a:buClrTx/>
              <a:buSzTx/>
              <a:buFontTx/>
              <a:buNone/>
              <a:tabLst/>
            </a:pPr>
            <a:endParaRPr kumimoji="0" lang="en-US" altLang="he-IL" sz="11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endParaRPr>
          </a:p>
          <a:p>
            <a:pPr marL="0" marR="0" lvl="0" indent="0" algn="r" defTabSz="914400" rtl="1" eaLnBrk="0" fontAlgn="base" latinLnBrk="0" hangingPunct="0">
              <a:lnSpc>
                <a:spcPct val="100000"/>
              </a:lnSpc>
              <a:spcBef>
                <a:spcPct val="0"/>
              </a:spcBef>
              <a:spcAft>
                <a:spcPts val="800"/>
              </a:spcAft>
              <a:buClrTx/>
              <a:buSzTx/>
              <a:buFontTx/>
              <a:buNone/>
              <a:tabLst/>
            </a:pPr>
            <a:endParaRPr kumimoji="0" lang="en-US" altLang="he-IL" sz="11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a:ln>
                <a:noFill/>
              </a:ln>
              <a:solidFill>
                <a:schemeClr val="accent1">
                  <a:lumMod val="50000"/>
                </a:schemeClr>
              </a:solidFill>
              <a:effectLst/>
              <a:latin typeface="Arial" panose="020B0604020202020204" pitchFamily="34" charset="0"/>
            </a:endParaRPr>
          </a:p>
        </p:txBody>
      </p:sp>
      <p:pic>
        <p:nvPicPr>
          <p:cNvPr id="2054" name="Picture 6" descr="×ª××¦××ª ×ª××× × ×¢×××¨ âªidea iconâ¬â">
            <a:extLst>
              <a:ext uri="{FF2B5EF4-FFF2-40B4-BE49-F238E27FC236}">
                <a16:creationId xmlns:a16="http://schemas.microsoft.com/office/drawing/2014/main" id="{7E0D6235-A9D4-4FAD-A196-AC31B84CF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88" y="353993"/>
            <a:ext cx="1260088" cy="142981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ACB9DC2F-B78F-41CC-8152-2F2A37822B7D}"/>
              </a:ext>
            </a:extLst>
          </p:cNvPr>
          <p:cNvSpPr/>
          <p:nvPr/>
        </p:nvSpPr>
        <p:spPr>
          <a:xfrm>
            <a:off x="2657228" y="468736"/>
            <a:ext cx="7577715" cy="1477328"/>
          </a:xfrm>
          <a:prstGeom prst="rect">
            <a:avLst/>
          </a:prstGeom>
        </p:spPr>
        <p:txBody>
          <a:bodyPr wrap="none">
            <a:spAutoFit/>
          </a:bodyPr>
          <a:lstStyle/>
          <a:p>
            <a:pPr algn="ctr"/>
            <a:r>
              <a:rPr lang="he-IL" sz="4000" dirty="0">
                <a:solidFill>
                  <a:srgbClr val="FF0000"/>
                </a:solidFill>
                <a:latin typeface="Guttman Adii" panose="02010401010101010101" pitchFamily="2" charset="-79"/>
                <a:cs typeface="Guttman Adii" panose="02010401010101010101" pitchFamily="2" charset="-79"/>
              </a:rPr>
              <a:t>מכאן אולי נוכל לעבור לרעיון הגדול </a:t>
            </a:r>
          </a:p>
          <a:p>
            <a:pPr algn="ctr"/>
            <a:endParaRPr lang="he-IL" sz="1000" dirty="0">
              <a:solidFill>
                <a:srgbClr val="FF0000"/>
              </a:solidFill>
              <a:latin typeface="Guttman Adii" panose="02010401010101010101" pitchFamily="2" charset="-79"/>
              <a:cs typeface="Guttman Adii" panose="02010401010101010101" pitchFamily="2" charset="-79"/>
            </a:endParaRPr>
          </a:p>
          <a:p>
            <a:pPr algn="ctr"/>
            <a:r>
              <a:rPr lang="he-IL" sz="4000" dirty="0">
                <a:solidFill>
                  <a:srgbClr val="FF0000"/>
                </a:solidFill>
                <a:latin typeface="Guttman Adii" panose="02010401010101010101" pitchFamily="2" charset="-79"/>
                <a:cs typeface="Guttman Adii" panose="02010401010101010101" pitchFamily="2" charset="-79"/>
              </a:rPr>
              <a:t>בלימוד יחידת פרקי אברהם:</a:t>
            </a:r>
            <a:endParaRPr lang="en-US" sz="4000" dirty="0">
              <a:solidFill>
                <a:srgbClr val="FF0000"/>
              </a:solidFill>
              <a:cs typeface="Guttman Adii" panose="02010401010101010101" pitchFamily="2" charset="-79"/>
            </a:endParaRPr>
          </a:p>
        </p:txBody>
      </p:sp>
    </p:spTree>
    <p:extLst>
      <p:ext uri="{BB962C8B-B14F-4D97-AF65-F5344CB8AC3E}">
        <p14:creationId xmlns:p14="http://schemas.microsoft.com/office/powerpoint/2010/main" val="11055775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067290" y="2109486"/>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כב</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015109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9998167"/>
              </p:ext>
            </p:extLst>
          </p:nvPr>
        </p:nvGraphicFramePr>
        <p:xfrm>
          <a:off x="9793913" y="758190"/>
          <a:ext cx="2275399" cy="5341620"/>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521" y="1156760"/>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232" y="287298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3913" y="4778300"/>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0" y="141172"/>
            <a:ext cx="9549114" cy="7148111"/>
          </a:xfrm>
          <a:prstGeom prst="rect">
            <a:avLst/>
          </a:prstGeom>
          <a:solidFill>
            <a:srgbClr val="FFFF00"/>
          </a:solidFill>
          <a:ln w="57150">
            <a:solidFill>
              <a:schemeClr val="tx2"/>
            </a:solidFill>
          </a:ln>
        </p:spPr>
        <p:txBody>
          <a:bodyPr wrap="square">
            <a:spAutoFit/>
          </a:bodyPr>
          <a:lstStyle/>
          <a:p>
            <a:pPr algn="ctr"/>
            <a:r>
              <a:rPr lang="he-IL" sz="28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תמצית פרק </a:t>
            </a:r>
            <a:r>
              <a:rPr lang="he-IL" sz="28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כב</a:t>
            </a:r>
            <a:endParaRPr lang="en-US" sz="2000" b="1" dirty="0">
              <a:solidFill>
                <a:schemeClr val="accent6"/>
              </a:solidFill>
              <a:latin typeface="Times New Roman" panose="02020603050405020304" pitchFamily="18" charset="0"/>
              <a:ea typeface="Times New Roman" panose="02020603050405020304" pitchFamily="18" charset="0"/>
              <a:cs typeface="Guttman Adii" panose="02010401010101010101" pitchFamily="2" charset="-79"/>
            </a:endParaRPr>
          </a:p>
          <a:p>
            <a:r>
              <a:rPr lang="he-IL" sz="14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התגלות ה' לאברהם (א-ב)</a:t>
            </a:r>
          </a:p>
          <a:p>
            <a:endParaRPr lang="he-IL" sz="8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dirty="0">
                <a:latin typeface="Guttman Adii" panose="02010401010101010101" pitchFamily="2" charset="-79"/>
                <a:ea typeface="Times New Roman" panose="02020603050405020304" pitchFamily="18" charset="0"/>
                <a:cs typeface="Guttman Adii" panose="02010401010101010101" pitchFamily="2" charset="-79"/>
              </a:rPr>
              <a:t>הכתוב פותח בעובדה שהעקדה היא ניסיון לאברהם. ה' מבקש מאברהם לקחת את בנו, יצחק, ולהעלות אותו לעולה בארץ המוריה על אחד ההרים אשר יאמר אליו. </a:t>
            </a:r>
          </a:p>
          <a:p>
            <a:endParaRPr lang="he-IL" sz="9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endParaRPr>
          </a:p>
          <a:p>
            <a:r>
              <a:rPr lang="he-IL" sz="14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"וירא את המקום מרחוק" (ג-ו)</a:t>
            </a:r>
          </a:p>
          <a:p>
            <a:endParaRPr lang="he-IL" sz="4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dirty="0">
                <a:latin typeface="Guttman Adii" panose="02010401010101010101" pitchFamily="2" charset="-79"/>
                <a:ea typeface="Times New Roman" panose="02020603050405020304" pitchFamily="18" charset="0"/>
                <a:cs typeface="Guttman Adii" panose="02010401010101010101" pitchFamily="2" charset="-79"/>
              </a:rPr>
              <a:t>אברהם מציית לדברי ה' והולך עם יצחק ושני נעריו "אֶל-הַמָּקוֹם אֲשֶׁר-אָמַר-לוֹ </a:t>
            </a:r>
            <a:r>
              <a:rPr lang="he-IL" sz="1600" dirty="0" err="1">
                <a:latin typeface="Guttman Adii" panose="02010401010101010101" pitchFamily="2" charset="-79"/>
                <a:ea typeface="Times New Roman" panose="02020603050405020304" pitchFamily="18" charset="0"/>
                <a:cs typeface="Guttman Adii" panose="02010401010101010101" pitchFamily="2" charset="-79"/>
              </a:rPr>
              <a:t>הָאֱלֹהִים</a:t>
            </a:r>
            <a:r>
              <a:rPr lang="he-IL" sz="1600" dirty="0">
                <a:latin typeface="Guttman Adii" panose="02010401010101010101" pitchFamily="2" charset="-79"/>
                <a:ea typeface="Times New Roman" panose="02020603050405020304" pitchFamily="18" charset="0"/>
                <a:cs typeface="Guttman Adii" panose="02010401010101010101" pitchFamily="2" charset="-79"/>
              </a:rPr>
              <a:t>" ."בַּיּוֹם הַשְּׁלִישִׁי </a:t>
            </a:r>
            <a:r>
              <a:rPr lang="he-IL" sz="1600" dirty="0" err="1">
                <a:latin typeface="Guttman Adii" panose="02010401010101010101" pitchFamily="2" charset="-79"/>
                <a:ea typeface="Times New Roman" panose="02020603050405020304" pitchFamily="18" charset="0"/>
                <a:cs typeface="Guttman Adii" panose="02010401010101010101" pitchFamily="2" charset="-79"/>
              </a:rPr>
              <a:t>וַיִּשָּׂא</a:t>
            </a:r>
            <a:r>
              <a:rPr lang="he-IL" sz="1600" dirty="0">
                <a:latin typeface="Guttman Adii" panose="02010401010101010101" pitchFamily="2" charset="-79"/>
                <a:ea typeface="Times New Roman" panose="02020603050405020304" pitchFamily="18" charset="0"/>
                <a:cs typeface="Guttman Adii" panose="02010401010101010101" pitchFamily="2" charset="-79"/>
              </a:rPr>
              <a:t> אַבְרָהָם אֶת-עֵינָיו וַיַּרְא אֶת-הַמָּקוֹם מֵרָחֹק". אברהם רואה את המקום ומבקש מנעריו להישאר מאחור "</a:t>
            </a:r>
            <a:r>
              <a:rPr lang="he-IL" sz="1600" dirty="0" err="1">
                <a:latin typeface="Guttman Adii" panose="02010401010101010101" pitchFamily="2" charset="-79"/>
                <a:ea typeface="Times New Roman" panose="02020603050405020304" pitchFamily="18" charset="0"/>
                <a:cs typeface="Guttman Adii" panose="02010401010101010101" pitchFamily="2" charset="-79"/>
              </a:rPr>
              <a:t>וְנָשׁוּבָה</a:t>
            </a:r>
            <a:r>
              <a:rPr lang="he-IL" sz="1600" dirty="0">
                <a:latin typeface="Guttman Adii" panose="02010401010101010101" pitchFamily="2" charset="-79"/>
                <a:ea typeface="Times New Roman" panose="02020603050405020304" pitchFamily="18" charset="0"/>
                <a:cs typeface="Guttman Adii" panose="02010401010101010101" pitchFamily="2" charset="-79"/>
              </a:rPr>
              <a:t> אֲלֵיכֶם". אברהם שם את עצי העולה, על יצחק ולוקח בידו את האש והמאכלת, ובכל זאת "וַיֵּלְכוּ שְׁנֵיהֶם יַחְדָּו"</a:t>
            </a:r>
          </a:p>
          <a:p>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r>
              <a:rPr lang="he-IL" sz="14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"ואיה השה לעולה?" (ז-ח)</a:t>
            </a:r>
          </a:p>
          <a:p>
            <a:endParaRPr lang="he-IL" sz="3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dirty="0">
                <a:latin typeface="Guttman Adii" panose="02010401010101010101" pitchFamily="2" charset="-79"/>
                <a:ea typeface="Times New Roman" panose="02020603050405020304" pitchFamily="18" charset="0"/>
                <a:cs typeface="Guttman Adii" panose="02010401010101010101" pitchFamily="2" charset="-79"/>
              </a:rPr>
              <a:t>פסוקים אלה מתארים דו שיח מרתק בין אברהם ליצחק. יצחק שואל "הִנֵּה הָאֵשׁ וְהָעֵצִים וְאַיֵּה הַשֶּׂה לְעֹלָה?". האם יצחק מבין שהוא "השה לעלה"? לאיזו תשובה מצפה יצחק ? אברהם מתחמק: "</a:t>
            </a:r>
            <a:r>
              <a:rPr lang="he-IL" sz="1600" dirty="0" err="1">
                <a:latin typeface="Guttman Adii" panose="02010401010101010101" pitchFamily="2" charset="-79"/>
                <a:ea typeface="Times New Roman" panose="02020603050405020304" pitchFamily="18" charset="0"/>
                <a:cs typeface="Guttman Adii" panose="02010401010101010101" pitchFamily="2" charset="-79"/>
              </a:rPr>
              <a:t>אֱלֹהִים</a:t>
            </a:r>
            <a:r>
              <a:rPr lang="he-IL" sz="1600" dirty="0">
                <a:latin typeface="Guttman Adii" panose="02010401010101010101" pitchFamily="2" charset="-79"/>
                <a:ea typeface="Times New Roman" panose="02020603050405020304" pitchFamily="18" charset="0"/>
                <a:cs typeface="Guttman Adii" panose="02010401010101010101" pitchFamily="2" charset="-79"/>
              </a:rPr>
              <a:t> יִרְאֶה-לּוֹ הַשֶּׂה לְעֹלָה בְּנִי" </a:t>
            </a:r>
          </a:p>
          <a:p>
            <a:endParaRPr lang="he-IL" sz="1000" dirty="0">
              <a:latin typeface="Guttman Adii" panose="02010401010101010101" pitchFamily="2" charset="-79"/>
              <a:ea typeface="Times New Roman" panose="02020603050405020304" pitchFamily="18" charset="0"/>
              <a:cs typeface="Guttman Adii" panose="02010401010101010101" pitchFamily="2" charset="-79"/>
            </a:endParaRPr>
          </a:p>
          <a:p>
            <a:r>
              <a:rPr lang="he-IL" sz="14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העקידה (ט-י)</a:t>
            </a:r>
          </a:p>
          <a:p>
            <a:endParaRPr lang="he-IL" sz="4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dirty="0">
                <a:latin typeface="Guttman Adii" panose="02010401010101010101" pitchFamily="2" charset="-79"/>
                <a:ea typeface="Times New Roman" panose="02020603050405020304" pitchFamily="18" charset="0"/>
                <a:cs typeface="Guttman Adii" panose="02010401010101010101" pitchFamily="2" charset="-79"/>
              </a:rPr>
              <a:t>אברהם ויצחק מגיעים אל המקום, אברהם מתחיל בבניית מזבח, ממשיך בעריכת העצים על המזבח ועוקד את יצחק בנו. אברהם שולח את ידו כדי לשחוט את בנו ואז מגיע הציווי מלמעלה. "אל תשלח ידך אל הנער", רגע לפני שאברהם שוחט את בנו, מלאך ה' קורא לאברהם,  מלאך ה' מגלה לאברהם שה' לא באמת מעוניין בהקרבת יצחק אלא רק בידיעה הגמורה "כִּי עַתָּה יָדַעְתִּי כִּי-יְרֵא </a:t>
            </a:r>
            <a:r>
              <a:rPr lang="he-IL" sz="1600" dirty="0" err="1">
                <a:latin typeface="Guttman Adii" panose="02010401010101010101" pitchFamily="2" charset="-79"/>
                <a:ea typeface="Times New Roman" panose="02020603050405020304" pitchFamily="18" charset="0"/>
                <a:cs typeface="Guttman Adii" panose="02010401010101010101" pitchFamily="2" charset="-79"/>
              </a:rPr>
              <a:t>אֱלֹהִים</a:t>
            </a:r>
            <a:r>
              <a:rPr lang="he-IL" sz="1600" dirty="0">
                <a:latin typeface="Guttman Adii" panose="02010401010101010101" pitchFamily="2" charset="-79"/>
                <a:ea typeface="Times New Roman" panose="02020603050405020304" pitchFamily="18" charset="0"/>
                <a:cs typeface="Guttman Adii" panose="02010401010101010101" pitchFamily="2" charset="-79"/>
              </a:rPr>
              <a:t> אַתָּה "ויקרא אברהם שם המקום ההוא ה' יראה"</a:t>
            </a:r>
          </a:p>
          <a:p>
            <a:r>
              <a:rPr lang="he-IL" sz="1600" dirty="0">
                <a:latin typeface="Guttman Adii" panose="02010401010101010101" pitchFamily="2" charset="-79"/>
                <a:ea typeface="Times New Roman" panose="02020603050405020304" pitchFamily="18" charset="0"/>
                <a:cs typeface="Guttman Adii" panose="02010401010101010101" pitchFamily="2" charset="-79"/>
              </a:rPr>
              <a:t>כמו בקטע המקביל, שוב "</a:t>
            </a:r>
            <a:r>
              <a:rPr lang="he-IL" sz="1600" dirty="0" err="1">
                <a:latin typeface="Guttman Adii" panose="02010401010101010101" pitchFamily="2" charset="-79"/>
                <a:ea typeface="Times New Roman" panose="02020603050405020304" pitchFamily="18" charset="0"/>
                <a:cs typeface="Guttman Adii" panose="02010401010101010101" pitchFamily="2" charset="-79"/>
              </a:rPr>
              <a:t>וַיִּשָּׂא</a:t>
            </a:r>
            <a:r>
              <a:rPr lang="he-IL" sz="1600" dirty="0">
                <a:latin typeface="Guttman Adii" panose="02010401010101010101" pitchFamily="2" charset="-79"/>
                <a:ea typeface="Times New Roman" panose="02020603050405020304" pitchFamily="18" charset="0"/>
                <a:cs typeface="Guttman Adii" panose="02010401010101010101" pitchFamily="2" charset="-79"/>
              </a:rPr>
              <a:t> אַבְרָהָם אֶת-עֵינָיו" וכעת הוא רואה איל, והוא מעלה את האיל במקום יצחק. </a:t>
            </a:r>
          </a:p>
          <a:p>
            <a:r>
              <a:rPr lang="he-IL" sz="1600" dirty="0">
                <a:latin typeface="Guttman Adii" panose="02010401010101010101" pitchFamily="2" charset="-79"/>
                <a:ea typeface="Times New Roman" panose="02020603050405020304" pitchFamily="18" charset="0"/>
                <a:cs typeface="Guttman Adii" panose="02010401010101010101" pitchFamily="2" charset="-79"/>
              </a:rPr>
              <a:t>על שם הראיה (החוזרת ונשנית בסיפור) אברהם קורא למקום "ה' יִרְאֶה"</a:t>
            </a:r>
          </a:p>
          <a:p>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התגלות מלאך ה' לאברהם (טו-</a:t>
            </a:r>
            <a:r>
              <a:rPr lang="he-IL" sz="16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יט</a:t>
            </a:r>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a:t>
            </a:r>
          </a:p>
          <a:p>
            <a:endParaRPr lang="he-IL" sz="3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dirty="0">
                <a:latin typeface="Guttman Adii" panose="02010401010101010101" pitchFamily="2" charset="-79"/>
                <a:ea typeface="Times New Roman" panose="02020603050405020304" pitchFamily="18" charset="0"/>
                <a:cs typeface="Guttman Adii" panose="02010401010101010101" pitchFamily="2" charset="-79"/>
              </a:rPr>
              <a:t>לאחר סיום הסיפור מלאך ה' מתגלה שוב אל אברהם ומברכו על שעמד בניסיון "וְלֹא חָשַׂכְתָּ אֶת-בִּנְךָ אֶת-יְחִידֶךָ". אברהם </a:t>
            </a:r>
            <a:r>
              <a:rPr lang="he-IL" sz="1600" spc="-50" dirty="0">
                <a:latin typeface="Guttman Adii" panose="02010401010101010101" pitchFamily="2" charset="-79"/>
                <a:ea typeface="Times New Roman" panose="02020603050405020304" pitchFamily="18" charset="0"/>
                <a:cs typeface="Guttman Adii" panose="02010401010101010101" pitchFamily="2" charset="-79"/>
              </a:rPr>
              <a:t>זוכה לברכת ריבוי הזרע, </a:t>
            </a:r>
            <a:r>
              <a:rPr lang="he-IL" sz="1600" spc="-50" dirty="0" err="1">
                <a:latin typeface="Guttman Adii" panose="02010401010101010101" pitchFamily="2" charset="-79"/>
                <a:ea typeface="Times New Roman" panose="02020603050405020304" pitchFamily="18" charset="0"/>
                <a:cs typeface="Guttman Adii" panose="02010401010101010101" pitchFamily="2" charset="-79"/>
              </a:rPr>
              <a:t>וש"וְהִתְבָּרְכו</a:t>
            </a:r>
            <a:r>
              <a:rPr lang="he-IL" sz="1600" spc="-50" dirty="0">
                <a:latin typeface="Guttman Adii" panose="02010401010101010101" pitchFamily="2" charset="-79"/>
                <a:ea typeface="Times New Roman" panose="02020603050405020304" pitchFamily="18" charset="0"/>
                <a:cs typeface="Guttman Adii" panose="02010401010101010101" pitchFamily="2" charset="-79"/>
              </a:rPr>
              <a:t>ּ בְזַרְעֲךָ כֹּל גּוֹיֵי הָאָרֶץ". אברהם </a:t>
            </a:r>
            <a:r>
              <a:rPr lang="he-IL" sz="1200" spc="-50" dirty="0">
                <a:latin typeface="Guttman Adii" panose="02010401010101010101" pitchFamily="2" charset="-79"/>
                <a:ea typeface="Times New Roman" panose="02020603050405020304" pitchFamily="18" charset="0"/>
                <a:cs typeface="Guttman Adii" panose="02010401010101010101" pitchFamily="2" charset="-79"/>
              </a:rPr>
              <a:t>(עם או בלי יצחק?) </a:t>
            </a:r>
            <a:r>
              <a:rPr lang="he-IL" sz="1600" spc="-50" dirty="0">
                <a:latin typeface="Guttman Adii" panose="02010401010101010101" pitchFamily="2" charset="-79"/>
                <a:ea typeface="Times New Roman" panose="02020603050405020304" pitchFamily="18" charset="0"/>
                <a:cs typeface="Guttman Adii" panose="02010401010101010101" pitchFamily="2" charset="-79"/>
              </a:rPr>
              <a:t>שב אל הנערים והם חוזרים לשבת בבאר שבע.</a:t>
            </a:r>
          </a:p>
          <a:p>
            <a:endParaRPr lang="he-IL" sz="105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בני </a:t>
            </a:r>
            <a:r>
              <a:rPr lang="he-IL" sz="16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נחור</a:t>
            </a:r>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 (כ-כד) </a:t>
            </a:r>
            <a:r>
              <a:rPr lang="he-IL" sz="1600" dirty="0">
                <a:latin typeface="Guttman Adii" panose="02010401010101010101" pitchFamily="2" charset="-79"/>
                <a:ea typeface="Times New Roman" panose="02020603050405020304" pitchFamily="18" charset="0"/>
                <a:cs typeface="Guttman Adii" panose="02010401010101010101" pitchFamily="2" charset="-79"/>
              </a:rPr>
              <a:t>הפרק מסתיים ברשימת בני </a:t>
            </a:r>
            <a:r>
              <a:rPr lang="he-IL" sz="1600" dirty="0" err="1">
                <a:latin typeface="Guttman Adii" panose="02010401010101010101" pitchFamily="2" charset="-79"/>
                <a:ea typeface="Times New Roman" panose="02020603050405020304" pitchFamily="18" charset="0"/>
                <a:cs typeface="Guttman Adii" panose="02010401010101010101" pitchFamily="2" charset="-79"/>
              </a:rPr>
              <a:t>נחור</a:t>
            </a:r>
            <a:r>
              <a:rPr lang="he-IL" sz="1600" dirty="0">
                <a:latin typeface="Guttman Adii" panose="02010401010101010101" pitchFamily="2" charset="-79"/>
                <a:ea typeface="Times New Roman" panose="02020603050405020304" pitchFamily="18" charset="0"/>
                <a:cs typeface="Guttman Adii" panose="02010401010101010101" pitchFamily="2" charset="-79"/>
              </a:rPr>
              <a:t>, הקושרת אותנו אל ההמשך: מות שרה וחיפוש כלה ליצחק.</a:t>
            </a:r>
          </a:p>
          <a:p>
            <a:endParaRPr lang="he-IL" sz="1700" dirty="0">
              <a:latin typeface="Guttman Adii" panose="02010401010101010101" pitchFamily="2" charset="-79"/>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4455096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ª××¦××ª ×ª××× × ×¢×××¨ âªgenesis abrahamâ¬â">
            <a:extLst>
              <a:ext uri="{FF2B5EF4-FFF2-40B4-BE49-F238E27FC236}">
                <a16:creationId xmlns:a16="http://schemas.microsoft.com/office/drawing/2014/main" id="{758E57B6-4FB6-44C5-878E-5A6F2612B8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9" r="7023"/>
          <a:stretch/>
        </p:blipFill>
        <p:spPr bwMode="auto">
          <a:xfrm>
            <a:off x="8240784" y="1575611"/>
            <a:ext cx="3701834" cy="3282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58A94C-5B31-4C50-B529-14D0FD4161BD}"/>
              </a:ext>
            </a:extLst>
          </p:cNvPr>
          <p:cNvSpPr txBox="1"/>
          <p:nvPr/>
        </p:nvSpPr>
        <p:spPr>
          <a:xfrm>
            <a:off x="2897436" y="159143"/>
            <a:ext cx="7458419" cy="1107996"/>
          </a:xfrm>
          <a:prstGeom prst="rect">
            <a:avLst/>
          </a:prstGeom>
          <a:noFill/>
        </p:spPr>
        <p:txBody>
          <a:bodyPr wrap="square" rtlCol="1">
            <a:spAutoFit/>
          </a:bodyPr>
          <a:lstStyle/>
          <a:p>
            <a:pPr algn="ctr"/>
            <a:r>
              <a:rPr lang="he-IL" sz="6600" dirty="0">
                <a:solidFill>
                  <a:srgbClr val="FF0000"/>
                </a:solidFill>
                <a:latin typeface="Guttman Adii" panose="02010401010101010101" pitchFamily="2" charset="-79"/>
                <a:cs typeface="Guttman Adii" panose="02010401010101010101" pitchFamily="2" charset="-79"/>
              </a:rPr>
              <a:t>עקידת יצחק (פרק </a:t>
            </a:r>
            <a:r>
              <a:rPr lang="he-IL" sz="6600" dirty="0" err="1">
                <a:solidFill>
                  <a:srgbClr val="FF0000"/>
                </a:solidFill>
                <a:latin typeface="Guttman Adii" panose="02010401010101010101" pitchFamily="2" charset="-79"/>
                <a:cs typeface="Guttman Adii" panose="02010401010101010101" pitchFamily="2" charset="-79"/>
              </a:rPr>
              <a:t>כב</a:t>
            </a:r>
            <a:r>
              <a:rPr lang="he-IL" sz="6600" dirty="0">
                <a:solidFill>
                  <a:srgbClr val="FF0000"/>
                </a:solidFill>
                <a:latin typeface="Guttman Adii" panose="02010401010101010101" pitchFamily="2" charset="-79"/>
                <a:cs typeface="Guttman Adii" panose="02010401010101010101" pitchFamily="2" charset="-79"/>
              </a:rPr>
              <a:t>)</a:t>
            </a:r>
            <a:endParaRPr lang="he-IL" dirty="0">
              <a:solidFill>
                <a:srgbClr val="FF0000"/>
              </a:solidFill>
              <a:latin typeface="Guttman Adii" panose="02010401010101010101" pitchFamily="2" charset="-79"/>
              <a:cs typeface="Guttman Adii" panose="02010401010101010101" pitchFamily="2" charset="-79"/>
            </a:endParaRPr>
          </a:p>
        </p:txBody>
      </p:sp>
      <p:pic>
        <p:nvPicPr>
          <p:cNvPr id="5122" name="Picture 2" descr="AbraÃ£o e Isaque no sacrifÃ­cio do carneiro. Gen 22:13">
            <a:extLst>
              <a:ext uri="{FF2B5EF4-FFF2-40B4-BE49-F238E27FC236}">
                <a16:creationId xmlns:a16="http://schemas.microsoft.com/office/drawing/2014/main" id="{39D59825-FE69-48E8-9C5D-D047A9638B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6" r="11074"/>
          <a:stretch/>
        </p:blipFill>
        <p:spPr bwMode="auto">
          <a:xfrm>
            <a:off x="249382" y="3205908"/>
            <a:ext cx="3573471" cy="34048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ª××× × ×§×©××¨×">
            <a:extLst>
              <a:ext uri="{FF2B5EF4-FFF2-40B4-BE49-F238E27FC236}">
                <a16:creationId xmlns:a16="http://schemas.microsoft.com/office/drawing/2014/main" id="{F1CE7E52-B10E-453B-B9F9-5FCA30A23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634" y="2130143"/>
            <a:ext cx="3440731" cy="3790636"/>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8560A717-06FF-496B-AC15-54814B6D30D3}"/>
              </a:ext>
            </a:extLst>
          </p:cNvPr>
          <p:cNvSpPr/>
          <p:nvPr/>
        </p:nvSpPr>
        <p:spPr>
          <a:xfrm>
            <a:off x="249382" y="219639"/>
            <a:ext cx="1499082"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5716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solidFill>
            <a:srgbClr val="FFFF00"/>
          </a:solid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399890" y="4762272"/>
            <a:ext cx="92027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a:p>
            <a:pPr algn="ctr"/>
            <a:r>
              <a:rPr lang="he-IL" sz="1600" dirty="0">
                <a:latin typeface="Guttman Adii" panose="02010401010101010101" pitchFamily="2" charset="-79"/>
                <a:cs typeface="Guttman Adii" panose="02010401010101010101" pitchFamily="2" charset="-79"/>
              </a:rPr>
              <a:t>וקבורתה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sp>
        <p:nvSpPr>
          <p:cNvPr id="41" name="TextBox 40">
            <a:extLst>
              <a:ext uri="{FF2B5EF4-FFF2-40B4-BE49-F238E27FC236}">
                <a16:creationId xmlns:a16="http://schemas.microsoft.com/office/drawing/2014/main" id="{548AE96F-E0B7-4477-8FDB-5603C87BFEA9}"/>
              </a:ext>
            </a:extLst>
          </p:cNvPr>
          <p:cNvSpPr txBox="1"/>
          <p:nvPr/>
        </p:nvSpPr>
        <p:spPr>
          <a:xfrm>
            <a:off x="5353719" y="3708500"/>
            <a:ext cx="658273" cy="830997"/>
          </a:xfrm>
          <a:prstGeom prst="rect">
            <a:avLst/>
          </a:prstGeom>
          <a:solidFill>
            <a:srgbClr val="FFFF00"/>
          </a:solid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צאצאי</a:t>
            </a:r>
          </a:p>
          <a:p>
            <a:pPr algn="ctr"/>
            <a:r>
              <a:rPr lang="he-IL" sz="1200" dirty="0" err="1">
                <a:latin typeface="Guttman Adii" panose="02010401010101010101" pitchFamily="2" charset="-79"/>
                <a:cs typeface="Guttman Adii" panose="02010401010101010101" pitchFamily="2" charset="-79"/>
              </a:rPr>
              <a:t>נחור</a:t>
            </a:r>
            <a:endParaRPr lang="he-IL" sz="1200" dirty="0">
              <a:latin typeface="Guttman Adii" panose="02010401010101010101" pitchFamily="2" charset="-79"/>
              <a:cs typeface="Guttman Adii" panose="02010401010101010101" pitchFamily="2" charset="-79"/>
            </a:endParaRPr>
          </a:p>
          <a:p>
            <a:pPr algn="ctr"/>
            <a:r>
              <a:rPr lang="he-IL" sz="1200" dirty="0">
                <a:latin typeface="Guttman Adii" panose="02010401010101010101" pitchFamily="2" charset="-79"/>
                <a:cs typeface="Guttman Adii" panose="02010401010101010101" pitchFamily="2" charset="-79"/>
              </a:rPr>
              <a:t>אחיו</a:t>
            </a:r>
          </a:p>
          <a:p>
            <a:pPr algn="ctr"/>
            <a:r>
              <a:rPr lang="he-IL" sz="1050" dirty="0">
                <a:latin typeface="Guttman Adii" panose="02010401010101010101" pitchFamily="2" charset="-79"/>
                <a:cs typeface="Guttman Adii" panose="02010401010101010101" pitchFamily="2" charset="-79"/>
              </a:rPr>
              <a:t>(רבקה</a:t>
            </a:r>
            <a:r>
              <a:rPr lang="he-IL" sz="1200" dirty="0">
                <a:latin typeface="Guttman Adii" panose="02010401010101010101" pitchFamily="2" charset="-79"/>
                <a:cs typeface="Guttman Adii" panose="02010401010101010101" pitchFamily="2" charset="-79"/>
              </a:rPr>
              <a:t>)</a:t>
            </a:r>
          </a:p>
        </p:txBody>
      </p:sp>
      <p:pic>
        <p:nvPicPr>
          <p:cNvPr id="42" name="Picture 4" descr="×ª××× × ×§×©××¨×">
            <a:extLst>
              <a:ext uri="{FF2B5EF4-FFF2-40B4-BE49-F238E27FC236}">
                <a16:creationId xmlns:a16="http://schemas.microsoft.com/office/drawing/2014/main" id="{664E11E8-5F0C-4C35-9EDB-29DBF3F23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814213" y="278005"/>
            <a:ext cx="2653196" cy="110709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DD7B7E80-C6FB-4D13-B358-524067DA3477}"/>
              </a:ext>
            </a:extLst>
          </p:cNvPr>
          <p:cNvSpPr txBox="1"/>
          <p:nvPr/>
        </p:nvSpPr>
        <p:spPr>
          <a:xfrm>
            <a:off x="6217726" y="482869"/>
            <a:ext cx="936183" cy="461665"/>
          </a:xfrm>
          <a:prstGeom prst="rect">
            <a:avLst/>
          </a:prstGeom>
          <a:noFill/>
          <a:ln w="38100">
            <a:noFill/>
          </a:ln>
        </p:spPr>
        <p:txBody>
          <a:bodyPr wrap="square" rtlCol="1">
            <a:spAutoFit/>
          </a:bodyPr>
          <a:lstStyle/>
          <a:p>
            <a:pPr algn="ctr"/>
            <a:endParaRPr lang="he-IL" sz="600" dirty="0">
              <a:solidFill>
                <a:schemeClr val="bg1"/>
              </a:solidFill>
              <a:latin typeface="Guttman Adii" panose="02010401010101010101" pitchFamily="2" charset="-79"/>
              <a:cs typeface="Guttman Adii" panose="02010401010101010101" pitchFamily="2" charset="-79"/>
            </a:endParaRPr>
          </a:p>
          <a:p>
            <a:pPr algn="ctr"/>
            <a:r>
              <a:rPr lang="he-IL" dirty="0">
                <a:solidFill>
                  <a:schemeClr val="bg1"/>
                </a:solidFill>
                <a:latin typeface="Guttman Adii" panose="02010401010101010101" pitchFamily="2" charset="-79"/>
                <a:cs typeface="Guttman Adii" panose="02010401010101010101" pitchFamily="2" charset="-79"/>
              </a:rPr>
              <a:t>פרק </a:t>
            </a:r>
            <a:r>
              <a:rPr lang="he-IL" dirty="0" err="1">
                <a:solidFill>
                  <a:schemeClr val="bg1"/>
                </a:solidFill>
                <a:latin typeface="Guttman Adii" panose="02010401010101010101" pitchFamily="2" charset="-79"/>
                <a:cs typeface="Guttman Adii" panose="02010401010101010101" pitchFamily="2" charset="-79"/>
              </a:rPr>
              <a:t>כב</a:t>
            </a:r>
            <a:endParaRPr lang="he-IL" dirty="0">
              <a:solidFill>
                <a:schemeClr val="bg1"/>
              </a:solidFill>
              <a:latin typeface="Guttman Adii" panose="02010401010101010101" pitchFamily="2" charset="-79"/>
              <a:cs typeface="Guttman Adii" panose="02010401010101010101" pitchFamily="2" charset="-79"/>
            </a:endParaRPr>
          </a:p>
        </p:txBody>
      </p:sp>
      <p:sp>
        <p:nvSpPr>
          <p:cNvPr id="54" name="TextBox 53">
            <a:extLst>
              <a:ext uri="{FF2B5EF4-FFF2-40B4-BE49-F238E27FC236}">
                <a16:creationId xmlns:a16="http://schemas.microsoft.com/office/drawing/2014/main" id="{C0C1B900-FF63-40B9-B676-EBC4BDBDD8B1}"/>
              </a:ext>
            </a:extLst>
          </p:cNvPr>
          <p:cNvSpPr txBox="1"/>
          <p:nvPr/>
        </p:nvSpPr>
        <p:spPr>
          <a:xfrm>
            <a:off x="4891002" y="455925"/>
            <a:ext cx="1326724" cy="584775"/>
          </a:xfrm>
          <a:prstGeom prst="rect">
            <a:avLst/>
          </a:prstGeom>
          <a:noFill/>
          <a:ln w="38100">
            <a:noFill/>
          </a:ln>
        </p:spPr>
        <p:txBody>
          <a:bodyPr wrap="square" rtlCol="1">
            <a:spAutoFit/>
          </a:bodyPr>
          <a:lstStyle/>
          <a:p>
            <a:pPr algn="ctr"/>
            <a:r>
              <a:rPr lang="he-IL" sz="1600" dirty="0">
                <a:solidFill>
                  <a:schemeClr val="bg1"/>
                </a:solidFill>
                <a:latin typeface="Guttman Adii" panose="02010401010101010101" pitchFamily="2" charset="-79"/>
                <a:cs typeface="Guttman Adii" panose="02010401010101010101" pitchFamily="2" charset="-79"/>
              </a:rPr>
              <a:t>עקדת יצחק</a:t>
            </a:r>
          </a:p>
          <a:p>
            <a:pPr algn="ctr"/>
            <a:r>
              <a:rPr lang="he-IL" sz="1600" dirty="0">
                <a:solidFill>
                  <a:schemeClr val="bg1"/>
                </a:solidFill>
                <a:latin typeface="Guttman Adii" panose="02010401010101010101" pitchFamily="2" charset="-79"/>
                <a:cs typeface="Guttman Adii" panose="02010401010101010101" pitchFamily="2" charset="-79"/>
              </a:rPr>
              <a:t>צאצאי </a:t>
            </a:r>
            <a:r>
              <a:rPr lang="he-IL" sz="1600" dirty="0" err="1">
                <a:solidFill>
                  <a:schemeClr val="bg1"/>
                </a:solidFill>
                <a:latin typeface="Guttman Adii" panose="02010401010101010101" pitchFamily="2" charset="-79"/>
                <a:cs typeface="Guttman Adii" panose="02010401010101010101" pitchFamily="2" charset="-79"/>
              </a:rPr>
              <a:t>נחור</a:t>
            </a:r>
            <a:endParaRPr lang="he-IL" sz="1600" dirty="0">
              <a:solidFill>
                <a:schemeClr val="bg1"/>
              </a:solidFill>
              <a:latin typeface="Guttman Adii" panose="02010401010101010101" pitchFamily="2" charset="-79"/>
              <a:cs typeface="Guttman Adii" panose="02010401010101010101" pitchFamily="2" charset="-79"/>
            </a:endParaRPr>
          </a:p>
        </p:txBody>
      </p:sp>
      <p:sp>
        <p:nvSpPr>
          <p:cNvPr id="55" name="מלבן 54">
            <a:extLst>
              <a:ext uri="{FF2B5EF4-FFF2-40B4-BE49-F238E27FC236}">
                <a16:creationId xmlns:a16="http://schemas.microsoft.com/office/drawing/2014/main" id="{CC70C191-0FB9-4121-80F0-D7F9F532EA7F}"/>
              </a:ext>
            </a:extLst>
          </p:cNvPr>
          <p:cNvSpPr/>
          <p:nvPr/>
        </p:nvSpPr>
        <p:spPr>
          <a:xfrm>
            <a:off x="431212" y="396886"/>
            <a:ext cx="1499082"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4303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wipe(down)">
                                      <p:cBhvr>
                                        <p:cTn id="137" dur="2750"/>
                                        <p:tgtEl>
                                          <p:spTgt spid="4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wipe(down)">
                                      <p:cBhvr>
                                        <p:cTn id="142" dur="2750"/>
                                        <p:tgtEl>
                                          <p:spTgt spid="5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wipe(down)">
                                      <p:cBhvr>
                                        <p:cTn id="147" dur="2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P spid="41" grpId="0" animBg="1"/>
      <p:bldP spid="50" grpId="0"/>
      <p:bldP spid="5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233" y="3336682"/>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318" y="5041805"/>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611504" y="1577514"/>
            <a:ext cx="8762036" cy="4716676"/>
          </a:xfrm>
          <a:prstGeom prst="rect">
            <a:avLst/>
          </a:prstGeom>
          <a:ln w="57150">
            <a:solidFill>
              <a:schemeClr val="tx1"/>
            </a:solidFill>
          </a:ln>
        </p:spPr>
        <p:txBody>
          <a:bodyPr wrap="square">
            <a:spAutoFit/>
          </a:bodyPr>
          <a:lstStyle/>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050" dirty="0">
              <a:solidFill>
                <a:srgbClr val="4A4A4A"/>
              </a:solidFill>
              <a:latin typeface="Times New Roman" panose="02020603050405020304" pitchFamily="18" charset="0"/>
              <a:cs typeface="frankruehl" panose="020E0503060101010101" pitchFamily="34" charset="-79"/>
            </a:endParaRPr>
          </a:p>
          <a:p>
            <a:pPr algn="just" fontAlgn="base"/>
            <a:endParaRPr lang="he-IL" sz="105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0912E3F8-FB52-4312-9093-6649447F93B9}"/>
              </a:ext>
            </a:extLst>
          </p:cNvPr>
          <p:cNvSpPr/>
          <p:nvPr/>
        </p:nvSpPr>
        <p:spPr>
          <a:xfrm>
            <a:off x="583544" y="1653809"/>
            <a:ext cx="8762036" cy="4770537"/>
          </a:xfrm>
          <a:prstGeom prst="rect">
            <a:avLst/>
          </a:prstGeom>
        </p:spPr>
        <p:txBody>
          <a:bodyPr wrap="square">
            <a:spAutoFit/>
          </a:bodyPr>
          <a:lstStyle/>
          <a:p>
            <a:r>
              <a:rPr lang="he-IL" sz="1600" b="1" dirty="0">
                <a:ea typeface="Times New Roman" panose="02020603050405020304" pitchFamily="18" charset="0"/>
                <a:cs typeface="David" panose="020E0502060401010101" pitchFamily="34" charset="-79"/>
              </a:rPr>
              <a:t>(א) </a:t>
            </a:r>
            <a:r>
              <a:rPr lang="he-IL" sz="1600" dirty="0">
                <a:ea typeface="Times New Roman" panose="02020603050405020304" pitchFamily="18" charset="0"/>
                <a:cs typeface="David" panose="020E0502060401010101" pitchFamily="34" charset="-79"/>
              </a:rPr>
              <a:t>וַיְהִי אַחַר הַדְּבָרִים הָאֵלֶּה </a:t>
            </a:r>
            <a:r>
              <a:rPr lang="he-IL" sz="1600" dirty="0" err="1">
                <a:ea typeface="Times New Roman" panose="02020603050405020304" pitchFamily="18" charset="0"/>
                <a:cs typeface="David" panose="020E0502060401010101" pitchFamily="34" charset="-79"/>
              </a:rPr>
              <a:t>וְהָאֱלֹקִים</a:t>
            </a:r>
            <a:r>
              <a:rPr lang="he-IL" sz="1600" dirty="0">
                <a:ea typeface="Times New Roman" panose="02020603050405020304" pitchFamily="18" charset="0"/>
                <a:cs typeface="David" panose="020E0502060401010101" pitchFamily="34" charset="-79"/>
              </a:rPr>
              <a:t> נִסָּה אֶת אַבְרָהָם, וַיֹּאמֶר אֵלָיו אַבְרָהָם וַיֹּאמֶר הִנֵּנִי: </a:t>
            </a:r>
            <a:r>
              <a:rPr lang="he-IL" sz="1600" b="1" dirty="0">
                <a:ea typeface="Times New Roman" panose="02020603050405020304" pitchFamily="18" charset="0"/>
                <a:cs typeface="David" panose="020E0502060401010101" pitchFamily="34" charset="-79"/>
              </a:rPr>
              <a:t>(ב) </a:t>
            </a:r>
            <a:r>
              <a:rPr lang="he-IL" sz="1600" dirty="0">
                <a:ea typeface="Times New Roman" panose="02020603050405020304" pitchFamily="18" charset="0"/>
                <a:cs typeface="David" panose="020E0502060401010101" pitchFamily="34" charset="-79"/>
              </a:rPr>
              <a:t>וַיֹּאמֶר קַח נָא אֶת בִּנְךָ אֶת יְחִידְךָ אֲשֶׁר אָהַבְתָּ אֶת יִצְחָק וְלֶךְ לְךָ אֶל אֶרֶץ </a:t>
            </a:r>
            <a:r>
              <a:rPr lang="he-IL" sz="1600" dirty="0" err="1">
                <a:ea typeface="Times New Roman" panose="02020603050405020304" pitchFamily="18" charset="0"/>
                <a:cs typeface="David" panose="020E0502060401010101" pitchFamily="34" charset="-79"/>
              </a:rPr>
              <a:t>הַמֹּרִיָּה</a:t>
            </a:r>
            <a:r>
              <a:rPr lang="he-IL" sz="1600" dirty="0">
                <a:ea typeface="Times New Roman" panose="02020603050405020304" pitchFamily="18" charset="0"/>
                <a:cs typeface="David" panose="020E0502060401010101" pitchFamily="34" charset="-79"/>
              </a:rPr>
              <a:t>, וְהַעֲלֵהוּ שָׁם לְעֹלָה עַל אַחַד הֶהָרִים אֲשֶׁר אֹמַר אֵלֶיךָ: </a:t>
            </a:r>
            <a:r>
              <a:rPr lang="he-IL" sz="1600" b="1" dirty="0">
                <a:ea typeface="Times New Roman" panose="02020603050405020304" pitchFamily="18" charset="0"/>
                <a:cs typeface="David" panose="020E0502060401010101" pitchFamily="34" charset="-79"/>
              </a:rPr>
              <a:t>(ג) </a:t>
            </a:r>
            <a:r>
              <a:rPr lang="he-IL" sz="1600" dirty="0" err="1">
                <a:ea typeface="Times New Roman" panose="02020603050405020304" pitchFamily="18" charset="0"/>
                <a:cs typeface="David" panose="020E0502060401010101" pitchFamily="34" charset="-79"/>
              </a:rPr>
              <a:t>וַיַּשְׁכֵּם</a:t>
            </a:r>
            <a:r>
              <a:rPr lang="he-IL" sz="1600" dirty="0">
                <a:ea typeface="Times New Roman" panose="02020603050405020304" pitchFamily="18" charset="0"/>
                <a:cs typeface="David" panose="020E0502060401010101" pitchFamily="34" charset="-79"/>
              </a:rPr>
              <a:t> אַבְרָהָם בַּבֹּקֶר וַיַּחֲבֹשׁ אֶת </a:t>
            </a:r>
            <a:r>
              <a:rPr lang="he-IL" sz="1600" dirty="0" err="1">
                <a:ea typeface="Times New Roman" panose="02020603050405020304" pitchFamily="18" charset="0"/>
                <a:cs typeface="David" panose="020E0502060401010101" pitchFamily="34" charset="-79"/>
              </a:rPr>
              <a:t>חֲמֹרו</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וַיִּקַּח</a:t>
            </a:r>
            <a:r>
              <a:rPr lang="he-IL" sz="1600" dirty="0">
                <a:ea typeface="Times New Roman" panose="02020603050405020304" pitchFamily="18" charset="0"/>
                <a:cs typeface="David" panose="020E0502060401010101" pitchFamily="34" charset="-79"/>
              </a:rPr>
              <a:t> אֶת שְׁנֵי נְעָרָיו אִתּוֹ וְאֵת יִצְחָק בְּנוֹ, וַיְבַקַּע עֲצֵי עֹלָה </a:t>
            </a:r>
            <a:r>
              <a:rPr lang="he-IL" sz="1600" dirty="0" err="1">
                <a:ea typeface="Times New Roman" panose="02020603050405020304" pitchFamily="18" charset="0"/>
                <a:cs typeface="David" panose="020E0502060401010101" pitchFamily="34" charset="-79"/>
              </a:rPr>
              <a:t>וַיָּקָם</a:t>
            </a:r>
            <a:r>
              <a:rPr lang="he-IL" sz="1600" dirty="0">
                <a:ea typeface="Times New Roman" panose="02020603050405020304" pitchFamily="18" charset="0"/>
                <a:cs typeface="David" panose="020E0502060401010101" pitchFamily="34" charset="-79"/>
              </a:rPr>
              <a:t> וַיֵּלֶךְ אֶל הַמָּקוֹם אֲשֶׁר אָמַר לוֹ </a:t>
            </a:r>
            <a:r>
              <a:rPr lang="he-IL" sz="1600" dirty="0" err="1">
                <a:ea typeface="Times New Roman" panose="02020603050405020304" pitchFamily="18" charset="0"/>
                <a:cs typeface="David" panose="020E0502060401010101" pitchFamily="34" charset="-79"/>
              </a:rPr>
              <a:t>הָאֱלֹקִים</a:t>
            </a:r>
            <a:r>
              <a:rPr lang="he-IL" sz="1600" dirty="0">
                <a:ea typeface="Times New Roman" panose="02020603050405020304" pitchFamily="18" charset="0"/>
                <a:cs typeface="David" panose="020E0502060401010101" pitchFamily="34" charset="-79"/>
              </a:rPr>
              <a:t>: </a:t>
            </a:r>
            <a:r>
              <a:rPr lang="he-IL" sz="1600" b="1" dirty="0">
                <a:ea typeface="Times New Roman" panose="02020603050405020304" pitchFamily="18" charset="0"/>
                <a:cs typeface="David" panose="020E0502060401010101" pitchFamily="34" charset="-79"/>
              </a:rPr>
              <a:t>(ד) </a:t>
            </a:r>
            <a:r>
              <a:rPr lang="he-IL" sz="1600" dirty="0">
                <a:ea typeface="Times New Roman" panose="02020603050405020304" pitchFamily="18" charset="0"/>
                <a:cs typeface="David" panose="020E0502060401010101" pitchFamily="34" charset="-79"/>
              </a:rPr>
              <a:t>בַּיּוֹם הַשְּׁלִישִׁי </a:t>
            </a:r>
            <a:r>
              <a:rPr lang="he-IL" sz="1600" dirty="0" err="1">
                <a:ea typeface="Times New Roman" panose="02020603050405020304" pitchFamily="18" charset="0"/>
                <a:cs typeface="David" panose="020E0502060401010101" pitchFamily="34" charset="-79"/>
              </a:rPr>
              <a:t>וַיִּשָּׂא</a:t>
            </a:r>
            <a:r>
              <a:rPr lang="he-IL" sz="1600" dirty="0">
                <a:ea typeface="Times New Roman" panose="02020603050405020304" pitchFamily="18" charset="0"/>
                <a:cs typeface="David" panose="020E0502060401010101" pitchFamily="34" charset="-79"/>
              </a:rPr>
              <a:t> אַבְרָהָם אֶת עֵינָיו וַיַּרְא אֶת הַמָּקוֹם מֵרָחֹק: </a:t>
            </a:r>
            <a:r>
              <a:rPr lang="he-IL" sz="1600" b="1" dirty="0">
                <a:ea typeface="Times New Roman" panose="02020603050405020304" pitchFamily="18" charset="0"/>
                <a:cs typeface="David" panose="020E0502060401010101" pitchFamily="34" charset="-79"/>
              </a:rPr>
              <a:t>(ה) </a:t>
            </a:r>
            <a:r>
              <a:rPr lang="he-IL" sz="1600" dirty="0">
                <a:ea typeface="Times New Roman" panose="02020603050405020304" pitchFamily="18" charset="0"/>
                <a:cs typeface="David" panose="020E0502060401010101" pitchFamily="34" charset="-79"/>
              </a:rPr>
              <a:t>וַיֹּאמֶר אַבְרָהָם אֶל נְעָרָיו שְׁבוּ לָכֶם פֹּה עִם הַחֲמוֹר וַאֲנִי וְהַנַּעַר </a:t>
            </a:r>
            <a:r>
              <a:rPr lang="he-IL" sz="1600" dirty="0" err="1">
                <a:ea typeface="Times New Roman" panose="02020603050405020304" pitchFamily="18" charset="0"/>
                <a:cs typeface="David" panose="020E0502060401010101" pitchFamily="34" charset="-79"/>
              </a:rPr>
              <a:t>נֵלְכָה</a:t>
            </a:r>
            <a:r>
              <a:rPr lang="he-IL" sz="1600" dirty="0">
                <a:ea typeface="Times New Roman" panose="02020603050405020304" pitchFamily="18" charset="0"/>
                <a:cs typeface="David" panose="020E0502060401010101" pitchFamily="34" charset="-79"/>
              </a:rPr>
              <a:t> עַד כֹּה, </a:t>
            </a:r>
            <a:r>
              <a:rPr lang="he-IL" sz="1600" dirty="0" err="1">
                <a:ea typeface="Times New Roman" panose="02020603050405020304" pitchFamily="18" charset="0"/>
                <a:cs typeface="David" panose="020E0502060401010101" pitchFamily="34" charset="-79"/>
              </a:rPr>
              <a:t>וְנִשְׁתַּחֲוֶה</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וְנָשׁוּבָה</a:t>
            </a:r>
            <a:r>
              <a:rPr lang="he-IL" sz="1600" dirty="0">
                <a:ea typeface="Times New Roman" panose="02020603050405020304" pitchFamily="18" charset="0"/>
                <a:cs typeface="David" panose="020E0502060401010101" pitchFamily="34" charset="-79"/>
              </a:rPr>
              <a:t> אֲלֵיכֶם: </a:t>
            </a:r>
            <a:r>
              <a:rPr lang="he-IL" sz="1600" b="1" dirty="0">
                <a:ea typeface="Times New Roman" panose="02020603050405020304" pitchFamily="18" charset="0"/>
                <a:cs typeface="David" panose="020E0502060401010101" pitchFamily="34" charset="-79"/>
              </a:rPr>
              <a:t>(ו) </a:t>
            </a:r>
            <a:r>
              <a:rPr lang="he-IL" sz="1600" dirty="0" err="1">
                <a:ea typeface="Times New Roman" panose="02020603050405020304" pitchFamily="18" charset="0"/>
                <a:cs typeface="David" panose="020E0502060401010101" pitchFamily="34" charset="-79"/>
              </a:rPr>
              <a:t>וַיִּקַּח</a:t>
            </a:r>
            <a:r>
              <a:rPr lang="he-IL" sz="1600" dirty="0">
                <a:ea typeface="Times New Roman" panose="02020603050405020304" pitchFamily="18" charset="0"/>
                <a:cs typeface="David" panose="020E0502060401010101" pitchFamily="34" charset="-79"/>
              </a:rPr>
              <a:t> אַבְרָהָם אֶת עֲצֵי הָעֹלָה וַיָּשֶׂם עַל יִצְחָק בְּנוֹ </a:t>
            </a:r>
            <a:r>
              <a:rPr lang="he-IL" sz="1600" dirty="0" err="1">
                <a:ea typeface="Times New Roman" panose="02020603050405020304" pitchFamily="18" charset="0"/>
                <a:cs typeface="David" panose="020E0502060401010101" pitchFamily="34" charset="-79"/>
              </a:rPr>
              <a:t>וַיִּקַּח</a:t>
            </a:r>
            <a:r>
              <a:rPr lang="he-IL" sz="1600" dirty="0">
                <a:ea typeface="Times New Roman" panose="02020603050405020304" pitchFamily="18" charset="0"/>
                <a:cs typeface="David" panose="020E0502060401010101" pitchFamily="34" charset="-79"/>
              </a:rPr>
              <a:t> בְּיָדוֹ אֶת הָאֵשׁ וְאֶת הַמַּאֲכֶלֶת, וַיֵּלְכוּ שְׁנֵיהֶם יַחְדָּו: </a:t>
            </a:r>
            <a:r>
              <a:rPr lang="he-IL" sz="1600" b="1" dirty="0">
                <a:ea typeface="Times New Roman" panose="02020603050405020304" pitchFamily="18" charset="0"/>
                <a:cs typeface="David" panose="020E0502060401010101" pitchFamily="34" charset="-79"/>
              </a:rPr>
              <a:t>(ז) </a:t>
            </a:r>
            <a:r>
              <a:rPr lang="he-IL" sz="1600" dirty="0">
                <a:ea typeface="Times New Roman" panose="02020603050405020304" pitchFamily="18" charset="0"/>
                <a:cs typeface="David" panose="020E0502060401010101" pitchFamily="34" charset="-79"/>
              </a:rPr>
              <a:t>וַיֹּאמֶר יִצְחָק אֶל אַבְרָהָם אָבִיו וַיֹּאמֶר אָבִי וַיֹּאמֶר הִנֶּנִּי בְנִי, וַיֹּאמֶר הִנֵּה הָאֵשׁ וְהָעֵצִים וְאַיֵּה הַשֶּׂה לְעֹלָה: </a:t>
            </a:r>
            <a:r>
              <a:rPr lang="he-IL" sz="1600" b="1" dirty="0">
                <a:ea typeface="Times New Roman" panose="02020603050405020304" pitchFamily="18" charset="0"/>
                <a:cs typeface="David" panose="020E0502060401010101" pitchFamily="34" charset="-79"/>
              </a:rPr>
              <a:t>(ח) </a:t>
            </a:r>
            <a:r>
              <a:rPr lang="he-IL" sz="1600" dirty="0">
                <a:ea typeface="Times New Roman" panose="02020603050405020304" pitchFamily="18" charset="0"/>
                <a:cs typeface="David" panose="020E0502060401010101" pitchFamily="34" charset="-79"/>
              </a:rPr>
              <a:t>וַיֹּאמֶר אַבְרָהָם </a:t>
            </a:r>
            <a:r>
              <a:rPr lang="he-IL" sz="1600" dirty="0" err="1">
                <a:ea typeface="Times New Roman" panose="02020603050405020304" pitchFamily="18" charset="0"/>
                <a:cs typeface="David" panose="020E0502060401010101" pitchFamily="34" charset="-79"/>
              </a:rPr>
              <a:t>אֱלֹקִים</a:t>
            </a:r>
            <a:r>
              <a:rPr lang="he-IL" sz="1600" dirty="0">
                <a:ea typeface="Times New Roman" panose="02020603050405020304" pitchFamily="18" charset="0"/>
                <a:cs typeface="David" panose="020E0502060401010101" pitchFamily="34" charset="-79"/>
              </a:rPr>
              <a:t> יִרְאֶה לּוֹ הַשֶּׂה לְעֹלָה בְּנִי, וַיֵּלְכוּ שְׁנֵיהֶם יַחְדָּו: </a:t>
            </a:r>
            <a:r>
              <a:rPr lang="he-IL" sz="1600" b="1" dirty="0">
                <a:ea typeface="Times New Roman" panose="02020603050405020304" pitchFamily="18" charset="0"/>
                <a:cs typeface="David" panose="020E0502060401010101" pitchFamily="34" charset="-79"/>
              </a:rPr>
              <a:t>(ט) </a:t>
            </a:r>
            <a:r>
              <a:rPr lang="he-IL" sz="1600" dirty="0">
                <a:ea typeface="Times New Roman" panose="02020603050405020304" pitchFamily="18" charset="0"/>
                <a:cs typeface="David" panose="020E0502060401010101" pitchFamily="34" charset="-79"/>
              </a:rPr>
              <a:t>וַיָּבֹאוּ אֶל הַמָּקוֹם אֲשֶׁר אָמַר לוֹ </a:t>
            </a:r>
            <a:r>
              <a:rPr lang="he-IL" sz="1600" dirty="0" err="1">
                <a:ea typeface="Times New Roman" panose="02020603050405020304" pitchFamily="18" charset="0"/>
                <a:cs typeface="David" panose="020E0502060401010101" pitchFamily="34" charset="-79"/>
              </a:rPr>
              <a:t>הָאֱלֹקִים</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וַיִּבֶן</a:t>
            </a:r>
            <a:r>
              <a:rPr lang="he-IL" sz="1600" dirty="0">
                <a:ea typeface="Times New Roman" panose="02020603050405020304" pitchFamily="18" charset="0"/>
                <a:cs typeface="David" panose="020E0502060401010101" pitchFamily="34" charset="-79"/>
              </a:rPr>
              <a:t> שָׁם אַבְרָהָם אֶת הַמִּזְבֵּחַ וַיַּעֲרֹךְ אֶת הָעֵצִים, </a:t>
            </a:r>
            <a:r>
              <a:rPr lang="he-IL" sz="1600" dirty="0" err="1">
                <a:ea typeface="Times New Roman" panose="02020603050405020304" pitchFamily="18" charset="0"/>
                <a:cs typeface="David" panose="020E0502060401010101" pitchFamily="34" charset="-79"/>
              </a:rPr>
              <a:t>וַיַּעֲקֹד</a:t>
            </a:r>
            <a:r>
              <a:rPr lang="he-IL" sz="1600" dirty="0">
                <a:ea typeface="Times New Roman" panose="02020603050405020304" pitchFamily="18" charset="0"/>
                <a:cs typeface="David" panose="020E0502060401010101" pitchFamily="34" charset="-79"/>
              </a:rPr>
              <a:t> אֶת יִצְחָק בְּנוֹ וַיָּשֶׂם אֹתוֹ עַל הַמִּזְבֵּחַ מִמַּעַל לָעֵצִים: </a:t>
            </a:r>
            <a:r>
              <a:rPr lang="he-IL" sz="1600" b="1" dirty="0">
                <a:ea typeface="Times New Roman" panose="02020603050405020304" pitchFamily="18" charset="0"/>
                <a:cs typeface="David" panose="020E0502060401010101" pitchFamily="34" charset="-79"/>
              </a:rPr>
              <a:t>(י) </a:t>
            </a:r>
            <a:r>
              <a:rPr lang="he-IL" sz="1600" dirty="0">
                <a:ea typeface="Times New Roman" panose="02020603050405020304" pitchFamily="18" charset="0"/>
                <a:cs typeface="David" panose="020E0502060401010101" pitchFamily="34" charset="-79"/>
              </a:rPr>
              <a:t>וַיִּשְׁלַח אַבְרָהָם אֶת יָדוֹ </a:t>
            </a:r>
            <a:r>
              <a:rPr lang="he-IL" sz="1600" dirty="0" err="1">
                <a:ea typeface="Times New Roman" panose="02020603050405020304" pitchFamily="18" charset="0"/>
                <a:cs typeface="David" panose="020E0502060401010101" pitchFamily="34" charset="-79"/>
              </a:rPr>
              <a:t>וַיִּקַּח</a:t>
            </a:r>
            <a:r>
              <a:rPr lang="he-IL" sz="1600" dirty="0">
                <a:ea typeface="Times New Roman" panose="02020603050405020304" pitchFamily="18" charset="0"/>
                <a:cs typeface="David" panose="020E0502060401010101" pitchFamily="34" charset="-79"/>
              </a:rPr>
              <a:t> אֶת הַמַּאֲכֶלֶת, </a:t>
            </a:r>
            <a:r>
              <a:rPr lang="he-IL" sz="1600" dirty="0" err="1">
                <a:ea typeface="Times New Roman" panose="02020603050405020304" pitchFamily="18" charset="0"/>
                <a:cs typeface="David" panose="020E0502060401010101" pitchFamily="34" charset="-79"/>
              </a:rPr>
              <a:t>לִשְׁחֹט</a:t>
            </a:r>
            <a:r>
              <a:rPr lang="he-IL" sz="1600" dirty="0">
                <a:ea typeface="Times New Roman" panose="02020603050405020304" pitchFamily="18" charset="0"/>
                <a:cs typeface="David" panose="020E0502060401010101" pitchFamily="34" charset="-79"/>
              </a:rPr>
              <a:t> אֶת בְּנוֹ: </a:t>
            </a:r>
            <a:r>
              <a:rPr lang="he-IL" sz="1600" b="1" dirty="0">
                <a:ea typeface="Times New Roman" panose="02020603050405020304" pitchFamily="18" charset="0"/>
                <a:cs typeface="David" panose="020E0502060401010101" pitchFamily="34" charset="-79"/>
              </a:rPr>
              <a:t>(יא) </a:t>
            </a:r>
            <a:r>
              <a:rPr lang="he-IL" sz="1600" dirty="0">
                <a:ea typeface="Times New Roman" panose="02020603050405020304" pitchFamily="18" charset="0"/>
                <a:cs typeface="David" panose="020E0502060401010101" pitchFamily="34" charset="-79"/>
              </a:rPr>
              <a:t>וַיִּקְרָא אֵלָיו מַלְאַךְ ה' מִן הַשָּׁמַיִם וַיֹּאמֶר אַבְרָהָם </a:t>
            </a:r>
            <a:r>
              <a:rPr lang="he-IL" sz="1600" dirty="0" err="1">
                <a:ea typeface="Times New Roman" panose="02020603050405020304" pitchFamily="18" charset="0"/>
                <a:cs typeface="David" panose="020E0502060401010101" pitchFamily="34" charset="-79"/>
              </a:rPr>
              <a:t>אַבְרָהָם</a:t>
            </a:r>
            <a:r>
              <a:rPr lang="he-IL" sz="1600" dirty="0">
                <a:ea typeface="Times New Roman" panose="02020603050405020304" pitchFamily="18" charset="0"/>
                <a:cs typeface="David" panose="020E0502060401010101" pitchFamily="34" charset="-79"/>
              </a:rPr>
              <a:t>, וַיֹּאמֶר הִנֵּנִי: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יב</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וַיֹּאמֶר אַל תִּשְׁלַח יָדְךָ אֶל הַנַּעַר וְאַל תַּעַשׂ לוֹ מְאוּמָה, כִּי עַתָּה יָדַעְתִּי כִּי יְרֵא </a:t>
            </a:r>
            <a:r>
              <a:rPr lang="he-IL" sz="1600" dirty="0" err="1">
                <a:ea typeface="Times New Roman" panose="02020603050405020304" pitchFamily="18" charset="0"/>
                <a:cs typeface="David" panose="020E0502060401010101" pitchFamily="34" charset="-79"/>
              </a:rPr>
              <a:t>אֱלֹקִים</a:t>
            </a:r>
            <a:r>
              <a:rPr lang="he-IL" sz="1600" dirty="0">
                <a:ea typeface="Times New Roman" panose="02020603050405020304" pitchFamily="18" charset="0"/>
                <a:cs typeface="David" panose="020E0502060401010101" pitchFamily="34" charset="-79"/>
              </a:rPr>
              <a:t> אַתָּה וְלֹא חָשַׂכְתָּ אֶת בִּנְךָ אֶת יְחִידְךָ מִמֶּנִּי: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יג</a:t>
            </a:r>
            <a:r>
              <a:rPr lang="he-IL" sz="1600" b="1"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וַיִּשָּׂא</a:t>
            </a:r>
            <a:r>
              <a:rPr lang="he-IL" sz="1600" dirty="0">
                <a:ea typeface="Times New Roman" panose="02020603050405020304" pitchFamily="18" charset="0"/>
                <a:cs typeface="David" panose="020E0502060401010101" pitchFamily="34" charset="-79"/>
              </a:rPr>
              <a:t> אַבְרָהָם אֶת עֵינָיו וַיַּרְא וְהִנֵּה אַיִל אַחַר נֶאֱחַז בַּסְּבַךְ בְּקַרְנָיו, וַיֵּלֶךְ אַבְרָהָם </a:t>
            </a:r>
            <a:r>
              <a:rPr lang="he-IL" sz="1600" dirty="0" err="1">
                <a:ea typeface="Times New Roman" panose="02020603050405020304" pitchFamily="18" charset="0"/>
                <a:cs typeface="David" panose="020E0502060401010101" pitchFamily="34" charset="-79"/>
              </a:rPr>
              <a:t>וַיִּקַּח</a:t>
            </a:r>
            <a:r>
              <a:rPr lang="he-IL" sz="1600" dirty="0">
                <a:ea typeface="Times New Roman" panose="02020603050405020304" pitchFamily="18" charset="0"/>
                <a:cs typeface="David" panose="020E0502060401010101" pitchFamily="34" charset="-79"/>
              </a:rPr>
              <a:t> אֶת הָאַיִל וַיַּעֲלֵהוּ לְעֹלָה תַּחַת בְּנוֹ: </a:t>
            </a:r>
          </a:p>
          <a:p>
            <a:r>
              <a:rPr lang="he-IL" sz="1600" b="1" dirty="0">
                <a:ea typeface="Times New Roman" panose="02020603050405020304" pitchFamily="18" charset="0"/>
                <a:cs typeface="David" panose="020E0502060401010101" pitchFamily="34" charset="-79"/>
              </a:rPr>
              <a:t>(יד) </a:t>
            </a:r>
            <a:r>
              <a:rPr lang="he-IL" sz="1600" dirty="0">
                <a:ea typeface="Times New Roman" panose="02020603050405020304" pitchFamily="18" charset="0"/>
                <a:cs typeface="David" panose="020E0502060401010101" pitchFamily="34" charset="-79"/>
              </a:rPr>
              <a:t>וַיִּקְרָא אַבְרָהָם שֵׁם הַמָּקוֹם הַהוּא ה' יִרְאֶה, אֲשֶׁר יֵאָמֵר הַיּוֹם בְּהַר ה' יֵרָאֶה: </a:t>
            </a:r>
          </a:p>
          <a:p>
            <a:r>
              <a:rPr lang="he-IL" sz="1400" b="1" dirty="0">
                <a:ea typeface="Times New Roman" panose="02020603050405020304" pitchFamily="18" charset="0"/>
                <a:cs typeface="David" panose="020E0502060401010101" pitchFamily="34" charset="-79"/>
              </a:rPr>
              <a:t>ברכת אברהם לאחר העקידה</a:t>
            </a:r>
          </a:p>
          <a:p>
            <a:r>
              <a:rPr lang="he-IL" sz="1600" b="1" dirty="0">
                <a:ea typeface="Times New Roman" panose="02020603050405020304" pitchFamily="18" charset="0"/>
                <a:cs typeface="David" panose="020E0502060401010101" pitchFamily="34" charset="-79"/>
              </a:rPr>
              <a:t>(טו) </a:t>
            </a:r>
            <a:r>
              <a:rPr lang="he-IL" sz="1600" dirty="0">
                <a:ea typeface="Times New Roman" panose="02020603050405020304" pitchFamily="18" charset="0"/>
                <a:cs typeface="David" panose="020E0502060401010101" pitchFamily="34" charset="-79"/>
              </a:rPr>
              <a:t>וַיִּקְרָא מַלְאַךְ ה' אֶל אַבְרָהָם שֵׁנִית מִן הַשָּׁמָיִם: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טז</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וַיֹּאמֶר: בִּי נִשְׁבַּעְתִּי נְאֻם ה', כִּי יַעַן אֲשֶׁר עָשִׂיתָ אֶת הַדָּבָר הַזֶּה וְלֹא חָשַׂכְתָּ אֶת בִּנְךָ אֶת יְחִידֶךָ: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יז</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כִּי בָרֵךְ אֲבָרֶכְךָ וְהַרְבָּה אַרְבֶּה אֶת זַרְעֲךָ כְּכוֹכְבֵי הַשָּׁמַיִם וְכַחוֹל אֲשֶׁר עַל שְׂפַת הַיָּם, וְיִרַשׁ זַרְעֲךָ אֵת שַׁעַר </a:t>
            </a:r>
            <a:r>
              <a:rPr lang="he-IL" sz="1600" dirty="0" err="1">
                <a:ea typeface="Times New Roman" panose="02020603050405020304" pitchFamily="18" charset="0"/>
                <a:cs typeface="David" panose="020E0502060401010101" pitchFamily="34" charset="-79"/>
              </a:rPr>
              <a:t>אֹיְבָיו</a:t>
            </a:r>
            <a:r>
              <a:rPr lang="he-IL" sz="1600" dirty="0">
                <a:ea typeface="Times New Roman" panose="02020603050405020304" pitchFamily="18" charset="0"/>
                <a:cs typeface="David" panose="020E0502060401010101" pitchFamily="34" charset="-79"/>
              </a:rPr>
              <a:t>: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יח</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וְהִתְבָּרְכוּ בְזַרְעֲךָ כֹּל גּוֹיֵי הָאָרֶץ, עֵקֶב אֲשֶׁר שָׁמַעְתָּ בְּקֹלִי: </a:t>
            </a:r>
          </a:p>
          <a:p>
            <a:r>
              <a:rPr lang="he-IL" sz="1400" b="1" dirty="0">
                <a:ea typeface="Times New Roman" panose="02020603050405020304" pitchFamily="18" charset="0"/>
                <a:cs typeface="David" panose="020E0502060401010101" pitchFamily="34" charset="-79"/>
              </a:rPr>
              <a:t>אברהם הולך לבאר שבע</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יט</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וַיָּשָׁב אַבְרָהָם אֶל נְעָרָיו </a:t>
            </a:r>
            <a:r>
              <a:rPr lang="he-IL" sz="1600" dirty="0" err="1">
                <a:ea typeface="Times New Roman" panose="02020603050405020304" pitchFamily="18" charset="0"/>
                <a:cs typeface="David" panose="020E0502060401010101" pitchFamily="34" charset="-79"/>
              </a:rPr>
              <a:t>וַיָּקֻמו</a:t>
            </a:r>
            <a:r>
              <a:rPr lang="he-IL" sz="1600" dirty="0">
                <a:ea typeface="Times New Roman" panose="02020603050405020304" pitchFamily="18" charset="0"/>
                <a:cs typeface="David" panose="020E0502060401010101" pitchFamily="34" charset="-79"/>
              </a:rPr>
              <a:t>ּ וַיֵּלְכוּ יַחְדָּו אֶל בְּאֵר שָׁבַע, וַיֵּשֶׁב אַבְרָהָם בִּבְאֵר שָׁבַע:</a:t>
            </a:r>
            <a:endParaRPr lang="he-IL" sz="1600" dirty="0"/>
          </a:p>
        </p:txBody>
      </p:sp>
      <p:pic>
        <p:nvPicPr>
          <p:cNvPr id="10" name="Picture 4" descr="×ª××× × ×§×©××¨×">
            <a:extLst>
              <a:ext uri="{FF2B5EF4-FFF2-40B4-BE49-F238E27FC236}">
                <a16:creationId xmlns:a16="http://schemas.microsoft.com/office/drawing/2014/main" id="{A266F1EE-B861-4791-9A95-2403E17A51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094845" y="104719"/>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A01F3C6-FA2D-4C60-B6A2-C89B9023D6B0}"/>
              </a:ext>
            </a:extLst>
          </p:cNvPr>
          <p:cNvSpPr txBox="1"/>
          <p:nvPr/>
        </p:nvSpPr>
        <p:spPr>
          <a:xfrm>
            <a:off x="5834276" y="307319"/>
            <a:ext cx="1172699" cy="707886"/>
          </a:xfrm>
          <a:prstGeom prst="rect">
            <a:avLst/>
          </a:prstGeom>
          <a:noFill/>
          <a:ln w="38100">
            <a:noFill/>
          </a:ln>
        </p:spPr>
        <p:txBody>
          <a:bodyPr wrap="square" rtlCol="1">
            <a:spAutoFit/>
          </a:bodyPr>
          <a:lstStyle/>
          <a:p>
            <a:pPr algn="ctr"/>
            <a:r>
              <a:rPr lang="he-IL" sz="2400" b="1" dirty="0">
                <a:solidFill>
                  <a:schemeClr val="bg1"/>
                </a:solidFill>
                <a:latin typeface="Guttman Adii" panose="02010401010101010101" pitchFamily="2" charset="-79"/>
                <a:cs typeface="Guttman Adii" panose="02010401010101010101" pitchFamily="2" charset="-79"/>
              </a:rPr>
              <a:t>פרק </a:t>
            </a:r>
            <a:r>
              <a:rPr lang="he-IL" sz="2400" b="1" dirty="0" err="1">
                <a:solidFill>
                  <a:schemeClr val="bg1"/>
                </a:solidFill>
                <a:latin typeface="Guttman Adii" panose="02010401010101010101" pitchFamily="2" charset="-79"/>
                <a:cs typeface="Guttman Adii" panose="02010401010101010101" pitchFamily="2" charset="-79"/>
              </a:rPr>
              <a:t>כב</a:t>
            </a:r>
            <a:endParaRPr lang="he-IL" sz="2400" b="1" dirty="0">
              <a:solidFill>
                <a:schemeClr val="bg1"/>
              </a:solidFill>
              <a:latin typeface="Guttman Adii" panose="02010401010101010101" pitchFamily="2" charset="-79"/>
              <a:cs typeface="Guttman Adii" panose="02010401010101010101" pitchFamily="2" charset="-79"/>
            </a:endParaRPr>
          </a:p>
          <a:p>
            <a:pPr algn="ctr"/>
            <a:r>
              <a:rPr lang="he-IL" sz="1600" b="1" dirty="0">
                <a:solidFill>
                  <a:schemeClr val="bg1"/>
                </a:solidFill>
                <a:latin typeface="Guttman Adii" panose="02010401010101010101" pitchFamily="2" charset="-79"/>
                <a:cs typeface="Guttman Adii" panose="02010401010101010101" pitchFamily="2" charset="-79"/>
              </a:rPr>
              <a:t>(א-</a:t>
            </a:r>
            <a:r>
              <a:rPr lang="he-IL" sz="1600" b="1" dirty="0" err="1">
                <a:solidFill>
                  <a:schemeClr val="bg1"/>
                </a:solidFill>
                <a:latin typeface="Guttman Adii" panose="02010401010101010101" pitchFamily="2" charset="-79"/>
                <a:cs typeface="Guttman Adii" panose="02010401010101010101" pitchFamily="2" charset="-79"/>
              </a:rPr>
              <a:t>יט</a:t>
            </a:r>
            <a:r>
              <a:rPr lang="he-IL" sz="1600" b="1" dirty="0">
                <a:solidFill>
                  <a:schemeClr val="bg1"/>
                </a:solidFill>
                <a:latin typeface="Guttman Adii" panose="02010401010101010101" pitchFamily="2" charset="-79"/>
                <a:cs typeface="Guttman Adii" panose="02010401010101010101" pitchFamily="2" charset="-79"/>
              </a:rPr>
              <a:t>)</a:t>
            </a:r>
          </a:p>
        </p:txBody>
      </p:sp>
      <p:sp>
        <p:nvSpPr>
          <p:cNvPr id="12" name="TextBox 11">
            <a:extLst>
              <a:ext uri="{FF2B5EF4-FFF2-40B4-BE49-F238E27FC236}">
                <a16:creationId xmlns:a16="http://schemas.microsoft.com/office/drawing/2014/main" id="{6B6993DD-436C-42E3-9EE9-67FD9D5044CE}"/>
              </a:ext>
            </a:extLst>
          </p:cNvPr>
          <p:cNvSpPr txBox="1"/>
          <p:nvPr/>
        </p:nvSpPr>
        <p:spPr>
          <a:xfrm>
            <a:off x="4439892" y="430430"/>
            <a:ext cx="1049337" cy="584775"/>
          </a:xfrm>
          <a:prstGeom prst="rect">
            <a:avLst/>
          </a:prstGeom>
          <a:noFill/>
        </p:spPr>
        <p:txBody>
          <a:bodyPr wrap="square" rtlCol="1">
            <a:spAutoFit/>
          </a:bodyPr>
          <a:lstStyle/>
          <a:p>
            <a:pPr algn="ctr"/>
            <a:r>
              <a:rPr lang="he-IL" sz="1600" b="1" dirty="0">
                <a:solidFill>
                  <a:schemeClr val="bg1"/>
                </a:solidFill>
                <a:latin typeface="Guttman Adii" panose="02010401010101010101" pitchFamily="2" charset="-79"/>
                <a:cs typeface="Guttman Adii" panose="02010401010101010101" pitchFamily="2" charset="-79"/>
              </a:rPr>
              <a:t>עקידת</a:t>
            </a:r>
          </a:p>
          <a:p>
            <a:pPr algn="ctr"/>
            <a:r>
              <a:rPr lang="he-IL" sz="1600" b="1" dirty="0">
                <a:solidFill>
                  <a:schemeClr val="bg1"/>
                </a:solidFill>
                <a:latin typeface="Guttman Adii" panose="02010401010101010101" pitchFamily="2" charset="-79"/>
                <a:cs typeface="Guttman Adii" panose="02010401010101010101" pitchFamily="2" charset="-79"/>
              </a:rPr>
              <a:t>יצחק</a:t>
            </a:r>
          </a:p>
        </p:txBody>
      </p:sp>
      <p:sp>
        <p:nvSpPr>
          <p:cNvPr id="13" name="מלבן 12">
            <a:extLst>
              <a:ext uri="{FF2B5EF4-FFF2-40B4-BE49-F238E27FC236}">
                <a16:creationId xmlns:a16="http://schemas.microsoft.com/office/drawing/2014/main" id="{58183154-09C8-4A82-84CF-EBD001F9CAAC}"/>
              </a:ext>
            </a:extLst>
          </p:cNvPr>
          <p:cNvSpPr/>
          <p:nvPr/>
        </p:nvSpPr>
        <p:spPr>
          <a:xfrm>
            <a:off x="611504" y="261152"/>
            <a:ext cx="1499082"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1303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233" y="3336682"/>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318" y="5041805"/>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2509422" y="2096887"/>
            <a:ext cx="6671828" cy="3677930"/>
          </a:xfrm>
          <a:prstGeom prst="rect">
            <a:avLst/>
          </a:prstGeom>
          <a:ln w="57150">
            <a:solidFill>
              <a:schemeClr val="tx1"/>
            </a:solidFill>
          </a:ln>
        </p:spPr>
        <p:txBody>
          <a:bodyPr wrap="square">
            <a:spAutoFit/>
          </a:bodyPr>
          <a:lstStyle/>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800" dirty="0">
              <a:solidFill>
                <a:srgbClr val="4A4A4A"/>
              </a:solidFill>
              <a:latin typeface="Times New Roman" panose="02020603050405020304" pitchFamily="18" charset="0"/>
              <a:cs typeface="frankruehl" panose="020E0503060101010101" pitchFamily="34" charset="-79"/>
            </a:endParaRPr>
          </a:p>
          <a:p>
            <a:pPr algn="just" fontAlgn="base"/>
            <a:endParaRPr lang="he-IL" sz="8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0912E3F8-FB52-4312-9093-6649447F93B9}"/>
              </a:ext>
            </a:extLst>
          </p:cNvPr>
          <p:cNvSpPr/>
          <p:nvPr/>
        </p:nvSpPr>
        <p:spPr>
          <a:xfrm>
            <a:off x="2509422" y="2320025"/>
            <a:ext cx="6787575" cy="3231654"/>
          </a:xfrm>
          <a:prstGeom prst="rect">
            <a:avLst/>
          </a:prstGeom>
        </p:spPr>
        <p:txBody>
          <a:bodyPr wrap="square">
            <a:spAutoFit/>
          </a:bodyPr>
          <a:lstStyle/>
          <a:p>
            <a:pPr algn="ctr"/>
            <a:r>
              <a:rPr lang="he-IL" sz="1400" b="1" dirty="0">
                <a:ea typeface="Times New Roman" panose="02020603050405020304" pitchFamily="18" charset="0"/>
                <a:cs typeface="David" panose="020E0502060401010101" pitchFamily="34" charset="-79"/>
              </a:rPr>
              <a:t> </a:t>
            </a:r>
            <a:r>
              <a:rPr lang="he-IL" sz="1400" b="1" dirty="0">
                <a:solidFill>
                  <a:srgbClr val="FF0000"/>
                </a:solidFill>
                <a:ea typeface="Times New Roman" panose="02020603050405020304" pitchFamily="18" charset="0"/>
                <a:cs typeface="David" panose="020E0502060401010101" pitchFamily="34" charset="-79"/>
              </a:rPr>
              <a:t>(כ)</a:t>
            </a:r>
            <a:r>
              <a:rPr lang="he-IL" sz="2000" b="1" dirty="0">
                <a:solidFill>
                  <a:srgbClr val="FF0000"/>
                </a:solidFill>
                <a:ea typeface="Times New Roman" panose="02020603050405020304" pitchFamily="18" charset="0"/>
                <a:cs typeface="David" panose="020E0502060401010101" pitchFamily="34" charset="-79"/>
              </a:rPr>
              <a:t> וַיְהִי אַחֲרֵי הַדְּבָרִים הָאֵלֶּה </a:t>
            </a:r>
            <a:r>
              <a:rPr lang="he-IL" sz="2000" b="1" dirty="0" err="1">
                <a:solidFill>
                  <a:srgbClr val="FF0000"/>
                </a:solidFill>
                <a:ea typeface="Times New Roman" panose="02020603050405020304" pitchFamily="18" charset="0"/>
                <a:cs typeface="David" panose="020E0502060401010101" pitchFamily="34" charset="-79"/>
              </a:rPr>
              <a:t>וַיֻּגַּד</a:t>
            </a:r>
            <a:r>
              <a:rPr lang="he-IL" sz="2000" b="1" dirty="0">
                <a:solidFill>
                  <a:srgbClr val="FF0000"/>
                </a:solidFill>
                <a:ea typeface="Times New Roman" panose="02020603050405020304" pitchFamily="18" charset="0"/>
                <a:cs typeface="David" panose="020E0502060401010101" pitchFamily="34" charset="-79"/>
              </a:rPr>
              <a:t> לְאַבְרָהָם </a:t>
            </a:r>
            <a:r>
              <a:rPr lang="he-IL" sz="2000" b="1" dirty="0" err="1">
                <a:solidFill>
                  <a:srgbClr val="FF0000"/>
                </a:solidFill>
                <a:ea typeface="Times New Roman" panose="02020603050405020304" pitchFamily="18" charset="0"/>
                <a:cs typeface="David" panose="020E0502060401010101" pitchFamily="34" charset="-79"/>
              </a:rPr>
              <a:t>לֵאמֹר</a:t>
            </a:r>
            <a:r>
              <a:rPr lang="he-IL" sz="2000" b="1" dirty="0">
                <a:solidFill>
                  <a:srgbClr val="FF0000"/>
                </a:solidFill>
                <a:ea typeface="Times New Roman" panose="02020603050405020304" pitchFamily="18" charset="0"/>
                <a:cs typeface="David" panose="020E0502060401010101" pitchFamily="34" charset="-79"/>
              </a:rPr>
              <a:t>, </a:t>
            </a:r>
          </a:p>
          <a:p>
            <a:pPr algn="ctr"/>
            <a:endParaRPr lang="he-IL" sz="900" b="1" dirty="0">
              <a:solidFill>
                <a:srgbClr val="FF0000"/>
              </a:solidFill>
              <a:ea typeface="Times New Roman" panose="02020603050405020304" pitchFamily="18" charset="0"/>
              <a:cs typeface="David" panose="020E0502060401010101" pitchFamily="34" charset="-79"/>
            </a:endParaRPr>
          </a:p>
          <a:p>
            <a:pPr algn="ctr"/>
            <a:r>
              <a:rPr lang="he-IL" b="1" dirty="0">
                <a:solidFill>
                  <a:srgbClr val="FF0000"/>
                </a:solidFill>
                <a:ea typeface="Times New Roman" panose="02020603050405020304" pitchFamily="18" charset="0"/>
                <a:cs typeface="David" panose="020E0502060401010101" pitchFamily="34" charset="-79"/>
              </a:rPr>
              <a:t>8 צאצאי </a:t>
            </a:r>
            <a:r>
              <a:rPr lang="he-IL" b="1" dirty="0" err="1">
                <a:solidFill>
                  <a:srgbClr val="FF0000"/>
                </a:solidFill>
                <a:ea typeface="Times New Roman" panose="02020603050405020304" pitchFamily="18" charset="0"/>
                <a:cs typeface="David" panose="020E0502060401010101" pitchFamily="34" charset="-79"/>
              </a:rPr>
              <a:t>נחור</a:t>
            </a:r>
            <a:r>
              <a:rPr lang="he-IL" b="1" dirty="0">
                <a:solidFill>
                  <a:srgbClr val="FF0000"/>
                </a:solidFill>
                <a:ea typeface="Times New Roman" panose="02020603050405020304" pitchFamily="18" charset="0"/>
                <a:cs typeface="David" panose="020E0502060401010101" pitchFamily="34" charset="-79"/>
              </a:rPr>
              <a:t> אחי אברם מאשתו מלכה</a:t>
            </a:r>
          </a:p>
          <a:p>
            <a:pPr algn="ctr"/>
            <a:endParaRPr lang="he-IL" sz="400" b="1" dirty="0">
              <a:solidFill>
                <a:srgbClr val="FF0000"/>
              </a:solidFill>
              <a:ea typeface="Times New Roman" panose="02020603050405020304" pitchFamily="18" charset="0"/>
              <a:cs typeface="David" panose="020E0502060401010101" pitchFamily="34" charset="-79"/>
            </a:endParaRPr>
          </a:p>
          <a:p>
            <a:pPr algn="ctr"/>
            <a:r>
              <a:rPr lang="he-IL" sz="2000" b="1" dirty="0">
                <a:solidFill>
                  <a:srgbClr val="FF0000"/>
                </a:solidFill>
                <a:ea typeface="Times New Roman" panose="02020603050405020304" pitchFamily="18" charset="0"/>
                <a:cs typeface="David" panose="020E0502060401010101" pitchFamily="34" charset="-79"/>
              </a:rPr>
              <a:t>הִנֵּה יָלְדָה מִלְכָּה גַם הִוא בָּנִים לְנָחוֹר אָחִיךָ: </a:t>
            </a:r>
          </a:p>
          <a:p>
            <a:pPr algn="ctr"/>
            <a:r>
              <a:rPr lang="he-IL" sz="1400" b="1" dirty="0">
                <a:solidFill>
                  <a:srgbClr val="FF0000"/>
                </a:solidFill>
                <a:ea typeface="Times New Roman" panose="02020603050405020304" pitchFamily="18" charset="0"/>
                <a:cs typeface="David" panose="020E0502060401010101" pitchFamily="34" charset="-79"/>
              </a:rPr>
              <a:t>(</a:t>
            </a:r>
            <a:r>
              <a:rPr lang="he-IL" sz="1400" b="1" dirty="0" err="1">
                <a:solidFill>
                  <a:srgbClr val="FF0000"/>
                </a:solidFill>
                <a:ea typeface="Times New Roman" panose="02020603050405020304" pitchFamily="18" charset="0"/>
                <a:cs typeface="David" panose="020E0502060401010101" pitchFamily="34" charset="-79"/>
              </a:rPr>
              <a:t>כא</a:t>
            </a:r>
            <a:r>
              <a:rPr lang="he-IL" sz="1400" b="1" dirty="0">
                <a:solidFill>
                  <a:srgbClr val="FF0000"/>
                </a:solidFill>
                <a:ea typeface="Times New Roman" panose="02020603050405020304" pitchFamily="18" charset="0"/>
                <a:cs typeface="David" panose="020E0502060401010101" pitchFamily="34" charset="-79"/>
              </a:rPr>
              <a:t>)</a:t>
            </a:r>
            <a:r>
              <a:rPr lang="he-IL" sz="2000" b="1" dirty="0">
                <a:solidFill>
                  <a:srgbClr val="FF0000"/>
                </a:solidFill>
                <a:ea typeface="Times New Roman" panose="02020603050405020304" pitchFamily="18" charset="0"/>
                <a:cs typeface="David" panose="020E0502060401010101" pitchFamily="34" charset="-79"/>
              </a:rPr>
              <a:t> אֶת עוּץ בְּכֹרוֹ וְאֶת בּוּז אָחִיו, וְאֶת </a:t>
            </a:r>
            <a:r>
              <a:rPr lang="he-IL" sz="2000" b="1" dirty="0" err="1">
                <a:solidFill>
                  <a:srgbClr val="FF0000"/>
                </a:solidFill>
                <a:ea typeface="Times New Roman" panose="02020603050405020304" pitchFamily="18" charset="0"/>
                <a:cs typeface="David" panose="020E0502060401010101" pitchFamily="34" charset="-79"/>
              </a:rPr>
              <a:t>קְמוּאֵל</a:t>
            </a:r>
            <a:r>
              <a:rPr lang="he-IL" sz="2000" b="1" dirty="0">
                <a:solidFill>
                  <a:srgbClr val="FF0000"/>
                </a:solidFill>
                <a:ea typeface="Times New Roman" panose="02020603050405020304" pitchFamily="18" charset="0"/>
                <a:cs typeface="David" panose="020E0502060401010101" pitchFamily="34" charset="-79"/>
              </a:rPr>
              <a:t> אֲבִי אֲרָם: </a:t>
            </a:r>
          </a:p>
          <a:p>
            <a:pPr algn="ctr"/>
            <a:r>
              <a:rPr lang="he-IL" sz="1400" b="1" dirty="0">
                <a:solidFill>
                  <a:srgbClr val="FF0000"/>
                </a:solidFill>
                <a:ea typeface="Times New Roman" panose="02020603050405020304" pitchFamily="18" charset="0"/>
                <a:cs typeface="David" panose="020E0502060401010101" pitchFamily="34" charset="-79"/>
              </a:rPr>
              <a:t>(</a:t>
            </a:r>
            <a:r>
              <a:rPr lang="he-IL" sz="1400" b="1" dirty="0" err="1">
                <a:solidFill>
                  <a:srgbClr val="FF0000"/>
                </a:solidFill>
                <a:ea typeface="Times New Roman" panose="02020603050405020304" pitchFamily="18" charset="0"/>
                <a:cs typeface="David" panose="020E0502060401010101" pitchFamily="34" charset="-79"/>
              </a:rPr>
              <a:t>כב</a:t>
            </a:r>
            <a:r>
              <a:rPr lang="he-IL" sz="1400" b="1" dirty="0">
                <a:solidFill>
                  <a:srgbClr val="FF0000"/>
                </a:solidFill>
                <a:ea typeface="Times New Roman" panose="02020603050405020304" pitchFamily="18" charset="0"/>
                <a:cs typeface="David" panose="020E0502060401010101" pitchFamily="34" charset="-79"/>
              </a:rPr>
              <a:t>)</a:t>
            </a:r>
            <a:r>
              <a:rPr lang="he-IL" sz="2000" b="1" dirty="0">
                <a:solidFill>
                  <a:srgbClr val="FF0000"/>
                </a:solidFill>
                <a:ea typeface="Times New Roman" panose="02020603050405020304" pitchFamily="18" charset="0"/>
                <a:cs typeface="David" panose="020E0502060401010101" pitchFamily="34" charset="-79"/>
              </a:rPr>
              <a:t> וְאֶת כֶּשֶׂד וְאֶת חֲזוֹ וְאֶת </a:t>
            </a:r>
            <a:r>
              <a:rPr lang="he-IL" sz="2000" b="1" dirty="0" err="1">
                <a:solidFill>
                  <a:srgbClr val="FF0000"/>
                </a:solidFill>
                <a:ea typeface="Times New Roman" panose="02020603050405020304" pitchFamily="18" charset="0"/>
                <a:cs typeface="David" panose="020E0502060401010101" pitchFamily="34" charset="-79"/>
              </a:rPr>
              <a:t>פִּלְדָּש</a:t>
            </a:r>
            <a:r>
              <a:rPr lang="he-IL" sz="2000" b="1" dirty="0">
                <a:solidFill>
                  <a:srgbClr val="FF0000"/>
                </a:solidFill>
                <a:ea typeface="Times New Roman" panose="02020603050405020304" pitchFamily="18" charset="0"/>
                <a:cs typeface="David" panose="020E0502060401010101" pitchFamily="34" charset="-79"/>
              </a:rPr>
              <a:t>ׁ וְאֶת </a:t>
            </a:r>
            <a:r>
              <a:rPr lang="he-IL" sz="2000" b="1" dirty="0" err="1">
                <a:solidFill>
                  <a:srgbClr val="FF0000"/>
                </a:solidFill>
                <a:ea typeface="Times New Roman" panose="02020603050405020304" pitchFamily="18" charset="0"/>
                <a:cs typeface="David" panose="020E0502060401010101" pitchFamily="34" charset="-79"/>
              </a:rPr>
              <a:t>יִדְלָף</a:t>
            </a:r>
            <a:r>
              <a:rPr lang="he-IL" sz="2000" b="1" dirty="0">
                <a:solidFill>
                  <a:srgbClr val="FF0000"/>
                </a:solidFill>
                <a:ea typeface="Times New Roman" panose="02020603050405020304" pitchFamily="18" charset="0"/>
                <a:cs typeface="David" panose="020E0502060401010101" pitchFamily="34" charset="-79"/>
              </a:rPr>
              <a:t>, וְאֵת בְּתוּאֵל: </a:t>
            </a:r>
          </a:p>
          <a:p>
            <a:pPr algn="ctr"/>
            <a:r>
              <a:rPr lang="he-IL" sz="1400" b="1" dirty="0">
                <a:solidFill>
                  <a:srgbClr val="FF0000"/>
                </a:solidFill>
                <a:ea typeface="Times New Roman" panose="02020603050405020304" pitchFamily="18" charset="0"/>
                <a:cs typeface="David" panose="020E0502060401010101" pitchFamily="34" charset="-79"/>
              </a:rPr>
              <a:t>(</a:t>
            </a:r>
            <a:r>
              <a:rPr lang="he-IL" sz="1400" b="1" dirty="0" err="1">
                <a:solidFill>
                  <a:srgbClr val="FF0000"/>
                </a:solidFill>
                <a:ea typeface="Times New Roman" panose="02020603050405020304" pitchFamily="18" charset="0"/>
                <a:cs typeface="David" panose="020E0502060401010101" pitchFamily="34" charset="-79"/>
              </a:rPr>
              <a:t>כג</a:t>
            </a:r>
            <a:r>
              <a:rPr lang="he-IL" sz="1400" b="1" dirty="0">
                <a:solidFill>
                  <a:srgbClr val="FF0000"/>
                </a:solidFill>
                <a:ea typeface="Times New Roman" panose="02020603050405020304" pitchFamily="18" charset="0"/>
                <a:cs typeface="David" panose="020E0502060401010101" pitchFamily="34" charset="-79"/>
              </a:rPr>
              <a:t>)</a:t>
            </a:r>
            <a:r>
              <a:rPr lang="he-IL" sz="2000" b="1" dirty="0">
                <a:solidFill>
                  <a:srgbClr val="FF0000"/>
                </a:solidFill>
                <a:ea typeface="Times New Roman" panose="02020603050405020304" pitchFamily="18" charset="0"/>
                <a:cs typeface="David" panose="020E0502060401010101" pitchFamily="34" charset="-79"/>
              </a:rPr>
              <a:t> וּבְתוּאֵל יָלַד אֶת רִבְקָה, שְׁמֹנָה אֵלֶּה יָלְדָה מִלְכָּה לְנָחוֹר אֲחִי אַבְרָהָם: </a:t>
            </a:r>
          </a:p>
          <a:p>
            <a:pPr algn="ctr"/>
            <a:endParaRPr lang="he-IL" sz="800" b="1" dirty="0">
              <a:solidFill>
                <a:srgbClr val="FF0000"/>
              </a:solidFill>
              <a:cs typeface="David" panose="020E0502060401010101" pitchFamily="34" charset="-79"/>
            </a:endParaRPr>
          </a:p>
          <a:p>
            <a:pPr algn="ctr"/>
            <a:r>
              <a:rPr lang="he-IL" b="1" dirty="0">
                <a:solidFill>
                  <a:srgbClr val="FF0000"/>
                </a:solidFill>
                <a:cs typeface="David" panose="020E0502060401010101" pitchFamily="34" charset="-79"/>
              </a:rPr>
              <a:t>4 צאצאי </a:t>
            </a:r>
            <a:r>
              <a:rPr lang="he-IL" b="1" dirty="0" err="1">
                <a:solidFill>
                  <a:srgbClr val="FF0000"/>
                </a:solidFill>
                <a:cs typeface="David" panose="020E0502060401010101" pitchFamily="34" charset="-79"/>
              </a:rPr>
              <a:t>נחור</a:t>
            </a:r>
            <a:r>
              <a:rPr lang="he-IL" b="1" dirty="0">
                <a:solidFill>
                  <a:srgbClr val="FF0000"/>
                </a:solidFill>
                <a:cs typeface="David" panose="020E0502060401010101" pitchFamily="34" charset="-79"/>
              </a:rPr>
              <a:t> אחי אברם מפילגשו ראומה</a:t>
            </a:r>
          </a:p>
          <a:p>
            <a:pPr algn="ctr"/>
            <a:endParaRPr lang="he-IL" sz="600" b="1" dirty="0">
              <a:solidFill>
                <a:srgbClr val="FF0000"/>
              </a:solidFill>
              <a:ea typeface="Times New Roman" panose="02020603050405020304" pitchFamily="18" charset="0"/>
              <a:cs typeface="David" panose="020E0502060401010101" pitchFamily="34" charset="-79"/>
            </a:endParaRPr>
          </a:p>
          <a:p>
            <a:pPr algn="ctr"/>
            <a:r>
              <a:rPr lang="he-IL" sz="1400" b="1" dirty="0">
                <a:solidFill>
                  <a:srgbClr val="FF0000"/>
                </a:solidFill>
                <a:ea typeface="Times New Roman" panose="02020603050405020304" pitchFamily="18" charset="0"/>
                <a:cs typeface="David" panose="020E0502060401010101" pitchFamily="34" charset="-79"/>
              </a:rPr>
              <a:t>(כד)</a:t>
            </a:r>
            <a:r>
              <a:rPr lang="he-IL" sz="2000" b="1" dirty="0">
                <a:solidFill>
                  <a:srgbClr val="FF0000"/>
                </a:solidFill>
                <a:ea typeface="Times New Roman" panose="02020603050405020304" pitchFamily="18" charset="0"/>
                <a:cs typeface="David" panose="020E0502060401010101" pitchFamily="34" charset="-79"/>
              </a:rPr>
              <a:t> וּפִילַגְשׁוֹ וּשְׁמָהּ רְאוּמָה, </a:t>
            </a:r>
          </a:p>
          <a:p>
            <a:pPr algn="ctr"/>
            <a:r>
              <a:rPr lang="he-IL" sz="2000" b="1" dirty="0">
                <a:solidFill>
                  <a:srgbClr val="FF0000"/>
                </a:solidFill>
                <a:ea typeface="Times New Roman" panose="02020603050405020304" pitchFamily="18" charset="0"/>
                <a:cs typeface="David" panose="020E0502060401010101" pitchFamily="34" charset="-79"/>
              </a:rPr>
              <a:t>וַתֵּלֶד גַּם הִוא אֶת טֶבַח וְאֶת </a:t>
            </a:r>
            <a:r>
              <a:rPr lang="he-IL" sz="2000" b="1" dirty="0" err="1">
                <a:solidFill>
                  <a:srgbClr val="FF0000"/>
                </a:solidFill>
                <a:ea typeface="Times New Roman" panose="02020603050405020304" pitchFamily="18" charset="0"/>
                <a:cs typeface="David" panose="020E0502060401010101" pitchFamily="34" charset="-79"/>
              </a:rPr>
              <a:t>גַּחַם</a:t>
            </a:r>
            <a:r>
              <a:rPr lang="he-IL" sz="2000" b="1" dirty="0">
                <a:solidFill>
                  <a:srgbClr val="FF0000"/>
                </a:solidFill>
                <a:ea typeface="Times New Roman" panose="02020603050405020304" pitchFamily="18" charset="0"/>
                <a:cs typeface="David" panose="020E0502060401010101" pitchFamily="34" charset="-79"/>
              </a:rPr>
              <a:t> וְאֶת תַּחַשׁ וְאֶת מַעֲכָה</a:t>
            </a:r>
            <a:endParaRPr lang="he-IL" sz="2000" b="1" dirty="0">
              <a:solidFill>
                <a:srgbClr val="FF0000"/>
              </a:solidFill>
            </a:endParaRPr>
          </a:p>
        </p:txBody>
      </p:sp>
      <p:pic>
        <p:nvPicPr>
          <p:cNvPr id="10" name="Picture 4" descr="×ª××× × ×§×©××¨×">
            <a:extLst>
              <a:ext uri="{FF2B5EF4-FFF2-40B4-BE49-F238E27FC236}">
                <a16:creationId xmlns:a16="http://schemas.microsoft.com/office/drawing/2014/main" id="{C227DAC8-77A4-4631-8E33-2F54569FA1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604621" y="371886"/>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FDEE57A-C79F-4104-A718-433CF16C02FC}"/>
              </a:ext>
            </a:extLst>
          </p:cNvPr>
          <p:cNvSpPr txBox="1"/>
          <p:nvPr/>
        </p:nvSpPr>
        <p:spPr>
          <a:xfrm>
            <a:off x="6313201" y="598435"/>
            <a:ext cx="1172699" cy="707886"/>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כב</a:t>
            </a:r>
            <a:endParaRPr lang="he-IL" sz="2400" dirty="0">
              <a:solidFill>
                <a:schemeClr val="bg1"/>
              </a:solidFill>
              <a:latin typeface="Guttman Adii" panose="02010401010101010101" pitchFamily="2" charset="-79"/>
              <a:cs typeface="Guttman Adii" panose="02010401010101010101" pitchFamily="2" charset="-79"/>
            </a:endParaRPr>
          </a:p>
          <a:p>
            <a:pPr algn="ctr"/>
            <a:r>
              <a:rPr lang="he-IL" sz="1600" dirty="0">
                <a:solidFill>
                  <a:schemeClr val="bg1"/>
                </a:solidFill>
                <a:latin typeface="Guttman Adii" panose="02010401010101010101" pitchFamily="2" charset="-79"/>
                <a:cs typeface="Guttman Adii" panose="02010401010101010101" pitchFamily="2" charset="-79"/>
              </a:rPr>
              <a:t>(כ-כד)</a:t>
            </a:r>
          </a:p>
        </p:txBody>
      </p:sp>
      <p:sp>
        <p:nvSpPr>
          <p:cNvPr id="12" name="TextBox 11">
            <a:extLst>
              <a:ext uri="{FF2B5EF4-FFF2-40B4-BE49-F238E27FC236}">
                <a16:creationId xmlns:a16="http://schemas.microsoft.com/office/drawing/2014/main" id="{CCD65B38-93C3-4783-B120-C7A870507CA9}"/>
              </a:ext>
            </a:extLst>
          </p:cNvPr>
          <p:cNvSpPr txBox="1"/>
          <p:nvPr/>
        </p:nvSpPr>
        <p:spPr>
          <a:xfrm>
            <a:off x="4779288" y="567657"/>
            <a:ext cx="1533913" cy="738664"/>
          </a:xfrm>
          <a:prstGeom prst="rect">
            <a:avLst/>
          </a:prstGeom>
          <a:noFill/>
        </p:spPr>
        <p:txBody>
          <a:bodyPr wrap="square" rtlCol="1">
            <a:spAutoFit/>
          </a:bodyPr>
          <a:lstStyle/>
          <a:p>
            <a:pPr algn="ctr"/>
            <a:r>
              <a:rPr lang="he-IL" sz="1400" dirty="0">
                <a:solidFill>
                  <a:schemeClr val="bg1"/>
                </a:solidFill>
                <a:latin typeface="Guttman Adii" panose="02010401010101010101" pitchFamily="2" charset="-79"/>
                <a:cs typeface="Guttman Adii" panose="02010401010101010101" pitchFamily="2" charset="-79"/>
              </a:rPr>
              <a:t> אברהם שומע  </a:t>
            </a:r>
          </a:p>
          <a:p>
            <a:pPr algn="ctr"/>
            <a:r>
              <a:rPr lang="he-IL" sz="1400" dirty="0">
                <a:solidFill>
                  <a:schemeClr val="bg1"/>
                </a:solidFill>
                <a:latin typeface="Guttman Adii" panose="02010401010101010101" pitchFamily="2" charset="-79"/>
                <a:cs typeface="Guttman Adii" panose="02010401010101010101" pitchFamily="2" charset="-79"/>
              </a:rPr>
              <a:t>על ריבוי צאצאי </a:t>
            </a:r>
          </a:p>
          <a:p>
            <a:pPr algn="ctr"/>
            <a:r>
              <a:rPr lang="he-IL" sz="1400" dirty="0">
                <a:solidFill>
                  <a:schemeClr val="bg1"/>
                </a:solidFill>
                <a:latin typeface="Guttman Adii" panose="02010401010101010101" pitchFamily="2" charset="-79"/>
                <a:cs typeface="Guttman Adii" panose="02010401010101010101" pitchFamily="2" charset="-79"/>
              </a:rPr>
              <a:t>אחיו </a:t>
            </a:r>
            <a:r>
              <a:rPr lang="he-IL" sz="1400" dirty="0" err="1">
                <a:solidFill>
                  <a:schemeClr val="bg1"/>
                </a:solidFill>
                <a:latin typeface="Guttman Adii" panose="02010401010101010101" pitchFamily="2" charset="-79"/>
                <a:cs typeface="Guttman Adii" panose="02010401010101010101" pitchFamily="2" charset="-79"/>
              </a:rPr>
              <a:t>נחור</a:t>
            </a:r>
            <a:r>
              <a:rPr lang="he-IL" sz="1400" dirty="0">
                <a:solidFill>
                  <a:schemeClr val="bg1"/>
                </a:solidFill>
                <a:latin typeface="Guttman Adii" panose="02010401010101010101" pitchFamily="2" charset="-79"/>
                <a:cs typeface="Guttman Adii" panose="02010401010101010101" pitchFamily="2" charset="-79"/>
              </a:rPr>
              <a:t> בחרן</a:t>
            </a:r>
          </a:p>
        </p:txBody>
      </p:sp>
      <p:sp>
        <p:nvSpPr>
          <p:cNvPr id="13" name="מלבן 12">
            <a:extLst>
              <a:ext uri="{FF2B5EF4-FFF2-40B4-BE49-F238E27FC236}">
                <a16:creationId xmlns:a16="http://schemas.microsoft.com/office/drawing/2014/main" id="{48F3AAB9-2B33-45A7-A67D-24B102BF83E4}"/>
              </a:ext>
            </a:extLst>
          </p:cNvPr>
          <p:cNvSpPr/>
          <p:nvPr/>
        </p:nvSpPr>
        <p:spPr>
          <a:xfrm>
            <a:off x="769556" y="236074"/>
            <a:ext cx="1944547"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83251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067290" y="2109486"/>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כג</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6032288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4220597855"/>
              </p:ext>
            </p:extLst>
          </p:nvPr>
        </p:nvGraphicFramePr>
        <p:xfrm>
          <a:off x="9546897" y="254643"/>
          <a:ext cx="2275399" cy="6285052"/>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2098006">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2089040">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2098006">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endParaRPr lang="he-IL" sz="105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9688" y="486138"/>
            <a:ext cx="792721" cy="1670260"/>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368" y="2769583"/>
            <a:ext cx="1022276" cy="1397577"/>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0521" y="4780346"/>
            <a:ext cx="978412" cy="1493408"/>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208345" y="141238"/>
            <a:ext cx="8946808" cy="6571030"/>
          </a:xfrm>
          <a:prstGeom prst="rect">
            <a:avLst/>
          </a:prstGeom>
          <a:solidFill>
            <a:srgbClr val="FFFF00"/>
          </a:solidFill>
          <a:ln w="57150">
            <a:solidFill>
              <a:schemeClr val="tx2"/>
            </a:solidFill>
          </a:ln>
        </p:spPr>
        <p:txBody>
          <a:bodyPr wrap="square">
            <a:spAutoFit/>
          </a:bodyPr>
          <a:lstStyle/>
          <a:p>
            <a:pPr algn="ctr"/>
            <a:r>
              <a:rPr lang="he-IL" sz="32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תמצית פרק </a:t>
            </a:r>
            <a:r>
              <a:rPr lang="he-IL" sz="32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כג</a:t>
            </a:r>
            <a:endParaRPr lang="en-US" sz="2400" dirty="0">
              <a:solidFill>
                <a:schemeClr val="accent6"/>
              </a:solidFill>
              <a:latin typeface="Times New Roman" panose="02020603050405020304" pitchFamily="18" charset="0"/>
              <a:ea typeface="Times New Roman" panose="02020603050405020304" pitchFamily="18" charset="0"/>
              <a:cs typeface="Guttman Adii" panose="02010401010101010101" pitchFamily="2" charset="-79"/>
            </a:endParaRPr>
          </a:p>
          <a:p>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מות שרה (א-ב)</a:t>
            </a:r>
          </a:p>
          <a:p>
            <a:endParaRPr lang="he-IL" sz="800" dirty="0">
              <a:latin typeface="Guttman Adii" panose="02010401010101010101" pitchFamily="2" charset="-79"/>
              <a:ea typeface="Times New Roman" panose="02020603050405020304" pitchFamily="18" charset="0"/>
              <a:cs typeface="Guttman Adii" panose="02010401010101010101" pitchFamily="2" charset="-79"/>
            </a:endParaRPr>
          </a:p>
          <a:p>
            <a:r>
              <a:rPr lang="he-IL" dirty="0">
                <a:latin typeface="Guttman Adii" panose="02010401010101010101" pitchFamily="2" charset="-79"/>
                <a:ea typeface="Times New Roman" panose="02020603050405020304" pitchFamily="18" charset="0"/>
                <a:cs typeface="Guttman Adii" panose="02010401010101010101" pitchFamily="2" charset="-79"/>
              </a:rPr>
              <a:t>הפרק נפתח במות שרה "</a:t>
            </a:r>
            <a:r>
              <a:rPr lang="he-IL" dirty="0" err="1">
                <a:latin typeface="Guttman Adii" panose="02010401010101010101" pitchFamily="2" charset="-79"/>
                <a:ea typeface="Times New Roman" panose="02020603050405020304" pitchFamily="18" charset="0"/>
                <a:cs typeface="Guttman Adii" panose="02010401010101010101" pitchFamily="2" charset="-79"/>
              </a:rPr>
              <a:t>וַתָּמָת</a:t>
            </a:r>
            <a:r>
              <a:rPr lang="he-IL" dirty="0">
                <a:latin typeface="Guttman Adii" panose="02010401010101010101" pitchFamily="2" charset="-79"/>
                <a:ea typeface="Times New Roman" panose="02020603050405020304" pitchFamily="18" charset="0"/>
                <a:cs typeface="Guttman Adii" panose="02010401010101010101" pitchFamily="2" charset="-79"/>
              </a:rPr>
              <a:t> שָׂרָה בְּקִרְיַת אַרְבַּע הִוא חֶבְרוֹן בְּאֶרֶץ כְּנָעַן". אברהם מגיע (מבאר שבע ? מגרר ?) לבכות ולספוד לשרה.</a:t>
            </a:r>
          </a:p>
          <a:p>
            <a:endParaRPr lang="he-IL" sz="7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הבקשה הראשונה (ג-ז)</a:t>
            </a:r>
          </a:p>
          <a:p>
            <a:endParaRPr lang="he-IL" sz="800" dirty="0">
              <a:latin typeface="Guttman Adii" panose="02010401010101010101" pitchFamily="2" charset="-79"/>
              <a:ea typeface="Times New Roman" panose="02020603050405020304" pitchFamily="18" charset="0"/>
              <a:cs typeface="Guttman Adii" panose="02010401010101010101" pitchFamily="2" charset="-79"/>
            </a:endParaRPr>
          </a:p>
          <a:p>
            <a:r>
              <a:rPr lang="he-IL" dirty="0">
                <a:latin typeface="Guttman Adii" panose="02010401010101010101" pitchFamily="2" charset="-79"/>
                <a:ea typeface="Times New Roman" panose="02020603050405020304" pitchFamily="18" charset="0"/>
                <a:cs typeface="Guttman Adii" panose="02010401010101010101" pitchFamily="2" charset="-79"/>
              </a:rPr>
              <a:t>אברהם מעוניין לקבור את שרה, והוא פונה אל בני חת בבקשה שיתנו לו (בחינם? בתשלום?) מקום לקבור את שרה. בני חת נשמעים אדיבים מאוד ומציעים לאברהם לקבור "בְּמִבְחַר קְבָרֵינוּ" אברהם מודה לבני חת "</a:t>
            </a:r>
            <a:r>
              <a:rPr lang="he-IL" dirty="0" err="1">
                <a:latin typeface="Guttman Adii" panose="02010401010101010101" pitchFamily="2" charset="-79"/>
                <a:ea typeface="Times New Roman" panose="02020603050405020304" pitchFamily="18" charset="0"/>
                <a:cs typeface="Guttman Adii" panose="02010401010101010101" pitchFamily="2" charset="-79"/>
              </a:rPr>
              <a:t>וַיָּקָם</a:t>
            </a:r>
            <a:r>
              <a:rPr lang="he-IL" dirty="0">
                <a:latin typeface="Guttman Adii" panose="02010401010101010101" pitchFamily="2" charset="-79"/>
                <a:ea typeface="Times New Roman" panose="02020603050405020304" pitchFamily="18" charset="0"/>
                <a:cs typeface="Guttman Adii" panose="02010401010101010101" pitchFamily="2" charset="-79"/>
              </a:rPr>
              <a:t> אַבְרָהָם </a:t>
            </a:r>
            <a:r>
              <a:rPr lang="he-IL" dirty="0" err="1">
                <a:latin typeface="Guttman Adii" panose="02010401010101010101" pitchFamily="2" charset="-79"/>
                <a:ea typeface="Times New Roman" panose="02020603050405020304" pitchFamily="18" charset="0"/>
                <a:cs typeface="Guttman Adii" panose="02010401010101010101" pitchFamily="2" charset="-79"/>
              </a:rPr>
              <a:t>וַיִּשְׁתַּחו</a:t>
            </a:r>
            <a:r>
              <a:rPr lang="he-IL" dirty="0">
                <a:latin typeface="Guttman Adii" panose="02010401010101010101" pitchFamily="2" charset="-79"/>
                <a:ea typeface="Times New Roman" panose="02020603050405020304" pitchFamily="18" charset="0"/>
                <a:cs typeface="Guttman Adii" panose="02010401010101010101" pitchFamily="2" charset="-79"/>
              </a:rPr>
              <a:t>ּ לְעַם-הָאָרֶץ לִבְנֵי-חֵת" </a:t>
            </a:r>
          </a:p>
          <a:p>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הבקשה השנייה (ח-ט)</a:t>
            </a:r>
          </a:p>
          <a:p>
            <a:endParaRPr lang="he-IL" sz="800" dirty="0">
              <a:latin typeface="Guttman Adii" panose="02010401010101010101" pitchFamily="2" charset="-79"/>
              <a:ea typeface="Times New Roman" panose="02020603050405020304" pitchFamily="18" charset="0"/>
              <a:cs typeface="Guttman Adii" panose="02010401010101010101" pitchFamily="2" charset="-79"/>
            </a:endParaRPr>
          </a:p>
          <a:p>
            <a:r>
              <a:rPr lang="he-IL" dirty="0">
                <a:latin typeface="Guttman Adii" panose="02010401010101010101" pitchFamily="2" charset="-79"/>
                <a:ea typeface="Times New Roman" panose="02020603050405020304" pitchFamily="18" charset="0"/>
                <a:cs typeface="Guttman Adii" panose="02010401010101010101" pitchFamily="2" charset="-79"/>
              </a:rPr>
              <a:t>אברהם לא מסתפק בהצעת בני חת ומבקש לנהל משא ומתן מול עפרון בן </a:t>
            </a:r>
            <a:r>
              <a:rPr lang="he-IL" dirty="0" err="1">
                <a:latin typeface="Guttman Adii" panose="02010401010101010101" pitchFamily="2" charset="-79"/>
                <a:ea typeface="Times New Roman" panose="02020603050405020304" pitchFamily="18" charset="0"/>
                <a:cs typeface="Guttman Adii" panose="02010401010101010101" pitchFamily="2" charset="-79"/>
              </a:rPr>
              <a:t>צחר</a:t>
            </a:r>
            <a:r>
              <a:rPr lang="he-IL" dirty="0">
                <a:latin typeface="Guttman Adii" panose="02010401010101010101" pitchFamily="2" charset="-79"/>
                <a:ea typeface="Times New Roman" panose="02020603050405020304" pitchFamily="18" charset="0"/>
                <a:cs typeface="Guttman Adii" panose="02010401010101010101" pitchFamily="2" charset="-79"/>
              </a:rPr>
              <a:t>. מסתבר שאברהם מעוניין במערה מסוימת, מערת המכפלה, ולא סתם "בְּמִבְחַר קְבָרֵינוּ". </a:t>
            </a:r>
          </a:p>
          <a:p>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הבקשה השלישית (י-טו)</a:t>
            </a:r>
          </a:p>
          <a:p>
            <a:endParaRPr lang="he-IL" sz="800" dirty="0">
              <a:latin typeface="Guttman Adii" panose="02010401010101010101" pitchFamily="2" charset="-79"/>
              <a:ea typeface="Times New Roman" panose="02020603050405020304" pitchFamily="18" charset="0"/>
              <a:cs typeface="Guttman Adii" panose="02010401010101010101" pitchFamily="2" charset="-79"/>
            </a:endParaRPr>
          </a:p>
          <a:p>
            <a:r>
              <a:rPr lang="he-IL" dirty="0">
                <a:latin typeface="Guttman Adii" panose="02010401010101010101" pitchFamily="2" charset="-79"/>
                <a:ea typeface="Times New Roman" panose="02020603050405020304" pitchFamily="18" charset="0"/>
                <a:cs typeface="Guttman Adii" panose="02010401010101010101" pitchFamily="2" charset="-79"/>
              </a:rPr>
              <a:t>כעת מתנהל המשא ומתן המרכזי שבפרק. עפרון רוצה לתת לאברהם לא רק את המערה אלא גם את השדה שהיא בו. </a:t>
            </a:r>
            <a:r>
              <a:rPr lang="he-IL" sz="1400" dirty="0">
                <a:latin typeface="Guttman Adii" panose="02010401010101010101" pitchFamily="2" charset="-79"/>
                <a:ea typeface="Times New Roman" panose="02020603050405020304" pitchFamily="18" charset="0"/>
                <a:cs typeface="Guttman Adii" panose="02010401010101010101" pitchFamily="2" charset="-79"/>
              </a:rPr>
              <a:t>(השורש </a:t>
            </a:r>
            <a:r>
              <a:rPr lang="he-IL" sz="1400" dirty="0" err="1">
                <a:latin typeface="Guttman Adii" panose="02010401010101010101" pitchFamily="2" charset="-79"/>
                <a:ea typeface="Times New Roman" panose="02020603050405020304" pitchFamily="18" charset="0"/>
                <a:cs typeface="Guttman Adii" panose="02010401010101010101" pitchFamily="2" charset="-79"/>
              </a:rPr>
              <a:t>נת"ן</a:t>
            </a:r>
            <a:r>
              <a:rPr lang="he-IL" sz="1400" dirty="0">
                <a:latin typeface="Guttman Adii" panose="02010401010101010101" pitchFamily="2" charset="-79"/>
                <a:ea typeface="Times New Roman" panose="02020603050405020304" pitchFamily="18" charset="0"/>
                <a:cs typeface="Guttman Adii" panose="02010401010101010101" pitchFamily="2" charset="-79"/>
              </a:rPr>
              <a:t> מטעה ומעלה תהייה: האם עפרון התכוון לתת אותה לאברהם ללא עלות או שמא התכוון לנקוב במחיר ?) </a:t>
            </a:r>
            <a:r>
              <a:rPr lang="he-IL" dirty="0">
                <a:latin typeface="Guttman Adii" panose="02010401010101010101" pitchFamily="2" charset="-79"/>
                <a:ea typeface="Times New Roman" panose="02020603050405020304" pitchFamily="18" charset="0"/>
                <a:cs typeface="Guttman Adii" panose="02010401010101010101" pitchFamily="2" charset="-79"/>
              </a:rPr>
              <a:t>אברהם פותר את ההתלבטות ומבקש לדעת מה מחיר השדה והמערה. עפרון מוכר לאברהם את השדה ב- 400 שקל כסף. סכום שנראה מוגזם ביחס למכירות אחרות בתורה.</a:t>
            </a:r>
          </a:p>
          <a:p>
            <a:pPr algn="ctr"/>
            <a:endParaRPr lang="he-IL" sz="1000" dirty="0">
              <a:latin typeface="Guttman Adii" panose="02010401010101010101" pitchFamily="2" charset="-79"/>
              <a:ea typeface="Times New Roman" panose="02020603050405020304" pitchFamily="18" charset="0"/>
              <a:cs typeface="Guttman Adii" panose="02010401010101010101" pitchFamily="2" charset="-79"/>
            </a:endParaRPr>
          </a:p>
          <a:p>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קבורת שרה (</a:t>
            </a:r>
            <a:r>
              <a:rPr lang="he-IL" sz="16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טז</a:t>
            </a:r>
            <a:r>
              <a:rPr lang="he-IL" sz="1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-כ)</a:t>
            </a:r>
          </a:p>
          <a:p>
            <a:pPr algn="ctr"/>
            <a:endParaRPr lang="he-IL" sz="800" dirty="0">
              <a:latin typeface="Guttman Adii" panose="02010401010101010101" pitchFamily="2" charset="-79"/>
              <a:ea typeface="Times New Roman" panose="02020603050405020304" pitchFamily="18" charset="0"/>
              <a:cs typeface="Guttman Adii" panose="02010401010101010101" pitchFamily="2" charset="-79"/>
            </a:endParaRPr>
          </a:p>
          <a:p>
            <a:r>
              <a:rPr lang="he-IL" dirty="0">
                <a:latin typeface="Guttman Adii" panose="02010401010101010101" pitchFamily="2" charset="-79"/>
                <a:ea typeface="Times New Roman" panose="02020603050405020304" pitchFamily="18" charset="0"/>
                <a:cs typeface="Guttman Adii" panose="02010401010101010101" pitchFamily="2" charset="-79"/>
              </a:rPr>
              <a:t>אברהם שומע אל עפרון, לא מתווכח ומעביר לעפרון את הכסף. כך אברהם מקבל את המערה ואת השדה סביבה "אֲשֶׁר בְּכָל-גְּבֻלוֹ סָבִיב", ומביא את שרה לקבורה ראויה בשטח שקנה אברהם, בעצמו.</a:t>
            </a:r>
            <a:endParaRPr lang="he-IL" dirty="0">
              <a:effectLst/>
              <a:latin typeface="Guttman Adii" panose="02010401010101010101" pitchFamily="2" charset="-79"/>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9066722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08678A5-BE77-4F62-93DF-7787AEC01CCA}"/>
              </a:ext>
            </a:extLst>
          </p:cNvPr>
          <p:cNvSpPr/>
          <p:nvPr/>
        </p:nvSpPr>
        <p:spPr>
          <a:xfrm>
            <a:off x="4960134" y="0"/>
            <a:ext cx="6854761" cy="1754326"/>
          </a:xfrm>
          <a:prstGeom prst="rect">
            <a:avLst/>
          </a:prstGeom>
        </p:spPr>
        <p:txBody>
          <a:bodyPr wrap="none">
            <a:spAutoFit/>
          </a:bodyPr>
          <a:lstStyle/>
          <a:p>
            <a:r>
              <a:rPr lang="he-IL" sz="5400" dirty="0">
                <a:solidFill>
                  <a:srgbClr val="FF0000"/>
                </a:solidFill>
                <a:latin typeface="Guttman Adii" panose="02010401010101010101" pitchFamily="2" charset="-79"/>
                <a:cs typeface="Guttman Adii" panose="02010401010101010101" pitchFamily="2" charset="-79"/>
              </a:rPr>
              <a:t>     קבורת שרה </a:t>
            </a:r>
          </a:p>
          <a:p>
            <a:r>
              <a:rPr lang="he-IL" sz="5400" dirty="0">
                <a:solidFill>
                  <a:srgbClr val="FF0000"/>
                </a:solidFill>
                <a:latin typeface="Guttman Adii" panose="02010401010101010101" pitchFamily="2" charset="-79"/>
                <a:cs typeface="Guttman Adii" panose="02010401010101010101" pitchFamily="2" charset="-79"/>
              </a:rPr>
              <a:t>במערת המכפלה (פרק </a:t>
            </a:r>
            <a:r>
              <a:rPr lang="he-IL" sz="5400" dirty="0" err="1">
                <a:solidFill>
                  <a:srgbClr val="FF0000"/>
                </a:solidFill>
                <a:latin typeface="Guttman Adii" panose="02010401010101010101" pitchFamily="2" charset="-79"/>
                <a:cs typeface="Guttman Adii" panose="02010401010101010101" pitchFamily="2" charset="-79"/>
              </a:rPr>
              <a:t>כג</a:t>
            </a:r>
            <a:r>
              <a:rPr lang="he-IL" sz="5400" dirty="0">
                <a:solidFill>
                  <a:srgbClr val="FF0000"/>
                </a:solidFill>
                <a:latin typeface="Guttman Adii" panose="02010401010101010101" pitchFamily="2" charset="-79"/>
                <a:cs typeface="Guttman Adii" panose="02010401010101010101" pitchFamily="2" charset="-79"/>
              </a:rPr>
              <a:t>)</a:t>
            </a:r>
          </a:p>
        </p:txBody>
      </p:sp>
      <p:pic>
        <p:nvPicPr>
          <p:cNvPr id="4098" name="Picture 2" descr="×ª××¦××ª ×ª××× × ×¢×××¨ âªgenesis 23â¬â">
            <a:extLst>
              <a:ext uri="{FF2B5EF4-FFF2-40B4-BE49-F238E27FC236}">
                <a16:creationId xmlns:a16="http://schemas.microsoft.com/office/drawing/2014/main" id="{0E5E012B-A4D2-4519-9BCD-E4271E0476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33" b="4487"/>
          <a:stretch/>
        </p:blipFill>
        <p:spPr bwMode="auto">
          <a:xfrm>
            <a:off x="373656" y="3035947"/>
            <a:ext cx="5540566" cy="35522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ª××¦××ª ×ª××× × ×¢×××¨ âªgenesis 23â¬â">
            <a:extLst>
              <a:ext uri="{FF2B5EF4-FFF2-40B4-BE49-F238E27FC236}">
                <a16:creationId xmlns:a16="http://schemas.microsoft.com/office/drawing/2014/main" id="{0EEE9747-8A6D-427E-9969-B4127F11BB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1"/>
          <a:stretch/>
        </p:blipFill>
        <p:spPr bwMode="auto">
          <a:xfrm>
            <a:off x="6558416" y="3035947"/>
            <a:ext cx="5481465" cy="3552274"/>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7E4181B7-4C53-49E8-803E-4256C8CE9294}"/>
              </a:ext>
            </a:extLst>
          </p:cNvPr>
          <p:cNvSpPr/>
          <p:nvPr/>
        </p:nvSpPr>
        <p:spPr>
          <a:xfrm>
            <a:off x="813399" y="2452476"/>
            <a:ext cx="4346063" cy="461665"/>
          </a:xfrm>
          <a:prstGeom prst="rect">
            <a:avLst/>
          </a:prstGeom>
        </p:spPr>
        <p:txBody>
          <a:bodyPr wrap="none">
            <a:spAutoFit/>
          </a:bodyPr>
          <a:lstStyle/>
          <a:p>
            <a:pPr algn="ctr"/>
            <a:r>
              <a:rPr lang="he-IL" sz="2400" dirty="0">
                <a:solidFill>
                  <a:srgbClr val="FF0000"/>
                </a:solidFill>
                <a:latin typeface="Guttman Adii" panose="02010401010101010101" pitchFamily="2" charset="-79"/>
                <a:cs typeface="Guttman Adii" panose="02010401010101010101" pitchFamily="2" charset="-79"/>
              </a:rPr>
              <a:t>"ויבא אברהם </a:t>
            </a:r>
            <a:r>
              <a:rPr lang="he-IL" sz="2400" dirty="0" err="1">
                <a:solidFill>
                  <a:srgbClr val="FF0000"/>
                </a:solidFill>
                <a:latin typeface="Guttman Adii" panose="02010401010101010101" pitchFamily="2" charset="-79"/>
                <a:cs typeface="Guttman Adii" panose="02010401010101010101" pitchFamily="2" charset="-79"/>
              </a:rPr>
              <a:t>לספד</a:t>
            </a:r>
            <a:r>
              <a:rPr lang="he-IL" sz="2400" dirty="0">
                <a:solidFill>
                  <a:srgbClr val="FF0000"/>
                </a:solidFill>
                <a:latin typeface="Guttman Adii" panose="02010401010101010101" pitchFamily="2" charset="-79"/>
                <a:cs typeface="Guttman Adii" panose="02010401010101010101" pitchFamily="2" charset="-79"/>
              </a:rPr>
              <a:t> לשרה </a:t>
            </a:r>
            <a:r>
              <a:rPr lang="he-IL" sz="2400" dirty="0" err="1">
                <a:solidFill>
                  <a:srgbClr val="FF0000"/>
                </a:solidFill>
                <a:latin typeface="Guttman Adii" panose="02010401010101010101" pitchFamily="2" charset="-79"/>
                <a:cs typeface="Guttman Adii" panose="02010401010101010101" pitchFamily="2" charset="-79"/>
              </a:rPr>
              <a:t>ולבכתה</a:t>
            </a:r>
            <a:r>
              <a:rPr lang="he-IL" sz="2400" dirty="0">
                <a:solidFill>
                  <a:srgbClr val="FF0000"/>
                </a:solidFill>
                <a:latin typeface="Guttman Adii" panose="02010401010101010101" pitchFamily="2" charset="-79"/>
                <a:cs typeface="Guttman Adii" panose="02010401010101010101" pitchFamily="2" charset="-79"/>
              </a:rPr>
              <a:t>"</a:t>
            </a:r>
          </a:p>
        </p:txBody>
      </p:sp>
      <p:sp>
        <p:nvSpPr>
          <p:cNvPr id="6" name="מלבן 5">
            <a:extLst>
              <a:ext uri="{FF2B5EF4-FFF2-40B4-BE49-F238E27FC236}">
                <a16:creationId xmlns:a16="http://schemas.microsoft.com/office/drawing/2014/main" id="{393BDFAA-2E43-4298-BF16-666AE9AD1E42}"/>
              </a:ext>
            </a:extLst>
          </p:cNvPr>
          <p:cNvSpPr/>
          <p:nvPr/>
        </p:nvSpPr>
        <p:spPr>
          <a:xfrm>
            <a:off x="7554319" y="2267674"/>
            <a:ext cx="4060727" cy="523220"/>
          </a:xfrm>
          <a:prstGeom prst="rect">
            <a:avLst/>
          </a:prstGeom>
        </p:spPr>
        <p:txBody>
          <a:bodyPr wrap="none">
            <a:spAutoFit/>
          </a:bodyPr>
          <a:lstStyle/>
          <a:p>
            <a:pPr algn="ctr"/>
            <a:r>
              <a:rPr lang="he-IL" sz="2800" dirty="0">
                <a:solidFill>
                  <a:srgbClr val="FF0000"/>
                </a:solidFill>
                <a:latin typeface="Guttman Adii" panose="02010401010101010101" pitchFamily="2" charset="-79"/>
                <a:cs typeface="Guttman Adii" panose="02010401010101010101" pitchFamily="2" charset="-79"/>
              </a:rPr>
              <a:t>קבורת שרה במערת המכפלה</a:t>
            </a:r>
          </a:p>
        </p:txBody>
      </p:sp>
      <p:pic>
        <p:nvPicPr>
          <p:cNvPr id="4102" name="Picture 6" descr="×ª××¦××ª ×ª××× × ×¢×××¨ ×¢×¤×¨×× ×××ª×">
            <a:extLst>
              <a:ext uri="{FF2B5EF4-FFF2-40B4-BE49-F238E27FC236}">
                <a16:creationId xmlns:a16="http://schemas.microsoft.com/office/drawing/2014/main" id="{BE671F7F-4BF4-4928-8701-33A4C07375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97" t="29986" r="6596" b="2771"/>
          <a:stretch/>
        </p:blipFill>
        <p:spPr bwMode="auto">
          <a:xfrm>
            <a:off x="166948" y="188839"/>
            <a:ext cx="4030479" cy="195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5478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solidFill>
                  <a:srgbClr val="FF0000"/>
                </a:solidFill>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392570" y="4687214"/>
            <a:ext cx="846398" cy="830997"/>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a:p>
            <a:pPr algn="ctr"/>
            <a:r>
              <a:rPr lang="he-IL" sz="1600" dirty="0">
                <a:latin typeface="Guttman Adii" panose="02010401010101010101" pitchFamily="2" charset="-79"/>
                <a:cs typeface="Guttman Adii" panose="02010401010101010101" pitchFamily="2" charset="-79"/>
              </a:rPr>
              <a:t>קבורתה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2" name="Picture 4" descr="×ª××× × ×§×©××¨×">
            <a:extLst>
              <a:ext uri="{FF2B5EF4-FFF2-40B4-BE49-F238E27FC236}">
                <a16:creationId xmlns:a16="http://schemas.microsoft.com/office/drawing/2014/main" id="{C0D3C613-A554-4501-A284-8D51FE1636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992510" y="246011"/>
            <a:ext cx="2982447" cy="124448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D02DE6C4-4E24-4624-B1DB-FD05E402A16E}"/>
              </a:ext>
            </a:extLst>
          </p:cNvPr>
          <p:cNvSpPr txBox="1"/>
          <p:nvPr/>
        </p:nvSpPr>
        <p:spPr>
          <a:xfrm>
            <a:off x="5268268" y="378663"/>
            <a:ext cx="1148127" cy="830997"/>
          </a:xfrm>
          <a:prstGeom prst="rect">
            <a:avLst/>
          </a:prstGeom>
          <a:noFill/>
        </p:spPr>
        <p:txBody>
          <a:bodyPr wrap="square" rtlCol="1">
            <a:spAutoFit/>
          </a:bodyPr>
          <a:lstStyle/>
          <a:p>
            <a:pPr algn="ctr"/>
            <a:r>
              <a:rPr lang="he-IL" sz="1600" dirty="0">
                <a:solidFill>
                  <a:schemeClr val="bg1"/>
                </a:solidFill>
                <a:latin typeface="Guttman Adii" panose="02010401010101010101" pitchFamily="2" charset="-79"/>
                <a:cs typeface="Guttman Adii" panose="02010401010101010101" pitchFamily="2" charset="-79"/>
              </a:rPr>
              <a:t>קבורת שרה</a:t>
            </a:r>
          </a:p>
          <a:p>
            <a:pPr algn="ctr"/>
            <a:r>
              <a:rPr lang="he-IL" sz="1600" dirty="0">
                <a:solidFill>
                  <a:schemeClr val="bg1"/>
                </a:solidFill>
                <a:latin typeface="Guttman Adii" panose="02010401010101010101" pitchFamily="2" charset="-79"/>
                <a:cs typeface="Guttman Adii" panose="02010401010101010101" pitchFamily="2" charset="-79"/>
              </a:rPr>
              <a:t>במערת </a:t>
            </a:r>
          </a:p>
          <a:p>
            <a:pPr algn="ctr"/>
            <a:r>
              <a:rPr lang="he-IL" sz="1600" dirty="0">
                <a:solidFill>
                  <a:schemeClr val="bg1"/>
                </a:solidFill>
                <a:latin typeface="Guttman Adii" panose="02010401010101010101" pitchFamily="2" charset="-79"/>
                <a:cs typeface="Guttman Adii" panose="02010401010101010101" pitchFamily="2" charset="-79"/>
              </a:rPr>
              <a:t>המכפלה</a:t>
            </a:r>
            <a:endParaRPr lang="he-IL" sz="400" dirty="0">
              <a:solidFill>
                <a:schemeClr val="bg1"/>
              </a:solidFill>
              <a:latin typeface="Guttman Adii" panose="02010401010101010101" pitchFamily="2" charset="-79"/>
              <a:cs typeface="Guttman Adii" panose="02010401010101010101" pitchFamily="2" charset="-79"/>
            </a:endParaRPr>
          </a:p>
        </p:txBody>
      </p:sp>
      <p:sp>
        <p:nvSpPr>
          <p:cNvPr id="54" name="TextBox 53">
            <a:extLst>
              <a:ext uri="{FF2B5EF4-FFF2-40B4-BE49-F238E27FC236}">
                <a16:creationId xmlns:a16="http://schemas.microsoft.com/office/drawing/2014/main" id="{5AF04D05-B872-4158-89DA-D662C15C92FA}"/>
              </a:ext>
            </a:extLst>
          </p:cNvPr>
          <p:cNvSpPr txBox="1"/>
          <p:nvPr/>
        </p:nvSpPr>
        <p:spPr>
          <a:xfrm>
            <a:off x="6535960" y="343922"/>
            <a:ext cx="1172699" cy="830997"/>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err="1">
                <a:solidFill>
                  <a:schemeClr val="bg1"/>
                </a:solidFill>
                <a:latin typeface="Guttman Adii" panose="02010401010101010101" pitchFamily="2" charset="-79"/>
                <a:cs typeface="Guttman Adii" panose="02010401010101010101" pitchFamily="2" charset="-79"/>
              </a:rPr>
              <a:t>כג</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40" name="מלבן 39">
            <a:extLst>
              <a:ext uri="{FF2B5EF4-FFF2-40B4-BE49-F238E27FC236}">
                <a16:creationId xmlns:a16="http://schemas.microsoft.com/office/drawing/2014/main" id="{DAD88298-0BF4-414D-AA26-9D49E453981D}"/>
              </a:ext>
            </a:extLst>
          </p:cNvPr>
          <p:cNvSpPr/>
          <p:nvPr/>
        </p:nvSpPr>
        <p:spPr>
          <a:xfrm>
            <a:off x="399166" y="196134"/>
            <a:ext cx="1944547"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חיי שרה</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74760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wipe(down)">
                                      <p:cBhvr>
                                        <p:cTn id="137" dur="275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wipe(down)">
                                      <p:cBhvr>
                                        <p:cTn id="142" dur="2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P spid="50"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5A09C60-BC81-49BD-8D55-B40FC43E1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18" y="2122734"/>
            <a:ext cx="11290963" cy="4282633"/>
          </a:xfrm>
          <a:prstGeom prst="rect">
            <a:avLst/>
          </a:prstGeom>
        </p:spPr>
      </p:pic>
      <p:sp>
        <p:nvSpPr>
          <p:cNvPr id="4" name="מלבן 3">
            <a:extLst>
              <a:ext uri="{FF2B5EF4-FFF2-40B4-BE49-F238E27FC236}">
                <a16:creationId xmlns:a16="http://schemas.microsoft.com/office/drawing/2014/main" id="{D3BBB7C8-6904-458B-9608-B19DDE267EC5}"/>
              </a:ext>
            </a:extLst>
          </p:cNvPr>
          <p:cNvSpPr/>
          <p:nvPr/>
        </p:nvSpPr>
        <p:spPr>
          <a:xfrm>
            <a:off x="720324" y="2344293"/>
            <a:ext cx="10751349" cy="3839513"/>
          </a:xfrm>
          <a:prstGeom prst="rect">
            <a:avLst/>
          </a:prstGeom>
          <a:solidFill>
            <a:srgbClr val="FFFF00"/>
          </a:solidFill>
        </p:spPr>
        <p:txBody>
          <a:bodyPr wrap="square">
            <a:spAutoFit/>
          </a:bodyPr>
          <a:lstStyle/>
          <a:p>
            <a:pPr marL="635" indent="-1905" algn="ctr"/>
            <a:r>
              <a:rPr lang="he-IL" sz="100" dirty="0">
                <a:latin typeface="Calibri" panose="020F0502020204030204" pitchFamily="34" charset="0"/>
                <a:ea typeface="Calibri" panose="020F0502020204030204" pitchFamily="34" charset="0"/>
                <a:cs typeface="Guttman Adii" panose="02010401010101010101" pitchFamily="2" charset="-79"/>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indent="-635"/>
            <a:r>
              <a:rPr lang="he-IL" sz="9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p>
          <a:p>
            <a:pPr indent="-635"/>
            <a:endParaRPr lang="en-US" sz="700" dirty="0">
              <a:latin typeface="Calibri" panose="020F0502020204030204" pitchFamily="34" charset="0"/>
              <a:ea typeface="Calibri" panose="020F0502020204030204" pitchFamily="34" charset="0"/>
              <a:cs typeface="Arial" panose="020B0604020202020204" pitchFamily="34" charset="0"/>
            </a:endParaRPr>
          </a:p>
          <a:p>
            <a:pPr marL="457200" indent="-1270" algn="just" rtl="0">
              <a:spcAft>
                <a:spcPts val="0"/>
              </a:spcAft>
            </a:pPr>
            <a:r>
              <a:rPr lang="en-US" sz="1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endParaRPr lang="en-US" sz="100" dirty="0">
              <a:latin typeface="Calibri" panose="020F0502020204030204" pitchFamily="34" charset="0"/>
              <a:ea typeface="Calibri" panose="020F0502020204030204" pitchFamily="34" charset="0"/>
              <a:cs typeface="Arial" panose="020B0604020202020204" pitchFamily="34" charset="0"/>
            </a:endParaRPr>
          </a:p>
          <a:p>
            <a:r>
              <a:rPr lang="he-IL" sz="3200" dirty="0">
                <a:solidFill>
                  <a:srgbClr val="FF0000"/>
                </a:solidFill>
                <a:latin typeface="Calibri" panose="020F0502020204030204" pitchFamily="34" charset="0"/>
                <a:cs typeface="Guttman Adii" panose="02010401010101010101" pitchFamily="2" charset="-79"/>
              </a:rPr>
              <a:t>       דבקות ואמונה מוחלטים בדרכי ה' / </a:t>
            </a:r>
            <a:r>
              <a:rPr lang="he-IL" sz="3000" dirty="0">
                <a:solidFill>
                  <a:srgbClr val="FF0000"/>
                </a:solidFill>
                <a:latin typeface="Calibri" panose="020F0502020204030204" pitchFamily="34" charset="0"/>
                <a:cs typeface="Guttman Adii" panose="02010401010101010101" pitchFamily="2" charset="-79"/>
              </a:rPr>
              <a:t>"אחרי ה' </a:t>
            </a:r>
            <a:r>
              <a:rPr lang="he-IL" sz="3000" dirty="0" err="1">
                <a:solidFill>
                  <a:srgbClr val="FF0000"/>
                </a:solidFill>
                <a:latin typeface="Calibri" panose="020F0502020204030204" pitchFamily="34" charset="0"/>
                <a:cs typeface="Guttman Adii" panose="02010401010101010101" pitchFamily="2" charset="-79"/>
              </a:rPr>
              <a:t>אלקיכם</a:t>
            </a:r>
            <a:r>
              <a:rPr lang="he-IL" sz="3000" dirty="0">
                <a:solidFill>
                  <a:srgbClr val="FF0000"/>
                </a:solidFill>
                <a:latin typeface="Calibri" panose="020F0502020204030204" pitchFamily="34" charset="0"/>
                <a:cs typeface="Guttman Adii" panose="02010401010101010101" pitchFamily="2" charset="-79"/>
              </a:rPr>
              <a:t> תלכו"</a:t>
            </a:r>
          </a:p>
          <a:p>
            <a:pPr lvl="0"/>
            <a:endParaRPr lang="he-IL" sz="100" dirty="0">
              <a:solidFill>
                <a:srgbClr val="FF0000"/>
              </a:solidFill>
              <a:latin typeface="Calibri" panose="020F0502020204030204" pitchFamily="34" charset="0"/>
              <a:ea typeface="Calibri" panose="020F0502020204030204" pitchFamily="34" charset="0"/>
              <a:cs typeface="Guttman Adii" panose="02010401010101010101" pitchFamily="2" charset="-79"/>
            </a:endParaRPr>
          </a:p>
          <a:p>
            <a:pPr lvl="0"/>
            <a:r>
              <a:rPr lang="he-IL" sz="24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r>
              <a:rPr lang="he-IL" dirty="0">
                <a:solidFill>
                  <a:srgbClr val="FF0000"/>
                </a:solidFill>
                <a:latin typeface="Calibri" panose="020F0502020204030204" pitchFamily="34" charset="0"/>
                <a:ea typeface="Calibri" panose="020F0502020204030204" pitchFamily="34" charset="0"/>
                <a:cs typeface="Guttman Adii" panose="02010401010101010101" pitchFamily="2" charset="-79"/>
              </a:rPr>
              <a:t>(לעבוד את ה' גם כשקשה . . . עמידה בניסיונות . . .)</a:t>
            </a:r>
            <a:endParaRPr lang="en-US" dirty="0">
              <a:latin typeface="Calibri" panose="020F0502020204030204" pitchFamily="34" charset="0"/>
              <a:ea typeface="Calibri" panose="020F0502020204030204" pitchFamily="34" charset="0"/>
              <a:cs typeface="Arial" panose="020B0604020202020204" pitchFamily="34" charset="0"/>
            </a:endParaRPr>
          </a:p>
          <a:p>
            <a:pPr marL="227330" indent="-635"/>
            <a:r>
              <a:rPr lang="he-IL" sz="7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endParaRPr lang="he-IL" sz="1050" dirty="0">
              <a:solidFill>
                <a:srgbClr val="FF0000"/>
              </a:solidFill>
              <a:latin typeface="Calibri" panose="020F0502020204030204" pitchFamily="34" charset="0"/>
              <a:ea typeface="Calibri" panose="020F0502020204030204" pitchFamily="34" charset="0"/>
              <a:cs typeface="Guttman Adii" panose="02010401010101010101" pitchFamily="2" charset="-79"/>
            </a:endParaRPr>
          </a:p>
          <a:p>
            <a:pPr marL="227330" indent="-635"/>
            <a:endParaRPr lang="en-US" sz="1200" dirty="0">
              <a:latin typeface="Calibri" panose="020F0502020204030204" pitchFamily="34" charset="0"/>
              <a:ea typeface="Calibri" panose="020F0502020204030204" pitchFamily="34" charset="0"/>
              <a:cs typeface="Arial" panose="020B0604020202020204" pitchFamily="34" charset="0"/>
            </a:endParaRPr>
          </a:p>
          <a:p>
            <a:r>
              <a:rPr lang="he-IL" sz="3600" dirty="0">
                <a:solidFill>
                  <a:srgbClr val="00B050"/>
                </a:solidFill>
                <a:latin typeface="Calibri" panose="020F0502020204030204" pitchFamily="34" charset="0"/>
                <a:cs typeface="Guttman Adii" panose="02010401010101010101" pitchFamily="2" charset="-79"/>
              </a:rPr>
              <a:t>      </a:t>
            </a:r>
            <a:r>
              <a:rPr lang="he-IL" sz="3200" dirty="0">
                <a:solidFill>
                  <a:schemeClr val="accent6">
                    <a:lumMod val="75000"/>
                  </a:schemeClr>
                </a:solidFill>
                <a:latin typeface="Calibri" panose="020F0502020204030204" pitchFamily="34" charset="0"/>
                <a:cs typeface="Guttman Adii" panose="02010401010101010101" pitchFamily="2" charset="-79"/>
              </a:rPr>
              <a:t>אהבה וחסד</a:t>
            </a:r>
            <a:r>
              <a:rPr lang="en-US" sz="3200" dirty="0">
                <a:solidFill>
                  <a:schemeClr val="accent6">
                    <a:lumMod val="75000"/>
                  </a:schemeClr>
                </a:solidFill>
                <a:latin typeface="Calibri" panose="020F0502020204030204" pitchFamily="34" charset="0"/>
                <a:cs typeface="Guttman Adii" panose="02010401010101010101" pitchFamily="2" charset="-79"/>
              </a:rPr>
              <a:t> </a:t>
            </a:r>
            <a:r>
              <a:rPr lang="he-IL" sz="3200" dirty="0">
                <a:solidFill>
                  <a:schemeClr val="accent6">
                    <a:lumMod val="75000"/>
                  </a:schemeClr>
                </a:solidFill>
                <a:latin typeface="Calibri" panose="020F0502020204030204" pitchFamily="34" charset="0"/>
                <a:cs typeface="Guttman Adii" panose="02010401010101010101" pitchFamily="2" charset="-79"/>
              </a:rPr>
              <a:t>לכל אדם באשר הוא</a:t>
            </a:r>
            <a:r>
              <a:rPr lang="en-US" sz="3200" dirty="0">
                <a:solidFill>
                  <a:schemeClr val="accent6">
                    <a:lumMod val="75000"/>
                  </a:schemeClr>
                </a:solidFill>
                <a:latin typeface="Calibri" panose="020F0502020204030204" pitchFamily="34" charset="0"/>
                <a:cs typeface="Guttman Adii" panose="02010401010101010101" pitchFamily="2" charset="-79"/>
              </a:rPr>
              <a:t> </a:t>
            </a:r>
            <a:r>
              <a:rPr lang="he-IL" sz="3200" dirty="0">
                <a:solidFill>
                  <a:schemeClr val="accent6">
                    <a:lumMod val="75000"/>
                  </a:schemeClr>
                </a:solidFill>
                <a:latin typeface="Calibri" panose="020F0502020204030204" pitchFamily="34" charset="0"/>
                <a:cs typeface="Guttman Adii" panose="02010401010101010101" pitchFamily="2" charset="-79"/>
              </a:rPr>
              <a:t> / </a:t>
            </a:r>
            <a:r>
              <a:rPr lang="he-IL" sz="3200"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"עולם חסד יבנה"</a:t>
            </a:r>
            <a:endParaRPr lang="he-IL" sz="3200" dirty="0">
              <a:solidFill>
                <a:schemeClr val="accent6">
                  <a:lumMod val="75000"/>
                </a:schemeClr>
              </a:solidFill>
              <a:latin typeface="Calibri" panose="020F0502020204030204" pitchFamily="34" charset="0"/>
              <a:cs typeface="Guttman Adii" panose="02010401010101010101" pitchFamily="2" charset="-79"/>
            </a:endParaRPr>
          </a:p>
          <a:p>
            <a:pPr lvl="0"/>
            <a:r>
              <a:rPr lang="he-IL" sz="300"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   </a:t>
            </a:r>
          </a:p>
          <a:p>
            <a:pPr lvl="0"/>
            <a:r>
              <a:rPr lang="he-IL" sz="2000"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           </a:t>
            </a:r>
            <a:r>
              <a:rPr lang="he-IL"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(לחשוב באופן יזום על הזולת, ויתור על אנוכיות, יציאה מאזור נוחות, המשפחה שלך כערך עליון)</a:t>
            </a:r>
            <a:endParaRPr lang="en-US" sz="16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indent="-635"/>
            <a:r>
              <a:rPr lang="he-IL" sz="7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endParaRPr lang="he-IL" sz="3200" dirty="0">
              <a:latin typeface="Calibri" panose="020F0502020204030204" pitchFamily="34" charset="0"/>
              <a:ea typeface="Calibri" panose="020F0502020204030204" pitchFamily="34" charset="0"/>
              <a:cs typeface="Arial" panose="020B0604020202020204" pitchFamily="34" charset="0"/>
            </a:endParaRPr>
          </a:p>
          <a:p>
            <a:pPr indent="-635"/>
            <a:endParaRPr lang="he-IL" sz="500" dirty="0">
              <a:solidFill>
                <a:srgbClr val="FF0000"/>
              </a:solidFill>
              <a:latin typeface="Calibri" panose="020F0502020204030204" pitchFamily="34" charset="0"/>
              <a:cs typeface="Arial" panose="020B0604020202020204" pitchFamily="34" charset="0"/>
            </a:endParaRPr>
          </a:p>
          <a:p>
            <a:pPr indent="-635"/>
            <a:r>
              <a:rPr lang="he-IL" sz="105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p>
          <a:p>
            <a:pPr indent="-635"/>
            <a:r>
              <a:rPr lang="he-IL" sz="36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r>
              <a:rPr lang="he-IL" sz="3200" dirty="0">
                <a:solidFill>
                  <a:srgbClr val="7030A0"/>
                </a:solidFill>
                <a:latin typeface="Calibri" panose="020F0502020204030204" pitchFamily="34" charset="0"/>
                <a:ea typeface="Calibri" panose="020F0502020204030204" pitchFamily="34" charset="0"/>
                <a:cs typeface="Guttman Adii" panose="02010401010101010101" pitchFamily="2" charset="-79"/>
              </a:rPr>
              <a:t>נקיטה בדרך של צדק משפט / "צדק ומשפט מכון </a:t>
            </a:r>
            <a:r>
              <a:rPr lang="he-IL" sz="3200" dirty="0" err="1">
                <a:solidFill>
                  <a:srgbClr val="7030A0"/>
                </a:solidFill>
                <a:latin typeface="Calibri" panose="020F0502020204030204" pitchFamily="34" charset="0"/>
                <a:ea typeface="Calibri" panose="020F0502020204030204" pitchFamily="34" charset="0"/>
                <a:cs typeface="Guttman Adii" panose="02010401010101010101" pitchFamily="2" charset="-79"/>
              </a:rPr>
              <a:t>כסאך</a:t>
            </a:r>
            <a:r>
              <a:rPr lang="he-IL" sz="3200" dirty="0">
                <a:solidFill>
                  <a:srgbClr val="7030A0"/>
                </a:solidFill>
                <a:latin typeface="Calibri" panose="020F0502020204030204" pitchFamily="34" charset="0"/>
                <a:ea typeface="Calibri" panose="020F0502020204030204" pitchFamily="34" charset="0"/>
                <a:cs typeface="Guttman Adii" panose="02010401010101010101" pitchFamily="2" charset="-79"/>
              </a:rPr>
              <a:t>"</a:t>
            </a:r>
          </a:p>
          <a:p>
            <a:pPr indent="-635"/>
            <a:r>
              <a:rPr lang="he-IL" sz="3200" dirty="0">
                <a:solidFill>
                  <a:srgbClr val="7030A0"/>
                </a:solidFill>
                <a:latin typeface="Calibri" panose="020F0502020204030204" pitchFamily="34" charset="0"/>
                <a:ea typeface="Calibri" panose="020F0502020204030204" pitchFamily="34" charset="0"/>
                <a:cs typeface="Guttman Adii" panose="02010401010101010101" pitchFamily="2" charset="-79"/>
              </a:rPr>
              <a:t>       </a:t>
            </a:r>
            <a:r>
              <a:rPr lang="he-IL" dirty="0">
                <a:solidFill>
                  <a:srgbClr val="7030A0"/>
                </a:solidFill>
                <a:latin typeface="Calibri" panose="020F0502020204030204" pitchFamily="34" charset="0"/>
                <a:ea typeface="Calibri" panose="020F0502020204030204" pitchFamily="34" charset="0"/>
                <a:cs typeface="Guttman Adii" panose="02010401010101010101" pitchFamily="2" charset="-79"/>
              </a:rPr>
              <a:t>(כל ברייה נחשבת בעיניך, חינוך הדורות הבאים, היכולת לטעון גם מול מישהו מעליך כשרואים עוול)</a:t>
            </a:r>
            <a:endParaRPr lang="en-US"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descr="×ª××¦××ª ×ª××× × ×¢×××¨ âªcharity person  iconâ¬â">
            <a:extLst>
              <a:ext uri="{FF2B5EF4-FFF2-40B4-BE49-F238E27FC236}">
                <a16:creationId xmlns:a16="http://schemas.microsoft.com/office/drawing/2014/main" id="{C2707588-3DCC-4CF2-91AC-0248BBF88D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0282" y="3912271"/>
            <a:ext cx="619140" cy="703561"/>
          </a:xfrm>
          <a:prstGeom prst="rect">
            <a:avLst/>
          </a:prstGeom>
          <a:noFill/>
          <a:ln w="50800">
            <a:solidFill>
              <a:srgbClr val="00B050"/>
            </a:solidFill>
          </a:ln>
        </p:spPr>
      </p:pic>
      <p:pic>
        <p:nvPicPr>
          <p:cNvPr id="6" name="תמונה 5" descr="×ª××¦××ª ×ª××× × ×¢×××¨ âªjudge iconâ¬â">
            <a:extLst>
              <a:ext uri="{FF2B5EF4-FFF2-40B4-BE49-F238E27FC236}">
                <a16:creationId xmlns:a16="http://schemas.microsoft.com/office/drawing/2014/main" id="{2E593849-9157-420A-9F27-3FB7B48884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0282" y="5198337"/>
            <a:ext cx="619140" cy="857694"/>
          </a:xfrm>
          <a:prstGeom prst="rect">
            <a:avLst/>
          </a:prstGeom>
          <a:noFill/>
          <a:ln w="50800">
            <a:solidFill>
              <a:srgbClr val="7030A0"/>
            </a:solidFill>
          </a:ln>
        </p:spPr>
      </p:pic>
      <p:pic>
        <p:nvPicPr>
          <p:cNvPr id="7" name="תמונה 6" descr="×ª××¦××ª ×ª××× × ×¢×××¨ âªdevoted iconâ¬â">
            <a:extLst>
              <a:ext uri="{FF2B5EF4-FFF2-40B4-BE49-F238E27FC236}">
                <a16:creationId xmlns:a16="http://schemas.microsoft.com/office/drawing/2014/main" id="{2E59E07A-03BF-4AED-B79E-5840C23C497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0282" y="2668558"/>
            <a:ext cx="614379" cy="840242"/>
          </a:xfrm>
          <a:prstGeom prst="rect">
            <a:avLst/>
          </a:prstGeom>
          <a:noFill/>
          <a:ln w="63500">
            <a:solidFill>
              <a:schemeClr val="tx1"/>
            </a:solidFill>
          </a:ln>
        </p:spPr>
      </p:pic>
      <p:sp>
        <p:nvSpPr>
          <p:cNvPr id="2" name="מלבן 1">
            <a:extLst>
              <a:ext uri="{FF2B5EF4-FFF2-40B4-BE49-F238E27FC236}">
                <a16:creationId xmlns:a16="http://schemas.microsoft.com/office/drawing/2014/main" id="{67A23C12-682C-4B7A-94F4-E6325CCCD9C7}"/>
              </a:ext>
            </a:extLst>
          </p:cNvPr>
          <p:cNvSpPr/>
          <p:nvPr/>
        </p:nvSpPr>
        <p:spPr>
          <a:xfrm>
            <a:off x="258853" y="502034"/>
            <a:ext cx="11674289" cy="1261884"/>
          </a:xfrm>
          <a:prstGeom prst="rect">
            <a:avLst/>
          </a:prstGeom>
        </p:spPr>
        <p:txBody>
          <a:bodyPr wrap="square">
            <a:spAutoFit/>
          </a:bodyPr>
          <a:lstStyle/>
          <a:p>
            <a:pPr marL="635" indent="-1905" algn="ctr"/>
            <a:r>
              <a:rPr lang="he-IL" sz="3200" b="1" dirty="0">
                <a:latin typeface="Calibri" panose="020F0502020204030204" pitchFamily="34" charset="0"/>
                <a:ea typeface="Calibri" panose="020F0502020204030204" pitchFamily="34" charset="0"/>
                <a:cs typeface="Guttman Adii" panose="02010401010101010101" pitchFamily="2" charset="-79"/>
              </a:rPr>
              <a:t>בואו ונחשוב מהי הדרך הנכונה לאדם ללכת בה </a:t>
            </a:r>
            <a:r>
              <a:rPr lang="he-IL" sz="2000" b="1" dirty="0">
                <a:latin typeface="Calibri" panose="020F0502020204030204" pitchFamily="34" charset="0"/>
                <a:ea typeface="Calibri" panose="020F0502020204030204" pitchFamily="34" charset="0"/>
                <a:cs typeface="Guttman Adii" panose="02010401010101010101" pitchFamily="2" charset="-79"/>
              </a:rPr>
              <a:t>(גם בין אדם לה' וגם בין אדם לחברו) </a:t>
            </a:r>
            <a:r>
              <a:rPr lang="he-IL" sz="3200" b="1" dirty="0">
                <a:latin typeface="Calibri" panose="020F0502020204030204" pitchFamily="34" charset="0"/>
                <a:ea typeface="Calibri" panose="020F0502020204030204" pitchFamily="34" charset="0"/>
                <a:cs typeface="Guttman Adii" panose="02010401010101010101" pitchFamily="2" charset="-79"/>
              </a:rPr>
              <a:t>?  </a:t>
            </a:r>
          </a:p>
          <a:p>
            <a:pPr marL="635" indent="-1905" algn="ctr"/>
            <a:endParaRPr lang="he-IL" sz="300" b="1" dirty="0">
              <a:latin typeface="Calibri" panose="020F0502020204030204" pitchFamily="34" charset="0"/>
              <a:ea typeface="Calibri" panose="020F0502020204030204" pitchFamily="34" charset="0"/>
              <a:cs typeface="Guttman Adii" panose="02010401010101010101" pitchFamily="2" charset="-79"/>
            </a:endParaRPr>
          </a:p>
          <a:p>
            <a:pPr marL="635" indent="-1905" algn="ctr"/>
            <a:endParaRPr lang="he-IL" sz="900" b="1" dirty="0">
              <a:latin typeface="Calibri" panose="020F0502020204030204" pitchFamily="34" charset="0"/>
              <a:ea typeface="Calibri" panose="020F0502020204030204" pitchFamily="34" charset="0"/>
              <a:cs typeface="Guttman Adii" panose="02010401010101010101" pitchFamily="2" charset="-79"/>
            </a:endParaRPr>
          </a:p>
          <a:p>
            <a:pPr marL="635" indent="-1905" algn="ctr"/>
            <a:r>
              <a:rPr lang="he-IL" sz="3200" b="1" dirty="0">
                <a:latin typeface="Calibri" panose="020F0502020204030204" pitchFamily="34" charset="0"/>
                <a:ea typeface="Calibri" panose="020F0502020204030204" pitchFamily="34" charset="0"/>
                <a:cs typeface="Guttman Adii" panose="02010401010101010101" pitchFamily="2" charset="-79"/>
              </a:rPr>
              <a:t>אילו תכונות ערכים והנהגות עוזרים לאדם להגיע לבחירות הנכונות ?</a:t>
            </a: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42109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233" y="3336682"/>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318" y="5041805"/>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335666" y="1681388"/>
            <a:ext cx="9149792" cy="4924425"/>
          </a:xfrm>
          <a:prstGeom prst="rect">
            <a:avLst/>
          </a:prstGeom>
          <a:ln w="57150">
            <a:solidFill>
              <a:schemeClr val="tx1"/>
            </a:solidFill>
          </a:ln>
        </p:spPr>
        <p:txBody>
          <a:bodyPr wrap="square">
            <a:spAutoFit/>
          </a:bodyPr>
          <a:lstStyle/>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4CB28D38-4664-449F-B1BD-5BD519AE38EC}"/>
              </a:ext>
            </a:extLst>
          </p:cNvPr>
          <p:cNvSpPr/>
          <p:nvPr/>
        </p:nvSpPr>
        <p:spPr>
          <a:xfrm>
            <a:off x="428263" y="1733674"/>
            <a:ext cx="9057195" cy="4924425"/>
          </a:xfrm>
          <a:prstGeom prst="rect">
            <a:avLst/>
          </a:prstGeom>
        </p:spPr>
        <p:txBody>
          <a:bodyPr wrap="square">
            <a:spAutoFit/>
          </a:bodyPr>
          <a:lstStyle/>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מות שרה בחברון, בכי והספד</a:t>
            </a:r>
          </a:p>
          <a:p>
            <a:pPr algn="just"/>
            <a:endParaRPr lang="he-IL" sz="200" b="1" dirty="0">
              <a:latin typeface="Times New Roman" panose="02020603050405020304" pitchFamily="18" charset="0"/>
              <a:ea typeface="Times New Roman" panose="02020603050405020304" pitchFamily="18" charset="0"/>
              <a:cs typeface="David" panose="020E0502060401010101" pitchFamily="34" charset="-79"/>
            </a:endParaRP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(א) </a:t>
            </a:r>
            <a:r>
              <a:rPr lang="he-IL" sz="1600" dirty="0">
                <a:latin typeface="Times New Roman" panose="02020603050405020304" pitchFamily="18" charset="0"/>
                <a:ea typeface="Times New Roman" panose="02020603050405020304" pitchFamily="18" charset="0"/>
                <a:cs typeface="David" panose="020E0502060401010101" pitchFamily="34" charset="-79"/>
              </a:rPr>
              <a:t>וַיִּהְיוּ חַיֵּי שָׂרָה מֵאָה שָׁנָה וְעֶשְׂרִים שָׁנָה וְשֶׁבַע שָׁנִים, שְׁנֵי חַיֵּי שָׂרָה:</a:t>
            </a:r>
          </a:p>
          <a:p>
            <a:pPr algn="just"/>
            <a:endParaRPr lang="he-IL" sz="100" b="1" dirty="0">
              <a:latin typeface="Times New Roman" panose="02020603050405020304" pitchFamily="18" charset="0"/>
              <a:ea typeface="Times New Roman" panose="02020603050405020304" pitchFamily="18" charset="0"/>
              <a:cs typeface="David" panose="020E0502060401010101" pitchFamily="34" charset="-79"/>
            </a:endParaRP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(ב)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וַתָּמָת</a:t>
            </a:r>
            <a:r>
              <a:rPr lang="he-IL" sz="1600" dirty="0">
                <a:latin typeface="Times New Roman" panose="02020603050405020304" pitchFamily="18" charset="0"/>
                <a:ea typeface="Times New Roman" panose="02020603050405020304" pitchFamily="18" charset="0"/>
                <a:cs typeface="David" panose="020E0502060401010101" pitchFamily="34" charset="-79"/>
              </a:rPr>
              <a:t> שָׂרָה בְּקִרְיַת אַרְבַּע הִוא חֶבְרוֹן בְּאֶרֶץ כְּנָעַן, </a:t>
            </a:r>
            <a:r>
              <a:rPr lang="he-IL" sz="2000" b="1" dirty="0">
                <a:solidFill>
                  <a:srgbClr val="00B050"/>
                </a:solidFill>
                <a:latin typeface="Times New Roman" panose="02020603050405020304" pitchFamily="18" charset="0"/>
                <a:ea typeface="Times New Roman" panose="02020603050405020304" pitchFamily="18" charset="0"/>
                <a:cs typeface="David" panose="020E0502060401010101" pitchFamily="34" charset="-79"/>
              </a:rPr>
              <a:t>וַיָּבֹא אַבְרָהָם </a:t>
            </a:r>
            <a:r>
              <a:rPr lang="he-IL" sz="2000" b="1" dirty="0" err="1">
                <a:solidFill>
                  <a:srgbClr val="00B050"/>
                </a:solidFill>
                <a:latin typeface="Times New Roman" panose="02020603050405020304" pitchFamily="18" charset="0"/>
                <a:ea typeface="Times New Roman" panose="02020603050405020304" pitchFamily="18" charset="0"/>
                <a:cs typeface="David" panose="020E0502060401010101" pitchFamily="34" charset="-79"/>
              </a:rPr>
              <a:t>לִסְפֹּד</a:t>
            </a:r>
            <a:r>
              <a:rPr lang="he-IL" sz="2000" b="1" dirty="0">
                <a:solidFill>
                  <a:srgbClr val="00B050"/>
                </a:solidFill>
                <a:latin typeface="Times New Roman" panose="02020603050405020304" pitchFamily="18" charset="0"/>
                <a:ea typeface="Times New Roman" panose="02020603050405020304" pitchFamily="18" charset="0"/>
                <a:cs typeface="David" panose="020E0502060401010101" pitchFamily="34" charset="-79"/>
              </a:rPr>
              <a:t> לְשָׂרָה </a:t>
            </a:r>
            <a:r>
              <a:rPr lang="he-IL" sz="2000" b="1" dirty="0" err="1">
                <a:solidFill>
                  <a:srgbClr val="00B050"/>
                </a:solidFill>
                <a:latin typeface="Times New Roman" panose="02020603050405020304" pitchFamily="18" charset="0"/>
                <a:ea typeface="Times New Roman" panose="02020603050405020304" pitchFamily="18" charset="0"/>
                <a:cs typeface="David" panose="020E0502060401010101" pitchFamily="34" charset="-79"/>
              </a:rPr>
              <a:t>וְלִבְכֹּתָה</a:t>
            </a:r>
            <a:r>
              <a:rPr lang="he-IL" sz="2000" b="1" dirty="0">
                <a:solidFill>
                  <a:srgbClr val="00B050"/>
                </a:solidFill>
                <a:latin typeface="Times New Roman" panose="02020603050405020304" pitchFamily="18" charset="0"/>
                <a:ea typeface="Times New Roman" panose="02020603050405020304" pitchFamily="18" charset="0"/>
                <a:cs typeface="David" panose="020E0502060401010101" pitchFamily="34" charset="-79"/>
              </a:rPr>
              <a:t>ּ: </a:t>
            </a:r>
          </a:p>
          <a:p>
            <a:pPr algn="just"/>
            <a:endParaRPr lang="he-IL" sz="4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endParaRPr>
          </a:p>
          <a:p>
            <a:pPr algn="just"/>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אברם רוכש את מערת המכפלה ועומד בדבורו</a:t>
            </a: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(ג)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וַיָּקָם</a:t>
            </a:r>
            <a:r>
              <a:rPr lang="he-IL" sz="1600" dirty="0">
                <a:latin typeface="Times New Roman" panose="02020603050405020304" pitchFamily="18" charset="0"/>
                <a:ea typeface="Times New Roman" panose="02020603050405020304" pitchFamily="18" charset="0"/>
                <a:cs typeface="David" panose="020E0502060401010101" pitchFamily="34" charset="-79"/>
              </a:rPr>
              <a:t> אַבְרָהָם מֵעַל פְּנֵי מֵתוֹ, וַיְדַבֵּר אֶל בְּנֵי חֵת </a:t>
            </a:r>
            <a:r>
              <a:rPr lang="he-IL" sz="1600" dirty="0" err="1">
                <a:latin typeface="Times New Roman" panose="02020603050405020304" pitchFamily="18" charset="0"/>
                <a:ea typeface="Times New Roman" panose="02020603050405020304" pitchFamily="18" charset="0"/>
                <a:cs typeface="David" panose="020E0502060401010101" pitchFamily="34" charset="-79"/>
              </a:rPr>
              <a:t>לֵאמֹר</a:t>
            </a:r>
            <a:r>
              <a:rPr lang="he-IL" sz="1600" dirty="0">
                <a:latin typeface="Times New Roman" panose="02020603050405020304" pitchFamily="18" charset="0"/>
                <a:ea typeface="Times New Roman" panose="02020603050405020304" pitchFamily="18" charset="0"/>
                <a:cs typeface="David" panose="020E0502060401010101" pitchFamily="34" charset="-79"/>
              </a:rPr>
              <a:t>: </a:t>
            </a:r>
            <a:r>
              <a:rPr lang="he-IL" sz="1600" b="1" dirty="0">
                <a:latin typeface="Times New Roman" panose="02020603050405020304" pitchFamily="18" charset="0"/>
                <a:ea typeface="Times New Roman" panose="02020603050405020304" pitchFamily="18" charset="0"/>
                <a:cs typeface="David" panose="020E0502060401010101" pitchFamily="34" charset="-79"/>
              </a:rPr>
              <a:t>(ד) </a:t>
            </a:r>
            <a:r>
              <a:rPr lang="he-IL" sz="1600" dirty="0">
                <a:latin typeface="Times New Roman" panose="02020603050405020304" pitchFamily="18" charset="0"/>
                <a:ea typeface="Times New Roman" panose="02020603050405020304" pitchFamily="18" charset="0"/>
                <a:cs typeface="David" panose="020E0502060401010101" pitchFamily="34" charset="-79"/>
              </a:rPr>
              <a:t>גֵּר וְתוֹשָׁב אָנֹכִי עִמָּכֶם, תְּנוּ לִי אֲחֻזַּת קֶבֶר עִמָּכֶם וְאֶקְבְּרָה מֵתִי מִלְּפָנָי: </a:t>
            </a:r>
            <a:r>
              <a:rPr lang="he-IL" sz="1600" b="1" dirty="0">
                <a:latin typeface="Times New Roman" panose="02020603050405020304" pitchFamily="18" charset="0"/>
                <a:ea typeface="Times New Roman" panose="02020603050405020304" pitchFamily="18" charset="0"/>
                <a:cs typeface="David" panose="020E0502060401010101" pitchFamily="34" charset="-79"/>
              </a:rPr>
              <a:t>(ה) </a:t>
            </a:r>
            <a:r>
              <a:rPr lang="he-IL" sz="1600" dirty="0">
                <a:latin typeface="Times New Roman" panose="02020603050405020304" pitchFamily="18" charset="0"/>
                <a:ea typeface="Times New Roman" panose="02020603050405020304" pitchFamily="18" charset="0"/>
                <a:cs typeface="David" panose="020E0502060401010101" pitchFamily="34" charset="-79"/>
              </a:rPr>
              <a:t>וַיַּעֲנוּ בְנֵי חֵת אֶת אַבְרָהָם </a:t>
            </a:r>
            <a:r>
              <a:rPr lang="he-IL" sz="1600" dirty="0" err="1">
                <a:latin typeface="Times New Roman" panose="02020603050405020304" pitchFamily="18" charset="0"/>
                <a:ea typeface="Times New Roman" panose="02020603050405020304" pitchFamily="18" charset="0"/>
                <a:cs typeface="David" panose="020E0502060401010101" pitchFamily="34" charset="-79"/>
              </a:rPr>
              <a:t>לֵאמֹר</a:t>
            </a:r>
            <a:r>
              <a:rPr lang="he-IL" sz="1600" dirty="0">
                <a:latin typeface="Times New Roman" panose="02020603050405020304" pitchFamily="18" charset="0"/>
                <a:ea typeface="Times New Roman" panose="02020603050405020304" pitchFamily="18" charset="0"/>
                <a:cs typeface="David" panose="020E0502060401010101" pitchFamily="34" charset="-79"/>
              </a:rPr>
              <a:t> לוֹ: </a:t>
            </a:r>
            <a:r>
              <a:rPr lang="he-IL" sz="1600" b="1" dirty="0">
                <a:latin typeface="Times New Roman" panose="02020603050405020304" pitchFamily="18" charset="0"/>
                <a:ea typeface="Times New Roman" panose="02020603050405020304" pitchFamily="18" charset="0"/>
                <a:cs typeface="David" panose="020E0502060401010101" pitchFamily="34" charset="-79"/>
              </a:rPr>
              <a:t>(ו) </a:t>
            </a:r>
            <a:r>
              <a:rPr lang="he-IL" sz="1600" dirty="0">
                <a:latin typeface="Times New Roman" panose="02020603050405020304" pitchFamily="18" charset="0"/>
                <a:ea typeface="Times New Roman" panose="02020603050405020304" pitchFamily="18" charset="0"/>
                <a:cs typeface="David" panose="020E0502060401010101" pitchFamily="34" charset="-79"/>
              </a:rPr>
              <a:t>שְׁמָעֵנוּ אֲדֹנִי נְשִׂיא </a:t>
            </a:r>
            <a:r>
              <a:rPr lang="he-IL" sz="1600" dirty="0" err="1">
                <a:latin typeface="Times New Roman" panose="02020603050405020304" pitchFamily="18" charset="0"/>
                <a:ea typeface="Times New Roman" panose="02020603050405020304" pitchFamily="18" charset="0"/>
                <a:cs typeface="David" panose="020E0502060401010101" pitchFamily="34" charset="-79"/>
              </a:rPr>
              <a:t>אֱלֹקִים</a:t>
            </a:r>
            <a:r>
              <a:rPr lang="he-IL" sz="1600" dirty="0">
                <a:latin typeface="Times New Roman" panose="02020603050405020304" pitchFamily="18" charset="0"/>
                <a:ea typeface="Times New Roman" panose="02020603050405020304" pitchFamily="18" charset="0"/>
                <a:cs typeface="David" panose="020E0502060401010101" pitchFamily="34" charset="-79"/>
              </a:rPr>
              <a:t> אַתָּה בְּתוֹכֵנוּ בְּמִבְחַר קְבָרֵינוּ קְבֹר אֶת מֵתֶךָ, אִישׁ מִמֶּנּוּ אֶת קִבְרוֹ לֹא יִכְלֶה מִמְּךָ מִקְּבֹר מֵתֶךָ: </a:t>
            </a:r>
            <a:r>
              <a:rPr lang="he-IL" sz="1600" b="1" dirty="0">
                <a:latin typeface="Times New Roman" panose="02020603050405020304" pitchFamily="18" charset="0"/>
                <a:ea typeface="Times New Roman" panose="02020603050405020304" pitchFamily="18" charset="0"/>
                <a:cs typeface="David" panose="020E0502060401010101" pitchFamily="34" charset="-79"/>
              </a:rPr>
              <a:t>(ז)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וַיָּקָם</a:t>
            </a:r>
            <a:r>
              <a:rPr lang="he-IL" sz="1600" dirty="0">
                <a:latin typeface="Times New Roman" panose="02020603050405020304" pitchFamily="18" charset="0"/>
                <a:ea typeface="Times New Roman" panose="02020603050405020304" pitchFamily="18" charset="0"/>
                <a:cs typeface="David" panose="020E0502060401010101" pitchFamily="34" charset="-79"/>
              </a:rPr>
              <a:t> אַבְרָהָם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וַיִּשְׁתַּחו</a:t>
            </a:r>
            <a:r>
              <a:rPr lang="he-IL" sz="1600" dirty="0">
                <a:latin typeface="Times New Roman" panose="02020603050405020304" pitchFamily="18" charset="0"/>
                <a:ea typeface="Times New Roman" panose="02020603050405020304" pitchFamily="18" charset="0"/>
                <a:cs typeface="David" panose="020E0502060401010101" pitchFamily="34" charset="-79"/>
              </a:rPr>
              <a:t>ּ לְעַם הָאָרֶץ לִבְנֵי חֵת: </a:t>
            </a:r>
            <a:r>
              <a:rPr lang="he-IL" sz="1600" b="1" dirty="0">
                <a:latin typeface="Times New Roman" panose="02020603050405020304" pitchFamily="18" charset="0"/>
                <a:ea typeface="Times New Roman" panose="02020603050405020304" pitchFamily="18" charset="0"/>
                <a:cs typeface="David" panose="020E0502060401010101" pitchFamily="34" charset="-79"/>
              </a:rPr>
              <a:t>(ח) </a:t>
            </a:r>
            <a:r>
              <a:rPr lang="he-IL" sz="1600" dirty="0">
                <a:latin typeface="Times New Roman" panose="02020603050405020304" pitchFamily="18" charset="0"/>
                <a:ea typeface="Times New Roman" panose="02020603050405020304" pitchFamily="18" charset="0"/>
                <a:cs typeface="David" panose="020E0502060401010101" pitchFamily="34" charset="-79"/>
              </a:rPr>
              <a:t>וַיְדַבֵּר אִתָּם </a:t>
            </a:r>
            <a:r>
              <a:rPr lang="he-IL" sz="1600" dirty="0" err="1">
                <a:latin typeface="Times New Roman" panose="02020603050405020304" pitchFamily="18" charset="0"/>
                <a:ea typeface="Times New Roman" panose="02020603050405020304" pitchFamily="18" charset="0"/>
                <a:cs typeface="David" panose="020E0502060401010101" pitchFamily="34" charset="-79"/>
              </a:rPr>
              <a:t>לֵאמֹר</a:t>
            </a:r>
            <a:r>
              <a:rPr lang="he-IL" sz="1600" dirty="0">
                <a:latin typeface="Times New Roman" panose="02020603050405020304" pitchFamily="18" charset="0"/>
                <a:ea typeface="Times New Roman" panose="02020603050405020304" pitchFamily="18" charset="0"/>
                <a:cs typeface="David" panose="020E0502060401010101" pitchFamily="34" charset="-79"/>
              </a:rPr>
              <a:t>, אִם יֵשׁ אֶת נַפְשְׁכֶם לִקְבֹּר אֶת מֵתִי מִלְּפָנַי שְׁמָעוּנִי וּפִגְעוּ לִי בְּעֶפְרוֹן בֶּן </a:t>
            </a:r>
            <a:r>
              <a:rPr lang="he-IL" sz="1600" dirty="0" err="1">
                <a:latin typeface="Times New Roman" panose="02020603050405020304" pitchFamily="18" charset="0"/>
                <a:ea typeface="Times New Roman" panose="02020603050405020304" pitchFamily="18" charset="0"/>
                <a:cs typeface="David" panose="020E0502060401010101" pitchFamily="34" charset="-79"/>
              </a:rPr>
              <a:t>צֹחַר</a:t>
            </a:r>
            <a:r>
              <a:rPr lang="he-IL" sz="1600" dirty="0">
                <a:latin typeface="Times New Roman" panose="02020603050405020304" pitchFamily="18" charset="0"/>
                <a:ea typeface="Times New Roman" panose="02020603050405020304" pitchFamily="18" charset="0"/>
                <a:cs typeface="David" panose="020E0502060401010101" pitchFamily="34" charset="-79"/>
              </a:rPr>
              <a:t>: </a:t>
            </a:r>
            <a:r>
              <a:rPr lang="he-IL" sz="1600" b="1" dirty="0">
                <a:latin typeface="Times New Roman" panose="02020603050405020304" pitchFamily="18" charset="0"/>
                <a:ea typeface="Times New Roman" panose="02020603050405020304" pitchFamily="18" charset="0"/>
                <a:cs typeface="David" panose="020E0502060401010101" pitchFamily="34" charset="-79"/>
              </a:rPr>
              <a:t>(ט)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וְיִתֶּן</a:t>
            </a:r>
            <a:r>
              <a:rPr lang="he-IL" sz="1600" dirty="0">
                <a:latin typeface="Times New Roman" panose="02020603050405020304" pitchFamily="18" charset="0"/>
                <a:ea typeface="Times New Roman" panose="02020603050405020304" pitchFamily="18" charset="0"/>
                <a:cs typeface="David" panose="020E0502060401010101" pitchFamily="34" charset="-79"/>
              </a:rPr>
              <a:t> לִי אֶת מְעָרַת הַמַּכְפֵּלָה אֲשֶׁר לוֹ אֲשֶׁר בִּקְצֵה שָׂדֵהוּ, בְּכֶסֶף מָלֵא </a:t>
            </a:r>
            <a:r>
              <a:rPr lang="he-IL" sz="1600" dirty="0" err="1">
                <a:latin typeface="Times New Roman" panose="02020603050405020304" pitchFamily="18" charset="0"/>
                <a:ea typeface="Times New Roman" panose="02020603050405020304" pitchFamily="18" charset="0"/>
                <a:cs typeface="David" panose="020E0502060401010101" pitchFamily="34" charset="-79"/>
              </a:rPr>
              <a:t>יִתְּנֶנָּה</a:t>
            </a:r>
            <a:r>
              <a:rPr lang="he-IL" sz="1600" dirty="0">
                <a:latin typeface="Times New Roman" panose="02020603050405020304" pitchFamily="18" charset="0"/>
                <a:ea typeface="Times New Roman" panose="02020603050405020304" pitchFamily="18" charset="0"/>
                <a:cs typeface="David" panose="020E0502060401010101" pitchFamily="34" charset="-79"/>
              </a:rPr>
              <a:t> לִּי בְּתוֹכְכֶם </a:t>
            </a:r>
            <a:r>
              <a:rPr lang="he-IL" sz="1600" dirty="0" err="1">
                <a:latin typeface="Times New Roman" panose="02020603050405020304" pitchFamily="18" charset="0"/>
                <a:ea typeface="Times New Roman" panose="02020603050405020304" pitchFamily="18" charset="0"/>
                <a:cs typeface="David" panose="020E0502060401010101" pitchFamily="34" charset="-79"/>
              </a:rPr>
              <a:t>לַאֲחֻזַּת</a:t>
            </a:r>
            <a:r>
              <a:rPr lang="he-IL" sz="1600" dirty="0">
                <a:latin typeface="Times New Roman" panose="02020603050405020304" pitchFamily="18" charset="0"/>
                <a:ea typeface="Times New Roman" panose="02020603050405020304" pitchFamily="18" charset="0"/>
                <a:cs typeface="David" panose="020E0502060401010101" pitchFamily="34" charset="-79"/>
              </a:rPr>
              <a:t> קָבֶר: </a:t>
            </a:r>
            <a:r>
              <a:rPr lang="he-IL" sz="1600" b="1" dirty="0">
                <a:latin typeface="Times New Roman" panose="02020603050405020304" pitchFamily="18" charset="0"/>
                <a:ea typeface="Times New Roman" panose="02020603050405020304" pitchFamily="18" charset="0"/>
                <a:cs typeface="David" panose="020E0502060401010101" pitchFamily="34" charset="-79"/>
              </a:rPr>
              <a:t>(י) </a:t>
            </a:r>
            <a:r>
              <a:rPr lang="he-IL" sz="1600" dirty="0">
                <a:latin typeface="Times New Roman" panose="02020603050405020304" pitchFamily="18" charset="0"/>
                <a:ea typeface="Times New Roman" panose="02020603050405020304" pitchFamily="18" charset="0"/>
                <a:cs typeface="David" panose="020E0502060401010101" pitchFamily="34" charset="-79"/>
              </a:rPr>
              <a:t>וְעֶפְרוֹן יֹשֵׁב בְּתוֹךְ בְּנֵי חֵת, וַיַּעַן עֶפְרוֹן </a:t>
            </a:r>
            <a:r>
              <a:rPr lang="he-IL" sz="1600" dirty="0" err="1">
                <a:latin typeface="Times New Roman" panose="02020603050405020304" pitchFamily="18" charset="0"/>
                <a:ea typeface="Times New Roman" panose="02020603050405020304" pitchFamily="18" charset="0"/>
                <a:cs typeface="David" panose="020E0502060401010101" pitchFamily="34" charset="-79"/>
              </a:rPr>
              <a:t>הַחִתִּי</a:t>
            </a:r>
            <a:r>
              <a:rPr lang="he-IL" sz="1600" dirty="0">
                <a:latin typeface="Times New Roman" panose="02020603050405020304" pitchFamily="18" charset="0"/>
                <a:ea typeface="Times New Roman" panose="02020603050405020304" pitchFamily="18" charset="0"/>
                <a:cs typeface="David" panose="020E0502060401010101" pitchFamily="34" charset="-79"/>
              </a:rPr>
              <a:t> אֶת אַבְרָהָם בְּאָזְנֵי בְנֵי חֵת לְכֹל בָּאֵי שַׁעַר עִירוֹ </a:t>
            </a:r>
            <a:r>
              <a:rPr lang="he-IL" sz="1600" dirty="0" err="1">
                <a:latin typeface="Times New Roman" panose="02020603050405020304" pitchFamily="18" charset="0"/>
                <a:ea typeface="Times New Roman" panose="02020603050405020304" pitchFamily="18" charset="0"/>
                <a:cs typeface="David" panose="020E0502060401010101" pitchFamily="34" charset="-79"/>
              </a:rPr>
              <a:t>לֵאמֹר</a:t>
            </a:r>
            <a:r>
              <a:rPr lang="he-IL" sz="1600" dirty="0">
                <a:latin typeface="Times New Roman" panose="02020603050405020304" pitchFamily="18" charset="0"/>
                <a:ea typeface="Times New Roman" panose="02020603050405020304" pitchFamily="18" charset="0"/>
                <a:cs typeface="David" panose="020E0502060401010101" pitchFamily="34" charset="-79"/>
              </a:rPr>
              <a:t>: </a:t>
            </a:r>
            <a:r>
              <a:rPr lang="he-IL" sz="1600" b="1" dirty="0">
                <a:latin typeface="Times New Roman" panose="02020603050405020304" pitchFamily="18" charset="0"/>
                <a:ea typeface="Times New Roman" panose="02020603050405020304" pitchFamily="18" charset="0"/>
                <a:cs typeface="David" panose="020E0502060401010101" pitchFamily="34" charset="-79"/>
              </a:rPr>
              <a:t>(יא) </a:t>
            </a:r>
            <a:r>
              <a:rPr lang="he-IL" sz="1600" dirty="0">
                <a:latin typeface="Times New Roman" panose="02020603050405020304" pitchFamily="18" charset="0"/>
                <a:ea typeface="Times New Roman" panose="02020603050405020304" pitchFamily="18" charset="0"/>
                <a:cs typeface="David" panose="020E0502060401010101" pitchFamily="34" charset="-79"/>
              </a:rPr>
              <a:t>לֹא אֲדֹנִי שְׁמָעֵנִי הַשָּׂדֶה נָתַתִּי לָךְ וְהַמְּעָרָה אֲשֶׁר בּוֹ לְךָ נְתַתִּיהָ, לְעֵינֵי בְנֵי עַמִּי נְתַתִּיהָ לָּךְ קְבֹר מֵתֶךָ: </a:t>
            </a:r>
            <a:r>
              <a:rPr lang="he-IL" sz="1600" b="1" dirty="0">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יב</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וַיִּשְׁתַּחו</a:t>
            </a:r>
            <a:r>
              <a:rPr lang="he-IL" sz="1600" dirty="0">
                <a:latin typeface="Times New Roman" panose="02020603050405020304" pitchFamily="18" charset="0"/>
                <a:ea typeface="Times New Roman" panose="02020603050405020304" pitchFamily="18" charset="0"/>
                <a:cs typeface="David" panose="020E0502060401010101" pitchFamily="34" charset="-79"/>
              </a:rPr>
              <a:t>ּ אַבְרָהָם לִפְנֵי עַם הָאָרֶץ: </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יג</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וַיְדַבֵּר אֶל עֶפְרוֹן בְּאָזְנֵי עַם הָאָרֶץ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לֵאמֹר</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אַךְ אִם אַתָּה לוּ שְׁמָעֵנִי, נָתַתִּי כֶּסֶף הַשָּׂדֶה קַח מִמֶּנִּי וְאֶקְבְּרָה אֶת מֵתִי שָׁמָּה: </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(יד) </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וַיַּעַן עֶפְרוֹן אֶת אַבְרָהָם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לֵאמֹר</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לוֹ: </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(טו) </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אֲדֹנִי שְׁמָעֵנִי אֶרֶץ אַרְבַּע מֵאֹת שֶׁקֶל כֶּסֶף בֵּינִי וּבֵינְךָ מַה הִוא, וְאֶת מֵתְךָ קְבֹר: </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טז</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וַיִּשְׁמַע אַבְרָהָם אֶל עֶפְרוֹן </a:t>
            </a:r>
            <a:r>
              <a:rPr lang="he-IL" sz="2000" b="1"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וַיִּשְׁקֹל</a:t>
            </a:r>
            <a:r>
              <a:rPr lang="he-IL" sz="20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אַבְרָהָם לְעֶפְרֹן אֶת הַכֶּסֶף אֲשֶׁר דִּבֶּר בְּאָזְנֵי בְנֵי חֵת, </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אַרְבַּע מֵאוֹת שֶׁקֶל כֶּסֶף עֹבֵר לַסֹּחֵר: </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יז</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וַיָּקָם</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שְׂדֵה עֶפְרוֹן אֲשֶׁר בַּמַּכְפֵּלָה אֲשֶׁר לִפְנֵי מַמְרֵא, הַשָּׂדֶה וְהַמְּעָרָה אֲשֶׁר בּוֹ וְכָל הָעֵץ אֲשֶׁר בַּשָּׂדֶה אֲשֶׁר בְּכָל גְּבֻלוֹ סָבִיב: </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יח</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לְאַבְרָהָם לְמִקְנָה לְעֵינֵי בְנֵי חֵת, בְּכֹל בָּאֵי שַׁעַר עִירוֹ: </a:t>
            </a:r>
          </a:p>
          <a:p>
            <a:pPr algn="just"/>
            <a:endParaRPr lang="he-IL" sz="3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endParaRPr>
          </a:p>
          <a:p>
            <a:pPr algn="just"/>
            <a:r>
              <a:rPr lang="he-IL" sz="16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קבורת שרה</a:t>
            </a:r>
            <a:endParaRPr lang="he-IL" sz="2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endParaRP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יט</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a:latin typeface="Times New Roman" panose="02020603050405020304" pitchFamily="18" charset="0"/>
                <a:ea typeface="Times New Roman" panose="02020603050405020304" pitchFamily="18" charset="0"/>
                <a:cs typeface="David" panose="020E0502060401010101" pitchFamily="34" charset="-79"/>
              </a:rPr>
              <a:t>וְאַחֲרֵי כֵן</a:t>
            </a:r>
            <a:r>
              <a:rPr lang="he-IL" sz="2000" dirty="0">
                <a:solidFill>
                  <a:srgbClr val="00B050"/>
                </a:solidFill>
                <a:latin typeface="Times New Roman" panose="02020603050405020304" pitchFamily="18" charset="0"/>
                <a:ea typeface="Times New Roman" panose="02020603050405020304" pitchFamily="18" charset="0"/>
                <a:cs typeface="David" panose="020E0502060401010101" pitchFamily="34" charset="-79"/>
              </a:rPr>
              <a:t> </a:t>
            </a:r>
            <a:r>
              <a:rPr lang="he-IL" sz="2000" b="1" dirty="0">
                <a:solidFill>
                  <a:srgbClr val="00B050"/>
                </a:solidFill>
                <a:latin typeface="Times New Roman" panose="02020603050405020304" pitchFamily="18" charset="0"/>
                <a:ea typeface="Times New Roman" panose="02020603050405020304" pitchFamily="18" charset="0"/>
                <a:cs typeface="David" panose="020E0502060401010101" pitchFamily="34" charset="-79"/>
              </a:rPr>
              <a:t>קָבַר אַבְרָהָם אֶת שָׂרָה אִשְׁתּוֹ </a:t>
            </a:r>
            <a:r>
              <a:rPr lang="he-IL" sz="1600" dirty="0">
                <a:latin typeface="Times New Roman" panose="02020603050405020304" pitchFamily="18" charset="0"/>
                <a:ea typeface="Times New Roman" panose="02020603050405020304" pitchFamily="18" charset="0"/>
                <a:cs typeface="David" panose="020E0502060401010101" pitchFamily="34" charset="-79"/>
              </a:rPr>
              <a:t>אֶל מְעָרַת שְׂדֵה הַמַּכְפֵּלָה עַל פְּנֵי מַמְרֵא הִוא חֶבְרוֹן, בְּאֶרֶץ כְּנָעַן: </a:t>
            </a: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(כ)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וַיָּקָם</a:t>
            </a:r>
            <a:r>
              <a:rPr lang="he-IL" sz="1600" dirty="0">
                <a:latin typeface="Times New Roman" panose="02020603050405020304" pitchFamily="18" charset="0"/>
                <a:ea typeface="Times New Roman" panose="02020603050405020304" pitchFamily="18" charset="0"/>
                <a:cs typeface="David" panose="020E0502060401010101" pitchFamily="34" charset="-79"/>
              </a:rPr>
              <a:t> הַשָּׂדֶה וְהַמְּעָרָה אֲשֶׁר בּוֹ לְאַבְרָהָם </a:t>
            </a:r>
            <a:r>
              <a:rPr lang="he-IL" sz="1600" dirty="0" err="1">
                <a:latin typeface="Times New Roman" panose="02020603050405020304" pitchFamily="18" charset="0"/>
                <a:ea typeface="Times New Roman" panose="02020603050405020304" pitchFamily="18" charset="0"/>
                <a:cs typeface="David" panose="020E0502060401010101" pitchFamily="34" charset="-79"/>
              </a:rPr>
              <a:t>לַאֲחֻזַּת</a:t>
            </a:r>
            <a:r>
              <a:rPr lang="he-IL" sz="1600" dirty="0">
                <a:latin typeface="Times New Roman" panose="02020603050405020304" pitchFamily="18" charset="0"/>
                <a:ea typeface="Times New Roman" panose="02020603050405020304" pitchFamily="18" charset="0"/>
                <a:cs typeface="David" panose="020E0502060401010101" pitchFamily="34" charset="-79"/>
              </a:rPr>
              <a:t> קָבֶר, מֵאֵת בְּנֵי חֵת: </a:t>
            </a:r>
            <a:endParaRPr lang="en-US" sz="1600" dirty="0">
              <a:latin typeface="Times New Roman" panose="02020603050405020304" pitchFamily="18" charset="0"/>
              <a:ea typeface="Times New Roman" panose="02020603050405020304" pitchFamily="18" charset="0"/>
            </a:endParaRPr>
          </a:p>
        </p:txBody>
      </p:sp>
      <p:pic>
        <p:nvPicPr>
          <p:cNvPr id="10" name="Picture 4" descr="×ª××× × ×§×©××¨×">
            <a:extLst>
              <a:ext uri="{FF2B5EF4-FFF2-40B4-BE49-F238E27FC236}">
                <a16:creationId xmlns:a16="http://schemas.microsoft.com/office/drawing/2014/main" id="{3AA01C66-C98E-4BEF-B6AC-E4AE75564B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306410" y="110186"/>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F596E99-14A2-459F-B255-9B81578995C3}"/>
              </a:ext>
            </a:extLst>
          </p:cNvPr>
          <p:cNvSpPr txBox="1"/>
          <p:nvPr/>
        </p:nvSpPr>
        <p:spPr>
          <a:xfrm>
            <a:off x="5919868" y="263254"/>
            <a:ext cx="1172699" cy="830997"/>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err="1">
                <a:solidFill>
                  <a:schemeClr val="bg1"/>
                </a:solidFill>
                <a:latin typeface="Guttman Adii" panose="02010401010101010101" pitchFamily="2" charset="-79"/>
                <a:cs typeface="Guttman Adii" panose="02010401010101010101" pitchFamily="2" charset="-79"/>
              </a:rPr>
              <a:t>כג</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12" name="TextBox 11">
            <a:extLst>
              <a:ext uri="{FF2B5EF4-FFF2-40B4-BE49-F238E27FC236}">
                <a16:creationId xmlns:a16="http://schemas.microsoft.com/office/drawing/2014/main" id="{50FAC5F3-C4EF-4F57-B4FA-9C39E539FC2B}"/>
              </a:ext>
            </a:extLst>
          </p:cNvPr>
          <p:cNvSpPr txBox="1"/>
          <p:nvPr/>
        </p:nvSpPr>
        <p:spPr>
          <a:xfrm>
            <a:off x="4385955" y="315540"/>
            <a:ext cx="1533913" cy="830997"/>
          </a:xfrm>
          <a:prstGeom prst="rect">
            <a:avLst/>
          </a:prstGeom>
          <a:noFill/>
        </p:spPr>
        <p:txBody>
          <a:bodyPr wrap="square" rtlCol="1">
            <a:spAutoFit/>
          </a:bodyPr>
          <a:lstStyle/>
          <a:p>
            <a:pPr algn="ctr"/>
            <a:r>
              <a:rPr lang="he-IL" sz="1600" dirty="0">
                <a:solidFill>
                  <a:schemeClr val="bg1"/>
                </a:solidFill>
                <a:latin typeface="Guttman Adii" panose="02010401010101010101" pitchFamily="2" charset="-79"/>
                <a:cs typeface="Guttman Adii" panose="02010401010101010101" pitchFamily="2" charset="-79"/>
              </a:rPr>
              <a:t>קבורת שרה</a:t>
            </a:r>
          </a:p>
          <a:p>
            <a:pPr algn="ctr"/>
            <a:r>
              <a:rPr lang="he-IL" sz="1600" dirty="0">
                <a:solidFill>
                  <a:schemeClr val="bg1"/>
                </a:solidFill>
                <a:latin typeface="Guttman Adii" panose="02010401010101010101" pitchFamily="2" charset="-79"/>
                <a:cs typeface="Guttman Adii" panose="02010401010101010101" pitchFamily="2" charset="-79"/>
              </a:rPr>
              <a:t>במערת </a:t>
            </a:r>
          </a:p>
          <a:p>
            <a:pPr algn="ctr"/>
            <a:r>
              <a:rPr lang="he-IL" sz="1600" dirty="0">
                <a:solidFill>
                  <a:schemeClr val="bg1"/>
                </a:solidFill>
                <a:latin typeface="Guttman Adii" panose="02010401010101010101" pitchFamily="2" charset="-79"/>
                <a:cs typeface="Guttman Adii" panose="02010401010101010101" pitchFamily="2" charset="-79"/>
              </a:rPr>
              <a:t>המכפלה</a:t>
            </a:r>
            <a:endParaRPr lang="he-IL" sz="400" dirty="0">
              <a:solidFill>
                <a:schemeClr val="bg1"/>
              </a:solidFill>
              <a:latin typeface="Guttman Adii" panose="02010401010101010101" pitchFamily="2" charset="-79"/>
              <a:cs typeface="Guttman Adii" panose="02010401010101010101" pitchFamily="2" charset="-79"/>
            </a:endParaRPr>
          </a:p>
        </p:txBody>
      </p:sp>
      <p:sp>
        <p:nvSpPr>
          <p:cNvPr id="13" name="מלבן 12">
            <a:extLst>
              <a:ext uri="{FF2B5EF4-FFF2-40B4-BE49-F238E27FC236}">
                <a16:creationId xmlns:a16="http://schemas.microsoft.com/office/drawing/2014/main" id="{9D8CDA45-E3F7-4743-A2E7-8B0ED4A6B31A}"/>
              </a:ext>
            </a:extLst>
          </p:cNvPr>
          <p:cNvSpPr/>
          <p:nvPr/>
        </p:nvSpPr>
        <p:spPr>
          <a:xfrm>
            <a:off x="335666" y="260290"/>
            <a:ext cx="1944547"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חיי שרה</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95970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067290" y="2109486"/>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כד</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
        <p:nvSpPr>
          <p:cNvPr id="6" name="מלבן 5">
            <a:extLst>
              <a:ext uri="{FF2B5EF4-FFF2-40B4-BE49-F238E27FC236}">
                <a16:creationId xmlns:a16="http://schemas.microsoft.com/office/drawing/2014/main" id="{E165C1E1-67F7-4519-8DC0-CEB224408E0C}"/>
              </a:ext>
            </a:extLst>
          </p:cNvPr>
          <p:cNvSpPr/>
          <p:nvPr/>
        </p:nvSpPr>
        <p:spPr>
          <a:xfrm>
            <a:off x="769556" y="236074"/>
            <a:ext cx="1944547"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חיי שרה</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7932638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1329127785"/>
              </p:ext>
            </p:extLst>
          </p:nvPr>
        </p:nvGraphicFramePr>
        <p:xfrm>
          <a:off x="9546897" y="140777"/>
          <a:ext cx="2275399" cy="6578723"/>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2196036">
                <a:tc>
                  <a:txBody>
                    <a:bodyPr/>
                    <a:lstStyle/>
                    <a:p>
                      <a:pPr indent="-635" algn="r" rtl="1">
                        <a:spcAft>
                          <a:spcPts val="0"/>
                        </a:spcAft>
                      </a:pPr>
                      <a:endParaRPr lang="he-IL" sz="28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218665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1600" b="1" kern="1200" dirty="0">
                          <a:solidFill>
                            <a:schemeClr val="lt1"/>
                          </a:solidFill>
                          <a:effectLst/>
                          <a:latin typeface="Guttman Adii" panose="02010401010101010101" pitchFamily="2" charset="-79"/>
                          <a:ea typeface="+mn-ea"/>
                          <a:cs typeface="Guttman Adii" panose="02010401010101010101" pitchFamily="2" charset="-79"/>
                        </a:rPr>
                        <a:t>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2196036">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endParaRPr lang="he-IL" sz="1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521" y="552857"/>
            <a:ext cx="843391" cy="1365273"/>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5960" y="2817322"/>
            <a:ext cx="1193292" cy="1501649"/>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0521" y="4803494"/>
            <a:ext cx="998731" cy="1501649"/>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196767" y="140777"/>
            <a:ext cx="9016256" cy="6663363"/>
          </a:xfrm>
          <a:prstGeom prst="rect">
            <a:avLst/>
          </a:prstGeom>
          <a:solidFill>
            <a:srgbClr val="FFFF00"/>
          </a:solidFill>
          <a:ln w="57150">
            <a:solidFill>
              <a:schemeClr val="tx2"/>
            </a:solidFill>
          </a:ln>
        </p:spPr>
        <p:txBody>
          <a:bodyPr wrap="square">
            <a:spAutoFit/>
          </a:bodyPr>
          <a:lstStyle/>
          <a:p>
            <a:pPr algn="ctr"/>
            <a:r>
              <a:rPr lang="he-IL" sz="24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תמצית פרק כד</a:t>
            </a:r>
            <a:endParaRPr lang="en-US" dirty="0">
              <a:solidFill>
                <a:schemeClr val="accent6"/>
              </a:solidFill>
              <a:latin typeface="Times New Roman" panose="02020603050405020304" pitchFamily="18" charset="0"/>
              <a:ea typeface="Times New Roman" panose="02020603050405020304" pitchFamily="18" charset="0"/>
              <a:cs typeface="Guttman Adii" panose="02010401010101010101" pitchFamily="2" charset="-79"/>
            </a:endParaRPr>
          </a:p>
          <a:p>
            <a:pPr algn="ctr"/>
            <a:endParaRPr lang="he-IL" sz="100" dirty="0">
              <a:effectLst/>
              <a:latin typeface="Guttman Adii" panose="02010401010101010101" pitchFamily="2" charset="-79"/>
              <a:ea typeface="Times New Roman" panose="02020603050405020304" pitchFamily="18" charset="0"/>
              <a:cs typeface="Guttman Adii" panose="02010401010101010101" pitchFamily="2" charset="-79"/>
            </a:endParaRPr>
          </a:p>
          <a:p>
            <a:endParaRPr lang="he-IL" sz="5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פרקנו מספר את סיפור שליחת עבד אברהם לחיפוש אחר אישה ליצחק, ובסופו, מתואר המפגש בין רבקה ליצחק.</a:t>
            </a:r>
          </a:p>
          <a:p>
            <a:endParaRPr lang="he-IL" sz="500" b="1" dirty="0">
              <a:solidFill>
                <a:srgbClr val="00B050"/>
              </a:solidFill>
              <a:latin typeface="Guttman Adii" panose="02010401010101010101" pitchFamily="2" charset="-79"/>
              <a:cs typeface="Guttman Adii" panose="02010401010101010101" pitchFamily="2" charset="-79"/>
            </a:endParaRPr>
          </a:p>
          <a:p>
            <a:r>
              <a:rPr lang="he-IL" sz="1600" b="1" dirty="0">
                <a:solidFill>
                  <a:srgbClr val="00B050"/>
                </a:solidFill>
                <a:latin typeface="Guttman Adii" panose="02010401010101010101" pitchFamily="2" charset="-79"/>
                <a:cs typeface="Guttman Adii" panose="02010401010101010101" pitchFamily="2" charset="-79"/>
              </a:rPr>
              <a:t>אברהם שולח את עבדו לארם </a:t>
            </a:r>
            <a:r>
              <a:rPr lang="he-IL" sz="1600" b="1" dirty="0" err="1">
                <a:solidFill>
                  <a:srgbClr val="00B050"/>
                </a:solidFill>
                <a:latin typeface="Guttman Adii" panose="02010401010101010101" pitchFamily="2" charset="-79"/>
                <a:cs typeface="Guttman Adii" panose="02010401010101010101" pitchFamily="2" charset="-79"/>
              </a:rPr>
              <a:t>נהרים</a:t>
            </a:r>
            <a:r>
              <a:rPr lang="he-IL" sz="1600" b="1" dirty="0">
                <a:solidFill>
                  <a:srgbClr val="00B050"/>
                </a:solidFill>
                <a:latin typeface="Guttman Adii" panose="02010401010101010101" pitchFamily="2" charset="-79"/>
                <a:cs typeface="Guttman Adii" panose="02010401010101010101" pitchFamily="2" charset="-79"/>
              </a:rPr>
              <a:t> (א-ט)</a:t>
            </a:r>
          </a:p>
          <a:p>
            <a:endParaRPr lang="he-IL" sz="5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אברהם הזקן פונה אל עבדו </a:t>
            </a:r>
            <a:r>
              <a:rPr lang="he-IL" sz="1200" dirty="0">
                <a:latin typeface="Guttman Adii" panose="02010401010101010101" pitchFamily="2" charset="-79"/>
                <a:cs typeface="Guttman Adii" panose="02010401010101010101" pitchFamily="2" charset="-79"/>
              </a:rPr>
              <a:t>(אליעזר לא מוזכר במפורש בכתובים) </a:t>
            </a:r>
            <a:r>
              <a:rPr lang="he-IL" sz="1600" dirty="0">
                <a:latin typeface="Guttman Adii" panose="02010401010101010101" pitchFamily="2" charset="-79"/>
                <a:cs typeface="Guttman Adii" panose="02010401010101010101" pitchFamily="2" charset="-79"/>
              </a:rPr>
              <a:t>ומשביע אותו שלא לקחת אישה ליצחק מבנות כנען, אלא </a:t>
            </a:r>
          </a:p>
          <a:p>
            <a:endParaRPr lang="he-IL" sz="5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אישה מארצו וממולדתו של אברהם – ארם </a:t>
            </a:r>
            <a:r>
              <a:rPr lang="he-IL" sz="1600" dirty="0" err="1">
                <a:latin typeface="Guttman Adii" panose="02010401010101010101" pitchFamily="2" charset="-79"/>
                <a:cs typeface="Guttman Adii" panose="02010401010101010101" pitchFamily="2" charset="-79"/>
              </a:rPr>
              <a:t>נהרים</a:t>
            </a:r>
            <a:r>
              <a:rPr lang="he-IL" sz="1600" dirty="0">
                <a:latin typeface="Guttman Adii" panose="02010401010101010101" pitchFamily="2" charset="-79"/>
                <a:cs typeface="Guttman Adii" panose="02010401010101010101" pitchFamily="2" charset="-79"/>
              </a:rPr>
              <a:t>. אברהם מברכו בשם ה' שהוא ימצא את האישה הראויה לבנו.</a:t>
            </a:r>
            <a:endParaRPr lang="he-IL" sz="1600" b="1" dirty="0">
              <a:solidFill>
                <a:srgbClr val="00B050"/>
              </a:solidFill>
              <a:latin typeface="Guttman Adii" panose="02010401010101010101" pitchFamily="2" charset="-79"/>
              <a:cs typeface="Guttman Adii" panose="02010401010101010101" pitchFamily="2" charset="-79"/>
            </a:endParaRPr>
          </a:p>
          <a:p>
            <a:endParaRPr lang="he-IL" sz="900" b="1" dirty="0">
              <a:solidFill>
                <a:srgbClr val="00B050"/>
              </a:solidFill>
              <a:latin typeface="Guttman Adii" panose="02010401010101010101" pitchFamily="2" charset="-79"/>
              <a:cs typeface="Guttman Adii" panose="02010401010101010101" pitchFamily="2" charset="-79"/>
            </a:endParaRPr>
          </a:p>
          <a:p>
            <a:r>
              <a:rPr lang="he-IL" sz="1600" b="1" dirty="0">
                <a:solidFill>
                  <a:srgbClr val="00B050"/>
                </a:solidFill>
                <a:latin typeface="Guttman Adii" panose="02010401010101010101" pitchFamily="2" charset="-79"/>
                <a:cs typeface="Guttman Adii" panose="02010401010101010101" pitchFamily="2" charset="-79"/>
              </a:rPr>
              <a:t>לפני פגישת רבקה (י-יד)</a:t>
            </a:r>
          </a:p>
          <a:p>
            <a:r>
              <a:rPr lang="he-IL" sz="1600" dirty="0">
                <a:latin typeface="Guttman Adii" panose="02010401010101010101" pitchFamily="2" charset="-79"/>
                <a:cs typeface="Guttman Adii" panose="02010401010101010101" pitchFamily="2" charset="-79"/>
              </a:rPr>
              <a:t>העבד יוצא למסע מכנען אל ארם </a:t>
            </a:r>
            <a:r>
              <a:rPr lang="he-IL" sz="1600" dirty="0" err="1">
                <a:latin typeface="Guttman Adii" panose="02010401010101010101" pitchFamily="2" charset="-79"/>
                <a:cs typeface="Guttman Adii" panose="02010401010101010101" pitchFamily="2" charset="-79"/>
              </a:rPr>
              <a:t>נהרים</a:t>
            </a:r>
            <a:r>
              <a:rPr lang="he-IL" sz="1600" dirty="0">
                <a:latin typeface="Guttman Adii" panose="02010401010101010101" pitchFamily="2" charset="-79"/>
                <a:cs typeface="Guttman Adii" panose="02010401010101010101" pitchFamily="2" charset="-79"/>
              </a:rPr>
              <a:t>, עיר </a:t>
            </a:r>
            <a:r>
              <a:rPr lang="he-IL" sz="1600" dirty="0" err="1">
                <a:latin typeface="Guttman Adii" panose="02010401010101010101" pitchFamily="2" charset="-79"/>
                <a:cs typeface="Guttman Adii" panose="02010401010101010101" pitchFamily="2" charset="-79"/>
              </a:rPr>
              <a:t>נחור</a:t>
            </a:r>
            <a:r>
              <a:rPr lang="he-IL" sz="1600" dirty="0">
                <a:latin typeface="Guttman Adii" panose="02010401010101010101" pitchFamily="2" charset="-79"/>
                <a:cs typeface="Guttman Adii" panose="02010401010101010101" pitchFamily="2" charset="-79"/>
              </a:rPr>
              <a:t>. הוא מתפלל לה' ומציב כעין סימן: "וְהָיָה הַנַּעֲרָ אֲשֶׁר אֹמַר אֵלֶיהָ הַטִּי-נָא כַדֵּךְ וְאֶשְׁתֶּה וְאָמְרָה שְׁתֵה וְגַם-גְּמַלֶּיךָ אַשְׁקֶה אֹתָהּ </a:t>
            </a:r>
            <a:r>
              <a:rPr lang="he-IL" sz="1600" dirty="0" err="1">
                <a:latin typeface="Guttman Adii" panose="02010401010101010101" pitchFamily="2" charset="-79"/>
                <a:cs typeface="Guttman Adii" panose="02010401010101010101" pitchFamily="2" charset="-79"/>
              </a:rPr>
              <a:t>הֹכַחְת</a:t>
            </a:r>
            <a:r>
              <a:rPr lang="he-IL" sz="1600" dirty="0">
                <a:latin typeface="Guttman Adii" panose="02010401010101010101" pitchFamily="2" charset="-79"/>
                <a:cs typeface="Guttman Adii" panose="02010401010101010101" pitchFamily="2" charset="-79"/>
              </a:rPr>
              <a:t>ָּ לְעַבְדְּךָ לְיִצְחָק וּבָהּ אֵדַע כִּי-עָשִׂיתָ חֶסֶד עִם-אֲדֹנִי".</a:t>
            </a:r>
          </a:p>
          <a:p>
            <a:endParaRPr lang="he-IL" sz="600" b="1" dirty="0">
              <a:solidFill>
                <a:srgbClr val="00B050"/>
              </a:solidFill>
              <a:latin typeface="Guttman Adii" panose="02010401010101010101" pitchFamily="2" charset="-79"/>
              <a:cs typeface="Guttman Adii" panose="02010401010101010101" pitchFamily="2" charset="-79"/>
            </a:endParaRPr>
          </a:p>
          <a:p>
            <a:r>
              <a:rPr lang="he-IL" sz="1600" b="1" dirty="0">
                <a:solidFill>
                  <a:srgbClr val="00B050"/>
                </a:solidFill>
                <a:latin typeface="Guttman Adii" panose="02010401010101010101" pitchFamily="2" charset="-79"/>
                <a:cs typeface="Guttman Adii" panose="02010401010101010101" pitchFamily="2" charset="-79"/>
              </a:rPr>
              <a:t>המפגש עם רבקה (טו-</a:t>
            </a:r>
            <a:r>
              <a:rPr lang="he-IL" sz="1600" b="1" dirty="0" err="1">
                <a:solidFill>
                  <a:srgbClr val="00B050"/>
                </a:solidFill>
                <a:latin typeface="Guttman Adii" panose="02010401010101010101" pitchFamily="2" charset="-79"/>
                <a:cs typeface="Guttman Adii" panose="02010401010101010101" pitchFamily="2" charset="-79"/>
              </a:rPr>
              <a:t>כז</a:t>
            </a:r>
            <a:r>
              <a:rPr lang="he-IL" sz="1600" b="1" dirty="0">
                <a:solidFill>
                  <a:srgbClr val="00B050"/>
                </a:solidFill>
                <a:latin typeface="Guttman Adii" panose="02010401010101010101" pitchFamily="2" charset="-79"/>
                <a:cs typeface="Guttman Adii" panose="02010401010101010101" pitchFamily="2" charset="-79"/>
              </a:rPr>
              <a:t>)</a:t>
            </a:r>
          </a:p>
          <a:p>
            <a:r>
              <a:rPr lang="he-IL" sz="1600" dirty="0">
                <a:latin typeface="Guttman Adii" panose="02010401010101010101" pitchFamily="2" charset="-79"/>
                <a:cs typeface="Guttman Adii" panose="02010401010101010101" pitchFamily="2" charset="-79"/>
              </a:rPr>
              <a:t>הכתוב מהלל את הנערה על </a:t>
            </a:r>
            <a:r>
              <a:rPr lang="he-IL" sz="1600" dirty="0" err="1">
                <a:latin typeface="Guttman Adii" panose="02010401010101010101" pitchFamily="2" charset="-79"/>
                <a:cs typeface="Guttman Adii" panose="02010401010101010101" pitchFamily="2" charset="-79"/>
              </a:rPr>
              <a:t>יופיה</a:t>
            </a:r>
            <a:r>
              <a:rPr lang="he-IL" sz="1600" dirty="0">
                <a:latin typeface="Guttman Adii" panose="02010401010101010101" pitchFamily="2" charset="-79"/>
                <a:cs typeface="Guttman Adii" panose="02010401010101010101" pitchFamily="2" charset="-79"/>
              </a:rPr>
              <a:t> וטהרתה. העבד מנסה את מזלו ומבקש ממנה: "הַגְמִיאִינִי נָא מְעַט-מַיִם מִכַּדֵּךְ". רבקה ממהרת ומשקה לא רק אותו אלא גם את גמליו. כאשר כל הגמלים סיימו לשתות, העבד מבין שמדובר באישה ראויה. הוא מעניק לה תכשיטים ומברר על </a:t>
            </a:r>
            <a:r>
              <a:rPr lang="he-IL" sz="1600" dirty="0" err="1">
                <a:latin typeface="Guttman Adii" panose="02010401010101010101" pitchFamily="2" charset="-79"/>
                <a:cs typeface="Guttman Adii" panose="02010401010101010101" pitchFamily="2" charset="-79"/>
              </a:rPr>
              <a:t>היחוס</a:t>
            </a:r>
            <a:r>
              <a:rPr lang="he-IL" sz="1600" dirty="0">
                <a:latin typeface="Guttman Adii" panose="02010401010101010101" pitchFamily="2" charset="-79"/>
                <a:cs typeface="Guttman Adii" panose="02010401010101010101" pitchFamily="2" charset="-79"/>
              </a:rPr>
              <a:t> שלה. כשהוא מגלה שהיא ממשפחת אברהם הוא מברך את ה': "בָּרוּךְ ה' </a:t>
            </a:r>
            <a:r>
              <a:rPr lang="he-IL" sz="1600" dirty="0" err="1">
                <a:latin typeface="Guttman Adii" panose="02010401010101010101" pitchFamily="2" charset="-79"/>
                <a:cs typeface="Guttman Adii" panose="02010401010101010101" pitchFamily="2" charset="-79"/>
              </a:rPr>
              <a:t>אֱלֹהֵי</a:t>
            </a:r>
            <a:r>
              <a:rPr lang="he-IL" sz="1600" dirty="0">
                <a:latin typeface="Guttman Adii" panose="02010401010101010101" pitchFamily="2" charset="-79"/>
                <a:cs typeface="Guttman Adii" panose="02010401010101010101" pitchFamily="2" charset="-79"/>
              </a:rPr>
              <a:t> אֲדֹנִי אַבְרָהָם אֲשֶׁר לֹא-עָזַב חַסְדּוֹ וַאֲמִתּוֹ מֵעִם אֲדֹנִי אָנֹכִי בַּדֶּרֶךְ </a:t>
            </a:r>
            <a:r>
              <a:rPr lang="he-IL" sz="1600" dirty="0" err="1">
                <a:latin typeface="Guttman Adii" panose="02010401010101010101" pitchFamily="2" charset="-79"/>
                <a:cs typeface="Guttman Adii" panose="02010401010101010101" pitchFamily="2" charset="-79"/>
              </a:rPr>
              <a:t>נָחַנִי</a:t>
            </a:r>
            <a:r>
              <a:rPr lang="he-IL" sz="1600" dirty="0">
                <a:latin typeface="Guttman Adii" panose="02010401010101010101" pitchFamily="2" charset="-79"/>
                <a:cs typeface="Guttman Adii" panose="02010401010101010101" pitchFamily="2" charset="-79"/>
              </a:rPr>
              <a:t> ה' בֵּית אֲחֵי אֲדֹנִי".</a:t>
            </a:r>
          </a:p>
          <a:p>
            <a:endParaRPr lang="he-IL" sz="800" b="1" dirty="0">
              <a:solidFill>
                <a:srgbClr val="00B050"/>
              </a:solidFill>
              <a:latin typeface="Guttman Adii" panose="02010401010101010101" pitchFamily="2" charset="-79"/>
              <a:cs typeface="Guttman Adii" panose="02010401010101010101" pitchFamily="2" charset="-79"/>
            </a:endParaRPr>
          </a:p>
          <a:p>
            <a:r>
              <a:rPr lang="he-IL" sz="1600" b="1" dirty="0">
                <a:solidFill>
                  <a:srgbClr val="00B050"/>
                </a:solidFill>
                <a:latin typeface="Guttman Adii" panose="02010401010101010101" pitchFamily="2" charset="-79"/>
                <a:cs typeface="Guttman Adii" panose="02010401010101010101" pitchFamily="2" charset="-79"/>
              </a:rPr>
              <a:t>המפגש עם משפחת רבקה (</a:t>
            </a:r>
            <a:r>
              <a:rPr lang="he-IL" sz="1600" b="1" dirty="0" err="1">
                <a:solidFill>
                  <a:srgbClr val="00B050"/>
                </a:solidFill>
                <a:latin typeface="Guttman Adii" panose="02010401010101010101" pitchFamily="2" charset="-79"/>
                <a:cs typeface="Guttman Adii" panose="02010401010101010101" pitchFamily="2" charset="-79"/>
              </a:rPr>
              <a:t>כח</a:t>
            </a:r>
            <a:r>
              <a:rPr lang="he-IL" sz="1600" b="1" dirty="0">
                <a:solidFill>
                  <a:srgbClr val="00B050"/>
                </a:solidFill>
                <a:latin typeface="Guttman Adii" panose="02010401010101010101" pitchFamily="2" charset="-79"/>
                <a:cs typeface="Guttman Adii" panose="02010401010101010101" pitchFamily="2" charset="-79"/>
              </a:rPr>
              <a:t>-ס)</a:t>
            </a:r>
          </a:p>
          <a:p>
            <a:endParaRPr lang="he-IL" sz="5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במפגש עם משפחתה של רבקה יש חזרה על סיפור המפגש של העבד ורבקה, שוב. לאחר שבני משפחתה מאשרים </a:t>
            </a:r>
          </a:p>
          <a:p>
            <a:endParaRPr lang="he-IL" sz="4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את השידוך, שותים ואוכלים, עדיין אחיה ואמה לא מעוניינים לשחרר אותה בקלות ומבקשים לשאול את פיה. רבקה </a:t>
            </a:r>
          </a:p>
          <a:p>
            <a:endParaRPr lang="he-IL" sz="4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מסכימה לעזוב את ביתה ומצטרפת למסע לכנען.</a:t>
            </a:r>
          </a:p>
          <a:p>
            <a:endParaRPr lang="he-IL" sz="600" b="1" dirty="0">
              <a:solidFill>
                <a:srgbClr val="00B050"/>
              </a:solidFill>
              <a:latin typeface="Guttman Adii" panose="02010401010101010101" pitchFamily="2" charset="-79"/>
              <a:cs typeface="Guttman Adii" panose="02010401010101010101" pitchFamily="2" charset="-79"/>
            </a:endParaRPr>
          </a:p>
          <a:p>
            <a:r>
              <a:rPr lang="he-IL" sz="1600" b="1" dirty="0">
                <a:solidFill>
                  <a:srgbClr val="00B050"/>
                </a:solidFill>
                <a:latin typeface="Guttman Adii" panose="02010401010101010101" pitchFamily="2" charset="-79"/>
                <a:cs typeface="Guttman Adii" panose="02010401010101010101" pitchFamily="2" charset="-79"/>
              </a:rPr>
              <a:t>המפגש עם יצחק (</a:t>
            </a:r>
            <a:r>
              <a:rPr lang="he-IL" sz="1600" b="1" dirty="0" err="1">
                <a:solidFill>
                  <a:srgbClr val="00B050"/>
                </a:solidFill>
                <a:latin typeface="Guttman Adii" panose="02010401010101010101" pitchFamily="2" charset="-79"/>
                <a:cs typeface="Guttman Adii" panose="02010401010101010101" pitchFamily="2" charset="-79"/>
              </a:rPr>
              <a:t>סא-סז</a:t>
            </a:r>
            <a:r>
              <a:rPr lang="he-IL" sz="1600" b="1" dirty="0">
                <a:solidFill>
                  <a:srgbClr val="00B050"/>
                </a:solidFill>
                <a:latin typeface="Guttman Adii" panose="02010401010101010101" pitchFamily="2" charset="-79"/>
                <a:cs typeface="Guttman Adii" panose="02010401010101010101" pitchFamily="2" charset="-79"/>
              </a:rPr>
              <a:t>)</a:t>
            </a:r>
          </a:p>
          <a:p>
            <a:endParaRPr lang="he-IL" sz="6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העבד מוביל את רבקה אל כנען לקראת המפגש עם יצחק. רבקה רואה את יצחק מרחוק ונופלת (במכוון?) מעל </a:t>
            </a:r>
          </a:p>
          <a:p>
            <a:endParaRPr lang="he-IL" sz="6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הגמל. כשרבקה מבינה שמדובר ביצחק היא מכסה את פניה. המפגש ביניהם מזהיר: "</a:t>
            </a:r>
            <a:r>
              <a:rPr lang="he-IL" sz="1600" dirty="0" err="1">
                <a:latin typeface="Guttman Adii" panose="02010401010101010101" pitchFamily="2" charset="-79"/>
                <a:cs typeface="Guttman Adii" panose="02010401010101010101" pitchFamily="2" charset="-79"/>
              </a:rPr>
              <a:t>וַיִּקַּח</a:t>
            </a:r>
            <a:r>
              <a:rPr lang="he-IL" sz="1600" dirty="0">
                <a:latin typeface="Guttman Adii" panose="02010401010101010101" pitchFamily="2" charset="-79"/>
                <a:cs typeface="Guttman Adii" panose="02010401010101010101" pitchFamily="2" charset="-79"/>
              </a:rPr>
              <a:t> אֶת-רִבְקָה וַתְּהִי-לוֹ לְאִשָּׁה </a:t>
            </a:r>
          </a:p>
          <a:p>
            <a:endParaRPr lang="he-IL" sz="400" dirty="0">
              <a:latin typeface="Guttman Adii" panose="02010401010101010101" pitchFamily="2" charset="-79"/>
              <a:cs typeface="Guttman Adii" panose="02010401010101010101" pitchFamily="2" charset="-79"/>
            </a:endParaRPr>
          </a:p>
          <a:p>
            <a:r>
              <a:rPr lang="he-IL" sz="1600" dirty="0">
                <a:latin typeface="Guttman Adii" panose="02010401010101010101" pitchFamily="2" charset="-79"/>
                <a:cs typeface="Guttman Adii" panose="02010401010101010101" pitchFamily="2" charset="-79"/>
              </a:rPr>
              <a:t>וַיֶּאֱהָבֶהָ וַיִּנָּחֵם יִצְחָק אַחֲרֵי אִמּוֹ". האהבה הראשונה בתנ"ך – יצחק ורבקה.</a:t>
            </a:r>
            <a:r>
              <a:rPr lang="he-IL" sz="2000" dirty="0">
                <a:effectLst/>
                <a:latin typeface="Guttman Adii" panose="02010401010101010101" pitchFamily="2" charset="-79"/>
                <a:ea typeface="Times New Roman" panose="02020603050405020304" pitchFamily="18" charset="0"/>
                <a:cs typeface="Guttman Adii" panose="02010401010101010101" pitchFamily="2" charset="-79"/>
              </a:rPr>
              <a:t> </a:t>
            </a:r>
            <a:endParaRPr lang="he-IL" sz="2000" dirty="0">
              <a:latin typeface="Guttman Adii" panose="02010401010101010101" pitchFamily="2" charset="-79"/>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41770916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422CAA2E-1F03-4A40-98A4-B95E21269EB6}"/>
              </a:ext>
            </a:extLst>
          </p:cNvPr>
          <p:cNvSpPr/>
          <p:nvPr/>
        </p:nvSpPr>
        <p:spPr>
          <a:xfrm>
            <a:off x="5516880" y="414953"/>
            <a:ext cx="6675120" cy="2308324"/>
          </a:xfrm>
          <a:prstGeom prst="rect">
            <a:avLst/>
          </a:prstGeom>
        </p:spPr>
        <p:txBody>
          <a:bodyPr wrap="square">
            <a:spAutoFit/>
          </a:bodyPr>
          <a:lstStyle/>
          <a:p>
            <a:pPr algn="ctr"/>
            <a:r>
              <a:rPr lang="he-IL" sz="4800" dirty="0">
                <a:solidFill>
                  <a:srgbClr val="FF0000"/>
                </a:solidFill>
                <a:latin typeface="Guttman Adii" panose="02010401010101010101" pitchFamily="2" charset="-79"/>
                <a:cs typeface="Guttman Adii" panose="02010401010101010101" pitchFamily="2" charset="-79"/>
              </a:rPr>
              <a:t>אברהם שולח את </a:t>
            </a:r>
          </a:p>
          <a:p>
            <a:pPr algn="ctr"/>
            <a:r>
              <a:rPr lang="he-IL" sz="4800" dirty="0">
                <a:solidFill>
                  <a:srgbClr val="FF0000"/>
                </a:solidFill>
                <a:latin typeface="Guttman Adii" panose="02010401010101010101" pitchFamily="2" charset="-79"/>
                <a:cs typeface="Guttman Adii" panose="02010401010101010101" pitchFamily="2" charset="-79"/>
              </a:rPr>
              <a:t>עבדו </a:t>
            </a:r>
            <a:r>
              <a:rPr lang="he-IL" sz="4800" dirty="0" err="1">
                <a:solidFill>
                  <a:srgbClr val="FF0000"/>
                </a:solidFill>
                <a:latin typeface="Guttman Adii" panose="02010401010101010101" pitchFamily="2" charset="-79"/>
                <a:cs typeface="Guttman Adii" panose="02010401010101010101" pitchFamily="2" charset="-79"/>
              </a:rPr>
              <a:t>לחרן</a:t>
            </a:r>
            <a:r>
              <a:rPr lang="he-IL" sz="4800" dirty="0">
                <a:solidFill>
                  <a:srgbClr val="FF0000"/>
                </a:solidFill>
                <a:latin typeface="Guttman Adii" panose="02010401010101010101" pitchFamily="2" charset="-79"/>
                <a:cs typeface="Guttman Adii" panose="02010401010101010101" pitchFamily="2" charset="-79"/>
              </a:rPr>
              <a:t> למצוא </a:t>
            </a:r>
            <a:r>
              <a:rPr lang="he-IL" sz="4800" dirty="0" err="1">
                <a:solidFill>
                  <a:srgbClr val="FF0000"/>
                </a:solidFill>
                <a:latin typeface="Guttman Adii" panose="02010401010101010101" pitchFamily="2" charset="-79"/>
                <a:cs typeface="Guttman Adii" panose="02010401010101010101" pitchFamily="2" charset="-79"/>
              </a:rPr>
              <a:t>אשה</a:t>
            </a:r>
            <a:r>
              <a:rPr lang="he-IL" sz="4800" dirty="0">
                <a:solidFill>
                  <a:srgbClr val="FF0000"/>
                </a:solidFill>
                <a:latin typeface="Guttman Adii" panose="02010401010101010101" pitchFamily="2" charset="-79"/>
                <a:cs typeface="Guttman Adii" panose="02010401010101010101" pitchFamily="2" charset="-79"/>
              </a:rPr>
              <a:t> ממשפחתו ליצחק (פרק כד)</a:t>
            </a:r>
          </a:p>
        </p:txBody>
      </p:sp>
      <p:pic>
        <p:nvPicPr>
          <p:cNvPr id="6150" name="Picture 6" descr="×ª××¦××ª ×ª××× × ×¢×××¨ âªgenesis 24â¬â">
            <a:extLst>
              <a:ext uri="{FF2B5EF4-FFF2-40B4-BE49-F238E27FC236}">
                <a16:creationId xmlns:a16="http://schemas.microsoft.com/office/drawing/2014/main" id="{2588CE96-FBB1-4D55-BEC2-E46A943877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53"/>
          <a:stretch/>
        </p:blipFill>
        <p:spPr bwMode="auto">
          <a:xfrm>
            <a:off x="202310" y="3429000"/>
            <a:ext cx="5105400" cy="32510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ª××× × ×§×©××¨×">
            <a:extLst>
              <a:ext uri="{FF2B5EF4-FFF2-40B4-BE49-F238E27FC236}">
                <a16:creationId xmlns:a16="http://schemas.microsoft.com/office/drawing/2014/main" id="{B741AFD4-FA1C-4E69-9AA8-F9DA005542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4" b="5714"/>
          <a:stretch/>
        </p:blipFill>
        <p:spPr bwMode="auto">
          <a:xfrm>
            <a:off x="6521984" y="3482814"/>
            <a:ext cx="4979589" cy="325102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ª××× × ×§×©××¨×">
            <a:extLst>
              <a:ext uri="{FF2B5EF4-FFF2-40B4-BE49-F238E27FC236}">
                <a16:creationId xmlns:a16="http://schemas.microsoft.com/office/drawing/2014/main" id="{9112231E-BA2E-49F8-9D20-4A85F30C2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10" y="297456"/>
            <a:ext cx="5105400" cy="282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123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11764" y="4737378"/>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a:p>
            <a:pPr algn="ctr"/>
            <a:r>
              <a:rPr lang="he-IL" sz="1600" dirty="0">
                <a:latin typeface="Guttman Adii" panose="02010401010101010101" pitchFamily="2" charset="-79"/>
                <a:cs typeface="Guttman Adii" panose="02010401010101010101" pitchFamily="2" charset="-79"/>
              </a:rPr>
              <a:t>קבורתה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solidFill>
                  <a:srgbClr val="FF0000"/>
                </a:solidFill>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a:p>
            <a:pPr algn="ctr"/>
            <a:r>
              <a:rPr lang="he-IL" sz="1600" dirty="0">
                <a:latin typeface="Guttman Adii" panose="02010401010101010101" pitchFamily="2" charset="-79"/>
                <a:cs typeface="Guttman Adii" panose="02010401010101010101" pitchFamily="2" charset="-79"/>
              </a:rPr>
              <a:t>וקבורתו</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1" name="Picture 4" descr="×ª××× × ×§×©××¨×">
            <a:extLst>
              <a:ext uri="{FF2B5EF4-FFF2-40B4-BE49-F238E27FC236}">
                <a16:creationId xmlns:a16="http://schemas.microsoft.com/office/drawing/2014/main" id="{E2AF1869-CFD4-4987-B7DE-574F4FD19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882228" y="338730"/>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9132B54D-0D9F-4ED7-A1EB-7F5DE29E96F3}"/>
              </a:ext>
            </a:extLst>
          </p:cNvPr>
          <p:cNvSpPr txBox="1"/>
          <p:nvPr/>
        </p:nvSpPr>
        <p:spPr>
          <a:xfrm>
            <a:off x="6605488" y="499646"/>
            <a:ext cx="1172699" cy="830997"/>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a:solidFill>
                  <a:schemeClr val="bg1"/>
                </a:solidFill>
                <a:latin typeface="Guttman Adii" panose="02010401010101010101" pitchFamily="2" charset="-79"/>
                <a:cs typeface="Guttman Adii" panose="02010401010101010101" pitchFamily="2" charset="-79"/>
              </a:rPr>
              <a:t>כד</a:t>
            </a:r>
          </a:p>
        </p:txBody>
      </p:sp>
      <p:sp>
        <p:nvSpPr>
          <p:cNvPr id="50" name="TextBox 49">
            <a:extLst>
              <a:ext uri="{FF2B5EF4-FFF2-40B4-BE49-F238E27FC236}">
                <a16:creationId xmlns:a16="http://schemas.microsoft.com/office/drawing/2014/main" id="{2E338DAC-7774-4926-B5C6-328E0F4E7E5A}"/>
              </a:ext>
            </a:extLst>
          </p:cNvPr>
          <p:cNvSpPr txBox="1"/>
          <p:nvPr/>
        </p:nvSpPr>
        <p:spPr>
          <a:xfrm>
            <a:off x="5071575" y="544721"/>
            <a:ext cx="1533913" cy="830997"/>
          </a:xfrm>
          <a:prstGeom prst="rect">
            <a:avLst/>
          </a:prstGeom>
          <a:noFill/>
        </p:spPr>
        <p:txBody>
          <a:bodyPr wrap="square" rtlCol="1">
            <a:spAutoFit/>
          </a:bodyPr>
          <a:lstStyle/>
          <a:p>
            <a:pPr algn="ctr"/>
            <a:r>
              <a:rPr lang="he-IL" sz="1600" dirty="0">
                <a:solidFill>
                  <a:schemeClr val="bg1"/>
                </a:solidFill>
                <a:latin typeface="Guttman Adii" panose="02010401010101010101" pitchFamily="2" charset="-79"/>
                <a:cs typeface="Guttman Adii" panose="02010401010101010101" pitchFamily="2" charset="-79"/>
              </a:rPr>
              <a:t>עבד אברהם</a:t>
            </a:r>
          </a:p>
          <a:p>
            <a:pPr algn="ctr"/>
            <a:r>
              <a:rPr lang="he-IL" sz="1600" dirty="0">
                <a:solidFill>
                  <a:schemeClr val="bg1"/>
                </a:solidFill>
                <a:latin typeface="Guttman Adii" panose="02010401010101010101" pitchFamily="2" charset="-79"/>
                <a:cs typeface="Guttman Adii" panose="02010401010101010101" pitchFamily="2" charset="-79"/>
              </a:rPr>
              <a:t>מחפש בחרן</a:t>
            </a:r>
          </a:p>
          <a:p>
            <a:pPr algn="ctr"/>
            <a:r>
              <a:rPr lang="he-IL" sz="1600" dirty="0">
                <a:solidFill>
                  <a:schemeClr val="bg1"/>
                </a:solidFill>
                <a:latin typeface="Guttman Adii" panose="02010401010101010101" pitchFamily="2" charset="-79"/>
                <a:cs typeface="Guttman Adii" panose="02010401010101010101" pitchFamily="2" charset="-79"/>
              </a:rPr>
              <a:t>אישה ליצחק</a:t>
            </a:r>
            <a:endParaRPr lang="he-IL" sz="400" dirty="0">
              <a:solidFill>
                <a:schemeClr val="bg1"/>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6843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wipe(down)">
                                      <p:cBhvr>
                                        <p:cTn id="137" dur="2750"/>
                                        <p:tgtEl>
                                          <p:spTgt spid="4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wipe(down)">
                                      <p:cBhvr>
                                        <p:cTn id="142" dur="2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P spid="42" grpId="0"/>
      <p:bldP spid="5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233" y="3336682"/>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318" y="5041805"/>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416690" y="2340049"/>
            <a:ext cx="8854632" cy="4047262"/>
          </a:xfrm>
          <a:prstGeom prst="rect">
            <a:avLst/>
          </a:prstGeom>
          <a:ln w="57150">
            <a:solidFill>
              <a:schemeClr val="tx1"/>
            </a:solidFill>
          </a:ln>
        </p:spPr>
        <p:txBody>
          <a:bodyPr wrap="square">
            <a:spAutoFit/>
          </a:bodyPr>
          <a:lstStyle/>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BC6F8135-67A7-4189-A062-540C867964F5}"/>
              </a:ext>
            </a:extLst>
          </p:cNvPr>
          <p:cNvSpPr/>
          <p:nvPr/>
        </p:nvSpPr>
        <p:spPr>
          <a:xfrm>
            <a:off x="642396" y="2410121"/>
            <a:ext cx="8403220" cy="3985706"/>
          </a:xfrm>
          <a:prstGeom prst="rect">
            <a:avLst/>
          </a:prstGeom>
        </p:spPr>
        <p:txBody>
          <a:bodyPr wrap="square">
            <a:spAutoFit/>
          </a:bodyPr>
          <a:lstStyle/>
          <a:p>
            <a:pPr algn="ctr"/>
            <a:r>
              <a:rPr lang="he-IL" b="1" dirty="0">
                <a:ea typeface="Times New Roman" panose="02020603050405020304" pitchFamily="18" charset="0"/>
                <a:cs typeface="David" panose="020E0502060401010101" pitchFamily="34" charset="-79"/>
              </a:rPr>
              <a:t>אברהם ממנה את עבדו להביא אישה מחרן עבור יצחק</a:t>
            </a:r>
          </a:p>
          <a:p>
            <a:endParaRPr lang="he-IL" sz="4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(א) </a:t>
            </a:r>
            <a:r>
              <a:rPr lang="he-IL" dirty="0">
                <a:ea typeface="Times New Roman" panose="02020603050405020304" pitchFamily="18" charset="0"/>
                <a:cs typeface="David" panose="020E0502060401010101" pitchFamily="34" charset="-79"/>
              </a:rPr>
              <a:t>וְאַבְרָהָם זָקֵן בָּא בַּיָּמִים, וַה' בֵּרַךְ אֶת אַבְרָהָם בַּכֹּל: </a:t>
            </a:r>
          </a:p>
          <a:p>
            <a:endParaRPr lang="he-IL" sz="4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(ב) </a:t>
            </a:r>
            <a:r>
              <a:rPr lang="he-IL" dirty="0">
                <a:ea typeface="Times New Roman" panose="02020603050405020304" pitchFamily="18" charset="0"/>
                <a:cs typeface="David" panose="020E0502060401010101" pitchFamily="34" charset="-79"/>
              </a:rPr>
              <a:t>וַיֹּאמֶר אַבְרָהָם אֶל עַבְדּוֹ זְקַן בֵּיתוֹ, הַמֹּשֵׁל בְּכָל אֲשֶׁר לוֹ: שִׂים נָא יָדְךָ תַּחַת יְרֵכִי: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(ג) </a:t>
            </a:r>
            <a:r>
              <a:rPr lang="he-IL" dirty="0">
                <a:ea typeface="Times New Roman" panose="02020603050405020304" pitchFamily="18" charset="0"/>
                <a:cs typeface="David" panose="020E0502060401010101" pitchFamily="34" charset="-79"/>
              </a:rPr>
              <a:t>וְאַשְׁבִּיעֲךָ בַּה' </a:t>
            </a:r>
            <a:r>
              <a:rPr lang="he-IL" dirty="0" err="1">
                <a:ea typeface="Times New Roman" panose="02020603050405020304" pitchFamily="18" charset="0"/>
                <a:cs typeface="David" panose="020E0502060401010101" pitchFamily="34" charset="-79"/>
              </a:rPr>
              <a:t>אֱלֹהֵי</a:t>
            </a:r>
            <a:r>
              <a:rPr lang="he-IL" dirty="0">
                <a:ea typeface="Times New Roman" panose="02020603050405020304" pitchFamily="18" charset="0"/>
                <a:cs typeface="David" panose="020E0502060401010101" pitchFamily="34" charset="-79"/>
              </a:rPr>
              <a:t> הַשָּׁמַיִם </a:t>
            </a:r>
            <a:r>
              <a:rPr lang="he-IL" dirty="0" err="1">
                <a:ea typeface="Times New Roman" panose="02020603050405020304" pitchFamily="18" charset="0"/>
                <a:cs typeface="David" panose="020E0502060401010101" pitchFamily="34" charset="-79"/>
              </a:rPr>
              <a:t>וֵאלֹהֵי</a:t>
            </a:r>
            <a:r>
              <a:rPr lang="he-IL" dirty="0">
                <a:ea typeface="Times New Roman" panose="02020603050405020304" pitchFamily="18" charset="0"/>
                <a:cs typeface="David" panose="020E0502060401010101" pitchFamily="34" charset="-79"/>
              </a:rPr>
              <a:t> הָאָרֶץ, אֲשֶׁר לֹא </a:t>
            </a:r>
            <a:r>
              <a:rPr lang="he-IL" dirty="0" err="1">
                <a:ea typeface="Times New Roman" panose="02020603050405020304" pitchFamily="18" charset="0"/>
                <a:cs typeface="David" panose="020E0502060401010101" pitchFamily="34" charset="-79"/>
              </a:rPr>
              <a:t>תִקַּח</a:t>
            </a:r>
            <a:r>
              <a:rPr lang="he-IL"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אִשָּׁה</a:t>
            </a:r>
            <a:r>
              <a:rPr lang="he-IL" dirty="0">
                <a:ea typeface="Times New Roman" panose="02020603050405020304" pitchFamily="18" charset="0"/>
                <a:cs typeface="David" panose="020E0502060401010101" pitchFamily="34" charset="-79"/>
              </a:rPr>
              <a:t> לִבְנִי מִבְּנוֹת הַכְּנַעֲנִי </a:t>
            </a:r>
          </a:p>
          <a:p>
            <a:endParaRPr lang="he-IL" sz="300" dirty="0">
              <a:ea typeface="Times New Roman" panose="02020603050405020304" pitchFamily="18" charset="0"/>
              <a:cs typeface="David" panose="020E0502060401010101" pitchFamily="34" charset="-79"/>
            </a:endParaRPr>
          </a:p>
          <a:p>
            <a:r>
              <a:rPr lang="he-IL" dirty="0">
                <a:ea typeface="Times New Roman" panose="02020603050405020304" pitchFamily="18" charset="0"/>
                <a:cs typeface="David" panose="020E0502060401010101" pitchFamily="34" charset="-79"/>
              </a:rPr>
              <a:t>אֲשֶׁר אָנֹכִי יוֹשֵׁב בְּקִרְבּוֹ: </a:t>
            </a:r>
            <a:r>
              <a:rPr lang="he-IL" b="1" dirty="0">
                <a:ea typeface="Times New Roman" panose="02020603050405020304" pitchFamily="18" charset="0"/>
                <a:cs typeface="David" panose="020E0502060401010101" pitchFamily="34" charset="-79"/>
              </a:rPr>
              <a:t>(ד) </a:t>
            </a:r>
            <a:r>
              <a:rPr lang="he-IL" dirty="0">
                <a:ea typeface="Times New Roman" panose="02020603050405020304" pitchFamily="18" charset="0"/>
                <a:cs typeface="David" panose="020E0502060401010101" pitchFamily="34" charset="-79"/>
              </a:rPr>
              <a:t>כִּי אֶל אַרְצִי וְאֶל מוֹלַדְתִּי תֵּלֵךְ, וְלָקַחְתָּ </a:t>
            </a:r>
            <a:r>
              <a:rPr lang="he-IL" dirty="0" err="1">
                <a:ea typeface="Times New Roman" panose="02020603050405020304" pitchFamily="18" charset="0"/>
                <a:cs typeface="David" panose="020E0502060401010101" pitchFamily="34" charset="-79"/>
              </a:rPr>
              <a:t>אִשָּׁה</a:t>
            </a:r>
            <a:r>
              <a:rPr lang="he-IL" dirty="0">
                <a:ea typeface="Times New Roman" panose="02020603050405020304" pitchFamily="18" charset="0"/>
                <a:cs typeface="David" panose="020E0502060401010101" pitchFamily="34" charset="-79"/>
              </a:rPr>
              <a:t> לִבְנִי לְיִצְחָק: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(ה) </a:t>
            </a:r>
            <a:r>
              <a:rPr lang="he-IL" dirty="0">
                <a:ea typeface="Times New Roman" panose="02020603050405020304" pitchFamily="18" charset="0"/>
                <a:cs typeface="David" panose="020E0502060401010101" pitchFamily="34" charset="-79"/>
              </a:rPr>
              <a:t>וַיֹּאמֶר אֵלָיו הָעֶבֶד: אוּלַי לֹא תֹאבֶה </a:t>
            </a:r>
            <a:r>
              <a:rPr lang="he-IL" dirty="0" err="1">
                <a:ea typeface="Times New Roman" panose="02020603050405020304" pitchFamily="18" charset="0"/>
                <a:cs typeface="David" panose="020E0502060401010101" pitchFamily="34" charset="-79"/>
              </a:rPr>
              <a:t>הָאִשָּׁה</a:t>
            </a:r>
            <a:r>
              <a:rPr lang="he-IL" dirty="0">
                <a:ea typeface="Times New Roman" panose="02020603050405020304" pitchFamily="18" charset="0"/>
                <a:cs typeface="David" panose="020E0502060401010101" pitchFamily="34" charset="-79"/>
              </a:rPr>
              <a:t> לָלֶכֶת אַחֲרַי אֶל הָאָרֶץ הַזֹּאת ? </a:t>
            </a:r>
            <a:r>
              <a:rPr lang="he-IL" dirty="0" err="1">
                <a:ea typeface="Times New Roman" panose="02020603050405020304" pitchFamily="18" charset="0"/>
                <a:cs typeface="David" panose="020E0502060401010101" pitchFamily="34" charset="-79"/>
              </a:rPr>
              <a:t>הֶהָשֵׁב</a:t>
            </a:r>
            <a:r>
              <a:rPr lang="he-IL" dirty="0">
                <a:ea typeface="Times New Roman" panose="02020603050405020304" pitchFamily="18" charset="0"/>
                <a:cs typeface="David" panose="020E0502060401010101" pitchFamily="34" charset="-79"/>
              </a:rPr>
              <a:t> אָשִׁיב אֶת בִּנְךָ אֶל הָאָרֶץ אֲשֶׁר יָצָאתָ מִשָּׁם ? </a:t>
            </a:r>
          </a:p>
          <a:p>
            <a:endParaRPr lang="he-IL" sz="4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(ו) </a:t>
            </a:r>
            <a:r>
              <a:rPr lang="he-IL" dirty="0">
                <a:ea typeface="Times New Roman" panose="02020603050405020304" pitchFamily="18" charset="0"/>
                <a:cs typeface="David" panose="020E0502060401010101" pitchFamily="34" charset="-79"/>
              </a:rPr>
              <a:t>וַיֹּאמֶר אֵלָיו אַבְרָהָם: </a:t>
            </a:r>
            <a:r>
              <a:rPr lang="he-IL" dirty="0" err="1">
                <a:ea typeface="Times New Roman" panose="02020603050405020304" pitchFamily="18" charset="0"/>
                <a:cs typeface="David" panose="020E0502060401010101" pitchFamily="34" charset="-79"/>
              </a:rPr>
              <a:t>הִשָּׁמֶר</a:t>
            </a:r>
            <a:r>
              <a:rPr lang="he-IL" dirty="0">
                <a:ea typeface="Times New Roman" panose="02020603050405020304" pitchFamily="18" charset="0"/>
                <a:cs typeface="David" panose="020E0502060401010101" pitchFamily="34" charset="-79"/>
              </a:rPr>
              <a:t> לְךָ פֶּן תָּשִׁיב אֶת בְּנִי שָׁמָּה: </a:t>
            </a:r>
            <a:r>
              <a:rPr lang="he-IL" b="1" dirty="0">
                <a:ea typeface="Times New Roman" panose="02020603050405020304" pitchFamily="18" charset="0"/>
                <a:cs typeface="David" panose="020E0502060401010101" pitchFamily="34" charset="-79"/>
              </a:rPr>
              <a:t>(ז) </a:t>
            </a:r>
            <a:r>
              <a:rPr lang="he-IL" dirty="0">
                <a:ea typeface="Times New Roman" panose="02020603050405020304" pitchFamily="18" charset="0"/>
                <a:cs typeface="David" panose="020E0502060401010101" pitchFamily="34" charset="-79"/>
              </a:rPr>
              <a:t>ה' </a:t>
            </a:r>
            <a:r>
              <a:rPr lang="he-IL" dirty="0" err="1">
                <a:ea typeface="Times New Roman" panose="02020603050405020304" pitchFamily="18" charset="0"/>
                <a:cs typeface="David" panose="020E0502060401010101" pitchFamily="34" charset="-79"/>
              </a:rPr>
              <a:t>אֱלֹהֵי</a:t>
            </a:r>
            <a:r>
              <a:rPr lang="he-IL" dirty="0">
                <a:ea typeface="Times New Roman" panose="02020603050405020304" pitchFamily="18" charset="0"/>
                <a:cs typeface="David" panose="020E0502060401010101" pitchFamily="34" charset="-79"/>
              </a:rPr>
              <a:t> הַשָּׁמַיִם אֲשֶׁר לְקָחַנִי מִבֵּית אָבִי </a:t>
            </a:r>
          </a:p>
          <a:p>
            <a:endParaRPr lang="he-IL" sz="300" dirty="0">
              <a:ea typeface="Times New Roman" panose="02020603050405020304" pitchFamily="18" charset="0"/>
              <a:cs typeface="David" panose="020E0502060401010101" pitchFamily="34" charset="-79"/>
            </a:endParaRPr>
          </a:p>
          <a:p>
            <a:r>
              <a:rPr lang="he-IL" dirty="0">
                <a:ea typeface="Times New Roman" panose="02020603050405020304" pitchFamily="18" charset="0"/>
                <a:cs typeface="David" panose="020E0502060401010101" pitchFamily="34" charset="-79"/>
              </a:rPr>
              <a:t>וּמֵאֶרֶץ מוֹלַדְתִּי וַאֲשֶׁר דִּבֶּר לִי וַאֲשֶׁר נִשְׁבַּע לִי </a:t>
            </a:r>
            <a:r>
              <a:rPr lang="he-IL" dirty="0" err="1">
                <a:ea typeface="Times New Roman" panose="02020603050405020304" pitchFamily="18" charset="0"/>
                <a:cs typeface="David" panose="020E0502060401010101" pitchFamily="34" charset="-79"/>
              </a:rPr>
              <a:t>לֵאמֹר</a:t>
            </a:r>
            <a:r>
              <a:rPr lang="he-IL" dirty="0">
                <a:ea typeface="Times New Roman" panose="02020603050405020304" pitchFamily="18" charset="0"/>
                <a:cs typeface="David" panose="020E0502060401010101" pitchFamily="34" charset="-79"/>
              </a:rPr>
              <a:t> לְזַרְעֲךָ אֶתֵּן אֶת הָאָרֶץ הַזֹּאת, הוּא יִשְׁלַח מַלְאָכוֹ </a:t>
            </a:r>
          </a:p>
          <a:p>
            <a:endParaRPr lang="he-IL" sz="200" dirty="0">
              <a:ea typeface="Times New Roman" panose="02020603050405020304" pitchFamily="18" charset="0"/>
              <a:cs typeface="David" panose="020E0502060401010101" pitchFamily="34" charset="-79"/>
            </a:endParaRPr>
          </a:p>
          <a:p>
            <a:r>
              <a:rPr lang="he-IL" dirty="0">
                <a:ea typeface="Times New Roman" panose="02020603050405020304" pitchFamily="18" charset="0"/>
                <a:cs typeface="David" panose="020E0502060401010101" pitchFamily="34" charset="-79"/>
              </a:rPr>
              <a:t>לְפָנֶיךָ וְלָקַחְתָּ </a:t>
            </a:r>
            <a:r>
              <a:rPr lang="he-IL" dirty="0" err="1">
                <a:ea typeface="Times New Roman" panose="02020603050405020304" pitchFamily="18" charset="0"/>
                <a:cs typeface="David" panose="020E0502060401010101" pitchFamily="34" charset="-79"/>
              </a:rPr>
              <a:t>אִשָּׁה</a:t>
            </a:r>
            <a:r>
              <a:rPr lang="he-IL" dirty="0">
                <a:ea typeface="Times New Roman" panose="02020603050405020304" pitchFamily="18" charset="0"/>
                <a:cs typeface="David" panose="020E0502060401010101" pitchFamily="34" charset="-79"/>
              </a:rPr>
              <a:t> לִבְנִי מִשָּׁם: </a:t>
            </a:r>
            <a:r>
              <a:rPr lang="he-IL" b="1" dirty="0">
                <a:ea typeface="Times New Roman" panose="02020603050405020304" pitchFamily="18" charset="0"/>
                <a:cs typeface="David" panose="020E0502060401010101" pitchFamily="34" charset="-79"/>
              </a:rPr>
              <a:t>(ח) </a:t>
            </a:r>
            <a:r>
              <a:rPr lang="he-IL" dirty="0">
                <a:ea typeface="Times New Roman" panose="02020603050405020304" pitchFamily="18" charset="0"/>
                <a:cs typeface="David" panose="020E0502060401010101" pitchFamily="34" charset="-79"/>
              </a:rPr>
              <a:t>וְאִם לֹא תֹאבֶה </a:t>
            </a:r>
            <a:r>
              <a:rPr lang="he-IL" dirty="0" err="1">
                <a:ea typeface="Times New Roman" panose="02020603050405020304" pitchFamily="18" charset="0"/>
                <a:cs typeface="David" panose="020E0502060401010101" pitchFamily="34" charset="-79"/>
              </a:rPr>
              <a:t>הָאִשָּׁה</a:t>
            </a:r>
            <a:r>
              <a:rPr lang="he-IL" dirty="0">
                <a:ea typeface="Times New Roman" panose="02020603050405020304" pitchFamily="18" charset="0"/>
                <a:cs typeface="David" panose="020E0502060401010101" pitchFamily="34" charset="-79"/>
              </a:rPr>
              <a:t> לָלֶכֶת אַחֲרֶיךָ </a:t>
            </a:r>
            <a:r>
              <a:rPr lang="he-IL" dirty="0" err="1">
                <a:ea typeface="Times New Roman" panose="02020603050405020304" pitchFamily="18" charset="0"/>
                <a:cs typeface="David" panose="020E0502060401010101" pitchFamily="34" charset="-79"/>
              </a:rPr>
              <a:t>וְנִקִּית</a:t>
            </a:r>
            <a:r>
              <a:rPr lang="he-IL" dirty="0">
                <a:ea typeface="Times New Roman" panose="02020603050405020304" pitchFamily="18" charset="0"/>
                <a:cs typeface="David" panose="020E0502060401010101" pitchFamily="34" charset="-79"/>
              </a:rPr>
              <a:t>ָ מִשְּׁבֻעָתִי זֹאת, רַק אֶת </a:t>
            </a:r>
          </a:p>
          <a:p>
            <a:endParaRPr lang="he-IL" sz="100" dirty="0">
              <a:ea typeface="Times New Roman" panose="02020603050405020304" pitchFamily="18" charset="0"/>
              <a:cs typeface="David" panose="020E0502060401010101" pitchFamily="34" charset="-79"/>
            </a:endParaRPr>
          </a:p>
          <a:p>
            <a:r>
              <a:rPr lang="he-IL" dirty="0">
                <a:ea typeface="Times New Roman" panose="02020603050405020304" pitchFamily="18" charset="0"/>
                <a:cs typeface="David" panose="020E0502060401010101" pitchFamily="34" charset="-79"/>
              </a:rPr>
              <a:t>בְּנִי לֹא תָשֵׁב שָׁמָּה !</a:t>
            </a:r>
          </a:p>
          <a:p>
            <a:r>
              <a:rPr lang="he-IL" b="1" dirty="0">
                <a:ea typeface="Times New Roman" panose="02020603050405020304" pitchFamily="18" charset="0"/>
                <a:cs typeface="David" panose="020E0502060401010101" pitchFamily="34" charset="-79"/>
              </a:rPr>
              <a:t>(ט) </a:t>
            </a:r>
            <a:r>
              <a:rPr lang="he-IL" dirty="0">
                <a:ea typeface="Times New Roman" panose="02020603050405020304" pitchFamily="18" charset="0"/>
                <a:cs typeface="David" panose="020E0502060401010101" pitchFamily="34" charset="-79"/>
              </a:rPr>
              <a:t>וַיָּשֶׂם הָעֶבֶד אֶת יָדוֹ תַּחַת יֶרֶךְ אַבְרָהָם </a:t>
            </a:r>
            <a:r>
              <a:rPr lang="he-IL" dirty="0" err="1">
                <a:ea typeface="Times New Roman" panose="02020603050405020304" pitchFamily="18" charset="0"/>
                <a:cs typeface="David" panose="020E0502060401010101" pitchFamily="34" charset="-79"/>
              </a:rPr>
              <a:t>אֲדֹנָיו</a:t>
            </a:r>
            <a:r>
              <a:rPr lang="he-IL" dirty="0">
                <a:ea typeface="Times New Roman" panose="02020603050405020304" pitchFamily="18" charset="0"/>
                <a:cs typeface="David" panose="020E0502060401010101" pitchFamily="34" charset="-79"/>
              </a:rPr>
              <a:t>, וַיִּשָּׁבַע לוֹ עַל הַדָּבָר הַזֶּה: </a:t>
            </a:r>
            <a:endParaRPr lang="he-IL" dirty="0"/>
          </a:p>
        </p:txBody>
      </p:sp>
      <p:pic>
        <p:nvPicPr>
          <p:cNvPr id="10" name="Picture 4" descr="×ª××× × ×§×©××¨×">
            <a:extLst>
              <a:ext uri="{FF2B5EF4-FFF2-40B4-BE49-F238E27FC236}">
                <a16:creationId xmlns:a16="http://schemas.microsoft.com/office/drawing/2014/main" id="{2D43F0C5-2DF8-4874-B4E8-96DD9A259C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699568" y="624802"/>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F92E9F1-0AD7-4B8C-93CA-62C2D17F68C5}"/>
              </a:ext>
            </a:extLst>
          </p:cNvPr>
          <p:cNvSpPr txBox="1"/>
          <p:nvPr/>
        </p:nvSpPr>
        <p:spPr>
          <a:xfrm>
            <a:off x="6431366" y="867554"/>
            <a:ext cx="1172699" cy="738664"/>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כד </a:t>
            </a:r>
          </a:p>
          <a:p>
            <a:pPr algn="ctr"/>
            <a:r>
              <a:rPr lang="he-IL" dirty="0">
                <a:solidFill>
                  <a:schemeClr val="bg1"/>
                </a:solidFill>
                <a:latin typeface="Guttman Adii" panose="02010401010101010101" pitchFamily="2" charset="-79"/>
                <a:cs typeface="Guttman Adii" panose="02010401010101010101" pitchFamily="2" charset="-79"/>
              </a:rPr>
              <a:t>א-ט</a:t>
            </a:r>
          </a:p>
        </p:txBody>
      </p:sp>
      <p:sp>
        <p:nvSpPr>
          <p:cNvPr id="14" name="TextBox 13">
            <a:extLst>
              <a:ext uri="{FF2B5EF4-FFF2-40B4-BE49-F238E27FC236}">
                <a16:creationId xmlns:a16="http://schemas.microsoft.com/office/drawing/2014/main" id="{2DEDC0F0-639D-4E10-965D-4AA8E8B6B13C}"/>
              </a:ext>
            </a:extLst>
          </p:cNvPr>
          <p:cNvSpPr txBox="1"/>
          <p:nvPr/>
        </p:nvSpPr>
        <p:spPr>
          <a:xfrm>
            <a:off x="4904870" y="724510"/>
            <a:ext cx="1533913" cy="954107"/>
          </a:xfrm>
          <a:prstGeom prst="rect">
            <a:avLst/>
          </a:prstGeom>
          <a:noFill/>
        </p:spPr>
        <p:txBody>
          <a:bodyPr wrap="square" rtlCol="1">
            <a:spAutoFit/>
          </a:bodyPr>
          <a:lstStyle/>
          <a:p>
            <a:pPr algn="ctr"/>
            <a:r>
              <a:rPr lang="he-IL" sz="1400" dirty="0">
                <a:solidFill>
                  <a:schemeClr val="bg1"/>
                </a:solidFill>
                <a:latin typeface="Guttman Adii" panose="02010401010101010101" pitchFamily="2" charset="-79"/>
                <a:cs typeface="Guttman Adii" panose="02010401010101010101" pitchFamily="2" charset="-79"/>
              </a:rPr>
              <a:t>אברהם ממנה</a:t>
            </a:r>
          </a:p>
          <a:p>
            <a:pPr algn="ctr"/>
            <a:r>
              <a:rPr lang="he-IL" sz="1400" dirty="0">
                <a:solidFill>
                  <a:schemeClr val="bg1"/>
                </a:solidFill>
                <a:latin typeface="Guttman Adii" panose="02010401010101010101" pitchFamily="2" charset="-79"/>
                <a:cs typeface="Guttman Adii" panose="02010401010101010101" pitchFamily="2" charset="-79"/>
              </a:rPr>
              <a:t>את עבדו</a:t>
            </a:r>
          </a:p>
          <a:p>
            <a:pPr algn="ctr"/>
            <a:r>
              <a:rPr lang="he-IL" sz="1400" dirty="0">
                <a:solidFill>
                  <a:schemeClr val="bg1"/>
                </a:solidFill>
                <a:latin typeface="Guttman Adii" panose="02010401010101010101" pitchFamily="2" charset="-79"/>
                <a:cs typeface="Guttman Adii" panose="02010401010101010101" pitchFamily="2" charset="-79"/>
              </a:rPr>
              <a:t>להביא ליצחק </a:t>
            </a:r>
          </a:p>
          <a:p>
            <a:pPr algn="ctr"/>
            <a:r>
              <a:rPr lang="he-IL" sz="1400" dirty="0">
                <a:solidFill>
                  <a:schemeClr val="bg1"/>
                </a:solidFill>
                <a:latin typeface="Guttman Adii" panose="02010401010101010101" pitchFamily="2" charset="-79"/>
                <a:cs typeface="Guttman Adii" panose="02010401010101010101" pitchFamily="2" charset="-79"/>
              </a:rPr>
              <a:t>אישה מחרן</a:t>
            </a:r>
          </a:p>
        </p:txBody>
      </p:sp>
    </p:spTree>
    <p:extLst>
      <p:ext uri="{BB962C8B-B14F-4D97-AF65-F5344CB8AC3E}">
        <p14:creationId xmlns:p14="http://schemas.microsoft.com/office/powerpoint/2010/main" val="15597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1341182316"/>
              </p:ext>
            </p:extLst>
          </p:nvPr>
        </p:nvGraphicFramePr>
        <p:xfrm>
          <a:off x="9735485" y="1806058"/>
          <a:ext cx="1908862" cy="4790898"/>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470404">
                <a:tc>
                  <a:txBody>
                    <a:bodyPr/>
                    <a:lstStyle/>
                    <a:p>
                      <a:pPr indent="-635" algn="r" rtl="1">
                        <a:spcAft>
                          <a:spcPts val="0"/>
                        </a:spcAft>
                      </a:pPr>
                      <a:r>
                        <a:rPr lang="he-IL" sz="2400" dirty="0">
                          <a:effectLst/>
                          <a:latin typeface="Guttman Adii" panose="02010401010101010101" pitchFamily="2" charset="-79"/>
                          <a:cs typeface="Guttman Adii" panose="02010401010101010101" pitchFamily="2" charset="-79"/>
                        </a:rPr>
                        <a:t>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584647">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52398">
                <a:tc>
                  <a:txBody>
                    <a:bodyPr/>
                    <a:lstStyle/>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0768" y="1896213"/>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233" y="3571743"/>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3097" y="5191606"/>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256387" y="1731784"/>
            <a:ext cx="9189318" cy="4878259"/>
          </a:xfrm>
          <a:prstGeom prst="rect">
            <a:avLst/>
          </a:prstGeom>
          <a:ln w="57150">
            <a:solidFill>
              <a:schemeClr val="tx1"/>
            </a:solidFill>
          </a:ln>
        </p:spPr>
        <p:txBody>
          <a:bodyPr wrap="square">
            <a:spAutoFit/>
          </a:bodyPr>
          <a:lstStyle/>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BC6F8135-67A7-4189-A062-540C867964F5}"/>
              </a:ext>
            </a:extLst>
          </p:cNvPr>
          <p:cNvSpPr/>
          <p:nvPr/>
        </p:nvSpPr>
        <p:spPr>
          <a:xfrm>
            <a:off x="382729" y="1654841"/>
            <a:ext cx="9062976" cy="5032147"/>
          </a:xfrm>
          <a:prstGeom prst="rect">
            <a:avLst/>
          </a:prstGeom>
        </p:spPr>
        <p:txBody>
          <a:bodyPr wrap="square">
            <a:spAutoFit/>
          </a:bodyPr>
          <a:lstStyle/>
          <a:p>
            <a:pPr algn="ctr"/>
            <a:endParaRPr lang="he-IL" sz="300" b="1" dirty="0">
              <a:ea typeface="Times New Roman" panose="02020603050405020304" pitchFamily="18" charset="0"/>
              <a:cs typeface="David" panose="020E0502060401010101" pitchFamily="34" charset="-79"/>
            </a:endParaRPr>
          </a:p>
          <a:p>
            <a:r>
              <a:rPr lang="he-IL" sz="1700" b="1" dirty="0">
                <a:ea typeface="Times New Roman" panose="02020603050405020304" pitchFamily="18" charset="0"/>
                <a:cs typeface="David" panose="020E0502060401010101" pitchFamily="34" charset="-79"/>
              </a:rPr>
              <a:t>(י) </a:t>
            </a:r>
            <a:r>
              <a:rPr lang="he-IL" sz="1700" dirty="0" err="1">
                <a:ea typeface="Times New Roman" panose="02020603050405020304" pitchFamily="18" charset="0"/>
                <a:cs typeface="David" panose="020E0502060401010101" pitchFamily="34" charset="-79"/>
              </a:rPr>
              <a:t>וַיִּקַּח</a:t>
            </a:r>
            <a:r>
              <a:rPr lang="he-IL" sz="1700" dirty="0">
                <a:ea typeface="Times New Roman" panose="02020603050405020304" pitchFamily="18" charset="0"/>
                <a:cs typeface="David" panose="020E0502060401010101" pitchFamily="34" charset="-79"/>
              </a:rPr>
              <a:t> הָעֶבֶד עֲשָׂרָה גְמַלִּים מִגְּמַלֵּי </a:t>
            </a:r>
            <a:r>
              <a:rPr lang="he-IL" sz="1700" dirty="0" err="1">
                <a:ea typeface="Times New Roman" panose="02020603050405020304" pitchFamily="18" charset="0"/>
                <a:cs typeface="David" panose="020E0502060401010101" pitchFamily="34" charset="-79"/>
              </a:rPr>
              <a:t>אֲדֹנָיו</a:t>
            </a:r>
            <a:r>
              <a:rPr lang="he-IL" sz="1700" dirty="0">
                <a:ea typeface="Times New Roman" panose="02020603050405020304" pitchFamily="18" charset="0"/>
                <a:cs typeface="David" panose="020E0502060401010101" pitchFamily="34" charset="-79"/>
              </a:rPr>
              <a:t> וַיֵּלֶךְ וְכָל טוּב </a:t>
            </a:r>
            <a:r>
              <a:rPr lang="he-IL" sz="1700" dirty="0" err="1">
                <a:ea typeface="Times New Roman" panose="02020603050405020304" pitchFamily="18" charset="0"/>
                <a:cs typeface="David" panose="020E0502060401010101" pitchFamily="34" charset="-79"/>
              </a:rPr>
              <a:t>אֲדֹנָיו</a:t>
            </a:r>
            <a:r>
              <a:rPr lang="he-IL" sz="1700" dirty="0">
                <a:ea typeface="Times New Roman" panose="02020603050405020304" pitchFamily="18" charset="0"/>
                <a:cs typeface="David" panose="020E0502060401010101" pitchFamily="34" charset="-79"/>
              </a:rPr>
              <a:t> בְּיָדוֹ, </a:t>
            </a:r>
            <a:r>
              <a:rPr lang="he-IL" sz="1700" dirty="0" err="1">
                <a:ea typeface="Times New Roman" panose="02020603050405020304" pitchFamily="18" charset="0"/>
                <a:cs typeface="David" panose="020E0502060401010101" pitchFamily="34" charset="-79"/>
              </a:rPr>
              <a:t>וַיָּקָם</a:t>
            </a:r>
            <a:r>
              <a:rPr lang="he-IL" sz="1700" dirty="0">
                <a:ea typeface="Times New Roman" panose="02020603050405020304" pitchFamily="18" charset="0"/>
                <a:cs typeface="David" panose="020E0502060401010101" pitchFamily="34" charset="-79"/>
              </a:rPr>
              <a:t> וַיֵּלֶךְ אֶל </a:t>
            </a:r>
            <a:r>
              <a:rPr lang="he-IL" sz="1700" dirty="0" err="1">
                <a:ea typeface="Times New Roman" panose="02020603050405020304" pitchFamily="18" charset="0"/>
                <a:cs typeface="David" panose="020E0502060401010101" pitchFamily="34" charset="-79"/>
              </a:rPr>
              <a:t>אֲרַם-נַהֲרַיִם</a:t>
            </a:r>
            <a:r>
              <a:rPr lang="he-IL" sz="1700" dirty="0">
                <a:ea typeface="Times New Roman" panose="02020603050405020304" pitchFamily="18" charset="0"/>
                <a:cs typeface="David" panose="020E0502060401010101" pitchFamily="34" charset="-79"/>
              </a:rPr>
              <a:t> אֶל </a:t>
            </a:r>
            <a:r>
              <a:rPr lang="he-IL" sz="1700" dirty="0" err="1">
                <a:ea typeface="Times New Roman" panose="02020603050405020304" pitchFamily="18" charset="0"/>
                <a:cs typeface="David" panose="020E0502060401010101" pitchFamily="34" charset="-79"/>
              </a:rPr>
              <a:t>עִיר-נָחוֹר</a:t>
            </a:r>
            <a:r>
              <a:rPr lang="he-IL" sz="1700" dirty="0">
                <a:ea typeface="Times New Roman" panose="02020603050405020304" pitchFamily="18" charset="0"/>
                <a:cs typeface="David" panose="020E0502060401010101" pitchFamily="34" charset="-79"/>
              </a:rPr>
              <a:t>: </a:t>
            </a:r>
            <a:r>
              <a:rPr lang="he-IL" sz="1700" b="1" dirty="0">
                <a:ea typeface="Times New Roman" panose="02020603050405020304" pitchFamily="18" charset="0"/>
                <a:cs typeface="David" panose="020E0502060401010101" pitchFamily="34" charset="-79"/>
              </a:rPr>
              <a:t>(יא) </a:t>
            </a:r>
            <a:r>
              <a:rPr lang="he-IL" sz="1700" dirty="0">
                <a:ea typeface="Times New Roman" panose="02020603050405020304" pitchFamily="18" charset="0"/>
                <a:cs typeface="David" panose="020E0502060401010101" pitchFamily="34" charset="-79"/>
              </a:rPr>
              <a:t>וַיַּבְרֵךְ הַגְּמַלִּים מִחוּץ לָעִיר אֶל בְּאֵר הַמָּיִם, לְעֵת עֶרֶב לְעֵת צֵאת </a:t>
            </a:r>
            <a:r>
              <a:rPr lang="he-IL" sz="1700" dirty="0" err="1">
                <a:ea typeface="Times New Roman" panose="02020603050405020304" pitchFamily="18" charset="0"/>
                <a:cs typeface="David" panose="020E0502060401010101" pitchFamily="34" charset="-79"/>
              </a:rPr>
              <a:t>הַשֹּׁאֲבֹת</a:t>
            </a:r>
            <a:r>
              <a:rPr lang="he-IL" sz="1700" dirty="0">
                <a:ea typeface="Times New Roman" panose="02020603050405020304" pitchFamily="18" charset="0"/>
                <a:cs typeface="David" panose="020E0502060401010101" pitchFamily="34" charset="-79"/>
              </a:rPr>
              <a:t>: </a:t>
            </a:r>
          </a:p>
          <a:p>
            <a:r>
              <a:rPr lang="he-IL" sz="1400" b="1" dirty="0">
                <a:ea typeface="Times New Roman" panose="02020603050405020304" pitchFamily="18" charset="0"/>
                <a:cs typeface="David" panose="020E0502060401010101" pitchFamily="34" charset="-79"/>
              </a:rPr>
              <a:t>בקשת העבד מה' </a:t>
            </a:r>
          </a:p>
          <a:p>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יב</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וַיֹּאמַר ה' </a:t>
            </a:r>
            <a:r>
              <a:rPr lang="he-IL" sz="1700" dirty="0" err="1">
                <a:ea typeface="Times New Roman" panose="02020603050405020304" pitchFamily="18" charset="0"/>
                <a:cs typeface="David" panose="020E0502060401010101" pitchFamily="34" charset="-79"/>
              </a:rPr>
              <a:t>אֱלֹהֵי</a:t>
            </a:r>
            <a:r>
              <a:rPr lang="he-IL" sz="1700" dirty="0">
                <a:ea typeface="Times New Roman" panose="02020603050405020304" pitchFamily="18" charset="0"/>
                <a:cs typeface="David" panose="020E0502060401010101" pitchFamily="34" charset="-79"/>
              </a:rPr>
              <a:t> אֲדֹנִי אַבְרָהָם הַקְרֵה נָא לְפָנַי הַיּוֹם, וַעֲשֵׂה חֶסֶד עִם אֲדֹנִי אַבְרָהָם: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יג</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הִנֵּה אָנֹכִי </a:t>
            </a:r>
            <a:r>
              <a:rPr lang="he-IL" sz="1700" dirty="0" err="1">
                <a:ea typeface="Times New Roman" panose="02020603050405020304" pitchFamily="18" charset="0"/>
                <a:cs typeface="David" panose="020E0502060401010101" pitchFamily="34" charset="-79"/>
              </a:rPr>
              <a:t>נִצָּב</a:t>
            </a:r>
            <a:r>
              <a:rPr lang="he-IL" sz="1700" dirty="0">
                <a:ea typeface="Times New Roman" panose="02020603050405020304" pitchFamily="18" charset="0"/>
                <a:cs typeface="David" panose="020E0502060401010101" pitchFamily="34" charset="-79"/>
              </a:rPr>
              <a:t> עַל עֵין הַמָּיִם, וּבְנוֹת אַנְשֵׁי הָעִיר יֹצְאֹת </a:t>
            </a:r>
            <a:r>
              <a:rPr lang="he-IL" sz="1700" dirty="0" err="1">
                <a:ea typeface="Times New Roman" panose="02020603050405020304" pitchFamily="18" charset="0"/>
                <a:cs typeface="David" panose="020E0502060401010101" pitchFamily="34" charset="-79"/>
              </a:rPr>
              <a:t>לִשְׁאֹב</a:t>
            </a:r>
            <a:r>
              <a:rPr lang="he-IL" sz="1700" dirty="0">
                <a:ea typeface="Times New Roman" panose="02020603050405020304" pitchFamily="18" charset="0"/>
                <a:cs typeface="David" panose="020E0502060401010101" pitchFamily="34" charset="-79"/>
              </a:rPr>
              <a:t> מָיִם: </a:t>
            </a:r>
            <a:r>
              <a:rPr lang="he-IL" sz="1700" b="1" dirty="0">
                <a:ea typeface="Times New Roman" panose="02020603050405020304" pitchFamily="18" charset="0"/>
                <a:cs typeface="David" panose="020E0502060401010101" pitchFamily="34" charset="-79"/>
              </a:rPr>
              <a:t>(יד) </a:t>
            </a:r>
            <a:r>
              <a:rPr lang="he-IL" sz="1700" dirty="0">
                <a:ea typeface="Times New Roman" panose="02020603050405020304" pitchFamily="18" charset="0"/>
                <a:cs typeface="David" panose="020E0502060401010101" pitchFamily="34" charset="-79"/>
              </a:rPr>
              <a:t>וְהָיָה הַנַּעֲרָ אֲשֶׁר אֹמַר אֵלֶיהָ הַטִּי נָא כַדֵּךְ וְאֶשְׁתֶּה וְאָמְרָה שְׁתֵה וְגַם גְּמַלֶּיךָ אַשְׁקֶה, אֹתָהּ </a:t>
            </a:r>
            <a:r>
              <a:rPr lang="he-IL" sz="1700" dirty="0" err="1">
                <a:ea typeface="Times New Roman" panose="02020603050405020304" pitchFamily="18" charset="0"/>
                <a:cs typeface="David" panose="020E0502060401010101" pitchFamily="34" charset="-79"/>
              </a:rPr>
              <a:t>הֹכַחְת</a:t>
            </a:r>
            <a:r>
              <a:rPr lang="he-IL" sz="1700" dirty="0">
                <a:ea typeface="Times New Roman" panose="02020603050405020304" pitchFamily="18" charset="0"/>
                <a:cs typeface="David" panose="020E0502060401010101" pitchFamily="34" charset="-79"/>
              </a:rPr>
              <a:t>ָּ לְעַבְדְּךָ לְיִצְחָק וּבָהּ אֵדַע כִּי עָשִׂיתָ חֶסֶד עִם אֲדֹנִי: </a:t>
            </a:r>
          </a:p>
          <a:p>
            <a:endParaRPr lang="he-IL" sz="400" b="1" dirty="0">
              <a:ea typeface="Times New Roman" panose="02020603050405020304" pitchFamily="18" charset="0"/>
              <a:cs typeface="David" panose="020E0502060401010101" pitchFamily="34" charset="-79"/>
            </a:endParaRPr>
          </a:p>
          <a:p>
            <a:r>
              <a:rPr lang="he-IL" sz="1400" b="1" dirty="0">
                <a:ea typeface="Times New Roman" panose="02020603050405020304" pitchFamily="18" charset="0"/>
                <a:cs typeface="David" panose="020E0502060401010101" pitchFamily="34" charset="-79"/>
              </a:rPr>
              <a:t>רבקה גומלת חסד עם העבד</a:t>
            </a:r>
          </a:p>
          <a:p>
            <a:r>
              <a:rPr lang="he-IL" sz="1700" b="1" dirty="0">
                <a:ea typeface="Times New Roman" panose="02020603050405020304" pitchFamily="18" charset="0"/>
                <a:cs typeface="David" panose="020E0502060401010101" pitchFamily="34" charset="-79"/>
              </a:rPr>
              <a:t>(טו) </a:t>
            </a:r>
            <a:r>
              <a:rPr lang="he-IL" sz="1700" dirty="0">
                <a:ea typeface="Times New Roman" panose="02020603050405020304" pitchFamily="18" charset="0"/>
                <a:cs typeface="David" panose="020E0502060401010101" pitchFamily="34" charset="-79"/>
              </a:rPr>
              <a:t>וַיְהִי הוּא טֶרֶם כִּלָּה לְדַבֵּר וְהִנֵּה רִבְקָה יֹצֵאת אֲשֶׁר יֻלְּדָה לִבְתוּאֵל בֶּן מִלְכָּה אֵשֶׁת </a:t>
            </a:r>
            <a:r>
              <a:rPr lang="he-IL" sz="1700" dirty="0" err="1">
                <a:ea typeface="Times New Roman" panose="02020603050405020304" pitchFamily="18" charset="0"/>
                <a:cs typeface="David" panose="020E0502060401010101" pitchFamily="34" charset="-79"/>
              </a:rPr>
              <a:t>נָחוֹר</a:t>
            </a:r>
            <a:r>
              <a:rPr lang="he-IL" sz="1700" dirty="0">
                <a:ea typeface="Times New Roman" panose="02020603050405020304" pitchFamily="18" charset="0"/>
                <a:cs typeface="David" panose="020E0502060401010101" pitchFamily="34" charset="-79"/>
              </a:rPr>
              <a:t> אֲחִי אַבְרָהָם, וְכַדָּהּ עַל שִׁכְמָהּ: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טז</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וְהַנַּעֲרָ טֹבַת מַרְאֶה מְאֹד בְּתוּלָה וְאִישׁ לֹא יְדָעָהּ, וַתֵּרֶד </a:t>
            </a:r>
            <a:r>
              <a:rPr lang="he-IL" sz="1700" dirty="0" err="1">
                <a:ea typeface="Times New Roman" panose="02020603050405020304" pitchFamily="18" charset="0"/>
                <a:cs typeface="David" panose="020E0502060401010101" pitchFamily="34" charset="-79"/>
              </a:rPr>
              <a:t>הָעַיְנָה</a:t>
            </a:r>
            <a:r>
              <a:rPr lang="he-IL" sz="1700" dirty="0">
                <a:ea typeface="Times New Roman" panose="02020603050405020304" pitchFamily="18" charset="0"/>
                <a:cs typeface="David" panose="020E0502060401010101" pitchFamily="34" charset="-79"/>
              </a:rPr>
              <a:t> וַתְּמַלֵּא כַדָּהּ וַתָּעַל: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יז</a:t>
            </a:r>
            <a:r>
              <a:rPr lang="he-IL" sz="1700" b="1" dirty="0">
                <a:ea typeface="Times New Roman" panose="02020603050405020304" pitchFamily="18" charset="0"/>
                <a:cs typeface="David" panose="020E0502060401010101" pitchFamily="34" charset="-79"/>
              </a:rPr>
              <a:t>) </a:t>
            </a:r>
            <a:r>
              <a:rPr lang="he-IL" sz="1700" dirty="0" err="1">
                <a:ea typeface="Times New Roman" panose="02020603050405020304" pitchFamily="18" charset="0"/>
                <a:cs typeface="David" panose="020E0502060401010101" pitchFamily="34" charset="-79"/>
              </a:rPr>
              <a:t>וַיָּרָץ</a:t>
            </a:r>
            <a:r>
              <a:rPr lang="he-IL" sz="1700" dirty="0">
                <a:ea typeface="Times New Roman" panose="02020603050405020304" pitchFamily="18" charset="0"/>
                <a:cs typeface="David" panose="020E0502060401010101" pitchFamily="34" charset="-79"/>
              </a:rPr>
              <a:t> הָעֶבֶד לִקְרָאתָהּ, וַיֹּאמֶר: הַגְמִיאִינִי נָא מְעַט מַיִם מִכַּדֵּךְ: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יח</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וַתֹּאמֶר: שְׁתֵה אֲדֹנִי, וַתְּמַהֵר וַתֹּרֶד כַּדָּהּ עַל יָדָהּ וַתַּשְׁקֵהוּ: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יט</a:t>
            </a:r>
            <a:r>
              <a:rPr lang="he-IL" sz="1700" b="1" dirty="0">
                <a:ea typeface="Times New Roman" panose="02020603050405020304" pitchFamily="18" charset="0"/>
                <a:cs typeface="David" panose="020E0502060401010101" pitchFamily="34" charset="-79"/>
              </a:rPr>
              <a:t>) </a:t>
            </a:r>
            <a:r>
              <a:rPr lang="he-IL" sz="1700" dirty="0" err="1">
                <a:ea typeface="Times New Roman" panose="02020603050405020304" pitchFamily="18" charset="0"/>
                <a:cs typeface="David" panose="020E0502060401010101" pitchFamily="34" charset="-79"/>
              </a:rPr>
              <a:t>וַתְּכַל</a:t>
            </a:r>
            <a:r>
              <a:rPr lang="he-IL" sz="1700" dirty="0">
                <a:ea typeface="Times New Roman" panose="02020603050405020304" pitchFamily="18" charset="0"/>
                <a:cs typeface="David" panose="020E0502060401010101" pitchFamily="34" charset="-79"/>
              </a:rPr>
              <a:t> לְהַשְׁקֹתוֹ, וַתֹּאמֶר: גַּם לִגְמַלֶּיךָ אֶשְׁאָב עַד אִם כִּלּוּ </a:t>
            </a:r>
            <a:r>
              <a:rPr lang="he-IL" sz="1700" dirty="0" err="1">
                <a:ea typeface="Times New Roman" panose="02020603050405020304" pitchFamily="18" charset="0"/>
                <a:cs typeface="David" panose="020E0502060401010101" pitchFamily="34" charset="-79"/>
              </a:rPr>
              <a:t>לִשְׁתֹּת</a:t>
            </a:r>
            <a:r>
              <a:rPr lang="he-IL" sz="1700" dirty="0">
                <a:ea typeface="Times New Roman" panose="02020603050405020304" pitchFamily="18" charset="0"/>
                <a:cs typeface="David" panose="020E0502060401010101" pitchFamily="34" charset="-79"/>
              </a:rPr>
              <a:t>: </a:t>
            </a:r>
            <a:r>
              <a:rPr lang="he-IL" sz="1700" b="1" dirty="0">
                <a:ea typeface="Times New Roman" panose="02020603050405020304" pitchFamily="18" charset="0"/>
                <a:cs typeface="David" panose="020E0502060401010101" pitchFamily="34" charset="-79"/>
              </a:rPr>
              <a:t>(כ) </a:t>
            </a:r>
            <a:r>
              <a:rPr lang="he-IL" sz="1700" dirty="0">
                <a:ea typeface="Times New Roman" panose="02020603050405020304" pitchFamily="18" charset="0"/>
                <a:cs typeface="David" panose="020E0502060401010101" pitchFamily="34" charset="-79"/>
              </a:rPr>
              <a:t>וַתְּמַהֵר וַתְּעַר כַּדָּהּ אֶל הַשֹּׁקֶת וַתָּרָץ עוֹד אֶל הַבְּאֵר </a:t>
            </a:r>
            <a:r>
              <a:rPr lang="he-IL" sz="1700" dirty="0" err="1">
                <a:ea typeface="Times New Roman" panose="02020603050405020304" pitchFamily="18" charset="0"/>
                <a:cs typeface="David" panose="020E0502060401010101" pitchFamily="34" charset="-79"/>
              </a:rPr>
              <a:t>לִשְׁאֹב</a:t>
            </a:r>
            <a:r>
              <a:rPr lang="he-IL" sz="1700" dirty="0">
                <a:ea typeface="Times New Roman" panose="02020603050405020304" pitchFamily="18" charset="0"/>
                <a:cs typeface="David" panose="020E0502060401010101" pitchFamily="34" charset="-79"/>
              </a:rPr>
              <a:t>, וַתִּשְׁאַב לְכָל גְּמַלָּיו: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כא</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וְהָאִישׁ מִשְׁתָּאֵה לָהּ, מַחֲרִישׁ לָדַעַת </a:t>
            </a:r>
            <a:r>
              <a:rPr lang="he-IL" sz="1700" dirty="0" err="1">
                <a:ea typeface="Times New Roman" panose="02020603050405020304" pitchFamily="18" charset="0"/>
                <a:cs typeface="David" panose="020E0502060401010101" pitchFamily="34" charset="-79"/>
              </a:rPr>
              <a:t>הַהִצְלִיח</a:t>
            </a:r>
            <a:r>
              <a:rPr lang="he-IL" sz="1700" dirty="0">
                <a:ea typeface="Times New Roman" panose="02020603050405020304" pitchFamily="18" charset="0"/>
                <a:cs typeface="David" panose="020E0502060401010101" pitchFamily="34" charset="-79"/>
              </a:rPr>
              <a:t>ַ ה' דַּרְכּוֹ אִם לֹא: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כב</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וַיְהִי כַּאֲשֶׁר כִּלּוּ הַגְּמַלִּים לִשְׁתּוֹת, </a:t>
            </a:r>
            <a:r>
              <a:rPr lang="he-IL" sz="1700" dirty="0" err="1">
                <a:ea typeface="Times New Roman" panose="02020603050405020304" pitchFamily="18" charset="0"/>
                <a:cs typeface="David" panose="020E0502060401010101" pitchFamily="34" charset="-79"/>
              </a:rPr>
              <a:t>וַיִּקַּח</a:t>
            </a:r>
            <a:r>
              <a:rPr lang="he-IL" sz="1700" dirty="0">
                <a:ea typeface="Times New Roman" panose="02020603050405020304" pitchFamily="18" charset="0"/>
                <a:cs typeface="David" panose="020E0502060401010101" pitchFamily="34" charset="-79"/>
              </a:rPr>
              <a:t> הָאִישׁ נֶזֶם זָהָב בֶּקַע מִשְׁקָלוֹ, וּשְׁנֵי צְמִידִים עַל יָדֶיהָ עֲשָׂרָה זָהָב מִשְׁקָלָם: </a:t>
            </a:r>
          </a:p>
          <a:p>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כג</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וַיֹּאמֶר: בַּת מִי אַתְּ ? הַגִּידִי נָא לִי, הֲיֵשׁ בֵּית אָבִיךְ מָקוֹם לָנוּ לָלִין ? </a:t>
            </a:r>
          </a:p>
          <a:p>
            <a:r>
              <a:rPr lang="he-IL" sz="1700" b="1" dirty="0">
                <a:ea typeface="Times New Roman" panose="02020603050405020304" pitchFamily="18" charset="0"/>
                <a:cs typeface="David" panose="020E0502060401010101" pitchFamily="34" charset="-79"/>
              </a:rPr>
              <a:t>(כד) </a:t>
            </a:r>
            <a:r>
              <a:rPr lang="he-IL" sz="1700" dirty="0">
                <a:ea typeface="Times New Roman" panose="02020603050405020304" pitchFamily="18" charset="0"/>
                <a:cs typeface="David" panose="020E0502060401010101" pitchFamily="34" charset="-79"/>
              </a:rPr>
              <a:t>וַתֹּאמֶר אֵלָיו: בַּת בְּתוּאֵל אָנֹכִי, בֶּן מִלְכָּה אֲשֶׁר יָלְדָה לְנָחוֹר: </a:t>
            </a:r>
            <a:r>
              <a:rPr lang="he-IL" sz="1700" b="1" dirty="0">
                <a:ea typeface="Times New Roman" panose="02020603050405020304" pitchFamily="18" charset="0"/>
                <a:cs typeface="David" panose="020E0502060401010101" pitchFamily="34" charset="-79"/>
              </a:rPr>
              <a:t>(כה) </a:t>
            </a:r>
            <a:r>
              <a:rPr lang="he-IL" sz="1700" dirty="0">
                <a:ea typeface="Times New Roman" panose="02020603050405020304" pitchFamily="18" charset="0"/>
                <a:cs typeface="David" panose="020E0502060401010101" pitchFamily="34" charset="-79"/>
              </a:rPr>
              <a:t>וַתֹּאמֶר אֵלָיו: גַּם תֶּבֶן גַּם מִסְפּוֹא רַב עִמָּנוּ, גַּם מָקוֹם לָלוּן: </a:t>
            </a:r>
          </a:p>
          <a:p>
            <a:r>
              <a:rPr lang="he-IL" sz="1400" b="1" dirty="0">
                <a:cs typeface="David" panose="020E0502060401010101" pitchFamily="34" charset="-79"/>
              </a:rPr>
              <a:t>העבד מודה לה'</a:t>
            </a:r>
          </a:p>
          <a:p>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כו</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וַיִּקֹּד הָאִישׁ </a:t>
            </a:r>
            <a:r>
              <a:rPr lang="he-IL" sz="1700" dirty="0" err="1">
                <a:ea typeface="Times New Roman" panose="02020603050405020304" pitchFamily="18" charset="0"/>
                <a:cs typeface="David" panose="020E0502060401010101" pitchFamily="34" charset="-79"/>
              </a:rPr>
              <a:t>וַיִּשְׁתַּחו</a:t>
            </a:r>
            <a:r>
              <a:rPr lang="he-IL" sz="1700" dirty="0">
                <a:ea typeface="Times New Roman" panose="02020603050405020304" pitchFamily="18" charset="0"/>
                <a:cs typeface="David" panose="020E0502060401010101" pitchFamily="34" charset="-79"/>
              </a:rPr>
              <a:t>ּ לַה': </a:t>
            </a:r>
            <a:r>
              <a:rPr lang="he-IL" sz="1700" b="1" dirty="0">
                <a:ea typeface="Times New Roman" panose="02020603050405020304" pitchFamily="18" charset="0"/>
                <a:cs typeface="David" panose="020E0502060401010101" pitchFamily="34" charset="-79"/>
              </a:rPr>
              <a:t>(</a:t>
            </a:r>
            <a:r>
              <a:rPr lang="he-IL" sz="1700" b="1" dirty="0" err="1">
                <a:ea typeface="Times New Roman" panose="02020603050405020304" pitchFamily="18" charset="0"/>
                <a:cs typeface="David" panose="020E0502060401010101" pitchFamily="34" charset="-79"/>
              </a:rPr>
              <a:t>כז</a:t>
            </a:r>
            <a:r>
              <a:rPr lang="he-IL" sz="1700" b="1" dirty="0">
                <a:ea typeface="Times New Roman" panose="02020603050405020304" pitchFamily="18" charset="0"/>
                <a:cs typeface="David" panose="020E0502060401010101" pitchFamily="34" charset="-79"/>
              </a:rPr>
              <a:t>) </a:t>
            </a:r>
            <a:r>
              <a:rPr lang="he-IL" sz="1700" dirty="0">
                <a:ea typeface="Times New Roman" panose="02020603050405020304" pitchFamily="18" charset="0"/>
                <a:cs typeface="David" panose="020E0502060401010101" pitchFamily="34" charset="-79"/>
              </a:rPr>
              <a:t>וַיֹּאמֶר: בָּרוּךְ ה' </a:t>
            </a:r>
            <a:r>
              <a:rPr lang="he-IL" sz="1700" dirty="0" err="1">
                <a:ea typeface="Times New Roman" panose="02020603050405020304" pitchFamily="18" charset="0"/>
                <a:cs typeface="David" panose="020E0502060401010101" pitchFamily="34" charset="-79"/>
              </a:rPr>
              <a:t>אֱלֹהֵי</a:t>
            </a:r>
            <a:r>
              <a:rPr lang="he-IL" sz="1700" dirty="0">
                <a:ea typeface="Times New Roman" panose="02020603050405020304" pitchFamily="18" charset="0"/>
                <a:cs typeface="David" panose="020E0502060401010101" pitchFamily="34" charset="-79"/>
              </a:rPr>
              <a:t> אֲדֹנִי אַבְרָהָם אֲשֶׁר לֹא עָזַב חַסְדּוֹ וַאֲמִתּוֹ מֵעִם אֲדֹנִי, אָנֹכִי בַּדֶּרֶךְ </a:t>
            </a:r>
            <a:r>
              <a:rPr lang="he-IL" sz="1700" dirty="0" err="1">
                <a:ea typeface="Times New Roman" panose="02020603050405020304" pitchFamily="18" charset="0"/>
                <a:cs typeface="David" panose="020E0502060401010101" pitchFamily="34" charset="-79"/>
              </a:rPr>
              <a:t>נָחַנִי</a:t>
            </a:r>
            <a:r>
              <a:rPr lang="he-IL" sz="1700" dirty="0">
                <a:ea typeface="Times New Roman" panose="02020603050405020304" pitchFamily="18" charset="0"/>
                <a:cs typeface="David" panose="020E0502060401010101" pitchFamily="34" charset="-79"/>
              </a:rPr>
              <a:t> ה' בֵּית אֲחֵי אֲדֹנִי:</a:t>
            </a:r>
            <a:endParaRPr lang="he-IL" sz="1700" dirty="0"/>
          </a:p>
        </p:txBody>
      </p:sp>
      <p:pic>
        <p:nvPicPr>
          <p:cNvPr id="10" name="Picture 4" descr="×ª××× × ×§×©××¨×">
            <a:extLst>
              <a:ext uri="{FF2B5EF4-FFF2-40B4-BE49-F238E27FC236}">
                <a16:creationId xmlns:a16="http://schemas.microsoft.com/office/drawing/2014/main" id="{5FDD3ABC-B049-461E-B471-F640D0997C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718877" y="136343"/>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993E1FC-433B-4279-8020-3DF289028E97}"/>
              </a:ext>
            </a:extLst>
          </p:cNvPr>
          <p:cNvSpPr txBox="1"/>
          <p:nvPr/>
        </p:nvSpPr>
        <p:spPr>
          <a:xfrm>
            <a:off x="6332335" y="374837"/>
            <a:ext cx="1172699" cy="738664"/>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כד </a:t>
            </a:r>
          </a:p>
          <a:p>
            <a:pPr algn="ctr"/>
            <a:r>
              <a:rPr lang="he-IL" dirty="0">
                <a:solidFill>
                  <a:schemeClr val="bg1"/>
                </a:solidFill>
                <a:latin typeface="Guttman Adii" panose="02010401010101010101" pitchFamily="2" charset="-79"/>
                <a:cs typeface="Guttman Adii" panose="02010401010101010101" pitchFamily="2" charset="-79"/>
              </a:rPr>
              <a:t>י-</a:t>
            </a:r>
            <a:r>
              <a:rPr lang="he-IL" dirty="0" err="1">
                <a:solidFill>
                  <a:schemeClr val="bg1"/>
                </a:solidFill>
                <a:latin typeface="Guttman Adii" panose="02010401010101010101" pitchFamily="2" charset="-79"/>
                <a:cs typeface="Guttman Adii" panose="02010401010101010101" pitchFamily="2" charset="-79"/>
              </a:rPr>
              <a:t>כו</a:t>
            </a:r>
            <a:endParaRPr lang="he-IL" dirty="0">
              <a:solidFill>
                <a:schemeClr val="bg1"/>
              </a:solidFill>
              <a:latin typeface="Guttman Adii" panose="02010401010101010101" pitchFamily="2" charset="-79"/>
              <a:cs typeface="Guttman Adii" panose="02010401010101010101" pitchFamily="2" charset="-79"/>
            </a:endParaRPr>
          </a:p>
        </p:txBody>
      </p:sp>
      <p:sp>
        <p:nvSpPr>
          <p:cNvPr id="12" name="TextBox 11">
            <a:extLst>
              <a:ext uri="{FF2B5EF4-FFF2-40B4-BE49-F238E27FC236}">
                <a16:creationId xmlns:a16="http://schemas.microsoft.com/office/drawing/2014/main" id="{1B1E6A33-BE08-4479-A39C-7D1591C4361C}"/>
              </a:ext>
            </a:extLst>
          </p:cNvPr>
          <p:cNvSpPr txBox="1"/>
          <p:nvPr/>
        </p:nvSpPr>
        <p:spPr>
          <a:xfrm>
            <a:off x="5159636" y="308318"/>
            <a:ext cx="1172699" cy="923330"/>
          </a:xfrm>
          <a:prstGeom prst="rect">
            <a:avLst/>
          </a:prstGeom>
          <a:noFill/>
          <a:ln w="38100">
            <a:noFill/>
          </a:ln>
        </p:spPr>
        <p:txBody>
          <a:bodyPr wrap="square" rtlCol="1">
            <a:spAutoFit/>
          </a:bodyPr>
          <a:lstStyle/>
          <a:p>
            <a:pPr algn="ctr"/>
            <a:r>
              <a:rPr lang="he-IL" dirty="0">
                <a:solidFill>
                  <a:schemeClr val="bg1"/>
                </a:solidFill>
                <a:latin typeface="Guttman Adii" panose="02010401010101010101" pitchFamily="2" charset="-79"/>
                <a:cs typeface="Guttman Adii" panose="02010401010101010101" pitchFamily="2" charset="-79"/>
              </a:rPr>
              <a:t>העבד בחרן מוצא את רבקה</a:t>
            </a:r>
            <a:endParaRPr lang="he-IL" sz="1400" dirty="0">
              <a:solidFill>
                <a:schemeClr val="bg1"/>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20677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1135758346"/>
              </p:ext>
            </p:extLst>
          </p:nvPr>
        </p:nvGraphicFramePr>
        <p:xfrm>
          <a:off x="9834298" y="1954839"/>
          <a:ext cx="1908862" cy="4554754"/>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476274">
                <a:tc>
                  <a:txBody>
                    <a:bodyPr/>
                    <a:lstStyle/>
                    <a:p>
                      <a:pPr indent="-635" algn="r" rtl="1">
                        <a:spcAft>
                          <a:spcPts val="0"/>
                        </a:spcAft>
                      </a:pPr>
                      <a:r>
                        <a:rPr lang="he-IL" sz="2400" dirty="0">
                          <a:effectLst/>
                          <a:latin typeface="Guttman Adii" panose="02010401010101010101" pitchFamily="2" charset="-79"/>
                          <a:cs typeface="Guttman Adii" panose="02010401010101010101" pitchFamily="2" charset="-79"/>
                        </a:rPr>
                        <a:t>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txBody>
                  <a:tcPr marL="40457" marR="40457" marT="0" marB="0">
                    <a:solidFill>
                      <a:srgbClr val="FF0000"/>
                    </a:solidFill>
                  </a:tcPr>
                </a:tc>
                <a:extLst>
                  <a:ext uri="{0D108BD9-81ED-4DB2-BD59-A6C34878D82A}">
                    <a16:rowId xmlns:a16="http://schemas.microsoft.com/office/drawing/2014/main" val="3266886564"/>
                  </a:ext>
                </a:extLst>
              </a:tr>
              <a:tr h="153943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r>
                        <a:rPr lang="he-IL" sz="2400" b="1" kern="1200" dirty="0">
                          <a:solidFill>
                            <a:schemeClr val="lt1"/>
                          </a:solidFill>
                          <a:effectLst/>
                          <a:latin typeface="Guttman Adii" panose="02010401010101010101" pitchFamily="2" charset="-79"/>
                          <a:ea typeface="+mn-ea"/>
                          <a:cs typeface="Guttman Adii" panose="02010401010101010101" pitchFamily="2" charset="-79"/>
                        </a:rPr>
                        <a:t>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451851">
                <a:tc>
                  <a:txBody>
                    <a:bodyPr/>
                    <a:lstStyle/>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387" y="1954839"/>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988" y="3529408"/>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8535" y="5166103"/>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313553" y="1793087"/>
            <a:ext cx="9085408" cy="4878259"/>
          </a:xfrm>
          <a:prstGeom prst="rect">
            <a:avLst/>
          </a:prstGeom>
          <a:ln w="57150">
            <a:solidFill>
              <a:schemeClr val="tx1"/>
            </a:solidFill>
          </a:ln>
        </p:spPr>
        <p:txBody>
          <a:bodyPr wrap="square">
            <a:spAutoFit/>
          </a:bodyPr>
          <a:lstStyle/>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BC6F8135-67A7-4189-A062-540C867964F5}"/>
              </a:ext>
            </a:extLst>
          </p:cNvPr>
          <p:cNvSpPr/>
          <p:nvPr/>
        </p:nvSpPr>
        <p:spPr>
          <a:xfrm>
            <a:off x="406151" y="1841242"/>
            <a:ext cx="8992810" cy="5016758"/>
          </a:xfrm>
          <a:prstGeom prst="rect">
            <a:avLst/>
          </a:prstGeom>
        </p:spPr>
        <p:txBody>
          <a:bodyPr wrap="square">
            <a:spAutoFit/>
          </a:bodyPr>
          <a:lstStyle/>
          <a:p>
            <a:r>
              <a:rPr lang="he-IL" sz="1600" b="1" dirty="0">
                <a:cs typeface="David" panose="020E0502060401010101" pitchFamily="34" charset="-79"/>
              </a:rPr>
              <a:t>העבד בבית משפחת רבקה</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כח</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וַתָּרָץ הַנַּעֲרָ </a:t>
            </a:r>
            <a:r>
              <a:rPr lang="he-IL" sz="1600" dirty="0" err="1">
                <a:ea typeface="Times New Roman" panose="02020603050405020304" pitchFamily="18" charset="0"/>
                <a:cs typeface="David" panose="020E0502060401010101" pitchFamily="34" charset="-79"/>
              </a:rPr>
              <a:t>וַתַּגֵּד</a:t>
            </a:r>
            <a:r>
              <a:rPr lang="he-IL" sz="1600" dirty="0">
                <a:ea typeface="Times New Roman" panose="02020603050405020304" pitchFamily="18" charset="0"/>
                <a:cs typeface="David" panose="020E0502060401010101" pitchFamily="34" charset="-79"/>
              </a:rPr>
              <a:t> לְבֵית אִמָּהּ, כַּדְּבָרִים הָאֵלֶּה: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כט</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וּלְרִבְקָה אָח וּשְׁמוֹ לָבָן, </a:t>
            </a:r>
            <a:r>
              <a:rPr lang="he-IL" sz="1600" dirty="0" err="1">
                <a:ea typeface="Times New Roman" panose="02020603050405020304" pitchFamily="18" charset="0"/>
                <a:cs typeface="David" panose="020E0502060401010101" pitchFamily="34" charset="-79"/>
              </a:rPr>
              <a:t>וַיָּרָץ</a:t>
            </a:r>
            <a:r>
              <a:rPr lang="he-IL" sz="1600" dirty="0">
                <a:ea typeface="Times New Roman" panose="02020603050405020304" pitchFamily="18" charset="0"/>
                <a:cs typeface="David" panose="020E0502060401010101" pitchFamily="34" charset="-79"/>
              </a:rPr>
              <a:t> לָבָן אֶל הָאִישׁ הַחוּצָה אֶל הָעָיִן: </a:t>
            </a:r>
          </a:p>
          <a:p>
            <a:r>
              <a:rPr lang="he-IL" sz="1600" b="1" dirty="0">
                <a:ea typeface="Times New Roman" panose="02020603050405020304" pitchFamily="18" charset="0"/>
                <a:cs typeface="David" panose="020E0502060401010101" pitchFamily="34" charset="-79"/>
              </a:rPr>
              <a:t>(ל) </a:t>
            </a:r>
            <a:r>
              <a:rPr lang="he-IL" sz="1600" dirty="0">
                <a:ea typeface="Times New Roman" panose="02020603050405020304" pitchFamily="18" charset="0"/>
                <a:cs typeface="David" panose="020E0502060401010101" pitchFamily="34" charset="-79"/>
              </a:rPr>
              <a:t>וַיְהִי </a:t>
            </a:r>
            <a:r>
              <a:rPr lang="he-IL" sz="1600" dirty="0" err="1">
                <a:ea typeface="Times New Roman" panose="02020603050405020304" pitchFamily="18" charset="0"/>
                <a:cs typeface="David" panose="020E0502060401010101" pitchFamily="34" charset="-79"/>
              </a:rPr>
              <a:t>כִּרְאֹת</a:t>
            </a:r>
            <a:r>
              <a:rPr lang="he-IL" sz="1600" dirty="0">
                <a:ea typeface="Times New Roman" panose="02020603050405020304" pitchFamily="18" charset="0"/>
                <a:cs typeface="David" panose="020E0502060401010101" pitchFamily="34" charset="-79"/>
              </a:rPr>
              <a:t> אֶת הַנֶּזֶם וְאֶת הַצְּמִדִים עַל יְדֵי </a:t>
            </a:r>
            <a:r>
              <a:rPr lang="he-IL" sz="1600" dirty="0" err="1">
                <a:ea typeface="Times New Roman" panose="02020603050405020304" pitchFamily="18" charset="0"/>
                <a:cs typeface="David" panose="020E0502060401010101" pitchFamily="34" charset="-79"/>
              </a:rPr>
              <a:t>אֲחֹתו</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וּכְשָׁמְעו</a:t>
            </a:r>
            <a:r>
              <a:rPr lang="he-IL" sz="1600" dirty="0">
                <a:ea typeface="Times New Roman" panose="02020603050405020304" pitchFamily="18" charset="0"/>
                <a:cs typeface="David" panose="020E0502060401010101" pitchFamily="34" charset="-79"/>
              </a:rPr>
              <a:t>ֹ אֶת דִּבְרֵי רִבְקָה </a:t>
            </a:r>
            <a:r>
              <a:rPr lang="he-IL" sz="1600" dirty="0" err="1">
                <a:ea typeface="Times New Roman" panose="02020603050405020304" pitchFamily="18" charset="0"/>
                <a:cs typeface="David" panose="020E0502060401010101" pitchFamily="34" charset="-79"/>
              </a:rPr>
              <a:t>אֲחֹתו</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לֵאמֹר</a:t>
            </a:r>
            <a:r>
              <a:rPr lang="he-IL" sz="1600" dirty="0">
                <a:ea typeface="Times New Roman" panose="02020603050405020304" pitchFamily="18" charset="0"/>
                <a:cs typeface="David" panose="020E0502060401010101" pitchFamily="34" charset="-79"/>
              </a:rPr>
              <a:t> כֹּה דִבֶּר אֵלַי הָאִישׁ, וַיָּבֹא אֶל הָאִישׁ וְהִנֵּה עֹמֵד עַל הַגְּמַלִּים עַל הָעָיִן: </a:t>
            </a:r>
            <a:r>
              <a:rPr lang="he-IL" sz="1600" b="1" dirty="0">
                <a:ea typeface="Times New Roman" panose="02020603050405020304" pitchFamily="18" charset="0"/>
                <a:cs typeface="David" panose="020E0502060401010101" pitchFamily="34" charset="-79"/>
              </a:rPr>
              <a:t>(לא) </a:t>
            </a:r>
            <a:r>
              <a:rPr lang="he-IL" sz="1600" dirty="0">
                <a:ea typeface="Times New Roman" panose="02020603050405020304" pitchFamily="18" charset="0"/>
                <a:cs typeface="David" panose="020E0502060401010101" pitchFamily="34" charset="-79"/>
              </a:rPr>
              <a:t>וַיֹּאמֶר: בּוֹא בְּרוּךְ ה', לָמָּה תַעֲמֹד בַּחוּץ וְאָנֹכִי פִּנִּיתִי הַבַּיִת וּמָקוֹם לַגְּמַלִּים: </a:t>
            </a:r>
            <a:r>
              <a:rPr lang="he-IL" sz="1600" b="1" dirty="0">
                <a:ea typeface="Times New Roman" panose="02020603050405020304" pitchFamily="18" charset="0"/>
                <a:cs typeface="David" panose="020E0502060401010101" pitchFamily="34" charset="-79"/>
              </a:rPr>
              <a:t>(לב) </a:t>
            </a:r>
            <a:r>
              <a:rPr lang="he-IL" sz="1600" dirty="0">
                <a:ea typeface="Times New Roman" panose="02020603050405020304" pitchFamily="18" charset="0"/>
                <a:cs typeface="David" panose="020E0502060401010101" pitchFamily="34" charset="-79"/>
              </a:rPr>
              <a:t>וַיָּבֹא הָאִישׁ הַבַּיְתָה וַיְפַתַּח הַגְּמַלִּים, </a:t>
            </a:r>
            <a:r>
              <a:rPr lang="he-IL" sz="1600" dirty="0" err="1">
                <a:ea typeface="Times New Roman" panose="02020603050405020304" pitchFamily="18" charset="0"/>
                <a:cs typeface="David" panose="020E0502060401010101" pitchFamily="34" charset="-79"/>
              </a:rPr>
              <a:t>וַיִּתֵּן</a:t>
            </a:r>
            <a:r>
              <a:rPr lang="he-IL" sz="1600" dirty="0">
                <a:ea typeface="Times New Roman" panose="02020603050405020304" pitchFamily="18" charset="0"/>
                <a:cs typeface="David" panose="020E0502060401010101" pitchFamily="34" charset="-79"/>
              </a:rPr>
              <a:t> תֶּבֶן וּמִסְפּוֹא לַגְּמַלִּים וּמַיִם </a:t>
            </a:r>
            <a:r>
              <a:rPr lang="he-IL" sz="1600" dirty="0" err="1">
                <a:ea typeface="Times New Roman" panose="02020603050405020304" pitchFamily="18" charset="0"/>
                <a:cs typeface="David" panose="020E0502060401010101" pitchFamily="34" charset="-79"/>
              </a:rPr>
              <a:t>לִרְחֹץ</a:t>
            </a:r>
            <a:r>
              <a:rPr lang="he-IL" sz="1600" dirty="0">
                <a:ea typeface="Times New Roman" panose="02020603050405020304" pitchFamily="18" charset="0"/>
                <a:cs typeface="David" panose="020E0502060401010101" pitchFamily="34" charset="-79"/>
              </a:rPr>
              <a:t> רַגְלָיו וְרַגְלֵי הָאֲנָשִׁים אֲשֶׁר אִתּוֹ: </a:t>
            </a:r>
          </a:p>
          <a:p>
            <a:r>
              <a:rPr lang="he-IL" sz="1600" b="1" dirty="0">
                <a:ea typeface="Times New Roman" panose="02020603050405020304" pitchFamily="18" charset="0"/>
                <a:cs typeface="David" panose="020E0502060401010101" pitchFamily="34" charset="-79"/>
              </a:rPr>
              <a:t>(לג) </a:t>
            </a:r>
            <a:r>
              <a:rPr lang="he-IL" sz="1600" dirty="0">
                <a:ea typeface="Times New Roman" panose="02020603050405020304" pitchFamily="18" charset="0"/>
                <a:cs typeface="David" panose="020E0502060401010101" pitchFamily="34" charset="-79"/>
              </a:rPr>
              <a:t>וַיּוּשַׂם לְפָנָיו לֶאֱכֹל וַיֹּאמֶר: לֹא אֹכַל עַד אִם דִּבַּרְתִּי דְּבָרָי, וַיֹּאמֶר דַּבֵּר: </a:t>
            </a:r>
          </a:p>
          <a:p>
            <a:endParaRPr lang="he-IL" sz="400" b="1" dirty="0">
              <a:ea typeface="Times New Roman" panose="02020603050405020304" pitchFamily="18" charset="0"/>
              <a:cs typeface="David" panose="020E0502060401010101" pitchFamily="34" charset="-79"/>
            </a:endParaRPr>
          </a:p>
          <a:p>
            <a:r>
              <a:rPr lang="he-IL" sz="1600" b="1" dirty="0">
                <a:ea typeface="Times New Roman" panose="02020603050405020304" pitchFamily="18" charset="0"/>
                <a:cs typeface="David" panose="020E0502060401010101" pitchFamily="34" charset="-79"/>
              </a:rPr>
              <a:t>דברי העבד</a:t>
            </a:r>
          </a:p>
          <a:p>
            <a:r>
              <a:rPr lang="he-IL" sz="1600" b="1" spc="-50" dirty="0">
                <a:ea typeface="Times New Roman" panose="02020603050405020304" pitchFamily="18" charset="0"/>
                <a:cs typeface="David" panose="020E0502060401010101" pitchFamily="34" charset="-79"/>
              </a:rPr>
              <a:t>(לד) </a:t>
            </a:r>
            <a:r>
              <a:rPr lang="he-IL" sz="1600" spc="-50" dirty="0">
                <a:ea typeface="Times New Roman" panose="02020603050405020304" pitchFamily="18" charset="0"/>
                <a:cs typeface="David" panose="020E0502060401010101" pitchFamily="34" charset="-79"/>
              </a:rPr>
              <a:t>וַיֹּאמַר, עֶבֶד אַבְרָהָם אָנֹכִי: </a:t>
            </a:r>
            <a:r>
              <a:rPr lang="he-IL" sz="1600" b="1" spc="-50" dirty="0">
                <a:ea typeface="Times New Roman" panose="02020603050405020304" pitchFamily="18" charset="0"/>
                <a:cs typeface="David" panose="020E0502060401010101" pitchFamily="34" charset="-79"/>
              </a:rPr>
              <a:t>(לה) </a:t>
            </a:r>
            <a:r>
              <a:rPr lang="he-IL" sz="1600" spc="-50" dirty="0">
                <a:ea typeface="Times New Roman" panose="02020603050405020304" pitchFamily="18" charset="0"/>
                <a:cs typeface="David" panose="020E0502060401010101" pitchFamily="34" charset="-79"/>
              </a:rPr>
              <a:t>וַה' בֵּרַךְ אֶת אֲדֹנִי מְאֹד וַיִּגְדָּל, </a:t>
            </a:r>
            <a:r>
              <a:rPr lang="he-IL" sz="1600" spc="-50" dirty="0" err="1">
                <a:ea typeface="Times New Roman" panose="02020603050405020304" pitchFamily="18" charset="0"/>
                <a:cs typeface="David" panose="020E0502060401010101" pitchFamily="34" charset="-79"/>
              </a:rPr>
              <a:t>וַיִּתֶּן</a:t>
            </a:r>
            <a:r>
              <a:rPr lang="he-IL" sz="1600" spc="-50" dirty="0">
                <a:ea typeface="Times New Roman" panose="02020603050405020304" pitchFamily="18" charset="0"/>
                <a:cs typeface="David" panose="020E0502060401010101" pitchFamily="34" charset="-79"/>
              </a:rPr>
              <a:t> לוֹ צֹאן וּבָקָר וְכֶסֶף וְזָהָב וַעֲבָדִם וּשְׁפָחֹת וּגְמַלִּים </a:t>
            </a:r>
            <a:r>
              <a:rPr lang="he-IL" sz="1600" spc="-50" dirty="0" err="1">
                <a:ea typeface="Times New Roman" panose="02020603050405020304" pitchFamily="18" charset="0"/>
                <a:cs typeface="David" panose="020E0502060401010101" pitchFamily="34" charset="-79"/>
              </a:rPr>
              <a:t>וַחֲמֹרִים</a:t>
            </a:r>
            <a:r>
              <a:rPr lang="he-IL" sz="1600" dirty="0">
                <a:ea typeface="Times New Roman" panose="02020603050405020304" pitchFamily="18" charset="0"/>
                <a:cs typeface="David" panose="020E0502060401010101" pitchFamily="34" charset="-79"/>
              </a:rPr>
              <a:t>: </a:t>
            </a:r>
            <a:r>
              <a:rPr lang="he-IL" sz="1600" b="1" dirty="0">
                <a:ea typeface="Times New Roman" panose="02020603050405020304" pitchFamily="18" charset="0"/>
                <a:cs typeface="David" panose="020E0502060401010101" pitchFamily="34" charset="-79"/>
              </a:rPr>
              <a:t>(לו) </a:t>
            </a:r>
            <a:r>
              <a:rPr lang="he-IL" sz="1600" dirty="0">
                <a:ea typeface="Times New Roman" panose="02020603050405020304" pitchFamily="18" charset="0"/>
                <a:cs typeface="David" panose="020E0502060401010101" pitchFamily="34" charset="-79"/>
              </a:rPr>
              <a:t>וַתֵּלֶד שָׂרָה אֵשֶׁת אֲדֹנִי בֵן לַאדֹנִי אַחֲרֵי זִקְנָתָהּ, </a:t>
            </a:r>
            <a:r>
              <a:rPr lang="he-IL" sz="1600" dirty="0" err="1">
                <a:ea typeface="Times New Roman" panose="02020603050405020304" pitchFamily="18" charset="0"/>
                <a:cs typeface="David" panose="020E0502060401010101" pitchFamily="34" charset="-79"/>
              </a:rPr>
              <a:t>וַיִּתֶּן</a:t>
            </a:r>
            <a:r>
              <a:rPr lang="he-IL" sz="1600" dirty="0">
                <a:ea typeface="Times New Roman" panose="02020603050405020304" pitchFamily="18" charset="0"/>
                <a:cs typeface="David" panose="020E0502060401010101" pitchFamily="34" charset="-79"/>
              </a:rPr>
              <a:t> לוֹ אֶת כָּל אֲשֶׁר לוֹ: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לז</a:t>
            </a:r>
            <a:r>
              <a:rPr lang="he-IL" sz="1600" b="1"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וַיַּשְׁבִּעֵנִי</a:t>
            </a:r>
            <a:r>
              <a:rPr lang="he-IL" sz="1600" dirty="0">
                <a:ea typeface="Times New Roman" panose="02020603050405020304" pitchFamily="18" charset="0"/>
                <a:cs typeface="David" panose="020E0502060401010101" pitchFamily="34" charset="-79"/>
              </a:rPr>
              <a:t> אֲדֹנִי </a:t>
            </a:r>
            <a:r>
              <a:rPr lang="he-IL" sz="1600" dirty="0" err="1">
                <a:ea typeface="Times New Roman" panose="02020603050405020304" pitchFamily="18" charset="0"/>
                <a:cs typeface="David" panose="020E0502060401010101" pitchFamily="34" charset="-79"/>
              </a:rPr>
              <a:t>לֵאמֹר</a:t>
            </a:r>
            <a:r>
              <a:rPr lang="he-IL" sz="1600" dirty="0">
                <a:ea typeface="Times New Roman" panose="02020603050405020304" pitchFamily="18" charset="0"/>
                <a:cs typeface="David" panose="020E0502060401010101" pitchFamily="34" charset="-79"/>
              </a:rPr>
              <a:t>, לֹא </a:t>
            </a:r>
            <a:r>
              <a:rPr lang="he-IL" sz="1600" dirty="0" err="1">
                <a:ea typeface="Times New Roman" panose="02020603050405020304" pitchFamily="18" charset="0"/>
                <a:cs typeface="David" panose="020E0502060401010101" pitchFamily="34" charset="-79"/>
              </a:rPr>
              <a:t>תִקַּח</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אִשָּׁה</a:t>
            </a:r>
            <a:r>
              <a:rPr lang="he-IL" sz="1600" dirty="0">
                <a:ea typeface="Times New Roman" panose="02020603050405020304" pitchFamily="18" charset="0"/>
                <a:cs typeface="David" panose="020E0502060401010101" pitchFamily="34" charset="-79"/>
              </a:rPr>
              <a:t> לִבְנִי מִבְּנוֹת הַכְּנַעֲנִי אֲשֶׁר אָנֹכִי יֹשֵׁב בְּאַרְצוֹ: </a:t>
            </a:r>
            <a:r>
              <a:rPr lang="he-IL" sz="1600" b="1" dirty="0">
                <a:ea typeface="Times New Roman" panose="02020603050405020304" pitchFamily="18" charset="0"/>
                <a:cs typeface="David" panose="020E0502060401010101" pitchFamily="34" charset="-79"/>
              </a:rPr>
              <a:t>(לח) </a:t>
            </a:r>
            <a:r>
              <a:rPr lang="he-IL" sz="1600" dirty="0">
                <a:ea typeface="Times New Roman" panose="02020603050405020304" pitchFamily="18" charset="0"/>
                <a:cs typeface="David" panose="020E0502060401010101" pitchFamily="34" charset="-79"/>
              </a:rPr>
              <a:t>אִם לֹא אֶל בֵּית אָבִי תֵּלֵךְ וְאֶל מִשְׁפַּחְתִּי, וְלָקַחְתָּ </a:t>
            </a:r>
            <a:r>
              <a:rPr lang="he-IL" sz="1600" dirty="0" err="1">
                <a:ea typeface="Times New Roman" panose="02020603050405020304" pitchFamily="18" charset="0"/>
                <a:cs typeface="David" panose="020E0502060401010101" pitchFamily="34" charset="-79"/>
              </a:rPr>
              <a:t>אִשָּׁה</a:t>
            </a:r>
            <a:r>
              <a:rPr lang="he-IL" sz="1600" dirty="0">
                <a:ea typeface="Times New Roman" panose="02020603050405020304" pitchFamily="18" charset="0"/>
                <a:cs typeface="David" panose="020E0502060401010101" pitchFamily="34" charset="-79"/>
              </a:rPr>
              <a:t> לִבְנִי: </a:t>
            </a:r>
            <a:r>
              <a:rPr lang="he-IL" sz="1600" b="1" dirty="0">
                <a:ea typeface="Times New Roman" panose="02020603050405020304" pitchFamily="18" charset="0"/>
                <a:cs typeface="David" panose="020E0502060401010101" pitchFamily="34" charset="-79"/>
              </a:rPr>
              <a:t>(לט) </a:t>
            </a:r>
            <a:r>
              <a:rPr lang="he-IL" sz="1600" dirty="0">
                <a:ea typeface="Times New Roman" panose="02020603050405020304" pitchFamily="18" charset="0"/>
                <a:cs typeface="David" panose="020E0502060401010101" pitchFamily="34" charset="-79"/>
              </a:rPr>
              <a:t>וָאֹמַר אֶל אֲדֹנִי, אֻלַי לֹא תֵלֵךְ </a:t>
            </a:r>
            <a:r>
              <a:rPr lang="he-IL" sz="1600" dirty="0" err="1">
                <a:ea typeface="Times New Roman" panose="02020603050405020304" pitchFamily="18" charset="0"/>
                <a:cs typeface="David" panose="020E0502060401010101" pitchFamily="34" charset="-79"/>
              </a:rPr>
              <a:t>הָאִשָּׁה</a:t>
            </a:r>
            <a:r>
              <a:rPr lang="he-IL" sz="1600" dirty="0">
                <a:ea typeface="Times New Roman" panose="02020603050405020304" pitchFamily="18" charset="0"/>
                <a:cs typeface="David" panose="020E0502060401010101" pitchFamily="34" charset="-79"/>
              </a:rPr>
              <a:t> אַחֲרָי: </a:t>
            </a:r>
            <a:r>
              <a:rPr lang="he-IL" sz="1600" b="1" dirty="0">
                <a:ea typeface="Times New Roman" panose="02020603050405020304" pitchFamily="18" charset="0"/>
                <a:cs typeface="David" panose="020E0502060401010101" pitchFamily="34" charset="-79"/>
              </a:rPr>
              <a:t>(מ) </a:t>
            </a:r>
            <a:r>
              <a:rPr lang="he-IL" sz="1600" dirty="0">
                <a:ea typeface="Times New Roman" panose="02020603050405020304" pitchFamily="18" charset="0"/>
                <a:cs typeface="David" panose="020E0502060401010101" pitchFamily="34" charset="-79"/>
              </a:rPr>
              <a:t>וַיֹּאמֶר אֵלָי, ה' אֲשֶׁר הִתְהַלַּכְתִּי לְפָנָיו יִשְׁלַח מַלְאָכוֹ אִתָּךְ וְהִצְלִיחַ דַּרְכֶּךָ וְלָקַחְתָּ </a:t>
            </a:r>
            <a:r>
              <a:rPr lang="he-IL" sz="1600" dirty="0" err="1">
                <a:ea typeface="Times New Roman" panose="02020603050405020304" pitchFamily="18" charset="0"/>
                <a:cs typeface="David" panose="020E0502060401010101" pitchFamily="34" charset="-79"/>
              </a:rPr>
              <a:t>אִשָּׁה</a:t>
            </a:r>
            <a:r>
              <a:rPr lang="he-IL" sz="1600" dirty="0">
                <a:ea typeface="Times New Roman" panose="02020603050405020304" pitchFamily="18" charset="0"/>
                <a:cs typeface="David" panose="020E0502060401010101" pitchFamily="34" charset="-79"/>
              </a:rPr>
              <a:t> לִבְנִי מִמִּשְׁפַּחְתִּי וּמִבֵּית אָבִי: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מא</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אָז תִּנָּקֶה מֵאָלָתִי כִּי תָבוֹא אֶל מִשְׁפַּחְתִּי, וְאִם לֹא יִתְּנוּ לָךְ וְהָיִיתָ נָקִי מֵאָלָתִי: </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מב</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וָאָבֹא הַיּוֹם אֶל הָעָיִן, וָאֹמַר ה' </a:t>
            </a:r>
            <a:r>
              <a:rPr lang="he-IL" sz="1600" dirty="0" err="1">
                <a:ea typeface="Times New Roman" panose="02020603050405020304" pitchFamily="18" charset="0"/>
                <a:cs typeface="David" panose="020E0502060401010101" pitchFamily="34" charset="-79"/>
              </a:rPr>
              <a:t>אֱלֹהֵי</a:t>
            </a:r>
            <a:r>
              <a:rPr lang="he-IL" sz="1600" dirty="0">
                <a:ea typeface="Times New Roman" panose="02020603050405020304" pitchFamily="18" charset="0"/>
                <a:cs typeface="David" panose="020E0502060401010101" pitchFamily="34" charset="-79"/>
              </a:rPr>
              <a:t> אֲדֹנִי אַבְרָהָם אִם </a:t>
            </a:r>
            <a:r>
              <a:rPr lang="he-IL" sz="1600" dirty="0" err="1">
                <a:ea typeface="Times New Roman" panose="02020603050405020304" pitchFamily="18" charset="0"/>
                <a:cs typeface="David" panose="020E0502060401010101" pitchFamily="34" charset="-79"/>
              </a:rPr>
              <a:t>יֶשְׁך</a:t>
            </a:r>
            <a:r>
              <a:rPr lang="he-IL" sz="1600" dirty="0">
                <a:ea typeface="Times New Roman" panose="02020603050405020304" pitchFamily="18" charset="0"/>
                <a:cs typeface="David" panose="020E0502060401010101" pitchFamily="34" charset="-79"/>
              </a:rPr>
              <a:t>ָ נָּא מַצְלִיחַ דַּרְכִּי אֲשֶׁר אָנֹכִי הֹלֵךְ עָלֶיהָ: </a:t>
            </a:r>
            <a:r>
              <a:rPr lang="he-IL" sz="1600" b="1" dirty="0">
                <a:ea typeface="Times New Roman" panose="02020603050405020304" pitchFamily="18" charset="0"/>
                <a:cs typeface="David" panose="020E0502060401010101" pitchFamily="34" charset="-79"/>
              </a:rPr>
              <a:t>(מג) </a:t>
            </a:r>
            <a:r>
              <a:rPr lang="he-IL" sz="1600" dirty="0">
                <a:ea typeface="Times New Roman" panose="02020603050405020304" pitchFamily="18" charset="0"/>
                <a:cs typeface="David" panose="020E0502060401010101" pitchFamily="34" charset="-79"/>
              </a:rPr>
              <a:t>הִנֵּה אָנֹכִי </a:t>
            </a:r>
            <a:r>
              <a:rPr lang="he-IL" sz="1600" dirty="0" err="1">
                <a:ea typeface="Times New Roman" panose="02020603050405020304" pitchFamily="18" charset="0"/>
                <a:cs typeface="David" panose="020E0502060401010101" pitchFamily="34" charset="-79"/>
              </a:rPr>
              <a:t>נִצָּב</a:t>
            </a:r>
            <a:r>
              <a:rPr lang="he-IL" sz="1600" dirty="0">
                <a:ea typeface="Times New Roman" panose="02020603050405020304" pitchFamily="18" charset="0"/>
                <a:cs typeface="David" panose="020E0502060401010101" pitchFamily="34" charset="-79"/>
              </a:rPr>
              <a:t> עַל עֵין הַמָּיִם, וְהָיָה הָעַלְמָה </a:t>
            </a:r>
            <a:r>
              <a:rPr lang="he-IL" sz="1600" dirty="0" err="1">
                <a:ea typeface="Times New Roman" panose="02020603050405020304" pitchFamily="18" charset="0"/>
                <a:cs typeface="David" panose="020E0502060401010101" pitchFamily="34" charset="-79"/>
              </a:rPr>
              <a:t>הַיֹּצֵאת</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לִשְׁאֹב</a:t>
            </a:r>
            <a:r>
              <a:rPr lang="he-IL" sz="1600" dirty="0">
                <a:ea typeface="Times New Roman" panose="02020603050405020304" pitchFamily="18" charset="0"/>
                <a:cs typeface="David" panose="020E0502060401010101" pitchFamily="34" charset="-79"/>
              </a:rPr>
              <a:t> וְאָמַרְתִּי אֵלֶיהָ הַשְׁקִינִי נָא מְעַט מַיִם מִכַּדֵּךְ: </a:t>
            </a:r>
            <a:r>
              <a:rPr lang="he-IL" sz="1600" b="1" dirty="0">
                <a:ea typeface="Times New Roman" panose="02020603050405020304" pitchFamily="18" charset="0"/>
                <a:cs typeface="David" panose="020E0502060401010101" pitchFamily="34" charset="-79"/>
              </a:rPr>
              <a:t>(מד) </a:t>
            </a:r>
            <a:r>
              <a:rPr lang="he-IL" sz="1600" dirty="0">
                <a:ea typeface="Times New Roman" panose="02020603050405020304" pitchFamily="18" charset="0"/>
                <a:cs typeface="David" panose="020E0502060401010101" pitchFamily="34" charset="-79"/>
              </a:rPr>
              <a:t>וְאָמְרָה אֵלַי גַּם אַתָּה שְׁתֵה וְגַם לִגְמַלֶּיךָ אֶשְׁאָב, הִוא </a:t>
            </a:r>
            <a:r>
              <a:rPr lang="he-IL" sz="1600" dirty="0" err="1">
                <a:ea typeface="Times New Roman" panose="02020603050405020304" pitchFamily="18" charset="0"/>
                <a:cs typeface="David" panose="020E0502060401010101" pitchFamily="34" charset="-79"/>
              </a:rPr>
              <a:t>הָאִשָּׁה</a:t>
            </a:r>
            <a:r>
              <a:rPr lang="he-IL" sz="1600" dirty="0">
                <a:ea typeface="Times New Roman" panose="02020603050405020304" pitchFamily="18" charset="0"/>
                <a:cs typeface="David" panose="020E0502060401010101" pitchFamily="34" charset="-79"/>
              </a:rPr>
              <a:t> אֲשֶׁר הֹכִיחַ ה' לְבֶן אֲדֹנִי: </a:t>
            </a:r>
            <a:r>
              <a:rPr lang="he-IL" sz="1600" b="1" dirty="0">
                <a:ea typeface="Times New Roman" panose="02020603050405020304" pitchFamily="18" charset="0"/>
                <a:cs typeface="David" panose="020E0502060401010101" pitchFamily="34" charset="-79"/>
              </a:rPr>
              <a:t>(מה) </a:t>
            </a:r>
            <a:r>
              <a:rPr lang="he-IL" sz="1600" dirty="0">
                <a:ea typeface="Times New Roman" panose="02020603050405020304" pitchFamily="18" charset="0"/>
                <a:cs typeface="David" panose="020E0502060401010101" pitchFamily="34" charset="-79"/>
              </a:rPr>
              <a:t>אֲנִי טֶרֶם אֲכַלֶּה לְדַבֵּר אֶל לִבִּי, וְהִנֵּה רִבְקָה יֹצֵאת וְכַדָּהּ עַל שִׁכְמָהּ וַתֵּרֶד </a:t>
            </a:r>
            <a:r>
              <a:rPr lang="he-IL" sz="1600" dirty="0" err="1">
                <a:ea typeface="Times New Roman" panose="02020603050405020304" pitchFamily="18" charset="0"/>
                <a:cs typeface="David" panose="020E0502060401010101" pitchFamily="34" charset="-79"/>
              </a:rPr>
              <a:t>הָעַיְנָה</a:t>
            </a:r>
            <a:r>
              <a:rPr lang="he-IL" sz="1600" dirty="0">
                <a:ea typeface="Times New Roman" panose="02020603050405020304" pitchFamily="18" charset="0"/>
                <a:cs typeface="David" panose="020E0502060401010101" pitchFamily="34" charset="-79"/>
              </a:rPr>
              <a:t> וַתִּשְׁאָב, וָאֹמַר אֵלֶיהָ, הַשְׁקִינִי נָא: </a:t>
            </a:r>
            <a:r>
              <a:rPr lang="he-IL" sz="1600" b="1" dirty="0">
                <a:ea typeface="Times New Roman" panose="02020603050405020304" pitchFamily="18" charset="0"/>
                <a:cs typeface="David" panose="020E0502060401010101" pitchFamily="34" charset="-79"/>
              </a:rPr>
              <a:t>(מו) </a:t>
            </a:r>
            <a:r>
              <a:rPr lang="he-IL" sz="1600" dirty="0">
                <a:ea typeface="Times New Roman" panose="02020603050405020304" pitchFamily="18" charset="0"/>
                <a:cs typeface="David" panose="020E0502060401010101" pitchFamily="34" charset="-79"/>
              </a:rPr>
              <a:t>וַתְּמַהֵר וַתּוֹרֶד כַּדָּהּ מֵעָלֶיהָ וַתֹּאמֶר שְׁתֵה וְגַם גְּמַלֶּיךָ אַשְׁקֶה, וָאֵשְׁתְּ וְגַם הַגְּמַלִּים הִשְׁקָתָה: </a:t>
            </a:r>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מז</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וָאֶשְׁאַל אֹתָהּ וָאֹמַר, בַּת מִי אַתְּ ? וַתֹּאמֶר: בַּת בְּתוּאֵל בֶּן </a:t>
            </a:r>
            <a:r>
              <a:rPr lang="he-IL" sz="1600" dirty="0" err="1">
                <a:ea typeface="Times New Roman" panose="02020603050405020304" pitchFamily="18" charset="0"/>
                <a:cs typeface="David" panose="020E0502060401010101" pitchFamily="34" charset="-79"/>
              </a:rPr>
              <a:t>נָחוֹר</a:t>
            </a:r>
            <a:r>
              <a:rPr lang="he-IL" sz="1600" dirty="0">
                <a:ea typeface="Times New Roman" panose="02020603050405020304" pitchFamily="18" charset="0"/>
                <a:cs typeface="David" panose="020E0502060401010101" pitchFamily="34" charset="-79"/>
              </a:rPr>
              <a:t> אֲשֶׁר יָלְדָה לּוֹ מִלְכָּה, וָאָשִׂם הַנֶּזֶם עַל אַפָּהּ וְהַצְּמִידִים עַל יָדֶיהָ: </a:t>
            </a:r>
            <a:r>
              <a:rPr lang="he-IL" sz="1600" b="1" dirty="0">
                <a:ea typeface="Times New Roman" panose="02020603050405020304" pitchFamily="18" charset="0"/>
                <a:cs typeface="David" panose="020E0502060401010101" pitchFamily="34" charset="-79"/>
              </a:rPr>
              <a:t>(מח) </a:t>
            </a:r>
            <a:r>
              <a:rPr lang="he-IL" sz="1600" dirty="0" err="1">
                <a:ea typeface="Times New Roman" panose="02020603050405020304" pitchFamily="18" charset="0"/>
                <a:cs typeface="David" panose="020E0502060401010101" pitchFamily="34" charset="-79"/>
              </a:rPr>
              <a:t>וָאֶקֹּד</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וָאֶשְׁתַּחֲוֶה</a:t>
            </a:r>
            <a:r>
              <a:rPr lang="he-IL" sz="1600" dirty="0">
                <a:ea typeface="Times New Roman" panose="02020603050405020304" pitchFamily="18" charset="0"/>
                <a:cs typeface="David" panose="020E0502060401010101" pitchFamily="34" charset="-79"/>
              </a:rPr>
              <a:t> לַה', וָאֲבָרֵךְ אֶת ה' </a:t>
            </a:r>
            <a:r>
              <a:rPr lang="he-IL" sz="1600" dirty="0" err="1">
                <a:ea typeface="Times New Roman" panose="02020603050405020304" pitchFamily="18" charset="0"/>
                <a:cs typeface="David" panose="020E0502060401010101" pitchFamily="34" charset="-79"/>
              </a:rPr>
              <a:t>אֱלֹהֵי</a:t>
            </a:r>
            <a:r>
              <a:rPr lang="he-IL" sz="1600" dirty="0">
                <a:ea typeface="Times New Roman" panose="02020603050405020304" pitchFamily="18" charset="0"/>
                <a:cs typeface="David" panose="020E0502060401010101" pitchFamily="34" charset="-79"/>
              </a:rPr>
              <a:t> אֲדֹנִי אַבְרָהָם אֲשֶׁר </a:t>
            </a:r>
            <a:r>
              <a:rPr lang="he-IL" sz="1600" dirty="0" err="1">
                <a:ea typeface="Times New Roman" panose="02020603050405020304" pitchFamily="18" charset="0"/>
                <a:cs typeface="David" panose="020E0502060401010101" pitchFamily="34" charset="-79"/>
              </a:rPr>
              <a:t>הִנְחַנִי</a:t>
            </a:r>
            <a:r>
              <a:rPr lang="he-IL" sz="1600" dirty="0">
                <a:ea typeface="Times New Roman" panose="02020603050405020304" pitchFamily="18" charset="0"/>
                <a:cs typeface="David" panose="020E0502060401010101" pitchFamily="34" charset="-79"/>
              </a:rPr>
              <a:t> בְּדֶרֶךְ אֱמֶת לָקַחַת אֶת בַּת אֲחִי אֲדֹנִי לִבְנוֹ: </a:t>
            </a:r>
            <a:r>
              <a:rPr lang="he-IL" sz="1600" b="1" dirty="0">
                <a:ea typeface="Times New Roman" panose="02020603050405020304" pitchFamily="18" charset="0"/>
                <a:cs typeface="David" panose="020E0502060401010101" pitchFamily="34" charset="-79"/>
              </a:rPr>
              <a:t>(מט) </a:t>
            </a:r>
            <a:r>
              <a:rPr lang="he-IL" sz="1600" dirty="0">
                <a:ea typeface="Times New Roman" panose="02020603050405020304" pitchFamily="18" charset="0"/>
                <a:cs typeface="David" panose="020E0502060401010101" pitchFamily="34" charset="-79"/>
              </a:rPr>
              <a:t>וְעַתָּה אִם </a:t>
            </a:r>
            <a:r>
              <a:rPr lang="he-IL" sz="1600" dirty="0" err="1">
                <a:ea typeface="Times New Roman" panose="02020603050405020304" pitchFamily="18" charset="0"/>
                <a:cs typeface="David" panose="020E0502060401010101" pitchFamily="34" charset="-79"/>
              </a:rPr>
              <a:t>יֶשְׁכֶם</a:t>
            </a:r>
            <a:r>
              <a:rPr lang="he-IL" sz="1600" dirty="0">
                <a:ea typeface="Times New Roman" panose="02020603050405020304" pitchFamily="18" charset="0"/>
                <a:cs typeface="David" panose="020E0502060401010101" pitchFamily="34" charset="-79"/>
              </a:rPr>
              <a:t> עֹשִׂים חֶסֶד וֶאֱמֶת אֶת אֲדֹנִי הַגִּידוּ לִי, וְאִם לֹא הַגִּידוּ לִי וְאֶפְנֶה עַל יָמִין אוֹ עַל שְׂמֹאל.</a:t>
            </a:r>
            <a:endParaRPr lang="he-IL" sz="1600" dirty="0"/>
          </a:p>
        </p:txBody>
      </p:sp>
      <p:pic>
        <p:nvPicPr>
          <p:cNvPr id="10" name="Picture 4" descr="×ª××× × ×§×©××¨×">
            <a:extLst>
              <a:ext uri="{FF2B5EF4-FFF2-40B4-BE49-F238E27FC236}">
                <a16:creationId xmlns:a16="http://schemas.microsoft.com/office/drawing/2014/main" id="{C7F1691B-4740-4398-97F2-4587383FC4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482542" y="186654"/>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D6ACD86-E0C9-4C34-8333-F3810444ADE3}"/>
              </a:ext>
            </a:extLst>
          </p:cNvPr>
          <p:cNvSpPr txBox="1"/>
          <p:nvPr/>
        </p:nvSpPr>
        <p:spPr>
          <a:xfrm>
            <a:off x="6211612" y="342084"/>
            <a:ext cx="1172699" cy="738664"/>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כד </a:t>
            </a:r>
          </a:p>
          <a:p>
            <a:pPr algn="ctr"/>
            <a:r>
              <a:rPr lang="he-IL" dirty="0" err="1">
                <a:solidFill>
                  <a:schemeClr val="bg1"/>
                </a:solidFill>
                <a:latin typeface="Guttman Adii" panose="02010401010101010101" pitchFamily="2" charset="-79"/>
                <a:cs typeface="Guttman Adii" panose="02010401010101010101" pitchFamily="2" charset="-79"/>
              </a:rPr>
              <a:t>כח</a:t>
            </a:r>
            <a:r>
              <a:rPr lang="he-IL" dirty="0">
                <a:solidFill>
                  <a:schemeClr val="bg1"/>
                </a:solidFill>
                <a:latin typeface="Guttman Adii" panose="02010401010101010101" pitchFamily="2" charset="-79"/>
                <a:cs typeface="Guttman Adii" panose="02010401010101010101" pitchFamily="2" charset="-79"/>
              </a:rPr>
              <a:t>-מט</a:t>
            </a:r>
          </a:p>
        </p:txBody>
      </p:sp>
      <p:sp>
        <p:nvSpPr>
          <p:cNvPr id="12" name="TextBox 11">
            <a:extLst>
              <a:ext uri="{FF2B5EF4-FFF2-40B4-BE49-F238E27FC236}">
                <a16:creationId xmlns:a16="http://schemas.microsoft.com/office/drawing/2014/main" id="{22E23ED9-B632-4E86-80CF-7C95E078A31F}"/>
              </a:ext>
            </a:extLst>
          </p:cNvPr>
          <p:cNvSpPr txBox="1"/>
          <p:nvPr/>
        </p:nvSpPr>
        <p:spPr>
          <a:xfrm>
            <a:off x="4760728" y="342084"/>
            <a:ext cx="1172699" cy="923330"/>
          </a:xfrm>
          <a:prstGeom prst="rect">
            <a:avLst/>
          </a:prstGeom>
          <a:noFill/>
          <a:ln w="38100">
            <a:noFill/>
          </a:ln>
        </p:spPr>
        <p:txBody>
          <a:bodyPr wrap="square" rtlCol="1">
            <a:spAutoFit/>
          </a:bodyPr>
          <a:lstStyle/>
          <a:p>
            <a:pPr algn="ctr"/>
            <a:r>
              <a:rPr lang="he-IL" dirty="0">
                <a:solidFill>
                  <a:schemeClr val="bg1"/>
                </a:solidFill>
                <a:latin typeface="Guttman Adii" panose="02010401010101010101" pitchFamily="2" charset="-79"/>
                <a:cs typeface="Guttman Adii" panose="02010401010101010101" pitchFamily="2" charset="-79"/>
              </a:rPr>
              <a:t>העבד בבית משפחת</a:t>
            </a:r>
          </a:p>
          <a:p>
            <a:pPr algn="ctr"/>
            <a:r>
              <a:rPr lang="he-IL" dirty="0">
                <a:solidFill>
                  <a:schemeClr val="bg1"/>
                </a:solidFill>
                <a:latin typeface="Guttman Adii" panose="02010401010101010101" pitchFamily="2" charset="-79"/>
                <a:cs typeface="Guttman Adii" panose="02010401010101010101" pitchFamily="2" charset="-79"/>
              </a:rPr>
              <a:t>רבקה</a:t>
            </a:r>
          </a:p>
        </p:txBody>
      </p:sp>
    </p:spTree>
    <p:extLst>
      <p:ext uri="{BB962C8B-B14F-4D97-AF65-F5344CB8AC3E}">
        <p14:creationId xmlns:p14="http://schemas.microsoft.com/office/powerpoint/2010/main" val="110435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8E3E105-219B-4192-AA0E-A0097ABB2797}"/>
              </a:ext>
            </a:extLst>
          </p:cNvPr>
          <p:cNvSpPr/>
          <p:nvPr/>
        </p:nvSpPr>
        <p:spPr>
          <a:xfrm>
            <a:off x="957917" y="2313274"/>
            <a:ext cx="8118803" cy="4047262"/>
          </a:xfrm>
          <a:prstGeom prst="rect">
            <a:avLst/>
          </a:prstGeom>
          <a:ln w="57150">
            <a:solidFill>
              <a:schemeClr val="tx1"/>
            </a:solidFill>
          </a:ln>
        </p:spPr>
        <p:txBody>
          <a:bodyPr wrap="square">
            <a:spAutoFit/>
          </a:bodyPr>
          <a:lstStyle/>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900" dirty="0">
              <a:solidFill>
                <a:srgbClr val="4A4A4A"/>
              </a:solidFill>
              <a:latin typeface="Times New Roman" panose="02020603050405020304" pitchFamily="18" charset="0"/>
              <a:cs typeface="frankruehl" panose="020E0503060101010101" pitchFamily="34" charset="-79"/>
            </a:endParaRPr>
          </a:p>
          <a:p>
            <a:pPr algn="just" fontAlgn="base"/>
            <a:endParaRPr lang="he-IL" sz="9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BC6F8135-67A7-4189-A062-540C867964F5}"/>
              </a:ext>
            </a:extLst>
          </p:cNvPr>
          <p:cNvSpPr/>
          <p:nvPr/>
        </p:nvSpPr>
        <p:spPr>
          <a:xfrm>
            <a:off x="420824" y="2410737"/>
            <a:ext cx="8598736" cy="3949799"/>
          </a:xfrm>
          <a:prstGeom prst="rect">
            <a:avLst/>
          </a:prstGeom>
        </p:spPr>
        <p:txBody>
          <a:bodyPr wrap="square">
            <a:spAutoFit/>
          </a:bodyPr>
          <a:lstStyle/>
          <a:p>
            <a:endParaRPr lang="he-IL" sz="500" b="1" baseline="-25000"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(נ) </a:t>
            </a:r>
            <a:r>
              <a:rPr lang="he-IL" dirty="0">
                <a:ea typeface="Times New Roman" panose="02020603050405020304" pitchFamily="18" charset="0"/>
                <a:cs typeface="David" panose="020E0502060401010101" pitchFamily="34" charset="-79"/>
              </a:rPr>
              <a:t>וַיַּעַן לָבָן וּבְתוּאֵל וַיֹּאמְרוּ: מֵה' יָצָא הַדָּבָר, לֹא נוּכַל דַּבֵּר אֵלֶיךָ רַע אוֹ טוֹב: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(נא) </a:t>
            </a:r>
            <a:r>
              <a:rPr lang="he-IL" dirty="0">
                <a:ea typeface="Times New Roman" panose="02020603050405020304" pitchFamily="18" charset="0"/>
                <a:cs typeface="David" panose="020E0502060401010101" pitchFamily="34" charset="-79"/>
              </a:rPr>
              <a:t>הִנֵּה רִבְקָה לְפָנֶיךָ קַח וָלֵךְ, וּתְהִי </a:t>
            </a:r>
            <a:r>
              <a:rPr lang="he-IL" dirty="0" err="1">
                <a:ea typeface="Times New Roman" panose="02020603050405020304" pitchFamily="18" charset="0"/>
                <a:cs typeface="David" panose="020E0502060401010101" pitchFamily="34" charset="-79"/>
              </a:rPr>
              <a:t>אִשָּׁה</a:t>
            </a:r>
            <a:r>
              <a:rPr lang="he-IL" dirty="0">
                <a:ea typeface="Times New Roman" panose="02020603050405020304" pitchFamily="18" charset="0"/>
                <a:cs typeface="David" panose="020E0502060401010101" pitchFamily="34" charset="-79"/>
              </a:rPr>
              <a:t> לְבֶן </a:t>
            </a:r>
            <a:r>
              <a:rPr lang="he-IL" dirty="0" err="1">
                <a:ea typeface="Times New Roman" panose="02020603050405020304" pitchFamily="18" charset="0"/>
                <a:cs typeface="David" panose="020E0502060401010101" pitchFamily="34" charset="-79"/>
              </a:rPr>
              <a:t>אֲדֹנֶיך</a:t>
            </a:r>
            <a:r>
              <a:rPr lang="he-IL" dirty="0">
                <a:ea typeface="Times New Roman" panose="02020603050405020304" pitchFamily="18" charset="0"/>
                <a:cs typeface="David" panose="020E0502060401010101" pitchFamily="34" charset="-79"/>
              </a:rPr>
              <a:t>ָ כַּאֲשֶׁר דִּבֶּר ה':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(נב) </a:t>
            </a:r>
            <a:r>
              <a:rPr lang="he-IL" dirty="0">
                <a:ea typeface="Times New Roman" panose="02020603050405020304" pitchFamily="18" charset="0"/>
                <a:cs typeface="David" panose="020E0502060401010101" pitchFamily="34" charset="-79"/>
              </a:rPr>
              <a:t>וַיְהִי כַּאֲשֶׁר שָׁמַע עֶבֶד אַבְרָהָם אֶת דִּבְרֵיהֶם, </a:t>
            </a:r>
            <a:r>
              <a:rPr lang="he-IL" dirty="0" err="1">
                <a:ea typeface="Times New Roman" panose="02020603050405020304" pitchFamily="18" charset="0"/>
                <a:cs typeface="David" panose="020E0502060401010101" pitchFamily="34" charset="-79"/>
              </a:rPr>
              <a:t>וַיִּשְׁתַּחו</a:t>
            </a:r>
            <a:r>
              <a:rPr lang="he-IL" dirty="0">
                <a:ea typeface="Times New Roman" panose="02020603050405020304" pitchFamily="18" charset="0"/>
                <a:cs typeface="David" panose="020E0502060401010101" pitchFamily="34" charset="-79"/>
              </a:rPr>
              <a:t>ּ אַרְצָה לַה': </a:t>
            </a:r>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נג</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וַיּוֹצֵא הָעֶבֶד כְּלֵי כֶסֶף </a:t>
            </a:r>
          </a:p>
          <a:p>
            <a:endParaRPr lang="he-IL" sz="400" dirty="0">
              <a:ea typeface="Times New Roman" panose="02020603050405020304" pitchFamily="18" charset="0"/>
              <a:cs typeface="David" panose="020E0502060401010101" pitchFamily="34" charset="-79"/>
            </a:endParaRPr>
          </a:p>
          <a:p>
            <a:r>
              <a:rPr lang="he-IL" dirty="0">
                <a:ea typeface="Times New Roman" panose="02020603050405020304" pitchFamily="18" charset="0"/>
                <a:cs typeface="David" panose="020E0502060401010101" pitchFamily="34" charset="-79"/>
              </a:rPr>
              <a:t>וּכְלֵי זָהָב וּבְגָדִים, </a:t>
            </a:r>
            <a:r>
              <a:rPr lang="he-IL" dirty="0" err="1">
                <a:ea typeface="Times New Roman" panose="02020603050405020304" pitchFamily="18" charset="0"/>
                <a:cs typeface="David" panose="020E0502060401010101" pitchFamily="34" charset="-79"/>
              </a:rPr>
              <a:t>וַיִּתֵּן</a:t>
            </a:r>
            <a:r>
              <a:rPr lang="he-IL" dirty="0">
                <a:ea typeface="Times New Roman" panose="02020603050405020304" pitchFamily="18" charset="0"/>
                <a:cs typeface="David" panose="020E0502060401010101" pitchFamily="34" charset="-79"/>
              </a:rPr>
              <a:t> לְרִבְקָה, </a:t>
            </a:r>
            <a:r>
              <a:rPr lang="he-IL" dirty="0" err="1">
                <a:ea typeface="Times New Roman" panose="02020603050405020304" pitchFamily="18" charset="0"/>
                <a:cs typeface="David" panose="020E0502060401010101" pitchFamily="34" charset="-79"/>
              </a:rPr>
              <a:t>וּמִגְדָּנֹת</a:t>
            </a:r>
            <a:r>
              <a:rPr lang="he-IL" dirty="0">
                <a:ea typeface="Times New Roman" panose="02020603050405020304" pitchFamily="18" charset="0"/>
                <a:cs typeface="David" panose="020E0502060401010101" pitchFamily="34" charset="-79"/>
              </a:rPr>
              <a:t> נָתַן לְאָחִיהָ וּלְאִמָּהּ: </a:t>
            </a:r>
          </a:p>
          <a:p>
            <a:endParaRPr lang="he-IL" sz="4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(נד) </a:t>
            </a:r>
            <a:r>
              <a:rPr lang="he-IL" dirty="0">
                <a:ea typeface="Times New Roman" panose="02020603050405020304" pitchFamily="18" charset="0"/>
                <a:cs typeface="David" panose="020E0502060401010101" pitchFamily="34" charset="-79"/>
              </a:rPr>
              <a:t>וַיֹּאכְלוּ וַיִּשְׁתּוּ הוּא וְהָאֲנָשִׁים אֲשֶׁר עִמּוֹ וַיָּלִינוּ, וַיָּקוּמוּ בַבֹּקֶר, וַיֹּאמֶר: שַׁלְּחֻנִי לַאדֹנִי: </a:t>
            </a:r>
          </a:p>
          <a:p>
            <a:endParaRPr lang="he-IL" sz="500"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נה</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וַיֹּאמֶר אָחִיהָ וְאִמָּהּ: תֵּשֵׁב הַנַּעֲרָ אִתָּנוּ יָמִים אוֹ עָשׂוֹר, אַחַר תֵּלֵךְ: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(נו) </a:t>
            </a:r>
            <a:r>
              <a:rPr lang="he-IL" dirty="0">
                <a:ea typeface="Times New Roman" panose="02020603050405020304" pitchFamily="18" charset="0"/>
                <a:cs typeface="David" panose="020E0502060401010101" pitchFamily="34" charset="-79"/>
              </a:rPr>
              <a:t>וַיֹּאמֶר </a:t>
            </a:r>
            <a:r>
              <a:rPr lang="he-IL" dirty="0" err="1">
                <a:ea typeface="Times New Roman" panose="02020603050405020304" pitchFamily="18" charset="0"/>
                <a:cs typeface="David" panose="020E0502060401010101" pitchFamily="34" charset="-79"/>
              </a:rPr>
              <a:t>אֲלֵהֶם</a:t>
            </a:r>
            <a:r>
              <a:rPr lang="he-IL" dirty="0">
                <a:ea typeface="Times New Roman" panose="02020603050405020304" pitchFamily="18" charset="0"/>
                <a:cs typeface="David" panose="020E0502060401010101" pitchFamily="34" charset="-79"/>
              </a:rPr>
              <a:t>:           אַל תְּאַחֲרוּ אֹתִי וַה' הִצְלִיחַ דַּרְכִּי, שַׁלְּחוּנִי </a:t>
            </a:r>
            <a:r>
              <a:rPr lang="he-IL" dirty="0" err="1">
                <a:ea typeface="Times New Roman" panose="02020603050405020304" pitchFamily="18" charset="0"/>
                <a:cs typeface="David" panose="020E0502060401010101" pitchFamily="34" charset="-79"/>
              </a:rPr>
              <a:t>וְאֵלְכָה</a:t>
            </a:r>
            <a:r>
              <a:rPr lang="he-IL" dirty="0">
                <a:ea typeface="Times New Roman" panose="02020603050405020304" pitchFamily="18" charset="0"/>
                <a:cs typeface="David" panose="020E0502060401010101" pitchFamily="34" charset="-79"/>
              </a:rPr>
              <a:t> לַאדֹנִי: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a:t>
            </a:r>
            <a:r>
              <a:rPr lang="he-IL" b="1" dirty="0" err="1">
                <a:ea typeface="Times New Roman" panose="02020603050405020304" pitchFamily="18" charset="0"/>
                <a:cs typeface="David" panose="020E0502060401010101" pitchFamily="34" charset="-79"/>
              </a:rPr>
              <a:t>נז</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וַיֹּאמְרוּ:                     נִקְרָא לַנַּעֲרָ, וְנִשְׁאֲלָה אֶת פִּיהָ: </a:t>
            </a:r>
          </a:p>
          <a:p>
            <a:endParaRPr lang="he-IL" sz="500" baseline="-25000"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(נח) </a:t>
            </a:r>
            <a:r>
              <a:rPr lang="he-IL" dirty="0">
                <a:ea typeface="Times New Roman" panose="02020603050405020304" pitchFamily="18" charset="0"/>
                <a:cs typeface="David" panose="020E0502060401010101" pitchFamily="34" charset="-79"/>
              </a:rPr>
              <a:t>וַיִּקְרְאוּ לְרִבְקָה וַיֹּאמְרוּ אֵלֶיהָ: </a:t>
            </a:r>
            <a:r>
              <a:rPr lang="he-IL" dirty="0" err="1">
                <a:ea typeface="Times New Roman" panose="02020603050405020304" pitchFamily="18" charset="0"/>
                <a:cs typeface="David" panose="020E0502060401010101" pitchFamily="34" charset="-79"/>
              </a:rPr>
              <a:t>הֲתֵלְכִי</a:t>
            </a:r>
            <a:r>
              <a:rPr lang="he-IL" dirty="0">
                <a:ea typeface="Times New Roman" panose="02020603050405020304" pitchFamily="18" charset="0"/>
                <a:cs typeface="David" panose="020E0502060401010101" pitchFamily="34" charset="-79"/>
              </a:rPr>
              <a:t> עִם הָאִישׁ הַזֶּה ? וַתֹּאמֶר: אֵלֵךְ.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(נט) </a:t>
            </a:r>
            <a:r>
              <a:rPr lang="he-IL" dirty="0">
                <a:ea typeface="Times New Roman" panose="02020603050405020304" pitchFamily="18" charset="0"/>
                <a:cs typeface="David" panose="020E0502060401010101" pitchFamily="34" charset="-79"/>
              </a:rPr>
              <a:t>וַיְשַׁלְּחוּ אֶת רִבְקָה </a:t>
            </a:r>
            <a:r>
              <a:rPr lang="he-IL" dirty="0" err="1">
                <a:ea typeface="Times New Roman" panose="02020603050405020304" pitchFamily="18" charset="0"/>
                <a:cs typeface="David" panose="020E0502060401010101" pitchFamily="34" charset="-79"/>
              </a:rPr>
              <a:t>אֲחֹתָם</a:t>
            </a:r>
            <a:r>
              <a:rPr lang="he-IL" dirty="0">
                <a:ea typeface="Times New Roman" panose="02020603050405020304" pitchFamily="18" charset="0"/>
                <a:cs typeface="David" panose="020E0502060401010101" pitchFamily="34" charset="-79"/>
              </a:rPr>
              <a:t> וְאֶת </a:t>
            </a:r>
            <a:r>
              <a:rPr lang="he-IL" dirty="0" err="1">
                <a:ea typeface="Times New Roman" panose="02020603050405020304" pitchFamily="18" charset="0"/>
                <a:cs typeface="David" panose="020E0502060401010101" pitchFamily="34" charset="-79"/>
              </a:rPr>
              <a:t>מֵנִקְתָּה</a:t>
            </a:r>
            <a:r>
              <a:rPr lang="he-IL" dirty="0">
                <a:ea typeface="Times New Roman" panose="02020603050405020304" pitchFamily="18" charset="0"/>
                <a:cs typeface="David" panose="020E0502060401010101" pitchFamily="34" charset="-79"/>
              </a:rPr>
              <a:t>ּ, וְאֶת עֶבֶד אַבְרָהָם וְאֶת אֲנָשָׁיו: </a:t>
            </a:r>
          </a:p>
          <a:p>
            <a:endParaRPr lang="he-IL" sz="500" b="1" dirty="0">
              <a:ea typeface="Times New Roman" panose="02020603050405020304" pitchFamily="18" charset="0"/>
              <a:cs typeface="David" panose="020E0502060401010101" pitchFamily="34" charset="-79"/>
            </a:endParaRPr>
          </a:p>
          <a:p>
            <a:r>
              <a:rPr lang="he-IL" b="1" dirty="0">
                <a:ea typeface="Times New Roman" panose="02020603050405020304" pitchFamily="18" charset="0"/>
                <a:cs typeface="David" panose="020E0502060401010101" pitchFamily="34" charset="-79"/>
              </a:rPr>
              <a:t>(ס) </a:t>
            </a:r>
            <a:r>
              <a:rPr lang="he-IL" dirty="0">
                <a:ea typeface="Times New Roman" panose="02020603050405020304" pitchFamily="18" charset="0"/>
                <a:cs typeface="David" panose="020E0502060401010101" pitchFamily="34" charset="-79"/>
              </a:rPr>
              <a:t>וַיְבָרְכוּ אֶת רִבְקָה וַיֹּאמְרוּ לָהּ: אֲחֹתֵנוּ, אַתְּ הֲיִי לְאַלְפֵי רְבָבָה, וְיִירַשׁ זַרְעֵךְ אֵת שַׁעַר </a:t>
            </a:r>
            <a:r>
              <a:rPr lang="he-IL" dirty="0" err="1">
                <a:ea typeface="Times New Roman" panose="02020603050405020304" pitchFamily="18" charset="0"/>
                <a:cs typeface="David" panose="020E0502060401010101" pitchFamily="34" charset="-79"/>
              </a:rPr>
              <a:t>שֹׂנְאָיו</a:t>
            </a:r>
            <a:r>
              <a:rPr lang="he-IL" dirty="0">
                <a:ea typeface="Times New Roman" panose="02020603050405020304" pitchFamily="18" charset="0"/>
                <a:cs typeface="David" panose="020E0502060401010101" pitchFamily="34" charset="-79"/>
              </a:rPr>
              <a:t>:</a:t>
            </a:r>
            <a:endParaRPr lang="he-IL" sz="2400" dirty="0"/>
          </a:p>
        </p:txBody>
      </p:sp>
      <p:pic>
        <p:nvPicPr>
          <p:cNvPr id="10" name="Picture 4" descr="×ª××× × ×§×©××¨×">
            <a:extLst>
              <a:ext uri="{FF2B5EF4-FFF2-40B4-BE49-F238E27FC236}">
                <a16:creationId xmlns:a16="http://schemas.microsoft.com/office/drawing/2014/main" id="{82212DC7-9594-44DE-8105-8340F76F1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069631" y="574599"/>
            <a:ext cx="3226916" cy="13464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673614-0715-442F-9C7B-C19BB9FE08BA}"/>
              </a:ext>
            </a:extLst>
          </p:cNvPr>
          <p:cNvSpPr txBox="1"/>
          <p:nvPr/>
        </p:nvSpPr>
        <p:spPr>
          <a:xfrm>
            <a:off x="5903468" y="922013"/>
            <a:ext cx="1172699" cy="738664"/>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כד </a:t>
            </a:r>
          </a:p>
          <a:p>
            <a:pPr algn="ctr"/>
            <a:r>
              <a:rPr lang="he-IL" dirty="0">
                <a:solidFill>
                  <a:schemeClr val="bg1"/>
                </a:solidFill>
                <a:latin typeface="Guttman Adii" panose="02010401010101010101" pitchFamily="2" charset="-79"/>
                <a:cs typeface="Guttman Adii" panose="02010401010101010101" pitchFamily="2" charset="-79"/>
              </a:rPr>
              <a:t>נ-ס</a:t>
            </a:r>
          </a:p>
        </p:txBody>
      </p:sp>
      <p:graphicFrame>
        <p:nvGraphicFramePr>
          <p:cNvPr id="12" name="טבלה 11">
            <a:extLst>
              <a:ext uri="{FF2B5EF4-FFF2-40B4-BE49-F238E27FC236}">
                <a16:creationId xmlns:a16="http://schemas.microsoft.com/office/drawing/2014/main" id="{31E3EDE0-8F28-4D56-927F-DAD02DEE74BE}"/>
              </a:ext>
            </a:extLst>
          </p:cNvPr>
          <p:cNvGraphicFramePr>
            <a:graphicFrameLocks noGrp="1"/>
          </p:cNvGraphicFramePr>
          <p:nvPr>
            <p:extLst>
              <p:ext uri="{D42A27DB-BD31-4B8C-83A1-F6EECF244321}">
                <p14:modId xmlns:p14="http://schemas.microsoft.com/office/powerpoint/2010/main" val="1732274243"/>
              </p:ext>
            </p:extLst>
          </p:nvPr>
        </p:nvGraphicFramePr>
        <p:xfrm>
          <a:off x="9436411" y="2005301"/>
          <a:ext cx="1908862" cy="4554754"/>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476274">
                <a:tc>
                  <a:txBody>
                    <a:bodyPr/>
                    <a:lstStyle/>
                    <a:p>
                      <a:pPr indent="-635" algn="r" rtl="1">
                        <a:spcAft>
                          <a:spcPts val="0"/>
                        </a:spcAft>
                      </a:pPr>
                      <a:r>
                        <a:rPr lang="he-IL" sz="2400" dirty="0">
                          <a:effectLst/>
                          <a:latin typeface="Guttman Adii" panose="02010401010101010101" pitchFamily="2" charset="-79"/>
                          <a:cs typeface="Guttman Adii" panose="02010401010101010101" pitchFamily="2" charset="-79"/>
                        </a:rPr>
                        <a:t>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txBody>
                  <a:tcPr marL="40457" marR="40457" marT="0" marB="0">
                    <a:solidFill>
                      <a:srgbClr val="FF0000"/>
                    </a:solidFill>
                  </a:tcPr>
                </a:tc>
                <a:extLst>
                  <a:ext uri="{0D108BD9-81ED-4DB2-BD59-A6C34878D82A}">
                    <a16:rowId xmlns:a16="http://schemas.microsoft.com/office/drawing/2014/main" val="3266886564"/>
                  </a:ext>
                </a:extLst>
              </a:tr>
              <a:tr h="153943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r>
                        <a:rPr lang="he-IL" sz="2400" b="1" kern="1200" dirty="0">
                          <a:solidFill>
                            <a:schemeClr val="lt1"/>
                          </a:solidFill>
                          <a:effectLst/>
                          <a:latin typeface="Guttman Adii" panose="02010401010101010101" pitchFamily="2" charset="-79"/>
                          <a:ea typeface="+mn-ea"/>
                          <a:cs typeface="Guttman Adii" panose="02010401010101010101" pitchFamily="2" charset="-79"/>
                        </a:rPr>
                        <a:t>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451851">
                <a:tc>
                  <a:txBody>
                    <a:bodyPr/>
                    <a:lstStyle/>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1483" y="211375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9420" y="3737735"/>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3813" y="5198600"/>
            <a:ext cx="890683" cy="1198341"/>
          </a:xfrm>
          <a:prstGeom prst="rect">
            <a:avLst/>
          </a:prstGeom>
          <a:noFill/>
          <a:ln w="50800">
            <a:noFill/>
          </a:ln>
        </p:spPr>
      </p:pic>
      <p:sp>
        <p:nvSpPr>
          <p:cNvPr id="13" name="TextBox 12">
            <a:extLst>
              <a:ext uri="{FF2B5EF4-FFF2-40B4-BE49-F238E27FC236}">
                <a16:creationId xmlns:a16="http://schemas.microsoft.com/office/drawing/2014/main" id="{990D6239-58F7-4A58-BADB-F3421841ACB5}"/>
              </a:ext>
            </a:extLst>
          </p:cNvPr>
          <p:cNvSpPr txBox="1"/>
          <p:nvPr/>
        </p:nvSpPr>
        <p:spPr>
          <a:xfrm>
            <a:off x="4510390" y="774293"/>
            <a:ext cx="1172699" cy="923330"/>
          </a:xfrm>
          <a:prstGeom prst="rect">
            <a:avLst/>
          </a:prstGeom>
          <a:noFill/>
          <a:ln w="38100">
            <a:noFill/>
          </a:ln>
        </p:spPr>
        <p:txBody>
          <a:bodyPr wrap="square" rtlCol="1">
            <a:spAutoFit/>
          </a:bodyPr>
          <a:lstStyle/>
          <a:p>
            <a:pPr algn="ctr"/>
            <a:r>
              <a:rPr lang="he-IL" dirty="0">
                <a:solidFill>
                  <a:schemeClr val="bg1"/>
                </a:solidFill>
                <a:latin typeface="Guttman Adii" panose="02010401010101010101" pitchFamily="2" charset="-79"/>
                <a:cs typeface="Guttman Adii" panose="02010401010101010101" pitchFamily="2" charset="-79"/>
              </a:rPr>
              <a:t>הסכמת בית רבקה לנישואין</a:t>
            </a:r>
            <a:endParaRPr lang="he-IL" sz="1400" dirty="0">
              <a:solidFill>
                <a:schemeClr val="bg1"/>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299874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067290" y="2109486"/>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כה</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
        <p:nvSpPr>
          <p:cNvPr id="5" name="מלבן 4">
            <a:extLst>
              <a:ext uri="{FF2B5EF4-FFF2-40B4-BE49-F238E27FC236}">
                <a16:creationId xmlns:a16="http://schemas.microsoft.com/office/drawing/2014/main" id="{DAFA6D61-99C5-42EA-BE94-196E59064ECA}"/>
              </a:ext>
            </a:extLst>
          </p:cNvPr>
          <p:cNvSpPr/>
          <p:nvPr/>
        </p:nvSpPr>
        <p:spPr>
          <a:xfrm>
            <a:off x="769556" y="236074"/>
            <a:ext cx="1944547"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חיי שרה</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92514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8F10E1E5-B0B5-488E-963A-9D47343AF05E}"/>
              </a:ext>
            </a:extLst>
          </p:cNvPr>
          <p:cNvSpPr/>
          <p:nvPr/>
        </p:nvSpPr>
        <p:spPr>
          <a:xfrm>
            <a:off x="2507517" y="677122"/>
            <a:ext cx="7521611" cy="3154710"/>
          </a:xfrm>
          <a:prstGeom prst="rect">
            <a:avLst/>
          </a:prstGeom>
        </p:spPr>
        <p:txBody>
          <a:bodyPr wrap="none">
            <a:spAutoFit/>
          </a:bodyPr>
          <a:lstStyle/>
          <a:p>
            <a:r>
              <a:rPr lang="he-IL" sz="19900" dirty="0">
                <a:highlight>
                  <a:srgbClr val="FFFF00"/>
                </a:highlight>
                <a:latin typeface="Calibri" panose="020F0502020204030204" pitchFamily="34" charset="0"/>
                <a:ea typeface="Calibri" panose="020F0502020204030204" pitchFamily="34" charset="0"/>
                <a:cs typeface="Guttman Adii" panose="02010401010101010101" pitchFamily="2" charset="-79"/>
              </a:rPr>
              <a:t>מפגש 2</a:t>
            </a:r>
            <a:endParaRPr lang="he-IL" sz="19900" dirty="0"/>
          </a:p>
        </p:txBody>
      </p:sp>
      <p:pic>
        <p:nvPicPr>
          <p:cNvPr id="4" name="תמונה 3">
            <a:extLst>
              <a:ext uri="{FF2B5EF4-FFF2-40B4-BE49-F238E27FC236}">
                <a16:creationId xmlns:a16="http://schemas.microsoft.com/office/drawing/2014/main" id="{C49863EB-6A6D-4A55-AB0F-CA0934E56D5E}"/>
              </a:ext>
            </a:extLst>
          </p:cNvPr>
          <p:cNvPicPr>
            <a:picLocks noChangeAspect="1"/>
          </p:cNvPicPr>
          <p:nvPr/>
        </p:nvPicPr>
        <p:blipFill>
          <a:blip r:embed="rId2"/>
          <a:stretch>
            <a:fillRect/>
          </a:stretch>
        </p:blipFill>
        <p:spPr>
          <a:xfrm>
            <a:off x="3613717" y="3987784"/>
            <a:ext cx="5651482" cy="2572735"/>
          </a:xfrm>
          <a:prstGeom prst="rect">
            <a:avLst/>
          </a:prstGeom>
        </p:spPr>
      </p:pic>
      <p:pic>
        <p:nvPicPr>
          <p:cNvPr id="6" name="תמונה 5">
            <a:extLst>
              <a:ext uri="{FF2B5EF4-FFF2-40B4-BE49-F238E27FC236}">
                <a16:creationId xmlns:a16="http://schemas.microsoft.com/office/drawing/2014/main" id="{8F8910DB-8780-4449-AA7A-197D5134E10F}"/>
              </a:ext>
            </a:extLst>
          </p:cNvPr>
          <p:cNvPicPr>
            <a:picLocks noChangeAspect="1"/>
          </p:cNvPicPr>
          <p:nvPr/>
        </p:nvPicPr>
        <p:blipFill>
          <a:blip r:embed="rId2"/>
          <a:stretch>
            <a:fillRect/>
          </a:stretch>
        </p:blipFill>
        <p:spPr>
          <a:xfrm>
            <a:off x="3766117" y="4140184"/>
            <a:ext cx="5651482" cy="2572735"/>
          </a:xfrm>
          <a:prstGeom prst="rect">
            <a:avLst/>
          </a:prstGeom>
        </p:spPr>
      </p:pic>
      <p:sp>
        <p:nvSpPr>
          <p:cNvPr id="7" name="מלבן 6">
            <a:extLst>
              <a:ext uri="{FF2B5EF4-FFF2-40B4-BE49-F238E27FC236}">
                <a16:creationId xmlns:a16="http://schemas.microsoft.com/office/drawing/2014/main" id="{374D0BD7-F111-4971-A2B4-C2464AB5FE92}"/>
              </a:ext>
            </a:extLst>
          </p:cNvPr>
          <p:cNvSpPr/>
          <p:nvPr/>
        </p:nvSpPr>
        <p:spPr>
          <a:xfrm>
            <a:off x="312516" y="466410"/>
            <a:ext cx="1655179" cy="1384995"/>
          </a:xfrm>
          <a:prstGeom prst="rect">
            <a:avLst/>
          </a:prstGeom>
          <a:solidFill>
            <a:schemeClr val="bg1"/>
          </a:solidFill>
        </p:spPr>
        <p:txBody>
          <a:bodyPr wrap="square">
            <a:spAutoFit/>
          </a:bodyPr>
          <a:lstStyle/>
          <a:p>
            <a:pPr algn="ctr"/>
            <a:r>
              <a:rPr lang="he-IL" sz="2800" b="1" dirty="0">
                <a:latin typeface="Calibri" panose="020F0502020204030204" pitchFamily="34" charset="0"/>
                <a:ea typeface="Calibri" panose="020F0502020204030204" pitchFamily="34" charset="0"/>
                <a:cs typeface="Guttman Adii" panose="02010401010101010101" pitchFamily="2" charset="-79"/>
              </a:rPr>
              <a:t>אחריות</a:t>
            </a:r>
          </a:p>
          <a:p>
            <a:pPr algn="ctr"/>
            <a:r>
              <a:rPr lang="he-IL" sz="2800" b="1" dirty="0">
                <a:latin typeface="Calibri" panose="020F0502020204030204" pitchFamily="34" charset="0"/>
                <a:cs typeface="Guttman Adii" panose="02010401010101010101" pitchFamily="2" charset="-79"/>
              </a:rPr>
              <a:t>מפגש 2</a:t>
            </a:r>
          </a:p>
          <a:p>
            <a:pPr algn="ctr"/>
            <a:r>
              <a:rPr lang="he-IL" sz="2800" b="1" dirty="0">
                <a:latin typeface="Calibri" panose="020F0502020204030204" pitchFamily="34" charset="0"/>
                <a:cs typeface="Guttman Adii" panose="02010401010101010101" pitchFamily="2" charset="-79"/>
              </a:rPr>
              <a:t>קובי</a:t>
            </a:r>
            <a:endParaRPr lang="he-IL" sz="2800" dirty="0"/>
          </a:p>
        </p:txBody>
      </p:sp>
    </p:spTree>
    <p:extLst>
      <p:ext uri="{BB962C8B-B14F-4D97-AF65-F5344CB8AC3E}">
        <p14:creationId xmlns:p14="http://schemas.microsoft.com/office/powerpoint/2010/main" val="24711035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546897" y="881359"/>
          <a:ext cx="2275399" cy="5341620"/>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521" y="1156760"/>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232" y="287298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3913" y="4778300"/>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579864" y="928315"/>
            <a:ext cx="8575288" cy="5393784"/>
          </a:xfrm>
          <a:prstGeom prst="rect">
            <a:avLst/>
          </a:prstGeom>
          <a:solidFill>
            <a:srgbClr val="FFFF00"/>
          </a:solidFill>
          <a:ln w="57150">
            <a:solidFill>
              <a:schemeClr val="tx2"/>
            </a:solidFill>
          </a:ln>
        </p:spPr>
        <p:txBody>
          <a:bodyPr wrap="square">
            <a:spAutoFit/>
          </a:bodyPr>
          <a:lstStyle/>
          <a:p>
            <a:pPr algn="ctr"/>
            <a:r>
              <a:rPr lang="he-IL" sz="3200" b="1" dirty="0">
                <a:solidFill>
                  <a:srgbClr val="92D050"/>
                </a:solidFill>
                <a:latin typeface="Guttman Adii" panose="02010401010101010101" pitchFamily="2" charset="-79"/>
                <a:ea typeface="Times New Roman" panose="02020603050405020304" pitchFamily="18" charset="0"/>
                <a:cs typeface="Guttman Adii" panose="02010401010101010101" pitchFamily="2" charset="-79"/>
              </a:rPr>
              <a:t>תמצית פרק כה</a:t>
            </a:r>
            <a:endParaRPr lang="en-US" sz="2400" dirty="0">
              <a:solidFill>
                <a:srgbClr val="92D050"/>
              </a:solidFill>
              <a:latin typeface="Times New Roman" panose="02020603050405020304" pitchFamily="18" charset="0"/>
              <a:ea typeface="Times New Roman" panose="02020603050405020304" pitchFamily="18" charset="0"/>
              <a:cs typeface="Guttman Adii" panose="02010401010101010101" pitchFamily="2" charset="-79"/>
            </a:endParaRPr>
          </a:p>
          <a:p>
            <a:pPr algn="ctr"/>
            <a:endParaRPr lang="he-IL" sz="700" dirty="0">
              <a:effectLst/>
              <a:latin typeface="Guttman Adii" panose="02010401010101010101" pitchFamily="2" charset="-79"/>
              <a:ea typeface="Times New Roman" panose="02020603050405020304" pitchFamily="18" charset="0"/>
              <a:cs typeface="Guttman Adii" panose="02010401010101010101" pitchFamily="2" charset="-79"/>
            </a:endParaRPr>
          </a:p>
          <a:p>
            <a:r>
              <a:rPr lang="he-IL" sz="2000" b="1" dirty="0">
                <a:solidFill>
                  <a:srgbClr val="92D050"/>
                </a:solidFill>
                <a:latin typeface="Guttman Adii" panose="02010401010101010101" pitchFamily="2" charset="-79"/>
                <a:ea typeface="Times New Roman" panose="02020603050405020304" pitchFamily="18" charset="0"/>
                <a:cs typeface="Guttman Adii" panose="02010401010101010101" pitchFamily="2" charset="-79"/>
              </a:rPr>
              <a:t>תולדות אברהם (א-יא)</a:t>
            </a:r>
          </a:p>
          <a:p>
            <a:endParaRPr lang="he-IL" sz="8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אברהם מוסיף לקחת אישה נוספת ושמה קטורה, אשר יולדת לו שישה ילדים. הכתוב </a:t>
            </a:r>
          </a:p>
          <a:p>
            <a:endParaRPr lang="he-IL" sz="7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מפרט גם את שמות הנכדים של אברהם. אברהם נותן לבניו האחרים מתנות ולא מכניס </a:t>
            </a:r>
          </a:p>
          <a:p>
            <a:endParaRPr lang="he-IL" sz="10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אותם במסגרת הירושה, אלא רק את יצחק בנו. לאחר מותו, יצחק וישמעאל קוברים את </a:t>
            </a:r>
          </a:p>
          <a:p>
            <a:endParaRPr lang="he-IL" sz="10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אברהם במערת המכפלה לצד שרה, ויצחק מתיישב בבאר לחי ראי. לאחר מות אברהם </a:t>
            </a:r>
          </a:p>
          <a:p>
            <a:endParaRPr lang="he-IL" sz="10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הכתוב מתאר את תולדות שני ילדיו: ישמעאל ויצחק.</a:t>
            </a:r>
          </a:p>
          <a:p>
            <a:endParaRPr lang="he-IL" sz="20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b="1" dirty="0">
                <a:solidFill>
                  <a:srgbClr val="92D050"/>
                </a:solidFill>
                <a:latin typeface="Guttman Adii" panose="02010401010101010101" pitchFamily="2" charset="-79"/>
                <a:ea typeface="Times New Roman" panose="02020603050405020304" pitchFamily="18" charset="0"/>
                <a:cs typeface="Guttman Adii" panose="02010401010101010101" pitchFamily="2" charset="-79"/>
              </a:rPr>
              <a:t>תולדות ישמעאל (</a:t>
            </a:r>
            <a:r>
              <a:rPr lang="he-IL" sz="2000" b="1" dirty="0" err="1">
                <a:solidFill>
                  <a:srgbClr val="92D050"/>
                </a:solidFill>
                <a:latin typeface="Guttman Adii" panose="02010401010101010101" pitchFamily="2" charset="-79"/>
                <a:ea typeface="Times New Roman" panose="02020603050405020304" pitchFamily="18" charset="0"/>
                <a:cs typeface="Guttman Adii" panose="02010401010101010101" pitchFamily="2" charset="-79"/>
              </a:rPr>
              <a:t>יב-יח</a:t>
            </a:r>
            <a:r>
              <a:rPr lang="he-IL" sz="2000" b="1" dirty="0">
                <a:solidFill>
                  <a:srgbClr val="92D050"/>
                </a:solidFill>
                <a:latin typeface="Guttman Adii" panose="02010401010101010101" pitchFamily="2" charset="-79"/>
                <a:ea typeface="Times New Roman" panose="02020603050405020304" pitchFamily="18" charset="0"/>
                <a:cs typeface="Guttman Adii" panose="02010401010101010101" pitchFamily="2" charset="-79"/>
              </a:rPr>
              <a:t>) </a:t>
            </a:r>
          </a:p>
          <a:p>
            <a:endParaRPr lang="he-IL" sz="105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הכתוב מזכיר את שניים עשר ילדי ישמעאל - "שְׁנֵים-עָשָׂר נְשִׂיאִם לְאֻמֹּתָם". כפי ההבטחה </a:t>
            </a:r>
          </a:p>
          <a:p>
            <a:endParaRPr lang="he-IL" sz="10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של ה' זרעו של ישמעאל רב, וצאצאיו שוכנים על חבל ארץ רחב: "וַיִּשְׁכְּנוּ </a:t>
            </a:r>
            <a:r>
              <a:rPr lang="he-IL" sz="2000" dirty="0" err="1">
                <a:latin typeface="Guttman Adii" panose="02010401010101010101" pitchFamily="2" charset="-79"/>
                <a:ea typeface="Times New Roman" panose="02020603050405020304" pitchFamily="18" charset="0"/>
                <a:cs typeface="Guttman Adii" panose="02010401010101010101" pitchFamily="2" charset="-79"/>
              </a:rPr>
              <a:t>מֵחֲוִילָה</a:t>
            </a:r>
            <a:r>
              <a:rPr lang="he-IL" sz="2000" dirty="0">
                <a:latin typeface="Guttman Adii" panose="02010401010101010101" pitchFamily="2" charset="-79"/>
                <a:ea typeface="Times New Roman" panose="02020603050405020304" pitchFamily="18" charset="0"/>
                <a:cs typeface="Guttman Adii" panose="02010401010101010101" pitchFamily="2" charset="-79"/>
              </a:rPr>
              <a:t> עַד-</a:t>
            </a:r>
          </a:p>
          <a:p>
            <a:endParaRPr lang="he-IL" sz="1000" dirty="0">
              <a:latin typeface="Guttman Adii" panose="02010401010101010101" pitchFamily="2" charset="-79"/>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ea typeface="Times New Roman" panose="02020603050405020304" pitchFamily="18" charset="0"/>
                <a:cs typeface="Guttman Adii" panose="02010401010101010101" pitchFamily="2" charset="-79"/>
              </a:rPr>
              <a:t>שׁוּר אֲשֶׁר עַל-פְּנֵי מִצְרַיִם </a:t>
            </a:r>
            <a:r>
              <a:rPr lang="he-IL" sz="2000" dirty="0" err="1">
                <a:latin typeface="Guttman Adii" panose="02010401010101010101" pitchFamily="2" charset="-79"/>
                <a:ea typeface="Times New Roman" panose="02020603050405020304" pitchFamily="18" charset="0"/>
                <a:cs typeface="Guttman Adii" panose="02010401010101010101" pitchFamily="2" charset="-79"/>
              </a:rPr>
              <a:t>בֹּאֲכָה</a:t>
            </a:r>
            <a:r>
              <a:rPr lang="he-IL" sz="2000" dirty="0">
                <a:latin typeface="Guttman Adii" panose="02010401010101010101" pitchFamily="2" charset="-79"/>
                <a:ea typeface="Times New Roman" panose="02020603050405020304" pitchFamily="18" charset="0"/>
                <a:cs typeface="Guttman Adii" panose="02010401010101010101" pitchFamily="2" charset="-79"/>
              </a:rPr>
              <a:t> </a:t>
            </a:r>
            <a:r>
              <a:rPr lang="he-IL" sz="2000" dirty="0" err="1">
                <a:latin typeface="Guttman Adii" panose="02010401010101010101" pitchFamily="2" charset="-79"/>
                <a:ea typeface="Times New Roman" panose="02020603050405020304" pitchFamily="18" charset="0"/>
                <a:cs typeface="Guttman Adii" panose="02010401010101010101" pitchFamily="2" charset="-79"/>
              </a:rPr>
              <a:t>אַשּׁוּרָה</a:t>
            </a:r>
            <a:r>
              <a:rPr lang="he-IL" sz="2000" dirty="0">
                <a:latin typeface="Guttman Adii" panose="02010401010101010101" pitchFamily="2" charset="-79"/>
                <a:ea typeface="Times New Roman" panose="02020603050405020304" pitchFamily="18" charset="0"/>
                <a:cs typeface="Guttman Adii" panose="02010401010101010101" pitchFamily="2" charset="-79"/>
              </a:rPr>
              <a:t>". ישמעאל מת בשיבה טובה בגיל 137.</a:t>
            </a:r>
          </a:p>
        </p:txBody>
      </p:sp>
    </p:spTree>
    <p:extLst>
      <p:ext uri="{BB962C8B-B14F-4D97-AF65-F5344CB8AC3E}">
        <p14:creationId xmlns:p14="http://schemas.microsoft.com/office/powerpoint/2010/main" val="14620662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824427" y="354530"/>
            <a:ext cx="11051622" cy="923330"/>
          </a:xfrm>
          <a:prstGeom prst="rect">
            <a:avLst/>
          </a:prstGeom>
          <a:noFill/>
        </p:spPr>
        <p:txBody>
          <a:bodyPr wrap="square" rtlCol="1">
            <a:spAutoFit/>
          </a:bodyPr>
          <a:lstStyle/>
          <a:p>
            <a:pPr algn="ctr"/>
            <a:r>
              <a:rPr lang="he-IL" sz="5400" u="sng" dirty="0">
                <a:solidFill>
                  <a:srgbClr val="FF0000"/>
                </a:solidFill>
                <a:latin typeface="Guttman Adii" panose="02010401010101010101" pitchFamily="2" charset="-79"/>
                <a:cs typeface="Guttman Adii" panose="02010401010101010101" pitchFamily="2" charset="-79"/>
              </a:rPr>
              <a:t>קבורת אברהם במערת המכפלה (פרק כה)</a:t>
            </a:r>
            <a:endParaRPr lang="he-IL" sz="1400" u="sng" dirty="0">
              <a:solidFill>
                <a:srgbClr val="FF0000"/>
              </a:solidFill>
              <a:latin typeface="Guttman Adii" panose="02010401010101010101" pitchFamily="2" charset="-79"/>
              <a:cs typeface="Guttman Adii" panose="02010401010101010101" pitchFamily="2" charset="-79"/>
            </a:endParaRPr>
          </a:p>
        </p:txBody>
      </p:sp>
      <p:pic>
        <p:nvPicPr>
          <p:cNvPr id="1026" name="Picture 2" descr="×ª××¦××ª ×ª××× × ×¢×××¨ ×§×××¨×ª ×××¨×× ××××¨">
            <a:extLst>
              <a:ext uri="{FF2B5EF4-FFF2-40B4-BE49-F238E27FC236}">
                <a16:creationId xmlns:a16="http://schemas.microsoft.com/office/drawing/2014/main" id="{58F164AA-224D-47ED-90F0-C84DB94CC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60" y="1493134"/>
            <a:ext cx="6258256" cy="51063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F63D52-AAC2-42C0-8358-DF45D4F38192}"/>
              </a:ext>
            </a:extLst>
          </p:cNvPr>
          <p:cNvSpPr txBox="1"/>
          <p:nvPr/>
        </p:nvSpPr>
        <p:spPr>
          <a:xfrm>
            <a:off x="3402957" y="1730217"/>
            <a:ext cx="3211592" cy="1261884"/>
          </a:xfrm>
          <a:prstGeom prst="rect">
            <a:avLst/>
          </a:prstGeom>
          <a:solidFill>
            <a:schemeClr val="bg1"/>
          </a:solidFill>
          <a:ln w="57150">
            <a:solidFill>
              <a:srgbClr val="0070C0"/>
            </a:solidFill>
          </a:ln>
        </p:spPr>
        <p:txBody>
          <a:bodyPr wrap="square" rtlCol="1">
            <a:spAutoFit/>
          </a:bodyPr>
          <a:lstStyle/>
          <a:p>
            <a:pPr algn="ctr"/>
            <a:r>
              <a:rPr lang="he-IL" sz="2800" dirty="0">
                <a:solidFill>
                  <a:srgbClr val="0070C0"/>
                </a:solidFill>
                <a:latin typeface="Guttman Adii" panose="02010401010101010101" pitchFamily="2" charset="-79"/>
                <a:cs typeface="Guttman Adii" panose="02010401010101010101" pitchFamily="2" charset="-79"/>
              </a:rPr>
              <a:t>"ויקברו אותו </a:t>
            </a:r>
          </a:p>
          <a:p>
            <a:pPr algn="ctr"/>
            <a:r>
              <a:rPr lang="he-IL" sz="2800" dirty="0">
                <a:solidFill>
                  <a:srgbClr val="0070C0"/>
                </a:solidFill>
                <a:latin typeface="Guttman Adii" panose="02010401010101010101" pitchFamily="2" charset="-79"/>
                <a:cs typeface="Guttman Adii" panose="02010401010101010101" pitchFamily="2" charset="-79"/>
              </a:rPr>
              <a:t>יצחק וישמעאל בניו" </a:t>
            </a:r>
            <a:r>
              <a:rPr lang="he-IL" dirty="0">
                <a:solidFill>
                  <a:srgbClr val="0070C0"/>
                </a:solidFill>
                <a:latin typeface="Guttman Adii" panose="02010401010101010101" pitchFamily="2" charset="-79"/>
                <a:cs typeface="Guttman Adii" panose="02010401010101010101" pitchFamily="2" charset="-79"/>
              </a:rPr>
              <a:t>(פרק כה)</a:t>
            </a:r>
            <a:endParaRPr lang="he-IL" sz="1100" dirty="0">
              <a:solidFill>
                <a:srgbClr val="FF0000"/>
              </a:solidFill>
              <a:latin typeface="Guttman Adii" panose="02010401010101010101" pitchFamily="2" charset="-79"/>
              <a:cs typeface="Guttman Adii" panose="02010401010101010101" pitchFamily="2" charset="-79"/>
            </a:endParaRPr>
          </a:p>
        </p:txBody>
      </p:sp>
      <p:pic>
        <p:nvPicPr>
          <p:cNvPr id="3" name="Picture 2" descr="×ª××¦××ª ×ª××× × ×¢×××¨ âªgrave iconâ¬â">
            <a:extLst>
              <a:ext uri="{FF2B5EF4-FFF2-40B4-BE49-F238E27FC236}">
                <a16:creationId xmlns:a16="http://schemas.microsoft.com/office/drawing/2014/main" id="{B189A69B-755D-4EBD-8952-9D7865E4D7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71" t="24478" r="32063" b="24024"/>
          <a:stretch/>
        </p:blipFill>
        <p:spPr bwMode="auto">
          <a:xfrm>
            <a:off x="7014259" y="1493134"/>
            <a:ext cx="5177742" cy="51922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26B8A5-B4C3-4637-ACE6-0F678E8CC276}"/>
              </a:ext>
            </a:extLst>
          </p:cNvPr>
          <p:cNvSpPr txBox="1"/>
          <p:nvPr/>
        </p:nvSpPr>
        <p:spPr>
          <a:xfrm>
            <a:off x="7813678" y="1643405"/>
            <a:ext cx="3508018" cy="4062651"/>
          </a:xfrm>
          <a:prstGeom prst="rect">
            <a:avLst/>
          </a:prstGeom>
          <a:solidFill>
            <a:schemeClr val="accent1">
              <a:lumMod val="20000"/>
              <a:lumOff val="80000"/>
            </a:schemeClr>
          </a:solidFill>
          <a:ln w="57150">
            <a:noFill/>
          </a:ln>
        </p:spPr>
        <p:txBody>
          <a:bodyPr wrap="square" rtlCol="1">
            <a:spAutoFit/>
          </a:bodyPr>
          <a:lstStyle/>
          <a:p>
            <a:pPr algn="ctr"/>
            <a:endParaRPr lang="he-IL" sz="100" dirty="0">
              <a:solidFill>
                <a:srgbClr val="00B050"/>
              </a:solidFill>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נפטר בשיבה טובה בגיל 175</a:t>
            </a:r>
          </a:p>
          <a:p>
            <a:pPr algn="ctr"/>
            <a:endParaRPr lang="he-IL" sz="300" dirty="0">
              <a:latin typeface="Guttman Adii" panose="02010401010101010101" pitchFamily="2" charset="-79"/>
              <a:cs typeface="Guttman Adii" panose="02010401010101010101" pitchFamily="2" charset="-79"/>
            </a:endParaRPr>
          </a:p>
          <a:p>
            <a:pPr algn="ctr"/>
            <a:endParaRPr lang="he-IL" sz="5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השאיר בעולם שם טוב</a:t>
            </a:r>
          </a:p>
          <a:p>
            <a:pPr algn="ctr"/>
            <a:endParaRPr lang="he-IL" sz="300" dirty="0">
              <a:solidFill>
                <a:srgbClr val="00B050"/>
              </a:solidFill>
              <a:latin typeface="Guttman Adii" panose="02010401010101010101" pitchFamily="2" charset="-79"/>
              <a:cs typeface="Guttman Adii" panose="02010401010101010101" pitchFamily="2" charset="-79"/>
            </a:endParaRPr>
          </a:p>
          <a:p>
            <a:pPr algn="ctr"/>
            <a:endParaRPr lang="he-IL" sz="500" dirty="0">
              <a:solidFill>
                <a:srgbClr val="00B050"/>
              </a:solidFill>
              <a:latin typeface="Guttman Adii" panose="02010401010101010101" pitchFamily="2" charset="-79"/>
              <a:cs typeface="Guttman Adii" panose="02010401010101010101" pitchFamily="2" charset="-79"/>
            </a:endParaRPr>
          </a:p>
          <a:p>
            <a:pPr algn="ctr"/>
            <a:r>
              <a:rPr lang="he-IL" sz="1600" dirty="0">
                <a:solidFill>
                  <a:srgbClr val="FF0000"/>
                </a:solidFill>
                <a:latin typeface="Guttman Adii" panose="02010401010101010101" pitchFamily="2" charset="-79"/>
                <a:cs typeface="Guttman Adii" panose="02010401010101010101" pitchFamily="2" charset="-79"/>
              </a:rPr>
              <a:t>הפיץ בגאווה את האמונה באל אחד</a:t>
            </a:r>
            <a:endParaRPr lang="he-IL" sz="400" dirty="0">
              <a:solidFill>
                <a:srgbClr val="FF0000"/>
              </a:solidFill>
              <a:latin typeface="Guttman Adii" panose="02010401010101010101" pitchFamily="2" charset="-79"/>
              <a:cs typeface="Guttman Adii" panose="02010401010101010101" pitchFamily="2" charset="-79"/>
            </a:endParaRPr>
          </a:p>
          <a:p>
            <a:pPr algn="ctr"/>
            <a:endParaRPr lang="he-IL" sz="800" dirty="0">
              <a:solidFill>
                <a:srgbClr val="00B050"/>
              </a:solidFill>
              <a:latin typeface="Guttman Adii" panose="02010401010101010101" pitchFamily="2" charset="-79"/>
              <a:cs typeface="Guttman Adii" panose="02010401010101010101" pitchFamily="2" charset="-79"/>
            </a:endParaRPr>
          </a:p>
          <a:p>
            <a:pPr algn="ctr"/>
            <a:r>
              <a:rPr lang="he-IL" sz="1600" dirty="0">
                <a:solidFill>
                  <a:srgbClr val="00B050"/>
                </a:solidFill>
                <a:latin typeface="Guttman Adii" panose="02010401010101010101" pitchFamily="2" charset="-79"/>
                <a:cs typeface="Guttman Adii" panose="02010401010101010101" pitchFamily="2" charset="-79"/>
              </a:rPr>
              <a:t>גמל חסדים עם כל אדם באשר הוא</a:t>
            </a:r>
          </a:p>
          <a:p>
            <a:pPr algn="ctr"/>
            <a:endParaRPr lang="he-IL" sz="400" dirty="0">
              <a:solidFill>
                <a:srgbClr val="00B050"/>
              </a:solidFill>
              <a:latin typeface="Guttman Adii" panose="02010401010101010101" pitchFamily="2" charset="-79"/>
              <a:cs typeface="Guttman Adii" panose="02010401010101010101" pitchFamily="2" charset="-79"/>
            </a:endParaRPr>
          </a:p>
          <a:p>
            <a:pPr algn="ctr"/>
            <a:endParaRPr lang="he-IL" sz="400" dirty="0">
              <a:solidFill>
                <a:srgbClr val="00B050"/>
              </a:solidFill>
              <a:latin typeface="Guttman Adii" panose="02010401010101010101" pitchFamily="2" charset="-79"/>
              <a:cs typeface="Guttman Adii" panose="02010401010101010101" pitchFamily="2" charset="-79"/>
            </a:endParaRPr>
          </a:p>
          <a:p>
            <a:pPr algn="ctr"/>
            <a:r>
              <a:rPr lang="he-IL" sz="1600" dirty="0">
                <a:solidFill>
                  <a:srgbClr val="00B050"/>
                </a:solidFill>
                <a:latin typeface="Guttman Adii" panose="02010401010101010101" pitchFamily="2" charset="-79"/>
                <a:cs typeface="Guttman Adii" panose="02010401010101010101" pitchFamily="2" charset="-79"/>
              </a:rPr>
              <a:t>מכל משפחתו הכי אהב את שרה ויצחק </a:t>
            </a:r>
          </a:p>
          <a:p>
            <a:pPr algn="ctr"/>
            <a:endParaRPr lang="he-IL" sz="800" dirty="0">
              <a:solidFill>
                <a:srgbClr val="00B050"/>
              </a:solidFill>
              <a:latin typeface="Guttman Adii" panose="02010401010101010101" pitchFamily="2" charset="-79"/>
              <a:cs typeface="Guttman Adii" panose="02010401010101010101" pitchFamily="2" charset="-79"/>
            </a:endParaRPr>
          </a:p>
          <a:p>
            <a:pPr algn="ctr"/>
            <a:r>
              <a:rPr lang="he-IL" sz="1600" dirty="0">
                <a:solidFill>
                  <a:srgbClr val="00B050"/>
                </a:solidFill>
                <a:latin typeface="Guttman Adii" panose="02010401010101010101" pitchFamily="2" charset="-79"/>
                <a:cs typeface="Guttman Adii" panose="02010401010101010101" pitchFamily="2" charset="-79"/>
              </a:rPr>
              <a:t>אך אהב והחשיב גם את שאר משפחתו </a:t>
            </a:r>
          </a:p>
          <a:p>
            <a:pPr algn="ctr"/>
            <a:endParaRPr lang="he-IL" sz="800" dirty="0">
              <a:solidFill>
                <a:srgbClr val="00B050"/>
              </a:solidFill>
              <a:latin typeface="Guttman Adii" panose="02010401010101010101" pitchFamily="2" charset="-79"/>
              <a:cs typeface="Guttman Adii" panose="02010401010101010101" pitchFamily="2" charset="-79"/>
            </a:endParaRPr>
          </a:p>
          <a:p>
            <a:pPr algn="ctr"/>
            <a:r>
              <a:rPr lang="he-IL" sz="1600" dirty="0">
                <a:solidFill>
                  <a:srgbClr val="7030A0"/>
                </a:solidFill>
                <a:latin typeface="Guttman Adii" panose="02010401010101010101" pitchFamily="2" charset="-79"/>
                <a:cs typeface="Guttman Adii" panose="02010401010101010101" pitchFamily="2" charset="-79"/>
              </a:rPr>
              <a:t>עשה צדקה ומשפט ולימד זאת את ביתו</a:t>
            </a:r>
          </a:p>
          <a:p>
            <a:pPr algn="ctr"/>
            <a:endParaRPr lang="he-IL" sz="8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נחשב כאבי האומה הישראלית</a:t>
            </a:r>
          </a:p>
          <a:p>
            <a:pPr algn="ctr"/>
            <a:endParaRPr lang="he-IL" sz="8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נחשב גם לאביהם של גויים רבים</a:t>
            </a:r>
          </a:p>
          <a:p>
            <a:pPr algn="ctr"/>
            <a:endParaRPr lang="he-IL" sz="400" dirty="0">
              <a:solidFill>
                <a:srgbClr val="00B050"/>
              </a:solidFill>
              <a:latin typeface="Guttman Adii" panose="02010401010101010101" pitchFamily="2" charset="-79"/>
              <a:cs typeface="Guttman Adii" panose="02010401010101010101" pitchFamily="2" charset="-79"/>
            </a:endParaRPr>
          </a:p>
          <a:p>
            <a:pPr algn="ctr"/>
            <a:endParaRPr lang="he-IL" sz="400" dirty="0">
              <a:solidFill>
                <a:srgbClr val="00B050"/>
              </a:solidFill>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היה נשוי ל- 3 נשים: שרה, הגר, קטורה</a:t>
            </a:r>
          </a:p>
          <a:p>
            <a:pPr algn="ctr"/>
            <a:endParaRPr lang="he-IL" sz="300" dirty="0">
              <a:solidFill>
                <a:srgbClr val="00B050"/>
              </a:solidFill>
              <a:latin typeface="Guttman Adii" panose="02010401010101010101" pitchFamily="2" charset="-79"/>
              <a:cs typeface="Guttman Adii" panose="02010401010101010101" pitchFamily="2" charset="-79"/>
            </a:endParaRPr>
          </a:p>
          <a:p>
            <a:pPr algn="ctr"/>
            <a:endParaRPr lang="he-IL" sz="5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הניח צאצאים רבים שהפכו לראשי אומות</a:t>
            </a:r>
            <a:endParaRPr lang="he-IL" sz="1000" dirty="0">
              <a:latin typeface="Guttman Adii" panose="02010401010101010101" pitchFamily="2" charset="-79"/>
              <a:cs typeface="Guttman Adii" panose="02010401010101010101" pitchFamily="2" charset="-79"/>
            </a:endParaRPr>
          </a:p>
        </p:txBody>
      </p:sp>
      <p:sp>
        <p:nvSpPr>
          <p:cNvPr id="4" name="מלבן 3">
            <a:extLst>
              <a:ext uri="{FF2B5EF4-FFF2-40B4-BE49-F238E27FC236}">
                <a16:creationId xmlns:a16="http://schemas.microsoft.com/office/drawing/2014/main" id="{120F7466-D970-4B14-8D3F-FC6291C6B83E}"/>
              </a:ext>
            </a:extLst>
          </p:cNvPr>
          <p:cNvSpPr/>
          <p:nvPr/>
        </p:nvSpPr>
        <p:spPr>
          <a:xfrm>
            <a:off x="7329541" y="6059829"/>
            <a:ext cx="4732386" cy="369332"/>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דברים שהיו יכולים להיכתב על מצבת אברהם העברי</a:t>
            </a:r>
          </a:p>
        </p:txBody>
      </p:sp>
    </p:spTree>
    <p:extLst>
      <p:ext uri="{BB962C8B-B14F-4D97-AF65-F5344CB8AC3E}">
        <p14:creationId xmlns:p14="http://schemas.microsoft.com/office/powerpoint/2010/main" val="23384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824427" y="354530"/>
            <a:ext cx="11051622" cy="646331"/>
          </a:xfrm>
          <a:prstGeom prst="rect">
            <a:avLst/>
          </a:prstGeom>
          <a:noFill/>
        </p:spPr>
        <p:txBody>
          <a:bodyPr wrap="square" rtlCol="1">
            <a:spAutoFit/>
          </a:bodyPr>
          <a:lstStyle/>
          <a:p>
            <a:pPr algn="ctr"/>
            <a:r>
              <a:rPr lang="he-IL" sz="3600" u="sng" dirty="0">
                <a:solidFill>
                  <a:srgbClr val="FF0000"/>
                </a:solidFill>
                <a:latin typeface="Guttman Adii" panose="02010401010101010101" pitchFamily="2" charset="-79"/>
                <a:cs typeface="Guttman Adii" panose="02010401010101010101" pitchFamily="2" charset="-79"/>
              </a:rPr>
              <a:t>נישואיו עם קטורה וצאצאיו, תולדות ישמעאל (פרק כה, א-</a:t>
            </a:r>
            <a:r>
              <a:rPr lang="he-IL" sz="3600" u="sng" dirty="0" err="1">
                <a:solidFill>
                  <a:srgbClr val="FF0000"/>
                </a:solidFill>
                <a:latin typeface="Guttman Adii" panose="02010401010101010101" pitchFamily="2" charset="-79"/>
                <a:cs typeface="Guttman Adii" panose="02010401010101010101" pitchFamily="2" charset="-79"/>
              </a:rPr>
              <a:t>יח</a:t>
            </a:r>
            <a:r>
              <a:rPr lang="he-IL" sz="3600" u="sng" dirty="0">
                <a:solidFill>
                  <a:srgbClr val="FF0000"/>
                </a:solidFill>
                <a:latin typeface="Guttman Adii" panose="02010401010101010101" pitchFamily="2" charset="-79"/>
                <a:cs typeface="Guttman Adii" panose="02010401010101010101" pitchFamily="2" charset="-79"/>
              </a:rPr>
              <a:t>)</a:t>
            </a:r>
            <a:endParaRPr lang="he-IL" sz="1000" u="sng" dirty="0">
              <a:solidFill>
                <a:srgbClr val="FF0000"/>
              </a:solidFill>
              <a:latin typeface="Guttman Adii" panose="02010401010101010101" pitchFamily="2" charset="-79"/>
              <a:cs typeface="Guttman Adii" panose="02010401010101010101" pitchFamily="2" charset="-79"/>
            </a:endParaRPr>
          </a:p>
        </p:txBody>
      </p:sp>
      <p:cxnSp>
        <p:nvCxnSpPr>
          <p:cNvPr id="4" name="מחבר ישר 3">
            <a:extLst>
              <a:ext uri="{FF2B5EF4-FFF2-40B4-BE49-F238E27FC236}">
                <a16:creationId xmlns:a16="http://schemas.microsoft.com/office/drawing/2014/main" id="{C99ED947-563F-4A7A-99C3-CE1FC499AEA0}"/>
              </a:ext>
            </a:extLst>
          </p:cNvPr>
          <p:cNvCxnSpPr>
            <a:cxnSpLocks/>
          </p:cNvCxnSpPr>
          <p:nvPr/>
        </p:nvCxnSpPr>
        <p:spPr>
          <a:xfrm>
            <a:off x="5837282" y="1340223"/>
            <a:ext cx="0" cy="5251186"/>
          </a:xfrm>
          <a:prstGeom prst="line">
            <a:avLst/>
          </a:prstGeom>
          <a:ln w="1270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תמונה 7">
            <a:extLst>
              <a:ext uri="{FF2B5EF4-FFF2-40B4-BE49-F238E27FC236}">
                <a16:creationId xmlns:a16="http://schemas.microsoft.com/office/drawing/2014/main" id="{763ED24C-2CED-4AA8-B2E8-BA359DB29ECA}"/>
              </a:ext>
            </a:extLst>
          </p:cNvPr>
          <p:cNvPicPr>
            <a:picLocks noChangeAspect="1"/>
          </p:cNvPicPr>
          <p:nvPr/>
        </p:nvPicPr>
        <p:blipFill rotWithShape="1">
          <a:blip r:embed="rId2"/>
          <a:srcRect l="16969" t="21015"/>
          <a:stretch/>
        </p:blipFill>
        <p:spPr>
          <a:xfrm>
            <a:off x="6724767" y="1606814"/>
            <a:ext cx="2776282" cy="4984595"/>
          </a:xfrm>
          <a:prstGeom prst="rect">
            <a:avLst/>
          </a:prstGeom>
        </p:spPr>
      </p:pic>
      <p:sp>
        <p:nvSpPr>
          <p:cNvPr id="9" name="TextBox 8">
            <a:extLst>
              <a:ext uri="{FF2B5EF4-FFF2-40B4-BE49-F238E27FC236}">
                <a16:creationId xmlns:a16="http://schemas.microsoft.com/office/drawing/2014/main" id="{1477F497-4D41-4A9D-9037-01F902C6B555}"/>
              </a:ext>
            </a:extLst>
          </p:cNvPr>
          <p:cNvSpPr txBox="1"/>
          <p:nvPr/>
        </p:nvSpPr>
        <p:spPr>
          <a:xfrm>
            <a:off x="579866" y="5328039"/>
            <a:ext cx="3679004" cy="1384995"/>
          </a:xfrm>
          <a:prstGeom prst="rect">
            <a:avLst/>
          </a:prstGeom>
          <a:noFill/>
          <a:ln w="76200">
            <a:solidFill>
              <a:schemeClr val="accent2">
                <a:lumMod val="75000"/>
              </a:schemeClr>
            </a:solid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גווע ומת </a:t>
            </a:r>
          </a:p>
          <a:p>
            <a:pPr algn="ctr"/>
            <a:r>
              <a:rPr lang="he-IL" sz="2800" dirty="0">
                <a:latin typeface="Guttman Adii" panose="02010401010101010101" pitchFamily="2" charset="-79"/>
                <a:cs typeface="Guttman Adii" panose="02010401010101010101" pitchFamily="2" charset="-79"/>
              </a:rPr>
              <a:t>ונאסף אל עמיו</a:t>
            </a:r>
          </a:p>
          <a:p>
            <a:pPr algn="ctr"/>
            <a:r>
              <a:rPr lang="he-IL" sz="2800" dirty="0">
                <a:latin typeface="Guttman Adii" panose="02010401010101010101" pitchFamily="2" charset="-79"/>
                <a:cs typeface="Guttman Adii" panose="02010401010101010101" pitchFamily="2" charset="-79"/>
              </a:rPr>
              <a:t>בן 137</a:t>
            </a:r>
          </a:p>
        </p:txBody>
      </p:sp>
      <p:pic>
        <p:nvPicPr>
          <p:cNvPr id="10" name="Picture 2" descr="https://upload.wikimedia.org/wikipedia/commons/7/76/Sarah_Abraham.jpg">
            <a:extLst>
              <a:ext uri="{FF2B5EF4-FFF2-40B4-BE49-F238E27FC236}">
                <a16:creationId xmlns:a16="http://schemas.microsoft.com/office/drawing/2014/main" id="{72FF8407-49CE-4A5B-ABB9-FCC8CDD83A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66" t="10946" r="37314"/>
          <a:stretch/>
        </p:blipFill>
        <p:spPr bwMode="auto">
          <a:xfrm>
            <a:off x="10040974" y="2408366"/>
            <a:ext cx="979972" cy="3387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upload.wikimedia.org/wikipedia/commons/7/76/Sarah_Abraham.jpg">
            <a:extLst>
              <a:ext uri="{FF2B5EF4-FFF2-40B4-BE49-F238E27FC236}">
                <a16:creationId xmlns:a16="http://schemas.microsoft.com/office/drawing/2014/main" id="{6F86F698-4B49-4513-BDC1-842F56BEF7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888" t="6778"/>
          <a:stretch/>
        </p:blipFill>
        <p:spPr bwMode="auto">
          <a:xfrm>
            <a:off x="11020946" y="2405503"/>
            <a:ext cx="1048105" cy="3387218"/>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86FDB893-0E3D-45F7-9866-5374F293E43C}"/>
              </a:ext>
            </a:extLst>
          </p:cNvPr>
          <p:cNvSpPr/>
          <p:nvPr/>
        </p:nvSpPr>
        <p:spPr>
          <a:xfrm>
            <a:off x="11180956" y="1891282"/>
            <a:ext cx="728083" cy="369332"/>
          </a:xfrm>
          <a:prstGeom prst="rect">
            <a:avLst/>
          </a:prstGeom>
        </p:spPr>
        <p:txBody>
          <a:bodyPr wrap="none">
            <a:spAutoFit/>
          </a:bodyPr>
          <a:lstStyle/>
          <a:p>
            <a:r>
              <a:rPr lang="he-IL" b="1" dirty="0">
                <a:latin typeface="Guttman Adii" panose="02010401010101010101" pitchFamily="2" charset="-79"/>
                <a:cs typeface="Guttman Adii" panose="02010401010101010101" pitchFamily="2" charset="-79"/>
              </a:rPr>
              <a:t>קטורה</a:t>
            </a:r>
            <a:endParaRPr lang="he-IL" b="1" dirty="0"/>
          </a:p>
        </p:txBody>
      </p:sp>
      <p:sp>
        <p:nvSpPr>
          <p:cNvPr id="12" name="מלבן 11">
            <a:extLst>
              <a:ext uri="{FF2B5EF4-FFF2-40B4-BE49-F238E27FC236}">
                <a16:creationId xmlns:a16="http://schemas.microsoft.com/office/drawing/2014/main" id="{825B48BD-ED39-4D46-AE99-4847FB5C2F35}"/>
              </a:ext>
            </a:extLst>
          </p:cNvPr>
          <p:cNvSpPr/>
          <p:nvPr/>
        </p:nvSpPr>
        <p:spPr>
          <a:xfrm>
            <a:off x="10144475" y="1891282"/>
            <a:ext cx="772969" cy="369332"/>
          </a:xfrm>
          <a:prstGeom prst="rect">
            <a:avLst/>
          </a:prstGeom>
        </p:spPr>
        <p:txBody>
          <a:bodyPr wrap="none">
            <a:spAutoFit/>
          </a:bodyPr>
          <a:lstStyle/>
          <a:p>
            <a:r>
              <a:rPr lang="he-IL" b="1" dirty="0">
                <a:latin typeface="Guttman Adii" panose="02010401010101010101" pitchFamily="2" charset="-79"/>
                <a:cs typeface="Guttman Adii" panose="02010401010101010101" pitchFamily="2" charset="-79"/>
              </a:rPr>
              <a:t>אברהם</a:t>
            </a:r>
            <a:endParaRPr lang="he-IL" b="1" dirty="0"/>
          </a:p>
        </p:txBody>
      </p:sp>
      <p:pic>
        <p:nvPicPr>
          <p:cNvPr id="2050" name="Picture 2" descr="×ª××× × ×§×©××¨×">
            <a:extLst>
              <a:ext uri="{FF2B5EF4-FFF2-40B4-BE49-F238E27FC236}">
                <a16:creationId xmlns:a16="http://schemas.microsoft.com/office/drawing/2014/main" id="{32BCADE8-4F75-441E-98F5-3301941A06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543"/>
          <a:stretch/>
        </p:blipFill>
        <p:spPr bwMode="auto">
          <a:xfrm>
            <a:off x="450674" y="1852936"/>
            <a:ext cx="3808200" cy="32562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48A1F0-8016-4BF7-B29B-92127AC2CEFA}"/>
              </a:ext>
            </a:extLst>
          </p:cNvPr>
          <p:cNvSpPr txBox="1"/>
          <p:nvPr/>
        </p:nvSpPr>
        <p:spPr>
          <a:xfrm>
            <a:off x="2828367" y="3274742"/>
            <a:ext cx="1430507" cy="1815882"/>
          </a:xfrm>
          <a:prstGeom prst="rect">
            <a:avLst/>
          </a:prstGeom>
          <a:noFill/>
          <a:ln w="76200">
            <a:solidFill>
              <a:schemeClr val="accent2">
                <a:lumMod val="75000"/>
              </a:schemeClr>
            </a:solidFill>
          </a:ln>
        </p:spPr>
        <p:txBody>
          <a:bodyPr wrap="square" rtlCol="1">
            <a:spAutoFit/>
          </a:bodyPr>
          <a:lstStyle/>
          <a:p>
            <a:pPr algn="ctr"/>
            <a:r>
              <a:rPr lang="he-IL" sz="1600" dirty="0" err="1">
                <a:solidFill>
                  <a:srgbClr val="0070C0"/>
                </a:solidFill>
                <a:latin typeface="Guttman Adii" panose="02010401010101010101" pitchFamily="2" charset="-79"/>
                <a:cs typeface="Guttman Adii" panose="02010401010101010101" pitchFamily="2" charset="-79"/>
              </a:rPr>
              <a:t>נביות</a:t>
            </a:r>
            <a:r>
              <a:rPr lang="he-IL" sz="1600" dirty="0">
                <a:solidFill>
                  <a:srgbClr val="0070C0"/>
                </a:solidFill>
                <a:latin typeface="Guttman Adii" panose="02010401010101010101" pitchFamily="2" charset="-79"/>
                <a:cs typeface="Guttman Adii" panose="02010401010101010101" pitchFamily="2" charset="-79"/>
              </a:rPr>
              <a:t> (הבכור)</a:t>
            </a:r>
          </a:p>
          <a:p>
            <a:pPr algn="ctr"/>
            <a:r>
              <a:rPr lang="he-IL" sz="1600" dirty="0">
                <a:solidFill>
                  <a:srgbClr val="0070C0"/>
                </a:solidFill>
                <a:latin typeface="Guttman Adii" panose="02010401010101010101" pitchFamily="2" charset="-79"/>
                <a:cs typeface="Guttman Adii" panose="02010401010101010101" pitchFamily="2" charset="-79"/>
              </a:rPr>
              <a:t> קדר</a:t>
            </a:r>
          </a:p>
          <a:p>
            <a:pPr algn="ctr"/>
            <a:r>
              <a:rPr lang="he-IL" sz="1600" dirty="0" err="1">
                <a:solidFill>
                  <a:srgbClr val="0070C0"/>
                </a:solidFill>
                <a:latin typeface="Guttman Adii" panose="02010401010101010101" pitchFamily="2" charset="-79"/>
                <a:cs typeface="Guttman Adii" panose="02010401010101010101" pitchFamily="2" charset="-79"/>
              </a:rPr>
              <a:t>אדבאל</a:t>
            </a:r>
            <a:r>
              <a:rPr lang="he-IL" sz="1600" dirty="0">
                <a:solidFill>
                  <a:srgbClr val="0070C0"/>
                </a:solidFill>
                <a:latin typeface="Guttman Adii" panose="02010401010101010101" pitchFamily="2" charset="-79"/>
                <a:cs typeface="Guttman Adii" panose="02010401010101010101" pitchFamily="2" charset="-79"/>
              </a:rPr>
              <a:t>, מבשם</a:t>
            </a:r>
          </a:p>
          <a:p>
            <a:pPr algn="ctr"/>
            <a:r>
              <a:rPr lang="he-IL" sz="1600" dirty="0">
                <a:solidFill>
                  <a:srgbClr val="0070C0"/>
                </a:solidFill>
                <a:latin typeface="Guttman Adii" panose="02010401010101010101" pitchFamily="2" charset="-79"/>
                <a:cs typeface="Guttman Adii" panose="02010401010101010101" pitchFamily="2" charset="-79"/>
              </a:rPr>
              <a:t>משמע, דומה, משא, חדד,</a:t>
            </a:r>
          </a:p>
          <a:p>
            <a:pPr algn="ctr"/>
            <a:r>
              <a:rPr lang="he-IL" sz="1600" dirty="0" err="1">
                <a:solidFill>
                  <a:srgbClr val="0070C0"/>
                </a:solidFill>
                <a:latin typeface="Guttman Adii" panose="02010401010101010101" pitchFamily="2" charset="-79"/>
                <a:cs typeface="Guttman Adii" panose="02010401010101010101" pitchFamily="2" charset="-79"/>
              </a:rPr>
              <a:t>תימא</a:t>
            </a:r>
            <a:r>
              <a:rPr lang="he-IL" sz="1600" dirty="0">
                <a:solidFill>
                  <a:srgbClr val="0070C0"/>
                </a:solidFill>
                <a:latin typeface="Guttman Adii" panose="02010401010101010101" pitchFamily="2" charset="-79"/>
                <a:cs typeface="Guttman Adii" panose="02010401010101010101" pitchFamily="2" charset="-79"/>
              </a:rPr>
              <a:t>, </a:t>
            </a:r>
            <a:r>
              <a:rPr lang="he-IL" sz="1600" dirty="0" err="1">
                <a:solidFill>
                  <a:srgbClr val="0070C0"/>
                </a:solidFill>
                <a:latin typeface="Guttman Adii" panose="02010401010101010101" pitchFamily="2" charset="-79"/>
                <a:cs typeface="Guttman Adii" panose="02010401010101010101" pitchFamily="2" charset="-79"/>
              </a:rPr>
              <a:t>יטור</a:t>
            </a:r>
            <a:r>
              <a:rPr lang="he-IL" sz="1600" dirty="0">
                <a:solidFill>
                  <a:srgbClr val="0070C0"/>
                </a:solidFill>
                <a:latin typeface="Guttman Adii" panose="02010401010101010101" pitchFamily="2" charset="-79"/>
                <a:cs typeface="Guttman Adii" panose="02010401010101010101" pitchFamily="2" charset="-79"/>
              </a:rPr>
              <a:t>, </a:t>
            </a:r>
          </a:p>
          <a:p>
            <a:pPr algn="ctr"/>
            <a:r>
              <a:rPr lang="he-IL" sz="1600" dirty="0" err="1">
                <a:solidFill>
                  <a:srgbClr val="0070C0"/>
                </a:solidFill>
                <a:latin typeface="Guttman Adii" panose="02010401010101010101" pitchFamily="2" charset="-79"/>
                <a:cs typeface="Guttman Adii" panose="02010401010101010101" pitchFamily="2" charset="-79"/>
              </a:rPr>
              <a:t>נפיש</a:t>
            </a:r>
            <a:r>
              <a:rPr lang="he-IL" sz="1600" dirty="0">
                <a:solidFill>
                  <a:srgbClr val="0070C0"/>
                </a:solidFill>
                <a:latin typeface="Guttman Adii" panose="02010401010101010101" pitchFamily="2" charset="-79"/>
                <a:cs typeface="Guttman Adii" panose="02010401010101010101" pitchFamily="2" charset="-79"/>
              </a:rPr>
              <a:t>, קדמה</a:t>
            </a:r>
          </a:p>
        </p:txBody>
      </p:sp>
    </p:spTree>
    <p:extLst>
      <p:ext uri="{BB962C8B-B14F-4D97-AF65-F5344CB8AC3E}">
        <p14:creationId xmlns:p14="http://schemas.microsoft.com/office/powerpoint/2010/main" val="18015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solidFill>
                  <a:srgbClr val="FF0000"/>
                </a:solidFill>
                <a:latin typeface="Guttman Adii" panose="02010401010101010101" pitchFamily="2" charset="-79"/>
                <a:cs typeface="Guttman Adii" panose="02010401010101010101" pitchFamily="2" charset="-79"/>
              </a:rPr>
              <a:t>175</a:t>
            </a:r>
            <a:endParaRPr lang="he-IL" sz="900" dirty="0">
              <a:solidFill>
                <a:srgbClr val="FF0000"/>
              </a:solidFill>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11764" y="4737378"/>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a:p>
            <a:pPr algn="ctr"/>
            <a:r>
              <a:rPr lang="he-IL" sz="1600" dirty="0">
                <a:latin typeface="Guttman Adii" panose="02010401010101010101" pitchFamily="2" charset="-79"/>
                <a:cs typeface="Guttman Adii" panose="02010401010101010101" pitchFamily="2" charset="-79"/>
              </a:rPr>
              <a:t>קבורתה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934888" y="2941403"/>
            <a:ext cx="1122372" cy="923330"/>
          </a:xfrm>
          <a:prstGeom prst="rect">
            <a:avLst/>
          </a:prstGeom>
          <a:solidFill>
            <a:srgbClr val="FFFF00"/>
          </a:solid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a:t>
            </a:r>
          </a:p>
          <a:p>
            <a:pPr algn="ctr"/>
            <a:r>
              <a:rPr lang="he-IL" sz="1400" dirty="0">
                <a:latin typeface="Guttman Adii" panose="02010401010101010101" pitchFamily="2" charset="-79"/>
                <a:cs typeface="Guttman Adii" panose="02010401010101010101" pitchFamily="2" charset="-79"/>
              </a:rPr>
              <a:t>עם קטורה</a:t>
            </a:r>
          </a:p>
          <a:p>
            <a:pPr algn="ctr"/>
            <a:r>
              <a:rPr lang="he-IL" sz="1200" dirty="0">
                <a:latin typeface="Guttman Adii" panose="02010401010101010101" pitchFamily="2" charset="-79"/>
                <a:cs typeface="Guttman Adii" panose="02010401010101010101" pitchFamily="2" charset="-79"/>
              </a:rPr>
              <a:t>(ועם פילגשים ?)</a:t>
            </a:r>
          </a:p>
          <a:p>
            <a:pPr algn="ctr"/>
            <a:r>
              <a:rPr lang="he-IL" sz="1400" dirty="0">
                <a:latin typeface="Guttman Adii" panose="02010401010101010101" pitchFamily="2" charset="-79"/>
                <a:cs typeface="Guttman Adii" panose="02010401010101010101" pitchFamily="2" charset="-79"/>
              </a:rPr>
              <a:t>וצאצאיהם</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830997"/>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a:p>
            <a:pPr algn="ctr"/>
            <a:r>
              <a:rPr lang="he-IL" sz="1600" dirty="0">
                <a:latin typeface="Guttman Adii" panose="02010401010101010101" pitchFamily="2" charset="-79"/>
                <a:cs typeface="Guttman Adii" panose="02010401010101010101" pitchFamily="2" charset="-79"/>
              </a:rPr>
              <a:t>וקבורתו</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88583" y="1816151"/>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sp>
        <p:nvSpPr>
          <p:cNvPr id="40" name="TextBox 39">
            <a:extLst>
              <a:ext uri="{FF2B5EF4-FFF2-40B4-BE49-F238E27FC236}">
                <a16:creationId xmlns:a16="http://schemas.microsoft.com/office/drawing/2014/main" id="{9983A9C7-056C-4795-9344-22DC3D2D111A}"/>
              </a:ext>
            </a:extLst>
          </p:cNvPr>
          <p:cNvSpPr txBox="1"/>
          <p:nvPr/>
        </p:nvSpPr>
        <p:spPr>
          <a:xfrm>
            <a:off x="875920" y="3000824"/>
            <a:ext cx="947761" cy="830997"/>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תיאור</a:t>
            </a:r>
          </a:p>
          <a:p>
            <a:pPr algn="ctr"/>
            <a:r>
              <a:rPr lang="he-IL" sz="1600" dirty="0">
                <a:latin typeface="Guttman Adii" panose="02010401010101010101" pitchFamily="2" charset="-79"/>
                <a:cs typeface="Guttman Adii" panose="02010401010101010101" pitchFamily="2" charset="-79"/>
              </a:rPr>
              <a:t>תולדות ישמעאל</a:t>
            </a:r>
          </a:p>
        </p:txBody>
      </p:sp>
      <p:sp>
        <p:nvSpPr>
          <p:cNvPr id="41" name="TextBox 40">
            <a:extLst>
              <a:ext uri="{FF2B5EF4-FFF2-40B4-BE49-F238E27FC236}">
                <a16:creationId xmlns:a16="http://schemas.microsoft.com/office/drawing/2014/main" id="{175279AA-D473-4E01-AAFF-5953BF1A32DE}"/>
              </a:ext>
            </a:extLst>
          </p:cNvPr>
          <p:cNvSpPr txBox="1"/>
          <p:nvPr/>
        </p:nvSpPr>
        <p:spPr>
          <a:xfrm>
            <a:off x="5316894" y="3566533"/>
            <a:ext cx="658273"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צאצאי</a:t>
            </a:r>
          </a:p>
          <a:p>
            <a:pPr algn="ctr"/>
            <a:r>
              <a:rPr lang="he-IL" sz="1200" dirty="0" err="1">
                <a:latin typeface="Guttman Adii" panose="02010401010101010101" pitchFamily="2" charset="-79"/>
                <a:cs typeface="Guttman Adii" panose="02010401010101010101" pitchFamily="2" charset="-79"/>
              </a:rPr>
              <a:t>נחור</a:t>
            </a:r>
            <a:endParaRPr lang="he-IL" sz="1200" dirty="0">
              <a:latin typeface="Guttman Adii" panose="02010401010101010101" pitchFamily="2" charset="-79"/>
              <a:cs typeface="Guttman Adii" panose="02010401010101010101" pitchFamily="2" charset="-79"/>
            </a:endParaRPr>
          </a:p>
          <a:p>
            <a:pPr algn="ctr"/>
            <a:r>
              <a:rPr lang="he-IL" sz="1200" dirty="0">
                <a:latin typeface="Guttman Adii" panose="02010401010101010101" pitchFamily="2" charset="-79"/>
                <a:cs typeface="Guttman Adii" panose="02010401010101010101" pitchFamily="2" charset="-79"/>
              </a:rPr>
              <a:t>(הולדת רבקה)</a:t>
            </a:r>
          </a:p>
        </p:txBody>
      </p:sp>
      <p:sp>
        <p:nvSpPr>
          <p:cNvPr id="50" name="TextBox 49">
            <a:extLst>
              <a:ext uri="{FF2B5EF4-FFF2-40B4-BE49-F238E27FC236}">
                <a16:creationId xmlns:a16="http://schemas.microsoft.com/office/drawing/2014/main" id="{B6F2EB5C-D17C-4311-A790-9DD3DC28318B}"/>
              </a:ext>
            </a:extLst>
          </p:cNvPr>
          <p:cNvSpPr txBox="1"/>
          <p:nvPr/>
        </p:nvSpPr>
        <p:spPr>
          <a:xfrm>
            <a:off x="1966780" y="4021014"/>
            <a:ext cx="1122372" cy="1384995"/>
          </a:xfrm>
          <a:prstGeom prst="rect">
            <a:avLst/>
          </a:prstGeom>
          <a:solidFill>
            <a:srgbClr val="FFFF00"/>
          </a:solid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הירושה ליצחק</a:t>
            </a:r>
          </a:p>
          <a:p>
            <a:pPr algn="ctr"/>
            <a:r>
              <a:rPr lang="he-IL" sz="1400" dirty="0">
                <a:latin typeface="Guttman Adii" panose="02010401010101010101" pitchFamily="2" charset="-79"/>
                <a:cs typeface="Guttman Adii" panose="02010401010101010101" pitchFamily="2" charset="-79"/>
              </a:rPr>
              <a:t>והמתנות לפילגשים</a:t>
            </a:r>
          </a:p>
          <a:p>
            <a:pPr algn="ctr"/>
            <a:r>
              <a:rPr lang="he-IL" sz="1400" dirty="0">
                <a:latin typeface="Guttman Adii" panose="02010401010101010101" pitchFamily="2" charset="-79"/>
                <a:cs typeface="Guttman Adii" panose="02010401010101010101" pitchFamily="2" charset="-79"/>
              </a:rPr>
              <a:t>ושילוחם ל"ארץ קדם"</a:t>
            </a:r>
          </a:p>
        </p:txBody>
      </p:sp>
      <p:pic>
        <p:nvPicPr>
          <p:cNvPr id="1028" name="Picture 4" descr="×ª××× × ×§×©××¨×">
            <a:extLst>
              <a:ext uri="{FF2B5EF4-FFF2-40B4-BE49-F238E27FC236}">
                <a16:creationId xmlns:a16="http://schemas.microsoft.com/office/drawing/2014/main" id="{B44E5767-C6E2-4DB2-B430-AC72756D88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516237" y="238852"/>
            <a:ext cx="3516593" cy="146736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C0CB8D8-AA2F-4E77-9E8F-E055916057B2}"/>
              </a:ext>
            </a:extLst>
          </p:cNvPr>
          <p:cNvSpPr txBox="1"/>
          <p:nvPr/>
        </p:nvSpPr>
        <p:spPr>
          <a:xfrm>
            <a:off x="4754825" y="512029"/>
            <a:ext cx="1533913" cy="830997"/>
          </a:xfrm>
          <a:prstGeom prst="rect">
            <a:avLst/>
          </a:prstGeom>
          <a:noFill/>
        </p:spPr>
        <p:txBody>
          <a:bodyPr wrap="square" rtlCol="1">
            <a:spAutoFit/>
          </a:bodyPr>
          <a:lstStyle/>
          <a:p>
            <a:pPr algn="ctr"/>
            <a:r>
              <a:rPr lang="he-IL" sz="1600" dirty="0">
                <a:solidFill>
                  <a:schemeClr val="bg1"/>
                </a:solidFill>
                <a:latin typeface="Guttman Adii" panose="02010401010101010101" pitchFamily="2" charset="-79"/>
                <a:cs typeface="Guttman Adii" panose="02010401010101010101" pitchFamily="2" charset="-79"/>
              </a:rPr>
              <a:t>נישואין עם </a:t>
            </a:r>
          </a:p>
          <a:p>
            <a:pPr algn="ctr"/>
            <a:r>
              <a:rPr lang="he-IL" sz="1600" dirty="0">
                <a:solidFill>
                  <a:schemeClr val="bg1"/>
                </a:solidFill>
                <a:latin typeface="Guttman Adii" panose="02010401010101010101" pitchFamily="2" charset="-79"/>
                <a:cs typeface="Guttman Adii" panose="02010401010101010101" pitchFamily="2" charset="-79"/>
              </a:rPr>
              <a:t>קטורה וצאצאיו, </a:t>
            </a:r>
          </a:p>
          <a:p>
            <a:pPr algn="ctr"/>
            <a:r>
              <a:rPr lang="he-IL" sz="1600" dirty="0">
                <a:solidFill>
                  <a:schemeClr val="bg1"/>
                </a:solidFill>
                <a:latin typeface="Guttman Adii" panose="02010401010101010101" pitchFamily="2" charset="-79"/>
                <a:cs typeface="Guttman Adii" panose="02010401010101010101" pitchFamily="2" charset="-79"/>
              </a:rPr>
              <a:t>תולדות ישמעאל </a:t>
            </a:r>
            <a:endParaRPr lang="he-IL" sz="400" dirty="0">
              <a:solidFill>
                <a:schemeClr val="bg1"/>
              </a:solidFill>
              <a:latin typeface="Guttman Adii" panose="02010401010101010101" pitchFamily="2" charset="-79"/>
              <a:cs typeface="Guttman Adii" panose="02010401010101010101" pitchFamily="2" charset="-79"/>
            </a:endParaRPr>
          </a:p>
        </p:txBody>
      </p:sp>
      <p:sp>
        <p:nvSpPr>
          <p:cNvPr id="42" name="TextBox 41">
            <a:extLst>
              <a:ext uri="{FF2B5EF4-FFF2-40B4-BE49-F238E27FC236}">
                <a16:creationId xmlns:a16="http://schemas.microsoft.com/office/drawing/2014/main" id="{675158BA-35B1-4DD1-B8E4-6F5468E19E4E}"/>
              </a:ext>
            </a:extLst>
          </p:cNvPr>
          <p:cNvSpPr txBox="1"/>
          <p:nvPr/>
        </p:nvSpPr>
        <p:spPr>
          <a:xfrm>
            <a:off x="6605488" y="459719"/>
            <a:ext cx="936183" cy="830997"/>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a:solidFill>
                  <a:schemeClr val="bg1"/>
                </a:solidFill>
                <a:latin typeface="Guttman Adii" panose="02010401010101010101" pitchFamily="2" charset="-79"/>
                <a:cs typeface="Guttman Adii" panose="02010401010101010101" pitchFamily="2" charset="-79"/>
              </a:rPr>
              <a:t>כה</a:t>
            </a:r>
          </a:p>
        </p:txBody>
      </p:sp>
    </p:spTree>
    <p:extLst>
      <p:ext uri="{BB962C8B-B14F-4D97-AF65-F5344CB8AC3E}">
        <p14:creationId xmlns:p14="http://schemas.microsoft.com/office/powerpoint/2010/main" val="7637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wipe(down)">
                                      <p:cBhvr>
                                        <p:cTn id="137" dur="275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wipe(down)">
                                      <p:cBhvr>
                                        <p:cTn id="142" dur="275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wipe(down)">
                                      <p:cBhvr>
                                        <p:cTn id="147" dur="275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wipe(down)">
                                      <p:cBhvr>
                                        <p:cTn id="152" dur="2750"/>
                                        <p:tgtEl>
                                          <p:spTgt spid="5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down)">
                                      <p:cBhvr>
                                        <p:cTn id="157" dur="2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P spid="40" grpId="0" animBg="1"/>
      <p:bldP spid="41" grpId="0" animBg="1"/>
      <p:bldP spid="50" grpId="0" animBg="1"/>
      <p:bldP spid="54" grpId="0"/>
      <p:bldP spid="4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3885060367"/>
              </p:ext>
            </p:extLst>
          </p:nvPr>
        </p:nvGraphicFramePr>
        <p:xfrm>
          <a:off x="9503308" y="1965680"/>
          <a:ext cx="1908862" cy="4636058"/>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762505">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דבקות</a:t>
                      </a:r>
                    </a:p>
                    <a:p>
                      <a:pPr indent="-635" algn="r" rtl="1">
                        <a:spcAft>
                          <a:spcPts val="0"/>
                        </a:spcAft>
                      </a:pPr>
                      <a:r>
                        <a:rPr lang="he-IL" sz="2400" dirty="0">
                          <a:effectLst/>
                          <a:latin typeface="Guttman Adii" panose="02010401010101010101" pitchFamily="2" charset="-79"/>
                          <a:cs typeface="Guttman Adii" panose="02010401010101010101" pitchFamily="2" charset="-79"/>
                        </a:rPr>
                        <a:t>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446857">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לכל </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48994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בצדק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2397" y="2173849"/>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4727" y="3819166"/>
            <a:ext cx="715342" cy="929086"/>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4726" y="5281342"/>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150809" y="1902628"/>
            <a:ext cx="9110842" cy="4878259"/>
          </a:xfrm>
          <a:prstGeom prst="rect">
            <a:avLst/>
          </a:prstGeom>
          <a:ln w="57150">
            <a:solidFill>
              <a:schemeClr val="tx1"/>
            </a:solidFill>
          </a:ln>
        </p:spPr>
        <p:txBody>
          <a:bodyPr wrap="square">
            <a:spAutoFit/>
          </a:bodyPr>
          <a:lstStyle/>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100" dirty="0">
              <a:solidFill>
                <a:srgbClr val="4A4A4A"/>
              </a:solidFill>
              <a:latin typeface="Times New Roman" panose="02020603050405020304" pitchFamily="18" charset="0"/>
              <a:cs typeface="frankruehl" panose="020E0503060101010101" pitchFamily="34" charset="-79"/>
            </a:endParaRPr>
          </a:p>
          <a:p>
            <a:pPr algn="just" fontAlgn="base"/>
            <a:endParaRPr lang="he-IL" sz="11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2F57C4B6-9870-4FA2-A839-20E4C851CEE0}"/>
              </a:ext>
            </a:extLst>
          </p:cNvPr>
          <p:cNvSpPr/>
          <p:nvPr/>
        </p:nvSpPr>
        <p:spPr>
          <a:xfrm>
            <a:off x="271310" y="1450883"/>
            <a:ext cx="8990341" cy="5386090"/>
          </a:xfrm>
          <a:prstGeom prst="rect">
            <a:avLst/>
          </a:prstGeom>
        </p:spPr>
        <p:txBody>
          <a:bodyPr wrap="square">
            <a:spAutoFit/>
          </a:bodyPr>
          <a:lstStyle/>
          <a:p>
            <a:endParaRPr lang="he-IL" sz="1600" b="1" dirty="0">
              <a:ea typeface="Times New Roman" panose="02020603050405020304" pitchFamily="18" charset="0"/>
              <a:cs typeface="David" panose="020E0502060401010101" pitchFamily="34" charset="-79"/>
            </a:endParaRPr>
          </a:p>
          <a:p>
            <a:endParaRPr lang="he-IL" sz="1600" b="1" dirty="0">
              <a:ea typeface="Times New Roman" panose="02020603050405020304" pitchFamily="18" charset="0"/>
              <a:cs typeface="David" panose="020E0502060401010101" pitchFamily="34" charset="-79"/>
            </a:endParaRPr>
          </a:p>
          <a:p>
            <a:r>
              <a:rPr lang="he-IL" sz="1600" b="1" dirty="0">
                <a:ea typeface="Times New Roman" panose="02020603050405020304" pitchFamily="18" charset="0"/>
                <a:cs typeface="David" panose="020E0502060401010101" pitchFamily="34" charset="-79"/>
              </a:rPr>
              <a:t>צאצאי אברהם הנוספים (מקטורה ומפילגשים)</a:t>
            </a:r>
          </a:p>
          <a:p>
            <a:r>
              <a:rPr lang="he-IL" sz="1600" b="1" dirty="0">
                <a:ea typeface="Times New Roman" panose="02020603050405020304" pitchFamily="18" charset="0"/>
                <a:cs typeface="David" panose="020E0502060401010101" pitchFamily="34" charset="-79"/>
              </a:rPr>
              <a:t>(א) </a:t>
            </a:r>
            <a:r>
              <a:rPr lang="he-IL" sz="1600" dirty="0">
                <a:ea typeface="Times New Roman" panose="02020603050405020304" pitchFamily="18" charset="0"/>
                <a:cs typeface="David" panose="020E0502060401010101" pitchFamily="34" charset="-79"/>
              </a:rPr>
              <a:t>וַיֹּסֶף אַבְרָהָם </a:t>
            </a:r>
            <a:r>
              <a:rPr lang="he-IL" sz="1600" dirty="0" err="1">
                <a:ea typeface="Times New Roman" panose="02020603050405020304" pitchFamily="18" charset="0"/>
                <a:cs typeface="David" panose="020E0502060401010101" pitchFamily="34" charset="-79"/>
              </a:rPr>
              <a:t>וַיִּקַּח</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אִשָּׁה</a:t>
            </a:r>
            <a:r>
              <a:rPr lang="he-IL" sz="1600" dirty="0">
                <a:ea typeface="Times New Roman" panose="02020603050405020304" pitchFamily="18" charset="0"/>
                <a:cs typeface="David" panose="020E0502060401010101" pitchFamily="34" charset="-79"/>
              </a:rPr>
              <a:t> וּשְׁמָהּ קְטוּרָה: </a:t>
            </a:r>
          </a:p>
          <a:p>
            <a:r>
              <a:rPr lang="he-IL" sz="1600" b="1" dirty="0">
                <a:ea typeface="Times New Roman" panose="02020603050405020304" pitchFamily="18" charset="0"/>
                <a:cs typeface="David" panose="020E0502060401010101" pitchFamily="34" charset="-79"/>
              </a:rPr>
              <a:t>(ב) </a:t>
            </a:r>
            <a:r>
              <a:rPr lang="he-IL" sz="1600" dirty="0">
                <a:ea typeface="Times New Roman" panose="02020603050405020304" pitchFamily="18" charset="0"/>
                <a:cs typeface="David" panose="020E0502060401010101" pitchFamily="34" charset="-79"/>
              </a:rPr>
              <a:t>וַתֵּלֶד לוֹ אֶת זִמְרָן וְאֶת </a:t>
            </a:r>
            <a:r>
              <a:rPr lang="he-IL" sz="1600" dirty="0" err="1">
                <a:ea typeface="Times New Roman" panose="02020603050405020304" pitchFamily="18" charset="0"/>
                <a:cs typeface="David" panose="020E0502060401010101" pitchFamily="34" charset="-79"/>
              </a:rPr>
              <a:t>יָקְשָׁן</a:t>
            </a:r>
            <a:r>
              <a:rPr lang="he-IL" sz="1600" dirty="0">
                <a:ea typeface="Times New Roman" panose="02020603050405020304" pitchFamily="18" charset="0"/>
                <a:cs typeface="David" panose="020E0502060401010101" pitchFamily="34" charset="-79"/>
              </a:rPr>
              <a:t> וְאֶת מְדָן וְאֶת מִדְיָן, וְאֶת </a:t>
            </a:r>
            <a:r>
              <a:rPr lang="he-IL" sz="1600" dirty="0" err="1">
                <a:ea typeface="Times New Roman" panose="02020603050405020304" pitchFamily="18" charset="0"/>
                <a:cs typeface="David" panose="020E0502060401010101" pitchFamily="34" charset="-79"/>
              </a:rPr>
              <a:t>יִשְׁבָּק</a:t>
            </a:r>
            <a:r>
              <a:rPr lang="he-IL" sz="1600" dirty="0">
                <a:ea typeface="Times New Roman" panose="02020603050405020304" pitchFamily="18" charset="0"/>
                <a:cs typeface="David" panose="020E0502060401010101" pitchFamily="34" charset="-79"/>
              </a:rPr>
              <a:t> וְאֶת </a:t>
            </a:r>
            <a:r>
              <a:rPr lang="he-IL" sz="1600" dirty="0" err="1">
                <a:ea typeface="Times New Roman" panose="02020603050405020304" pitchFamily="18" charset="0"/>
                <a:cs typeface="David" panose="020E0502060401010101" pitchFamily="34" charset="-79"/>
              </a:rPr>
              <a:t>שׁוּח</a:t>
            </a:r>
            <a:r>
              <a:rPr lang="he-IL" sz="1600" dirty="0">
                <a:ea typeface="Times New Roman" panose="02020603050405020304" pitchFamily="18" charset="0"/>
                <a:cs typeface="David" panose="020E0502060401010101" pitchFamily="34" charset="-79"/>
              </a:rPr>
              <a:t>ַ: </a:t>
            </a:r>
            <a:r>
              <a:rPr lang="he-IL" sz="1600" b="1" dirty="0">
                <a:ea typeface="Times New Roman" panose="02020603050405020304" pitchFamily="18" charset="0"/>
                <a:cs typeface="David" panose="020E0502060401010101" pitchFamily="34" charset="-79"/>
              </a:rPr>
              <a:t>(ג) </a:t>
            </a:r>
            <a:r>
              <a:rPr lang="he-IL" sz="1600" dirty="0" err="1">
                <a:ea typeface="Times New Roman" panose="02020603050405020304" pitchFamily="18" charset="0"/>
                <a:cs typeface="David" panose="020E0502060401010101" pitchFamily="34" charset="-79"/>
              </a:rPr>
              <a:t>וְיָקְשָׁן</a:t>
            </a:r>
            <a:r>
              <a:rPr lang="he-IL" sz="1600" dirty="0">
                <a:ea typeface="Times New Roman" panose="02020603050405020304" pitchFamily="18" charset="0"/>
                <a:cs typeface="David" panose="020E0502060401010101" pitchFamily="34" charset="-79"/>
              </a:rPr>
              <a:t> יָלַד אֶת שְׁבָא וְאֶת </a:t>
            </a:r>
            <a:r>
              <a:rPr lang="he-IL" sz="1600" dirty="0" err="1">
                <a:ea typeface="Times New Roman" panose="02020603050405020304" pitchFamily="18" charset="0"/>
                <a:cs typeface="David" panose="020E0502060401010101" pitchFamily="34" charset="-79"/>
              </a:rPr>
              <a:t>דְּדָן</a:t>
            </a:r>
            <a:r>
              <a:rPr lang="he-IL" sz="1600" dirty="0">
                <a:ea typeface="Times New Roman" panose="02020603050405020304" pitchFamily="18" charset="0"/>
                <a:cs typeface="David" panose="020E0502060401010101" pitchFamily="34" charset="-79"/>
              </a:rPr>
              <a:t>, וּבְנֵי </a:t>
            </a:r>
            <a:r>
              <a:rPr lang="he-IL" sz="1600" dirty="0" err="1">
                <a:ea typeface="Times New Roman" panose="02020603050405020304" pitchFamily="18" charset="0"/>
                <a:cs typeface="David" panose="020E0502060401010101" pitchFamily="34" charset="-79"/>
              </a:rPr>
              <a:t>דְדָן</a:t>
            </a:r>
            <a:r>
              <a:rPr lang="he-IL" sz="1600" dirty="0">
                <a:ea typeface="Times New Roman" panose="02020603050405020304" pitchFamily="18" charset="0"/>
                <a:cs typeface="David" panose="020E0502060401010101" pitchFamily="34" charset="-79"/>
              </a:rPr>
              <a:t> הָיוּ </a:t>
            </a:r>
            <a:r>
              <a:rPr lang="he-IL" sz="1600" dirty="0" err="1">
                <a:ea typeface="Times New Roman" panose="02020603050405020304" pitchFamily="18" charset="0"/>
                <a:cs typeface="David" panose="020E0502060401010101" pitchFamily="34" charset="-79"/>
              </a:rPr>
              <a:t>אַשּׁוּרִם</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וּלְטוּשִׁם</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וּלְאֻמִּים</a:t>
            </a:r>
            <a:r>
              <a:rPr lang="he-IL" sz="1600" dirty="0">
                <a:ea typeface="Times New Roman" panose="02020603050405020304" pitchFamily="18" charset="0"/>
                <a:cs typeface="David" panose="020E0502060401010101" pitchFamily="34" charset="-79"/>
              </a:rPr>
              <a:t>: </a:t>
            </a:r>
            <a:r>
              <a:rPr lang="he-IL" sz="1600" b="1" dirty="0">
                <a:ea typeface="Times New Roman" panose="02020603050405020304" pitchFamily="18" charset="0"/>
                <a:cs typeface="David" panose="020E0502060401010101" pitchFamily="34" charset="-79"/>
              </a:rPr>
              <a:t>(ד) </a:t>
            </a:r>
            <a:r>
              <a:rPr lang="he-IL" sz="1600" dirty="0">
                <a:ea typeface="Times New Roman" panose="02020603050405020304" pitchFamily="18" charset="0"/>
                <a:cs typeface="David" panose="020E0502060401010101" pitchFamily="34" charset="-79"/>
              </a:rPr>
              <a:t>וּבְנֵי מִדְיָן </a:t>
            </a:r>
            <a:r>
              <a:rPr lang="he-IL" sz="1600" dirty="0" err="1">
                <a:ea typeface="Times New Roman" panose="02020603050405020304" pitchFamily="18" charset="0"/>
                <a:cs typeface="David" panose="020E0502060401010101" pitchFamily="34" charset="-79"/>
              </a:rPr>
              <a:t>עֵיפָה</a:t>
            </a:r>
            <a:r>
              <a:rPr lang="he-IL" sz="1600" dirty="0">
                <a:ea typeface="Times New Roman" panose="02020603050405020304" pitchFamily="18" charset="0"/>
                <a:cs typeface="David" panose="020E0502060401010101" pitchFamily="34" charset="-79"/>
              </a:rPr>
              <a:t> וָעֵפֶר וַחֲנֹךְ </a:t>
            </a:r>
            <a:r>
              <a:rPr lang="he-IL" sz="1600" dirty="0" err="1">
                <a:ea typeface="Times New Roman" panose="02020603050405020304" pitchFamily="18" charset="0"/>
                <a:cs typeface="David" panose="020E0502060401010101" pitchFamily="34" charset="-79"/>
              </a:rPr>
              <a:t>וַאֲבִידָע</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וְאֶלְדָּעָה</a:t>
            </a:r>
            <a:r>
              <a:rPr lang="he-IL" sz="1600" dirty="0">
                <a:ea typeface="Times New Roman" panose="02020603050405020304" pitchFamily="18" charset="0"/>
                <a:cs typeface="David" panose="020E0502060401010101" pitchFamily="34" charset="-79"/>
              </a:rPr>
              <a:t>, כָּל אֵלֶּה בְּנֵי קְטוּרָה: </a:t>
            </a:r>
          </a:p>
          <a:p>
            <a:r>
              <a:rPr lang="he-IL" sz="2000" b="1" dirty="0">
                <a:solidFill>
                  <a:srgbClr val="FF0000"/>
                </a:solidFill>
                <a:ea typeface="Times New Roman" panose="02020603050405020304" pitchFamily="18" charset="0"/>
                <a:cs typeface="David" panose="020E0502060401010101" pitchFamily="34" charset="-79"/>
              </a:rPr>
              <a:t>(ה) </a:t>
            </a:r>
            <a:r>
              <a:rPr lang="he-IL" sz="2000" b="1" dirty="0" err="1">
                <a:solidFill>
                  <a:srgbClr val="FF0000"/>
                </a:solidFill>
                <a:ea typeface="Times New Roman" panose="02020603050405020304" pitchFamily="18" charset="0"/>
                <a:cs typeface="David" panose="020E0502060401010101" pitchFamily="34" charset="-79"/>
              </a:rPr>
              <a:t>וַיִּתֵּן</a:t>
            </a:r>
            <a:r>
              <a:rPr lang="he-IL" sz="2000" b="1" dirty="0">
                <a:solidFill>
                  <a:srgbClr val="FF0000"/>
                </a:solidFill>
                <a:ea typeface="Times New Roman" panose="02020603050405020304" pitchFamily="18" charset="0"/>
                <a:cs typeface="David" panose="020E0502060401010101" pitchFamily="34" charset="-79"/>
              </a:rPr>
              <a:t> אַבְרָהָם אֶת כָּל אֲשֶׁר לוֹ לְיִצְחָק: </a:t>
            </a:r>
            <a:r>
              <a:rPr lang="he-IL" sz="2000" b="1" dirty="0">
                <a:solidFill>
                  <a:schemeClr val="accent6">
                    <a:lumMod val="75000"/>
                  </a:schemeClr>
                </a:solidFill>
                <a:ea typeface="Times New Roman" panose="02020603050405020304" pitchFamily="18" charset="0"/>
                <a:cs typeface="David" panose="020E0502060401010101" pitchFamily="34" charset="-79"/>
              </a:rPr>
              <a:t>(ו) וְלִבְנֵי הַפִּילַגְשִׁים אֲשֶׁר לְאַבְרָהָם נָתַן אַבְרָהָם מַתָּנֹת</a:t>
            </a:r>
            <a:r>
              <a:rPr lang="he-IL" sz="1600" dirty="0">
                <a:ea typeface="Times New Roman" panose="02020603050405020304" pitchFamily="18" charset="0"/>
                <a:cs typeface="David" panose="020E0502060401010101" pitchFamily="34" charset="-79"/>
              </a:rPr>
              <a:t>, וַיְשַׁלְּחֵם מֵעַל יִצְחָק בְּנוֹ בְּעוֹדֶנּוּ חַי קֵדְמָה אֶל אֶרֶץ קֶדֶם: </a:t>
            </a:r>
            <a:r>
              <a:rPr lang="he-IL" sz="1600" b="1" dirty="0">
                <a:ea typeface="Times New Roman" panose="02020603050405020304" pitchFamily="18" charset="0"/>
                <a:cs typeface="David" panose="020E0502060401010101" pitchFamily="34" charset="-79"/>
              </a:rPr>
              <a:t>(ז) </a:t>
            </a:r>
            <a:r>
              <a:rPr lang="he-IL" sz="1600" dirty="0">
                <a:ea typeface="Times New Roman" panose="02020603050405020304" pitchFamily="18" charset="0"/>
                <a:cs typeface="David" panose="020E0502060401010101" pitchFamily="34" charset="-79"/>
              </a:rPr>
              <a:t>וְאֵלֶּה יְמֵי שְׁנֵי חַיֵּי אַבְרָהָם אֲשֶׁר חָי, מְאַת שָׁנָה וְשִׁבְעִים שָׁנָה וְחָמֵשׁ שָׁנִים: </a:t>
            </a:r>
          </a:p>
          <a:p>
            <a:endParaRPr lang="he-IL" sz="500" b="1" dirty="0">
              <a:ea typeface="Times New Roman" panose="02020603050405020304" pitchFamily="18" charset="0"/>
              <a:cs typeface="David" panose="020E0502060401010101" pitchFamily="34" charset="-79"/>
            </a:endParaRPr>
          </a:p>
          <a:p>
            <a:r>
              <a:rPr lang="he-IL" sz="1600" b="1" dirty="0">
                <a:ea typeface="Times New Roman" panose="02020603050405020304" pitchFamily="18" charset="0"/>
                <a:cs typeface="David" panose="020E0502060401010101" pitchFamily="34" charset="-79"/>
              </a:rPr>
              <a:t>מות אברהם וקבורתו במערת המכפלה</a:t>
            </a:r>
          </a:p>
          <a:p>
            <a:r>
              <a:rPr lang="he-IL" sz="1600" dirty="0">
                <a:ea typeface="Times New Roman" panose="02020603050405020304" pitchFamily="18" charset="0"/>
                <a:cs typeface="David" panose="020E0502060401010101" pitchFamily="34" charset="-79"/>
              </a:rPr>
              <a:t>(ח)</a:t>
            </a:r>
            <a:r>
              <a:rPr lang="he-IL" sz="1600" b="1"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וַיִּגְוַע</a:t>
            </a:r>
            <a:r>
              <a:rPr lang="he-IL" sz="1600" dirty="0">
                <a:ea typeface="Times New Roman" panose="02020603050405020304" pitchFamily="18" charset="0"/>
                <a:cs typeface="David" panose="020E0502060401010101" pitchFamily="34" charset="-79"/>
              </a:rPr>
              <a:t> וַיָּמָת אַבְרָהָם בְּשֵׂיבָה טוֹבָה זָקֵן וְשָׂבֵעַ, </a:t>
            </a:r>
            <a:r>
              <a:rPr lang="he-IL" sz="1600" dirty="0" err="1">
                <a:ea typeface="Times New Roman" panose="02020603050405020304" pitchFamily="18" charset="0"/>
                <a:cs typeface="David" panose="020E0502060401010101" pitchFamily="34" charset="-79"/>
              </a:rPr>
              <a:t>וַיֵּאָסֶף</a:t>
            </a:r>
            <a:r>
              <a:rPr lang="he-IL" sz="1600" dirty="0">
                <a:ea typeface="Times New Roman" panose="02020603050405020304" pitchFamily="18" charset="0"/>
                <a:cs typeface="David" panose="020E0502060401010101" pitchFamily="34" charset="-79"/>
              </a:rPr>
              <a:t> אֶל עַמָּיו: </a:t>
            </a:r>
            <a:r>
              <a:rPr lang="he-IL" sz="1600" b="1" dirty="0">
                <a:ea typeface="Times New Roman" panose="02020603050405020304" pitchFamily="18" charset="0"/>
                <a:cs typeface="David" panose="020E0502060401010101" pitchFamily="34" charset="-79"/>
              </a:rPr>
              <a:t>(ט) </a:t>
            </a:r>
            <a:r>
              <a:rPr lang="he-IL" sz="1600" dirty="0">
                <a:ea typeface="Times New Roman" panose="02020603050405020304" pitchFamily="18" charset="0"/>
                <a:cs typeface="David" panose="020E0502060401010101" pitchFamily="34" charset="-79"/>
              </a:rPr>
              <a:t>וַיִּקְבְּרוּ אֹתוֹ יִצְחָק וְיִשְׁמָעֵאל בָּנָיו אֶל מְעָרַת הַמַּכְפֵּלָה, אֶל שְׂדֵה עֶפְרֹן בֶּן </a:t>
            </a:r>
            <a:r>
              <a:rPr lang="he-IL" sz="1600" dirty="0" err="1">
                <a:ea typeface="Times New Roman" panose="02020603050405020304" pitchFamily="18" charset="0"/>
                <a:cs typeface="David" panose="020E0502060401010101" pitchFamily="34" charset="-79"/>
              </a:rPr>
              <a:t>צֹחַר</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הַחִתִּי</a:t>
            </a:r>
            <a:r>
              <a:rPr lang="he-IL" sz="1600" dirty="0">
                <a:ea typeface="Times New Roman" panose="02020603050405020304" pitchFamily="18" charset="0"/>
                <a:cs typeface="David" panose="020E0502060401010101" pitchFamily="34" charset="-79"/>
              </a:rPr>
              <a:t> אֲשֶׁר עַל פְּנֵי מַמְרֵא: </a:t>
            </a:r>
            <a:r>
              <a:rPr lang="he-IL" sz="1600" b="1" dirty="0">
                <a:ea typeface="Times New Roman" panose="02020603050405020304" pitchFamily="18" charset="0"/>
                <a:cs typeface="David" panose="020E0502060401010101" pitchFamily="34" charset="-79"/>
              </a:rPr>
              <a:t>(י) </a:t>
            </a:r>
            <a:r>
              <a:rPr lang="he-IL" sz="1600" dirty="0">
                <a:ea typeface="Times New Roman" panose="02020603050405020304" pitchFamily="18" charset="0"/>
                <a:cs typeface="David" panose="020E0502060401010101" pitchFamily="34" charset="-79"/>
              </a:rPr>
              <a:t>הַשָּׂדֶה אֲשֶׁר קָנָה אַבְרָהָם מֵאֵת בְּנֵי חֵת, שָׁמָּה קֻבַּר אַבְרָהָם וְשָׂרָה אִשְׁתּוֹ: </a:t>
            </a:r>
          </a:p>
          <a:p>
            <a:endParaRPr lang="he-IL" sz="500" b="1" dirty="0">
              <a:ea typeface="Times New Roman" panose="02020603050405020304" pitchFamily="18" charset="0"/>
              <a:cs typeface="David" panose="020E0502060401010101" pitchFamily="34" charset="-79"/>
            </a:endParaRPr>
          </a:p>
          <a:p>
            <a:pPr algn="ctr"/>
            <a:r>
              <a:rPr lang="he-IL" sz="1600" b="1" dirty="0">
                <a:ea typeface="Times New Roman" panose="02020603050405020304" pitchFamily="18" charset="0"/>
                <a:cs typeface="David" panose="020E0502060401010101" pitchFamily="34" charset="-79"/>
              </a:rPr>
              <a:t>(יא) </a:t>
            </a:r>
            <a:r>
              <a:rPr lang="he-IL" sz="1600" dirty="0">
                <a:ea typeface="Times New Roman" panose="02020603050405020304" pitchFamily="18" charset="0"/>
                <a:cs typeface="David" panose="020E0502060401010101" pitchFamily="34" charset="-79"/>
              </a:rPr>
              <a:t>וַיְהִי אַחֲרֵי מוֹת אַבְרָהָם וַיְבָרֶךְ </a:t>
            </a:r>
            <a:r>
              <a:rPr lang="he-IL" sz="1600" dirty="0" err="1">
                <a:ea typeface="Times New Roman" panose="02020603050405020304" pitchFamily="18" charset="0"/>
                <a:cs typeface="David" panose="020E0502060401010101" pitchFamily="34" charset="-79"/>
              </a:rPr>
              <a:t>אֱלֹקִים</a:t>
            </a:r>
            <a:r>
              <a:rPr lang="he-IL" sz="1600" dirty="0">
                <a:ea typeface="Times New Roman" panose="02020603050405020304" pitchFamily="18" charset="0"/>
                <a:cs typeface="David" panose="020E0502060401010101" pitchFamily="34" charset="-79"/>
              </a:rPr>
              <a:t> אֶת יִצְחָק בְּנוֹ, וַיֵּשֶׁב יִצְחָק עִם בְּאֵר לַחַי רֹאִי: </a:t>
            </a:r>
          </a:p>
          <a:p>
            <a:endParaRPr lang="he-IL" sz="200" b="1" dirty="0">
              <a:ea typeface="Times New Roman" panose="02020603050405020304" pitchFamily="18" charset="0"/>
              <a:cs typeface="David" panose="020E0502060401010101" pitchFamily="34" charset="-79"/>
            </a:endParaRPr>
          </a:p>
          <a:p>
            <a:endParaRPr lang="he-IL" sz="300" b="1" dirty="0">
              <a:ea typeface="Times New Roman" panose="02020603050405020304" pitchFamily="18" charset="0"/>
              <a:cs typeface="David" panose="020E0502060401010101" pitchFamily="34" charset="-79"/>
            </a:endParaRPr>
          </a:p>
          <a:p>
            <a:r>
              <a:rPr lang="he-IL" sz="1600" b="1" dirty="0">
                <a:ea typeface="Times New Roman" panose="02020603050405020304" pitchFamily="18" charset="0"/>
                <a:cs typeface="David" panose="020E0502060401010101" pitchFamily="34" charset="-79"/>
              </a:rPr>
              <a:t>תולדות ישמעאל וצאצאיו</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יב</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וְאֵלֶּה </a:t>
            </a:r>
            <a:r>
              <a:rPr lang="he-IL" sz="1600" dirty="0" err="1">
                <a:ea typeface="Times New Roman" panose="02020603050405020304" pitchFamily="18" charset="0"/>
                <a:cs typeface="David" panose="020E0502060401010101" pitchFamily="34" charset="-79"/>
              </a:rPr>
              <a:t>תֹּלְדֹת</a:t>
            </a:r>
            <a:r>
              <a:rPr lang="he-IL" sz="1600" dirty="0">
                <a:ea typeface="Times New Roman" panose="02020603050405020304" pitchFamily="18" charset="0"/>
                <a:cs typeface="David" panose="020E0502060401010101" pitchFamily="34" charset="-79"/>
              </a:rPr>
              <a:t> יִשְׁמָעֵאל בֶּן אַבְרָהָם, אֲשֶׁר יָלְדָה הָגָר הַמִּצְרִית שִׁפְחַת שָׂרָה לְאַבְרָהָם: </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יג</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וְאֵלֶּה שְׁמוֹת בְּנֵי יִשְׁמָעֵאל </a:t>
            </a:r>
            <a:r>
              <a:rPr lang="he-IL" sz="1600" dirty="0" err="1">
                <a:ea typeface="Times New Roman" panose="02020603050405020304" pitchFamily="18" charset="0"/>
                <a:cs typeface="David" panose="020E0502060401010101" pitchFamily="34" charset="-79"/>
              </a:rPr>
              <a:t>בִּשְׁמֹתָם</a:t>
            </a:r>
            <a:r>
              <a:rPr lang="he-IL" sz="1600" dirty="0">
                <a:ea typeface="Times New Roman" panose="02020603050405020304" pitchFamily="18" charset="0"/>
                <a:cs typeface="David" panose="020E0502060401010101" pitchFamily="34" charset="-79"/>
              </a:rPr>
              <a:t> לְתוֹלְדֹתָם: </a:t>
            </a:r>
          </a:p>
          <a:p>
            <a:r>
              <a:rPr lang="he-IL" sz="1600" dirty="0">
                <a:ea typeface="Times New Roman" panose="02020603050405020304" pitchFamily="18" charset="0"/>
                <a:cs typeface="David" panose="020E0502060401010101" pitchFamily="34" charset="-79"/>
              </a:rPr>
              <a:t>        בְּכֹר </a:t>
            </a:r>
            <a:r>
              <a:rPr lang="he-IL" sz="1600" dirty="0" err="1">
                <a:ea typeface="Times New Roman" panose="02020603050405020304" pitchFamily="18" charset="0"/>
                <a:cs typeface="David" panose="020E0502060401010101" pitchFamily="34" charset="-79"/>
              </a:rPr>
              <a:t>יִשְׁמָעֵאל-נְבָיֹת</a:t>
            </a:r>
            <a:r>
              <a:rPr lang="he-IL" sz="1600" dirty="0">
                <a:ea typeface="Times New Roman" panose="02020603050405020304" pitchFamily="18" charset="0"/>
                <a:cs typeface="David" panose="020E0502060401010101" pitchFamily="34" charset="-79"/>
              </a:rPr>
              <a:t> וְקֵדָר </a:t>
            </a:r>
            <a:r>
              <a:rPr lang="he-IL" sz="1600" dirty="0" err="1">
                <a:ea typeface="Times New Roman" panose="02020603050405020304" pitchFamily="18" charset="0"/>
                <a:cs typeface="David" panose="020E0502060401010101" pitchFamily="34" charset="-79"/>
              </a:rPr>
              <a:t>וְאַדְבְּאֵל</a:t>
            </a:r>
            <a:r>
              <a:rPr lang="he-IL" sz="1600" dirty="0">
                <a:ea typeface="Times New Roman" panose="02020603050405020304" pitchFamily="18" charset="0"/>
                <a:cs typeface="David" panose="020E0502060401010101" pitchFamily="34" charset="-79"/>
              </a:rPr>
              <a:t> וּמִבְשָׂם: </a:t>
            </a:r>
            <a:r>
              <a:rPr lang="he-IL" sz="1600" b="1" dirty="0">
                <a:ea typeface="Times New Roman" panose="02020603050405020304" pitchFamily="18" charset="0"/>
                <a:cs typeface="David" panose="020E0502060401010101" pitchFamily="34" charset="-79"/>
              </a:rPr>
              <a:t>(יד) </a:t>
            </a:r>
            <a:r>
              <a:rPr lang="he-IL" sz="1600" dirty="0">
                <a:ea typeface="Times New Roman" panose="02020603050405020304" pitchFamily="18" charset="0"/>
                <a:cs typeface="David" panose="020E0502060401010101" pitchFamily="34" charset="-79"/>
              </a:rPr>
              <a:t>וּמִשְׁמָע וְדוּמָה וּמַשָּׂא: </a:t>
            </a:r>
            <a:r>
              <a:rPr lang="he-IL" sz="1600" b="1" dirty="0">
                <a:ea typeface="Times New Roman" panose="02020603050405020304" pitchFamily="18" charset="0"/>
                <a:cs typeface="David" panose="020E0502060401010101" pitchFamily="34" charset="-79"/>
              </a:rPr>
              <a:t>(טו) </a:t>
            </a:r>
            <a:r>
              <a:rPr lang="he-IL" sz="1600" dirty="0">
                <a:ea typeface="Times New Roman" panose="02020603050405020304" pitchFamily="18" charset="0"/>
                <a:cs typeface="David" panose="020E0502060401010101" pitchFamily="34" charset="-79"/>
              </a:rPr>
              <a:t>חֲדַד </a:t>
            </a:r>
            <a:r>
              <a:rPr lang="he-IL" sz="1600" dirty="0" err="1">
                <a:ea typeface="Times New Roman" panose="02020603050405020304" pitchFamily="18" charset="0"/>
                <a:cs typeface="David" panose="020E0502060401010101" pitchFamily="34" charset="-79"/>
              </a:rPr>
              <a:t>וְתֵימָא</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יְטוּר</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נָפִיש</a:t>
            </a:r>
            <a:r>
              <a:rPr lang="he-IL" sz="1600" dirty="0">
                <a:ea typeface="Times New Roman" panose="02020603050405020304" pitchFamily="18" charset="0"/>
                <a:cs typeface="David" panose="020E0502060401010101" pitchFamily="34" charset="-79"/>
              </a:rPr>
              <a:t>ׁ וָקֵדְמָה: </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טז</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אֵלֶּה הֵם בְּנֵי יִשְׁמָעֵאל, וְאֵלֶּה שְׁמֹתָם </a:t>
            </a:r>
            <a:r>
              <a:rPr lang="he-IL" sz="1600" dirty="0" err="1">
                <a:ea typeface="Times New Roman" panose="02020603050405020304" pitchFamily="18" charset="0"/>
                <a:cs typeface="David" panose="020E0502060401010101" pitchFamily="34" charset="-79"/>
              </a:rPr>
              <a:t>בְּחַצְרֵיהֶם</a:t>
            </a:r>
            <a:r>
              <a:rPr lang="he-IL" sz="1600" dirty="0">
                <a:ea typeface="Times New Roman" panose="02020603050405020304" pitchFamily="18" charset="0"/>
                <a:cs typeface="David" panose="020E0502060401010101" pitchFamily="34" charset="-79"/>
              </a:rPr>
              <a:t> וּבְטִירֹתָם, שְׁנֵים עָשָׂר נְשִׂיאִם לְאֻמֹּתָם: </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יז</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וְאֵלֶּה שְׁנֵי חַיֵּי יִשְׁמָעֵאל מְאַת שָׁנָה וּשְׁלֹשִׁים שָׁנָה וְשֶׁבַע שָׁנִים, </a:t>
            </a:r>
            <a:r>
              <a:rPr lang="he-IL" sz="1600" dirty="0" err="1">
                <a:ea typeface="Times New Roman" panose="02020603050405020304" pitchFamily="18" charset="0"/>
                <a:cs typeface="David" panose="020E0502060401010101" pitchFamily="34" charset="-79"/>
              </a:rPr>
              <a:t>וַיִּגְוַע</a:t>
            </a:r>
            <a:r>
              <a:rPr lang="he-IL" sz="1600" dirty="0">
                <a:ea typeface="Times New Roman" panose="02020603050405020304" pitchFamily="18" charset="0"/>
                <a:cs typeface="David" panose="020E0502060401010101" pitchFamily="34" charset="-79"/>
              </a:rPr>
              <a:t> וַיָּמָת </a:t>
            </a:r>
            <a:r>
              <a:rPr lang="he-IL" sz="1600" dirty="0" err="1">
                <a:ea typeface="Times New Roman" panose="02020603050405020304" pitchFamily="18" charset="0"/>
                <a:cs typeface="David" panose="020E0502060401010101" pitchFamily="34" charset="-79"/>
              </a:rPr>
              <a:t>וַיֵּאָסֶף</a:t>
            </a:r>
            <a:r>
              <a:rPr lang="he-IL" sz="1600" dirty="0">
                <a:ea typeface="Times New Roman" panose="02020603050405020304" pitchFamily="18" charset="0"/>
                <a:cs typeface="David" panose="020E0502060401010101" pitchFamily="34" charset="-79"/>
              </a:rPr>
              <a:t> אֶל עַמָּיו: </a:t>
            </a:r>
          </a:p>
          <a:p>
            <a:r>
              <a:rPr lang="he-IL" sz="1600" b="1" dirty="0">
                <a:ea typeface="Times New Roman" panose="02020603050405020304" pitchFamily="18" charset="0"/>
                <a:cs typeface="David" panose="020E0502060401010101" pitchFamily="34" charset="-79"/>
              </a:rPr>
              <a:t>(</a:t>
            </a:r>
            <a:r>
              <a:rPr lang="he-IL" sz="1600" b="1" dirty="0" err="1">
                <a:ea typeface="Times New Roman" panose="02020603050405020304" pitchFamily="18" charset="0"/>
                <a:cs typeface="David" panose="020E0502060401010101" pitchFamily="34" charset="-79"/>
              </a:rPr>
              <a:t>יח</a:t>
            </a:r>
            <a:r>
              <a:rPr lang="he-IL" sz="1600" b="1" dirty="0">
                <a:ea typeface="Times New Roman" panose="02020603050405020304" pitchFamily="18" charset="0"/>
                <a:cs typeface="David" panose="020E0502060401010101" pitchFamily="34" charset="-79"/>
              </a:rPr>
              <a:t>) </a:t>
            </a:r>
            <a:r>
              <a:rPr lang="he-IL" sz="1600" dirty="0">
                <a:ea typeface="Times New Roman" panose="02020603050405020304" pitchFamily="18" charset="0"/>
                <a:cs typeface="David" panose="020E0502060401010101" pitchFamily="34" charset="-79"/>
              </a:rPr>
              <a:t>וַיִּשְׁכְּנוּ </a:t>
            </a:r>
            <a:r>
              <a:rPr lang="he-IL" sz="1600" dirty="0" err="1">
                <a:ea typeface="Times New Roman" panose="02020603050405020304" pitchFamily="18" charset="0"/>
                <a:cs typeface="David" panose="020E0502060401010101" pitchFamily="34" charset="-79"/>
              </a:rPr>
              <a:t>מֵחֲוִילָה</a:t>
            </a:r>
            <a:r>
              <a:rPr lang="he-IL" sz="1600" dirty="0">
                <a:ea typeface="Times New Roman" panose="02020603050405020304" pitchFamily="18" charset="0"/>
                <a:cs typeface="David" panose="020E0502060401010101" pitchFamily="34" charset="-79"/>
              </a:rPr>
              <a:t> עַד שׁוּר אֲשֶׁר עַל פְּנֵי מִצְרַיִם </a:t>
            </a:r>
            <a:r>
              <a:rPr lang="he-IL" sz="1600" dirty="0" err="1">
                <a:ea typeface="Times New Roman" panose="02020603050405020304" pitchFamily="18" charset="0"/>
                <a:cs typeface="David" panose="020E0502060401010101" pitchFamily="34" charset="-79"/>
              </a:rPr>
              <a:t>בֹּאֲכָה</a:t>
            </a:r>
            <a:r>
              <a:rPr lang="he-IL" sz="1600" dirty="0">
                <a:ea typeface="Times New Roman" panose="02020603050405020304" pitchFamily="18" charset="0"/>
                <a:cs typeface="David" panose="020E0502060401010101" pitchFamily="34" charset="-79"/>
              </a:rPr>
              <a:t> </a:t>
            </a:r>
            <a:r>
              <a:rPr lang="he-IL" sz="1600" dirty="0" err="1">
                <a:ea typeface="Times New Roman" panose="02020603050405020304" pitchFamily="18" charset="0"/>
                <a:cs typeface="David" panose="020E0502060401010101" pitchFamily="34" charset="-79"/>
              </a:rPr>
              <a:t>אַשּׁוּרָה</a:t>
            </a:r>
            <a:r>
              <a:rPr lang="he-IL" sz="1600" dirty="0">
                <a:ea typeface="Times New Roman" panose="02020603050405020304" pitchFamily="18" charset="0"/>
                <a:cs typeface="David" panose="020E0502060401010101" pitchFamily="34" charset="-79"/>
              </a:rPr>
              <a:t>, עַל פְּנֵי כָל אֶחָיו נָפָל: </a:t>
            </a:r>
            <a:endParaRPr lang="he-IL" sz="1600" dirty="0"/>
          </a:p>
        </p:txBody>
      </p:sp>
      <p:pic>
        <p:nvPicPr>
          <p:cNvPr id="10" name="Picture 4" descr="×ª××× × ×§×©××¨×">
            <a:extLst>
              <a:ext uri="{FF2B5EF4-FFF2-40B4-BE49-F238E27FC236}">
                <a16:creationId xmlns:a16="http://schemas.microsoft.com/office/drawing/2014/main" id="{C20468D6-F64C-4ABC-9DC2-167F22E907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4398127" y="213747"/>
            <a:ext cx="3642543" cy="15199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036D2D-BD46-4271-B038-75ACEFBB636C}"/>
              </a:ext>
            </a:extLst>
          </p:cNvPr>
          <p:cNvSpPr txBox="1"/>
          <p:nvPr/>
        </p:nvSpPr>
        <p:spPr>
          <a:xfrm>
            <a:off x="6432575" y="402548"/>
            <a:ext cx="1172699" cy="1015663"/>
          </a:xfrm>
          <a:prstGeom prst="rect">
            <a:avLst/>
          </a:prstGeom>
          <a:noFill/>
          <a:ln w="38100">
            <a:noFill/>
          </a:ln>
        </p:spPr>
        <p:txBody>
          <a:bodyPr wrap="square" rtlCol="1">
            <a:spAutoFit/>
          </a:bodyPr>
          <a:lstStyle/>
          <a:p>
            <a:pPr algn="ct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a:solidFill>
                  <a:schemeClr val="bg1"/>
                </a:solidFill>
                <a:latin typeface="Guttman Adii" panose="02010401010101010101" pitchFamily="2" charset="-79"/>
                <a:cs typeface="Guttman Adii" panose="02010401010101010101" pitchFamily="2" charset="-79"/>
              </a:rPr>
              <a:t>כה </a:t>
            </a:r>
            <a:r>
              <a:rPr lang="he-IL" sz="1600" dirty="0">
                <a:solidFill>
                  <a:schemeClr val="bg1"/>
                </a:solidFill>
                <a:latin typeface="Guttman Adii" panose="02010401010101010101" pitchFamily="2" charset="-79"/>
                <a:cs typeface="Guttman Adii" panose="02010401010101010101" pitchFamily="2" charset="-79"/>
              </a:rPr>
              <a:t>(א-</a:t>
            </a:r>
            <a:r>
              <a:rPr lang="he-IL" sz="1600" dirty="0" err="1">
                <a:solidFill>
                  <a:schemeClr val="bg1"/>
                </a:solidFill>
                <a:latin typeface="Guttman Adii" panose="02010401010101010101" pitchFamily="2" charset="-79"/>
                <a:cs typeface="Guttman Adii" panose="02010401010101010101" pitchFamily="2" charset="-79"/>
              </a:rPr>
              <a:t>יח</a:t>
            </a:r>
            <a:r>
              <a:rPr lang="he-IL" sz="1600" dirty="0">
                <a:solidFill>
                  <a:schemeClr val="bg1"/>
                </a:solidFill>
                <a:latin typeface="Guttman Adii" panose="02010401010101010101" pitchFamily="2" charset="-79"/>
                <a:cs typeface="Guttman Adii" panose="02010401010101010101" pitchFamily="2" charset="-79"/>
              </a:rPr>
              <a:t>)</a:t>
            </a:r>
          </a:p>
          <a:p>
            <a:pPr algn="ctr"/>
            <a:endParaRPr lang="he-IL" sz="1000" dirty="0">
              <a:solidFill>
                <a:schemeClr val="bg1"/>
              </a:solidFill>
              <a:latin typeface="Guttman Adii" panose="02010401010101010101" pitchFamily="2" charset="-79"/>
              <a:cs typeface="Guttman Adii" panose="02010401010101010101" pitchFamily="2" charset="-79"/>
            </a:endParaRPr>
          </a:p>
        </p:txBody>
      </p:sp>
      <p:sp>
        <p:nvSpPr>
          <p:cNvPr id="12" name="TextBox 11">
            <a:extLst>
              <a:ext uri="{FF2B5EF4-FFF2-40B4-BE49-F238E27FC236}">
                <a16:creationId xmlns:a16="http://schemas.microsoft.com/office/drawing/2014/main" id="{29328D93-246A-44A8-A6C4-8A65BC1C73C6}"/>
              </a:ext>
            </a:extLst>
          </p:cNvPr>
          <p:cNvSpPr txBox="1"/>
          <p:nvPr/>
        </p:nvSpPr>
        <p:spPr>
          <a:xfrm>
            <a:off x="4685485" y="431844"/>
            <a:ext cx="1533913" cy="830997"/>
          </a:xfrm>
          <a:prstGeom prst="rect">
            <a:avLst/>
          </a:prstGeom>
          <a:noFill/>
        </p:spPr>
        <p:txBody>
          <a:bodyPr wrap="square" rtlCol="1">
            <a:spAutoFit/>
          </a:bodyPr>
          <a:lstStyle/>
          <a:p>
            <a:pPr algn="ctr"/>
            <a:r>
              <a:rPr lang="he-IL" sz="1600" dirty="0">
                <a:solidFill>
                  <a:schemeClr val="bg1"/>
                </a:solidFill>
                <a:latin typeface="Guttman Adii" panose="02010401010101010101" pitchFamily="2" charset="-79"/>
                <a:cs typeface="Guttman Adii" panose="02010401010101010101" pitchFamily="2" charset="-79"/>
              </a:rPr>
              <a:t>נישואין עם </a:t>
            </a:r>
          </a:p>
          <a:p>
            <a:pPr algn="ctr"/>
            <a:r>
              <a:rPr lang="he-IL" sz="1600" dirty="0">
                <a:solidFill>
                  <a:schemeClr val="bg1"/>
                </a:solidFill>
                <a:latin typeface="Guttman Adii" panose="02010401010101010101" pitchFamily="2" charset="-79"/>
                <a:cs typeface="Guttman Adii" panose="02010401010101010101" pitchFamily="2" charset="-79"/>
              </a:rPr>
              <a:t>קטורה וצאצאיו, </a:t>
            </a:r>
          </a:p>
          <a:p>
            <a:pPr algn="ctr"/>
            <a:r>
              <a:rPr lang="he-IL" sz="1600" dirty="0">
                <a:solidFill>
                  <a:schemeClr val="bg1"/>
                </a:solidFill>
                <a:latin typeface="Guttman Adii" panose="02010401010101010101" pitchFamily="2" charset="-79"/>
                <a:cs typeface="Guttman Adii" panose="02010401010101010101" pitchFamily="2" charset="-79"/>
              </a:rPr>
              <a:t>תולדות ישמעאל </a:t>
            </a:r>
            <a:endParaRPr lang="he-IL" sz="400" dirty="0">
              <a:solidFill>
                <a:schemeClr val="bg1"/>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40089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F045E5F-4A63-40D3-BCA5-9CB6062E7E84}"/>
              </a:ext>
            </a:extLst>
          </p:cNvPr>
          <p:cNvSpPr/>
          <p:nvPr/>
        </p:nvSpPr>
        <p:spPr>
          <a:xfrm>
            <a:off x="5731394" y="1304378"/>
            <a:ext cx="2781038" cy="4678204"/>
          </a:xfrm>
          <a:prstGeom prst="rect">
            <a:avLst/>
          </a:prstGeom>
          <a:solidFill>
            <a:schemeClr val="accent2"/>
          </a:solidFill>
        </p:spPr>
        <p:txBody>
          <a:bodyPr wrap="square">
            <a:spAutoFit/>
          </a:bodyPr>
          <a:lstStyle/>
          <a:p>
            <a:pPr algn="ctr"/>
            <a:r>
              <a:rPr lang="he-IL" sz="2000" b="1" dirty="0">
                <a:latin typeface="Guttman Adii" panose="02010401010101010101" pitchFamily="2" charset="-79"/>
                <a:cs typeface="Guttman Adii" panose="02010401010101010101" pitchFamily="2" charset="-79"/>
              </a:rPr>
              <a:t>בית ב</a:t>
            </a:r>
          </a:p>
          <a:p>
            <a:pPr algn="ctr"/>
            <a:endParaRPr lang="he-IL" sz="500" dirty="0">
              <a:solidFill>
                <a:srgbClr val="000000"/>
              </a:solidFill>
              <a:latin typeface="Guttman Adii" panose="02010401010101010101" pitchFamily="2" charset="-79"/>
              <a:cs typeface="Guttman Adii" panose="02010401010101010101" pitchFamily="2" charset="-79"/>
            </a:endParaRPr>
          </a:p>
          <a:p>
            <a:pPr algn="ctr"/>
            <a:r>
              <a:rPr lang="he-IL" dirty="0">
                <a:solidFill>
                  <a:srgbClr val="000000"/>
                </a:solidFill>
                <a:latin typeface="Guttman Adii" panose="02010401010101010101" pitchFamily="2" charset="-79"/>
                <a:cs typeface="Guttman Adii" panose="02010401010101010101" pitchFamily="2" charset="-79"/>
              </a:rPr>
              <a:t>"לך </a:t>
            </a:r>
            <a:r>
              <a:rPr lang="he-IL" dirty="0" err="1">
                <a:solidFill>
                  <a:srgbClr val="000000"/>
                </a:solidFill>
                <a:latin typeface="Guttman Adii" panose="02010401010101010101" pitchFamily="2" charset="-79"/>
                <a:cs typeface="Guttman Adii" panose="02010401010101010101" pitchFamily="2" charset="-79"/>
              </a:rPr>
              <a:t>לך</a:t>
            </a:r>
            <a:r>
              <a:rPr lang="he-IL" dirty="0">
                <a:solidFill>
                  <a:srgbClr val="000000"/>
                </a:solidFill>
                <a:latin typeface="Guttman Adii" panose="02010401010101010101" pitchFamily="2" charset="-79"/>
                <a:cs typeface="Guttman Adii" panose="02010401010101010101" pitchFamily="2" charset="-79"/>
              </a:rPr>
              <a:t>" פירושו להיות יהודי. </a:t>
            </a:r>
          </a:p>
          <a:p>
            <a:pPr algn="ctr"/>
            <a:r>
              <a:rPr lang="he-IL" dirty="0">
                <a:solidFill>
                  <a:srgbClr val="000000"/>
                </a:solidFill>
                <a:latin typeface="Guttman Adii" panose="02010401010101010101" pitchFamily="2" charset="-79"/>
                <a:cs typeface="Guttman Adii" panose="02010401010101010101" pitchFamily="2" charset="-79"/>
              </a:rPr>
              <a:t>לרדת מפה למצרים </a:t>
            </a:r>
          </a:p>
          <a:p>
            <a:pPr algn="ctr"/>
            <a:r>
              <a:rPr lang="he-IL" dirty="0">
                <a:solidFill>
                  <a:srgbClr val="000000"/>
                </a:solidFill>
                <a:latin typeface="Guttman Adii" panose="02010401010101010101" pitchFamily="2" charset="-79"/>
                <a:cs typeface="Guttman Adii" panose="02010401010101010101" pitchFamily="2" charset="-79"/>
              </a:rPr>
              <a:t>ולצאת ממצרים לפה </a:t>
            </a:r>
          </a:p>
          <a:p>
            <a:pPr algn="ctr"/>
            <a:r>
              <a:rPr lang="he-IL" dirty="0">
                <a:solidFill>
                  <a:srgbClr val="000000"/>
                </a:solidFill>
                <a:latin typeface="Guttman Adii" panose="02010401010101010101" pitchFamily="2" charset="-79"/>
                <a:cs typeface="Guttman Adii" panose="02010401010101010101" pitchFamily="2" charset="-79"/>
              </a:rPr>
              <a:t>בלי לדעת אם בירושלים </a:t>
            </a:r>
          </a:p>
          <a:p>
            <a:pPr algn="ctr"/>
            <a:r>
              <a:rPr lang="he-IL" dirty="0">
                <a:solidFill>
                  <a:srgbClr val="000000"/>
                </a:solidFill>
                <a:latin typeface="Guttman Adii" panose="02010401010101010101" pitchFamily="2" charset="-79"/>
                <a:cs typeface="Guttman Adii" panose="02010401010101010101" pitchFamily="2" charset="-79"/>
              </a:rPr>
              <a:t>יבוא המסע אל סופו.</a:t>
            </a:r>
            <a:br>
              <a:rPr lang="he-IL" dirty="0">
                <a:solidFill>
                  <a:srgbClr val="000000"/>
                </a:solidFill>
                <a:latin typeface="Guttman Adii" panose="02010401010101010101" pitchFamily="2" charset="-79"/>
                <a:cs typeface="Guttman Adii" panose="02010401010101010101" pitchFamily="2" charset="-79"/>
              </a:rPr>
            </a:br>
            <a:r>
              <a:rPr lang="he-IL" dirty="0">
                <a:solidFill>
                  <a:srgbClr val="000000"/>
                </a:solidFill>
                <a:latin typeface="Guttman Adii" panose="02010401010101010101" pitchFamily="2" charset="-79"/>
                <a:cs typeface="Guttman Adii" panose="02010401010101010101" pitchFamily="2" charset="-79"/>
              </a:rPr>
              <a:t>להיות גם נגיד וגם מלך </a:t>
            </a:r>
          </a:p>
          <a:p>
            <a:pPr algn="ctr"/>
            <a:r>
              <a:rPr lang="he-IL" dirty="0">
                <a:solidFill>
                  <a:srgbClr val="000000"/>
                </a:solidFill>
                <a:latin typeface="Guttman Adii" panose="02010401010101010101" pitchFamily="2" charset="-79"/>
                <a:cs typeface="Guttman Adii" panose="02010401010101010101" pitchFamily="2" charset="-79"/>
              </a:rPr>
              <a:t>ושר בחצרות ספרד</a:t>
            </a:r>
            <a:br>
              <a:rPr lang="he-IL" dirty="0">
                <a:solidFill>
                  <a:srgbClr val="000000"/>
                </a:solidFill>
                <a:latin typeface="Guttman Adii" panose="02010401010101010101" pitchFamily="2" charset="-79"/>
                <a:cs typeface="Guttman Adii" panose="02010401010101010101" pitchFamily="2" charset="-79"/>
              </a:rPr>
            </a:br>
            <a:r>
              <a:rPr lang="he-IL" dirty="0">
                <a:solidFill>
                  <a:srgbClr val="000000"/>
                </a:solidFill>
                <a:latin typeface="Guttman Adii" panose="02010401010101010101" pitchFamily="2" charset="-79"/>
                <a:cs typeface="Guttman Adii" panose="02010401010101010101" pitchFamily="2" charset="-79"/>
              </a:rPr>
              <a:t>אך תמיד להרגיש מאכלת </a:t>
            </a:r>
          </a:p>
          <a:p>
            <a:pPr algn="ctr"/>
            <a:r>
              <a:rPr lang="he-IL" dirty="0">
                <a:solidFill>
                  <a:srgbClr val="000000"/>
                </a:solidFill>
                <a:latin typeface="Guttman Adii" panose="02010401010101010101" pitchFamily="2" charset="-79"/>
                <a:cs typeface="Guttman Adii" panose="02010401010101010101" pitchFamily="2" charset="-79"/>
              </a:rPr>
              <a:t>מונחת עלי צווארך.</a:t>
            </a:r>
          </a:p>
          <a:p>
            <a:pPr lvl="0" algn="ctr"/>
            <a:endParaRPr lang="he-IL" sz="2000" b="1" dirty="0">
              <a:solidFill>
                <a:srgbClr val="000000"/>
              </a:solidFill>
              <a:latin typeface="Guttman Adii" panose="02010401010101010101" pitchFamily="2" charset="-79"/>
              <a:cs typeface="Guttman Adii" panose="02010401010101010101" pitchFamily="2" charset="-79"/>
            </a:endParaRPr>
          </a:p>
          <a:p>
            <a:pPr lvl="0" algn="ctr"/>
            <a:r>
              <a:rPr lang="he-IL" sz="2000" b="1" dirty="0">
                <a:solidFill>
                  <a:srgbClr val="000000"/>
                </a:solidFill>
                <a:latin typeface="Guttman Adii" panose="02010401010101010101" pitchFamily="2" charset="-79"/>
                <a:cs typeface="Guttman Adii" panose="02010401010101010101" pitchFamily="2" charset="-79"/>
              </a:rPr>
              <a:t>פזמון</a:t>
            </a:r>
          </a:p>
          <a:p>
            <a:pPr lvl="0" algn="ctr"/>
            <a:endParaRPr lang="he-IL" sz="700" b="1" dirty="0">
              <a:solidFill>
                <a:srgbClr val="000000"/>
              </a:solidFill>
              <a:latin typeface="Guttman Adii" panose="02010401010101010101" pitchFamily="2" charset="-79"/>
              <a:cs typeface="Guttman Adii" panose="02010401010101010101" pitchFamily="2" charset="-79"/>
            </a:endParaRPr>
          </a:p>
          <a:p>
            <a:pPr algn="ctr"/>
            <a:r>
              <a:rPr lang="he-IL" sz="1600" dirty="0">
                <a:solidFill>
                  <a:srgbClr val="000000"/>
                </a:solidFill>
                <a:latin typeface="Guttman Adii" panose="02010401010101010101" pitchFamily="2" charset="-79"/>
                <a:cs typeface="Guttman Adii" panose="02010401010101010101" pitchFamily="2" charset="-79"/>
              </a:rPr>
              <a:t>ולשמוע מגבוה את הקול ההולך:</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לך </a:t>
            </a:r>
            <a:r>
              <a:rPr lang="he-IL" sz="1600" dirty="0" err="1">
                <a:solidFill>
                  <a:srgbClr val="000000"/>
                </a:solidFill>
                <a:latin typeface="Guttman Adii" panose="02010401010101010101" pitchFamily="2" charset="-79"/>
                <a:cs typeface="Guttman Adii" panose="02010401010101010101" pitchFamily="2" charset="-79"/>
              </a:rPr>
              <a:t>לך</a:t>
            </a:r>
            <a:r>
              <a:rPr lang="he-IL" sz="1600" dirty="0">
                <a:solidFill>
                  <a:srgbClr val="000000"/>
                </a:solidFill>
                <a:latin typeface="Guttman Adii" panose="02010401010101010101" pitchFamily="2" charset="-79"/>
                <a:cs typeface="Guttman Adii" panose="02010401010101010101" pitchFamily="2" charset="-79"/>
              </a:rPr>
              <a:t>, לך!  לך </a:t>
            </a:r>
            <a:r>
              <a:rPr lang="he-IL" sz="1600" dirty="0" err="1">
                <a:solidFill>
                  <a:srgbClr val="000000"/>
                </a:solidFill>
                <a:latin typeface="Guttman Adii" panose="02010401010101010101" pitchFamily="2" charset="-79"/>
                <a:cs typeface="Guttman Adii" panose="02010401010101010101" pitchFamily="2" charset="-79"/>
              </a:rPr>
              <a:t>לך</a:t>
            </a:r>
            <a:r>
              <a:rPr lang="he-IL" sz="1600" dirty="0">
                <a:solidFill>
                  <a:srgbClr val="000000"/>
                </a:solidFill>
                <a:latin typeface="Guttman Adii" panose="02010401010101010101" pitchFamily="2" charset="-79"/>
                <a:cs typeface="Guttman Adii" panose="02010401010101010101" pitchFamily="2" charset="-79"/>
              </a:rPr>
              <a:t>, לך!</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אתה האחר, אתה היחידי</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לך </a:t>
            </a:r>
            <a:r>
              <a:rPr lang="he-IL" sz="1600" dirty="0" err="1">
                <a:solidFill>
                  <a:srgbClr val="000000"/>
                </a:solidFill>
                <a:latin typeface="Guttman Adii" panose="02010401010101010101" pitchFamily="2" charset="-79"/>
                <a:cs typeface="Guttman Adii" panose="02010401010101010101" pitchFamily="2" charset="-79"/>
              </a:rPr>
              <a:t>לך</a:t>
            </a:r>
            <a:r>
              <a:rPr lang="he-IL" sz="1600" dirty="0">
                <a:solidFill>
                  <a:srgbClr val="000000"/>
                </a:solidFill>
                <a:latin typeface="Guttman Adii" panose="02010401010101010101" pitchFamily="2" charset="-79"/>
                <a:cs typeface="Guttman Adii" panose="02010401010101010101" pitchFamily="2" charset="-79"/>
              </a:rPr>
              <a:t>!</a:t>
            </a:r>
            <a:endParaRPr lang="he-IL" b="0" i="0" dirty="0">
              <a:solidFill>
                <a:srgbClr val="000000"/>
              </a:solidFill>
              <a:effectLst/>
              <a:latin typeface="Guttman Adii" panose="02010401010101010101" pitchFamily="2" charset="-79"/>
              <a:cs typeface="Guttman Adii" panose="02010401010101010101" pitchFamily="2" charset="-79"/>
            </a:endParaRPr>
          </a:p>
        </p:txBody>
      </p:sp>
      <p:sp>
        <p:nvSpPr>
          <p:cNvPr id="3" name="מלבן 2">
            <a:extLst>
              <a:ext uri="{FF2B5EF4-FFF2-40B4-BE49-F238E27FC236}">
                <a16:creationId xmlns:a16="http://schemas.microsoft.com/office/drawing/2014/main" id="{A2FBF76F-ACD7-46DA-8E4E-735B02BA37BC}"/>
              </a:ext>
            </a:extLst>
          </p:cNvPr>
          <p:cNvSpPr/>
          <p:nvPr/>
        </p:nvSpPr>
        <p:spPr>
          <a:xfrm>
            <a:off x="2416076" y="1318386"/>
            <a:ext cx="2781038" cy="4632037"/>
          </a:xfrm>
          <a:prstGeom prst="rect">
            <a:avLst/>
          </a:prstGeom>
          <a:solidFill>
            <a:schemeClr val="accent2"/>
          </a:solidFill>
        </p:spPr>
        <p:txBody>
          <a:bodyPr wrap="square">
            <a:spAutoFit/>
          </a:bodyPr>
          <a:lstStyle/>
          <a:p>
            <a:pPr algn="ctr"/>
            <a:r>
              <a:rPr lang="he-IL" sz="2000" b="1" dirty="0">
                <a:solidFill>
                  <a:srgbClr val="000000"/>
                </a:solidFill>
                <a:latin typeface="Guttman Adii" panose="02010401010101010101" pitchFamily="2" charset="-79"/>
                <a:cs typeface="Guttman Adii" panose="02010401010101010101" pitchFamily="2" charset="-79"/>
              </a:rPr>
              <a:t>בית ג</a:t>
            </a:r>
          </a:p>
          <a:p>
            <a:pPr algn="ctr"/>
            <a:endParaRPr lang="he-IL" sz="300" b="1" dirty="0">
              <a:solidFill>
                <a:srgbClr val="000000"/>
              </a:solidFill>
              <a:latin typeface="Guttman Adii" panose="02010401010101010101" pitchFamily="2" charset="-79"/>
              <a:cs typeface="Guttman Adii" panose="02010401010101010101" pitchFamily="2" charset="-79"/>
            </a:endParaRPr>
          </a:p>
          <a:p>
            <a:pPr algn="ctr"/>
            <a:endParaRPr lang="he-IL" sz="200" dirty="0">
              <a:solidFill>
                <a:srgbClr val="000000"/>
              </a:solidFill>
              <a:latin typeface="Guttman Adii" panose="02010401010101010101" pitchFamily="2" charset="-79"/>
              <a:cs typeface="Guttman Adii" panose="02010401010101010101" pitchFamily="2" charset="-79"/>
            </a:endParaRPr>
          </a:p>
          <a:p>
            <a:pPr algn="ctr"/>
            <a:r>
              <a:rPr lang="he-IL" dirty="0">
                <a:solidFill>
                  <a:srgbClr val="000000"/>
                </a:solidFill>
                <a:latin typeface="Guttman Adii" panose="02010401010101010101" pitchFamily="2" charset="-79"/>
                <a:cs typeface="Guttman Adii" panose="02010401010101010101" pitchFamily="2" charset="-79"/>
              </a:rPr>
              <a:t>תמיד לחכות שיגיע </a:t>
            </a:r>
          </a:p>
          <a:p>
            <a:pPr algn="ctr"/>
            <a:r>
              <a:rPr lang="he-IL" dirty="0">
                <a:solidFill>
                  <a:srgbClr val="000000"/>
                </a:solidFill>
                <a:latin typeface="Guttman Adii" panose="02010401010101010101" pitchFamily="2" charset="-79"/>
                <a:cs typeface="Guttman Adii" panose="02010401010101010101" pitchFamily="2" charset="-79"/>
              </a:rPr>
              <a:t>הקול שיקרא גם לך</a:t>
            </a:r>
            <a:br>
              <a:rPr lang="he-IL" dirty="0">
                <a:solidFill>
                  <a:srgbClr val="000000"/>
                </a:solidFill>
                <a:latin typeface="Guttman Adii" panose="02010401010101010101" pitchFamily="2" charset="-79"/>
                <a:cs typeface="Guttman Adii" panose="02010401010101010101" pitchFamily="2" charset="-79"/>
              </a:rPr>
            </a:br>
            <a:r>
              <a:rPr lang="he-IL" dirty="0">
                <a:solidFill>
                  <a:srgbClr val="000000"/>
                </a:solidFill>
                <a:latin typeface="Guttman Adii" panose="02010401010101010101" pitchFamily="2" charset="-79"/>
                <a:cs typeface="Guttman Adii" panose="02010401010101010101" pitchFamily="2" charset="-79"/>
              </a:rPr>
              <a:t>לדעת כי בית אביך </a:t>
            </a:r>
          </a:p>
          <a:p>
            <a:pPr algn="ctr"/>
            <a:r>
              <a:rPr lang="he-IL" dirty="0">
                <a:solidFill>
                  <a:srgbClr val="000000"/>
                </a:solidFill>
                <a:latin typeface="Guttman Adii" panose="02010401010101010101" pitchFamily="2" charset="-79"/>
                <a:cs typeface="Guttman Adii" panose="02010401010101010101" pitchFamily="2" charset="-79"/>
              </a:rPr>
              <a:t>\לעד לא יהיה ביתך.</a:t>
            </a:r>
            <a:br>
              <a:rPr lang="he-IL" dirty="0">
                <a:solidFill>
                  <a:srgbClr val="000000"/>
                </a:solidFill>
                <a:latin typeface="Guttman Adii" panose="02010401010101010101" pitchFamily="2" charset="-79"/>
                <a:cs typeface="Guttman Adii" panose="02010401010101010101" pitchFamily="2" charset="-79"/>
              </a:rPr>
            </a:br>
            <a:r>
              <a:rPr lang="he-IL" dirty="0">
                <a:solidFill>
                  <a:srgbClr val="000000"/>
                </a:solidFill>
                <a:latin typeface="Guttman Adii" panose="02010401010101010101" pitchFamily="2" charset="-79"/>
                <a:cs typeface="Guttman Adii" panose="02010401010101010101" pitchFamily="2" charset="-79"/>
              </a:rPr>
              <a:t>ולנוע מארץ לארץ </a:t>
            </a:r>
          </a:p>
          <a:p>
            <a:pPr algn="ctr"/>
            <a:r>
              <a:rPr lang="he-IL" dirty="0">
                <a:solidFill>
                  <a:srgbClr val="000000"/>
                </a:solidFill>
                <a:latin typeface="Guttman Adii" panose="02010401010101010101" pitchFamily="2" charset="-79"/>
                <a:cs typeface="Guttman Adii" panose="02010401010101010101" pitchFamily="2" charset="-79"/>
              </a:rPr>
              <a:t>אך לשאת כחותם ושבועה</a:t>
            </a:r>
            <a:br>
              <a:rPr lang="he-IL" dirty="0">
                <a:solidFill>
                  <a:srgbClr val="000000"/>
                </a:solidFill>
                <a:latin typeface="Guttman Adii" panose="02010401010101010101" pitchFamily="2" charset="-79"/>
                <a:cs typeface="Guttman Adii" panose="02010401010101010101" pitchFamily="2" charset="-79"/>
              </a:rPr>
            </a:br>
            <a:r>
              <a:rPr lang="he-IL" dirty="0">
                <a:solidFill>
                  <a:srgbClr val="000000"/>
                </a:solidFill>
                <a:latin typeface="Guttman Adii" panose="02010401010101010101" pitchFamily="2" charset="-79"/>
                <a:cs typeface="Guttman Adii" panose="02010401010101010101" pitchFamily="2" charset="-79"/>
              </a:rPr>
              <a:t>את זכר אותה הארץ </a:t>
            </a:r>
          </a:p>
          <a:p>
            <a:pPr algn="ctr"/>
            <a:r>
              <a:rPr lang="he-IL" dirty="0">
                <a:solidFill>
                  <a:srgbClr val="000000"/>
                </a:solidFill>
                <a:latin typeface="Guttman Adii" panose="02010401010101010101" pitchFamily="2" charset="-79"/>
                <a:cs typeface="Guttman Adii" panose="02010401010101010101" pitchFamily="2" charset="-79"/>
              </a:rPr>
              <a:t>אשר עמודיה שבעה.</a:t>
            </a:r>
          </a:p>
          <a:p>
            <a:pPr algn="ctr"/>
            <a:endParaRPr lang="he-IL" sz="1000" b="1" dirty="0">
              <a:solidFill>
                <a:srgbClr val="000000"/>
              </a:solidFill>
              <a:latin typeface="Guttman Adii" panose="02010401010101010101" pitchFamily="2" charset="-79"/>
              <a:cs typeface="Guttman Adii" panose="02010401010101010101" pitchFamily="2" charset="-79"/>
            </a:endParaRPr>
          </a:p>
          <a:p>
            <a:pPr algn="ctr"/>
            <a:endParaRPr lang="he-IL" sz="1000" b="1" dirty="0">
              <a:solidFill>
                <a:srgbClr val="000000"/>
              </a:solidFill>
              <a:latin typeface="Guttman Adii" panose="02010401010101010101" pitchFamily="2" charset="-79"/>
              <a:cs typeface="Guttman Adii" panose="02010401010101010101" pitchFamily="2" charset="-79"/>
            </a:endParaRPr>
          </a:p>
          <a:p>
            <a:pPr algn="ctr"/>
            <a:endParaRPr lang="he-IL" sz="300" b="1" dirty="0">
              <a:solidFill>
                <a:srgbClr val="000000"/>
              </a:solidFill>
              <a:latin typeface="Guttman Adii" panose="02010401010101010101" pitchFamily="2" charset="-79"/>
              <a:cs typeface="Guttman Adii" panose="02010401010101010101" pitchFamily="2" charset="-79"/>
            </a:endParaRPr>
          </a:p>
          <a:p>
            <a:pPr algn="ctr"/>
            <a:endParaRPr lang="he-IL" sz="1000" b="1" dirty="0">
              <a:solidFill>
                <a:srgbClr val="000000"/>
              </a:solidFill>
              <a:latin typeface="Guttman Adii" panose="02010401010101010101" pitchFamily="2" charset="-79"/>
              <a:cs typeface="Guttman Adii" panose="02010401010101010101" pitchFamily="2" charset="-79"/>
            </a:endParaRPr>
          </a:p>
          <a:p>
            <a:pPr algn="ctr"/>
            <a:r>
              <a:rPr lang="he-IL" sz="2000" b="1" dirty="0">
                <a:solidFill>
                  <a:srgbClr val="000000"/>
                </a:solidFill>
                <a:latin typeface="Guttman Adii" panose="02010401010101010101" pitchFamily="2" charset="-79"/>
                <a:cs typeface="Guttman Adii" panose="02010401010101010101" pitchFamily="2" charset="-79"/>
              </a:rPr>
              <a:t>פזמון</a:t>
            </a:r>
          </a:p>
          <a:p>
            <a:pPr algn="ctr"/>
            <a:endParaRPr lang="he-IL" sz="900" dirty="0">
              <a:solidFill>
                <a:srgbClr val="000000"/>
              </a:solidFill>
              <a:latin typeface="Guttman Adii" panose="02010401010101010101" pitchFamily="2" charset="-79"/>
              <a:cs typeface="Guttman Adii" panose="02010401010101010101" pitchFamily="2" charset="-79"/>
            </a:endParaRPr>
          </a:p>
          <a:p>
            <a:pPr algn="ctr"/>
            <a:r>
              <a:rPr lang="he-IL" sz="1600" dirty="0">
                <a:solidFill>
                  <a:srgbClr val="000000"/>
                </a:solidFill>
                <a:latin typeface="Guttman Adii" panose="02010401010101010101" pitchFamily="2" charset="-79"/>
                <a:cs typeface="Guttman Adii" panose="02010401010101010101" pitchFamily="2" charset="-79"/>
              </a:rPr>
              <a:t>ולשמוע מגבוה את הקול ההולך:</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לך </a:t>
            </a:r>
            <a:r>
              <a:rPr lang="he-IL" sz="1600" dirty="0" err="1">
                <a:solidFill>
                  <a:srgbClr val="000000"/>
                </a:solidFill>
                <a:latin typeface="Guttman Adii" panose="02010401010101010101" pitchFamily="2" charset="-79"/>
                <a:cs typeface="Guttman Adii" panose="02010401010101010101" pitchFamily="2" charset="-79"/>
              </a:rPr>
              <a:t>לך</a:t>
            </a:r>
            <a:r>
              <a:rPr lang="he-IL" sz="1600" dirty="0">
                <a:solidFill>
                  <a:srgbClr val="000000"/>
                </a:solidFill>
                <a:latin typeface="Guttman Adii" panose="02010401010101010101" pitchFamily="2" charset="-79"/>
                <a:cs typeface="Guttman Adii" panose="02010401010101010101" pitchFamily="2" charset="-79"/>
              </a:rPr>
              <a:t>, לך!  לך לך, לך!</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אתה האחר, אתה היחידי</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לך </a:t>
            </a:r>
            <a:r>
              <a:rPr lang="he-IL" sz="1600" dirty="0" err="1">
                <a:solidFill>
                  <a:srgbClr val="000000"/>
                </a:solidFill>
                <a:latin typeface="Guttman Adii" panose="02010401010101010101" pitchFamily="2" charset="-79"/>
                <a:cs typeface="Guttman Adii" panose="02010401010101010101" pitchFamily="2" charset="-79"/>
              </a:rPr>
              <a:t>לך</a:t>
            </a:r>
            <a:r>
              <a:rPr lang="he-IL" sz="1600" dirty="0">
                <a:solidFill>
                  <a:srgbClr val="000000"/>
                </a:solidFill>
                <a:latin typeface="Guttman Adii" panose="02010401010101010101" pitchFamily="2" charset="-79"/>
                <a:cs typeface="Guttman Adii" panose="02010401010101010101" pitchFamily="2" charset="-79"/>
              </a:rPr>
              <a:t>!</a:t>
            </a:r>
            <a:endParaRPr lang="he-IL" dirty="0">
              <a:solidFill>
                <a:srgbClr val="000000"/>
              </a:solidFill>
              <a:latin typeface="Guttman Adii" panose="02010401010101010101" pitchFamily="2" charset="-79"/>
              <a:cs typeface="Guttman Adii" panose="02010401010101010101" pitchFamily="2" charset="-79"/>
            </a:endParaRPr>
          </a:p>
        </p:txBody>
      </p:sp>
      <p:sp>
        <p:nvSpPr>
          <p:cNvPr id="4" name="מלבן 3">
            <a:extLst>
              <a:ext uri="{FF2B5EF4-FFF2-40B4-BE49-F238E27FC236}">
                <a16:creationId xmlns:a16="http://schemas.microsoft.com/office/drawing/2014/main" id="{B0EADEA5-D836-4E43-8827-2730D9F42AEC}"/>
              </a:ext>
            </a:extLst>
          </p:cNvPr>
          <p:cNvSpPr/>
          <p:nvPr/>
        </p:nvSpPr>
        <p:spPr>
          <a:xfrm>
            <a:off x="5508330" y="169104"/>
            <a:ext cx="3227165" cy="923330"/>
          </a:xfrm>
          <a:prstGeom prst="rect">
            <a:avLst/>
          </a:prstGeom>
          <a:solidFill>
            <a:schemeClr val="bg1"/>
          </a:solidFill>
        </p:spPr>
        <p:txBody>
          <a:bodyPr wrap="none">
            <a:spAutoFit/>
          </a:bodyPr>
          <a:lstStyle/>
          <a:p>
            <a:pPr algn="ctr"/>
            <a:r>
              <a:rPr lang="he-IL" sz="5400" dirty="0">
                <a:solidFill>
                  <a:srgbClr val="FF0000"/>
                </a:solidFill>
                <a:latin typeface="Guttman Adii" panose="02010401010101010101" pitchFamily="2" charset="-79"/>
                <a:cs typeface="Guttman Adii" panose="02010401010101010101" pitchFamily="2" charset="-79"/>
              </a:rPr>
              <a:t>להיות יהודי</a:t>
            </a:r>
          </a:p>
        </p:txBody>
      </p:sp>
      <p:sp>
        <p:nvSpPr>
          <p:cNvPr id="5" name="מלבן 4">
            <a:extLst>
              <a:ext uri="{FF2B5EF4-FFF2-40B4-BE49-F238E27FC236}">
                <a16:creationId xmlns:a16="http://schemas.microsoft.com/office/drawing/2014/main" id="{42750258-8C3A-4F54-8ED2-A9C9842E34CE}"/>
              </a:ext>
            </a:extLst>
          </p:cNvPr>
          <p:cNvSpPr/>
          <p:nvPr/>
        </p:nvSpPr>
        <p:spPr>
          <a:xfrm>
            <a:off x="2793892" y="399270"/>
            <a:ext cx="2011440" cy="523220"/>
          </a:xfrm>
          <a:prstGeom prst="rect">
            <a:avLst/>
          </a:prstGeom>
        </p:spPr>
        <p:txBody>
          <a:bodyPr wrap="square">
            <a:spAutoFit/>
          </a:bodyPr>
          <a:lstStyle/>
          <a:p>
            <a:r>
              <a:rPr lang="he-IL" sz="1400" dirty="0">
                <a:solidFill>
                  <a:srgbClr val="000000"/>
                </a:solidFill>
                <a:latin typeface="Guttman Adii" panose="02010401010101010101" pitchFamily="2" charset="-79"/>
                <a:cs typeface="Guttman Adii" panose="02010401010101010101" pitchFamily="2" charset="-79"/>
              </a:rPr>
              <a:t>מילים: יורם טהר-לב</a:t>
            </a:r>
            <a:r>
              <a:rPr lang="he-IL" sz="1400" dirty="0">
                <a:latin typeface="Guttman Adii" panose="02010401010101010101" pitchFamily="2" charset="-79"/>
                <a:cs typeface="Guttman Adii" panose="02010401010101010101" pitchFamily="2" charset="-79"/>
              </a:rPr>
              <a:t/>
            </a:r>
            <a:br>
              <a:rPr lang="he-IL" sz="1400" dirty="0">
                <a:latin typeface="Guttman Adii" panose="02010401010101010101" pitchFamily="2" charset="-79"/>
                <a:cs typeface="Guttman Adii" panose="02010401010101010101" pitchFamily="2" charset="-79"/>
              </a:rPr>
            </a:br>
            <a:r>
              <a:rPr lang="he-IL" sz="1400" dirty="0">
                <a:latin typeface="Guttman Adii" panose="02010401010101010101" pitchFamily="2" charset="-79"/>
                <a:cs typeface="Guttman Adii" panose="02010401010101010101" pitchFamily="2" charset="-79"/>
              </a:rPr>
              <a:t> </a:t>
            </a:r>
            <a:r>
              <a:rPr lang="he-IL" sz="1400" dirty="0">
                <a:solidFill>
                  <a:srgbClr val="000000"/>
                </a:solidFill>
                <a:latin typeface="Guttman Adii" panose="02010401010101010101" pitchFamily="2" charset="-79"/>
                <a:cs typeface="Guttman Adii" panose="02010401010101010101" pitchFamily="2" charset="-79"/>
              </a:rPr>
              <a:t>לחן: משה וילנסקי</a:t>
            </a:r>
            <a:endParaRPr lang="he-IL" sz="1400" dirty="0"/>
          </a:p>
        </p:txBody>
      </p:sp>
      <p:sp>
        <p:nvSpPr>
          <p:cNvPr id="6" name="מלבן 5">
            <a:extLst>
              <a:ext uri="{FF2B5EF4-FFF2-40B4-BE49-F238E27FC236}">
                <a16:creationId xmlns:a16="http://schemas.microsoft.com/office/drawing/2014/main" id="{D4C44F38-D5E4-44DC-ABFC-FCED7AB6F2FA}"/>
              </a:ext>
            </a:extLst>
          </p:cNvPr>
          <p:cNvSpPr/>
          <p:nvPr/>
        </p:nvSpPr>
        <p:spPr>
          <a:xfrm>
            <a:off x="9054790" y="1318386"/>
            <a:ext cx="2675658" cy="4647426"/>
          </a:xfrm>
          <a:prstGeom prst="rect">
            <a:avLst/>
          </a:prstGeom>
          <a:solidFill>
            <a:schemeClr val="accent2"/>
          </a:solidFill>
        </p:spPr>
        <p:txBody>
          <a:bodyPr wrap="square">
            <a:spAutoFit/>
          </a:bodyPr>
          <a:lstStyle/>
          <a:p>
            <a:pPr algn="ctr"/>
            <a:r>
              <a:rPr lang="he-IL" sz="2000" b="1" dirty="0">
                <a:latin typeface="Guttman Adii" panose="02010401010101010101" pitchFamily="2" charset="-79"/>
                <a:cs typeface="Guttman Adii" panose="02010401010101010101" pitchFamily="2" charset="-79"/>
              </a:rPr>
              <a:t>בית א</a:t>
            </a:r>
          </a:p>
          <a:p>
            <a:pPr algn="ctr"/>
            <a:endParaRPr lang="he-IL" sz="400" dirty="0">
              <a:solidFill>
                <a:srgbClr val="000000"/>
              </a:solidFill>
              <a:latin typeface="Guttman Adii" panose="02010401010101010101" pitchFamily="2" charset="-79"/>
              <a:cs typeface="Guttman Adii" panose="02010401010101010101" pitchFamily="2" charset="-79"/>
            </a:endParaRPr>
          </a:p>
          <a:p>
            <a:pPr algn="ctr"/>
            <a:r>
              <a:rPr lang="he-IL" dirty="0">
                <a:solidFill>
                  <a:srgbClr val="000000"/>
                </a:solidFill>
                <a:latin typeface="Guttman Adii" panose="02010401010101010101" pitchFamily="2" charset="-79"/>
                <a:cs typeface="Guttman Adii" panose="02010401010101010101" pitchFamily="2" charset="-79"/>
              </a:rPr>
              <a:t>להתחיל מארם נהריים, </a:t>
            </a:r>
          </a:p>
          <a:p>
            <a:pPr algn="ctr"/>
            <a:r>
              <a:rPr lang="he-IL" dirty="0">
                <a:solidFill>
                  <a:srgbClr val="000000"/>
                </a:solidFill>
                <a:latin typeface="Guttman Adii" panose="02010401010101010101" pitchFamily="2" charset="-79"/>
                <a:cs typeface="Guttman Adii" panose="02010401010101010101" pitchFamily="2" charset="-79"/>
              </a:rPr>
              <a:t>לעבור בכבשן האש</a:t>
            </a:r>
            <a:br>
              <a:rPr lang="he-IL" dirty="0">
                <a:solidFill>
                  <a:srgbClr val="000000"/>
                </a:solidFill>
                <a:latin typeface="Guttman Adii" panose="02010401010101010101" pitchFamily="2" charset="-79"/>
                <a:cs typeface="Guttman Adii" panose="02010401010101010101" pitchFamily="2" charset="-79"/>
              </a:rPr>
            </a:br>
            <a:r>
              <a:rPr lang="he-IL" dirty="0">
                <a:solidFill>
                  <a:srgbClr val="000000"/>
                </a:solidFill>
                <a:latin typeface="Guttman Adii" panose="02010401010101010101" pitchFamily="2" charset="-79"/>
                <a:cs typeface="Guttman Adii" panose="02010401010101010101" pitchFamily="2" charset="-79"/>
              </a:rPr>
              <a:t>ולצאת למסע הנצח, </a:t>
            </a:r>
          </a:p>
          <a:p>
            <a:pPr algn="ctr"/>
            <a:r>
              <a:rPr lang="he-IL" dirty="0">
                <a:solidFill>
                  <a:srgbClr val="000000"/>
                </a:solidFill>
                <a:latin typeface="Guttman Adii" panose="02010401010101010101" pitchFamily="2" charset="-79"/>
                <a:cs typeface="Guttman Adii" panose="02010401010101010101" pitchFamily="2" charset="-79"/>
              </a:rPr>
              <a:t>עם מים ולחם יבש.</a:t>
            </a:r>
          </a:p>
          <a:p>
            <a:pPr algn="ctr"/>
            <a:r>
              <a:rPr lang="he-IL" dirty="0">
                <a:solidFill>
                  <a:srgbClr val="000000"/>
                </a:solidFill>
                <a:latin typeface="Guttman Adii" panose="02010401010101010101" pitchFamily="2" charset="-79"/>
                <a:cs typeface="Guttman Adii" panose="02010401010101010101" pitchFamily="2" charset="-79"/>
              </a:rPr>
              <a:t>לעקוד את הבן, את הילד, </a:t>
            </a:r>
          </a:p>
          <a:p>
            <a:pPr algn="ctr"/>
            <a:r>
              <a:rPr lang="he-IL" dirty="0">
                <a:solidFill>
                  <a:srgbClr val="000000"/>
                </a:solidFill>
                <a:latin typeface="Guttman Adii" panose="02010401010101010101" pitchFamily="2" charset="-79"/>
                <a:cs typeface="Guttman Adii" panose="02010401010101010101" pitchFamily="2" charset="-79"/>
              </a:rPr>
              <a:t>כמו לגדוע תקווה אחרונה</a:t>
            </a:r>
            <a:br>
              <a:rPr lang="he-IL" dirty="0">
                <a:solidFill>
                  <a:srgbClr val="000000"/>
                </a:solidFill>
                <a:latin typeface="Guttman Adii" panose="02010401010101010101" pitchFamily="2" charset="-79"/>
                <a:cs typeface="Guttman Adii" panose="02010401010101010101" pitchFamily="2" charset="-79"/>
              </a:rPr>
            </a:br>
            <a:r>
              <a:rPr lang="he-IL" dirty="0">
                <a:solidFill>
                  <a:srgbClr val="000000"/>
                </a:solidFill>
                <a:latin typeface="Guttman Adii" panose="02010401010101010101" pitchFamily="2" charset="-79"/>
                <a:cs typeface="Guttman Adii" panose="02010401010101010101" pitchFamily="2" charset="-79"/>
              </a:rPr>
              <a:t>ולשלוח אליו מאכלת, </a:t>
            </a:r>
          </a:p>
          <a:p>
            <a:pPr algn="ctr"/>
            <a:r>
              <a:rPr lang="he-IL" dirty="0">
                <a:solidFill>
                  <a:srgbClr val="000000"/>
                </a:solidFill>
                <a:latin typeface="Guttman Adii" panose="02010401010101010101" pitchFamily="2" charset="-79"/>
                <a:cs typeface="Guttman Adii" panose="02010401010101010101" pitchFamily="2" charset="-79"/>
              </a:rPr>
              <a:t>שנה אחרי שנה.</a:t>
            </a:r>
          </a:p>
          <a:p>
            <a:pPr algn="ctr"/>
            <a:endParaRPr lang="he-IL" sz="600" dirty="0">
              <a:solidFill>
                <a:srgbClr val="000000"/>
              </a:solidFill>
              <a:latin typeface="Guttman Adii" panose="02010401010101010101" pitchFamily="2" charset="-79"/>
              <a:cs typeface="Guttman Adii" panose="02010401010101010101" pitchFamily="2" charset="-79"/>
            </a:endParaRPr>
          </a:p>
          <a:p>
            <a:pPr algn="ctr"/>
            <a:endParaRPr lang="he-IL" sz="3200" b="1" dirty="0">
              <a:solidFill>
                <a:srgbClr val="000000"/>
              </a:solidFill>
              <a:latin typeface="Guttman Adii" panose="02010401010101010101" pitchFamily="2" charset="-79"/>
              <a:cs typeface="Guttman Adii" panose="02010401010101010101" pitchFamily="2" charset="-79"/>
            </a:endParaRPr>
          </a:p>
          <a:p>
            <a:pPr algn="ctr"/>
            <a:r>
              <a:rPr lang="he-IL" sz="2000" b="1" dirty="0">
                <a:solidFill>
                  <a:srgbClr val="000000"/>
                </a:solidFill>
                <a:latin typeface="Guttman Adii" panose="02010401010101010101" pitchFamily="2" charset="-79"/>
                <a:cs typeface="Guttman Adii" panose="02010401010101010101" pitchFamily="2" charset="-79"/>
              </a:rPr>
              <a:t>פזמון</a:t>
            </a:r>
          </a:p>
          <a:p>
            <a:pPr algn="ctr"/>
            <a:endParaRPr lang="he-IL" sz="600" b="1" dirty="0">
              <a:solidFill>
                <a:srgbClr val="000000"/>
              </a:solidFill>
              <a:latin typeface="Guttman Adii" panose="02010401010101010101" pitchFamily="2" charset="-79"/>
              <a:cs typeface="Guttman Adii" panose="02010401010101010101" pitchFamily="2" charset="-79"/>
            </a:endParaRPr>
          </a:p>
          <a:p>
            <a:pPr algn="ctr"/>
            <a:r>
              <a:rPr lang="he-IL" sz="1600" dirty="0">
                <a:solidFill>
                  <a:srgbClr val="000000"/>
                </a:solidFill>
                <a:latin typeface="Guttman Adii" panose="02010401010101010101" pitchFamily="2" charset="-79"/>
                <a:cs typeface="Guttman Adii" panose="02010401010101010101" pitchFamily="2" charset="-79"/>
              </a:rPr>
              <a:t>ולשמוע מגבוה את הקול ההולך:</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לך </a:t>
            </a:r>
            <a:r>
              <a:rPr lang="he-IL" sz="1600" dirty="0" err="1">
                <a:solidFill>
                  <a:srgbClr val="000000"/>
                </a:solidFill>
                <a:latin typeface="Guttman Adii" panose="02010401010101010101" pitchFamily="2" charset="-79"/>
                <a:cs typeface="Guttman Adii" panose="02010401010101010101" pitchFamily="2" charset="-79"/>
              </a:rPr>
              <a:t>לך</a:t>
            </a:r>
            <a:r>
              <a:rPr lang="he-IL" sz="1600" dirty="0">
                <a:solidFill>
                  <a:srgbClr val="000000"/>
                </a:solidFill>
                <a:latin typeface="Guttman Adii" panose="02010401010101010101" pitchFamily="2" charset="-79"/>
                <a:cs typeface="Guttman Adii" panose="02010401010101010101" pitchFamily="2" charset="-79"/>
              </a:rPr>
              <a:t>, לך!  לך לך, לך!</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אתה האחר, אתה היחידי</a:t>
            </a:r>
            <a:br>
              <a:rPr lang="he-IL" sz="1600" dirty="0">
                <a:solidFill>
                  <a:srgbClr val="000000"/>
                </a:solidFill>
                <a:latin typeface="Guttman Adii" panose="02010401010101010101" pitchFamily="2" charset="-79"/>
                <a:cs typeface="Guttman Adii" panose="02010401010101010101" pitchFamily="2" charset="-79"/>
              </a:rPr>
            </a:br>
            <a:r>
              <a:rPr lang="he-IL" sz="1600" dirty="0">
                <a:solidFill>
                  <a:srgbClr val="000000"/>
                </a:solidFill>
                <a:latin typeface="Guttman Adii" panose="02010401010101010101" pitchFamily="2" charset="-79"/>
                <a:cs typeface="Guttman Adii" panose="02010401010101010101" pitchFamily="2" charset="-79"/>
              </a:rPr>
              <a:t>לך </a:t>
            </a:r>
            <a:r>
              <a:rPr lang="he-IL" sz="1600" dirty="0" err="1">
                <a:solidFill>
                  <a:srgbClr val="000000"/>
                </a:solidFill>
                <a:latin typeface="Guttman Adii" panose="02010401010101010101" pitchFamily="2" charset="-79"/>
                <a:cs typeface="Guttman Adii" panose="02010401010101010101" pitchFamily="2" charset="-79"/>
              </a:rPr>
              <a:t>לך</a:t>
            </a:r>
            <a:r>
              <a:rPr lang="he-IL" sz="1600" dirty="0">
                <a:solidFill>
                  <a:srgbClr val="000000"/>
                </a:solidFill>
                <a:latin typeface="Guttman Adii" panose="02010401010101010101" pitchFamily="2" charset="-79"/>
                <a:cs typeface="Guttman Adii" panose="02010401010101010101" pitchFamily="2" charset="-79"/>
              </a:rPr>
              <a:t>!</a:t>
            </a:r>
            <a:endParaRPr lang="he-IL" b="0" i="0" dirty="0">
              <a:solidFill>
                <a:srgbClr val="000000"/>
              </a:solidFill>
              <a:effectLst/>
              <a:latin typeface="Guttman Adii" panose="02010401010101010101" pitchFamily="2" charset="-79"/>
              <a:cs typeface="Guttman Adii" panose="02010401010101010101" pitchFamily="2" charset="-79"/>
            </a:endParaRPr>
          </a:p>
        </p:txBody>
      </p:sp>
      <p:pic>
        <p:nvPicPr>
          <p:cNvPr id="1026" name="Picture 2" descr="×ª××¦××ª ×ª××× × ×¢×××¨ âªsong iconâ¬â">
            <a:extLst>
              <a:ext uri="{FF2B5EF4-FFF2-40B4-BE49-F238E27FC236}">
                <a16:creationId xmlns:a16="http://schemas.microsoft.com/office/drawing/2014/main" id="{3556C4D1-325F-4173-BD7B-D497210619AE}"/>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433" r="7080" b="13171"/>
          <a:stretch/>
        </p:blipFill>
        <p:spPr bwMode="auto">
          <a:xfrm>
            <a:off x="9805096" y="540037"/>
            <a:ext cx="416970" cy="446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judaism iconâ¬â">
            <a:extLst>
              <a:ext uri="{FF2B5EF4-FFF2-40B4-BE49-F238E27FC236}">
                <a16:creationId xmlns:a16="http://schemas.microsoft.com/office/drawing/2014/main" id="{DD89D79C-E3F5-4A50-8348-647FD783654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261" t="9695" r="5013" b="7427"/>
          <a:stretch/>
        </p:blipFill>
        <p:spPr bwMode="auto">
          <a:xfrm>
            <a:off x="182561" y="2192984"/>
            <a:ext cx="2092288" cy="2639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ª××¦××ª ×ª××× × ×¢×××¨ âªsong iconâ¬â">
            <a:extLst>
              <a:ext uri="{FF2B5EF4-FFF2-40B4-BE49-F238E27FC236}">
                <a16:creationId xmlns:a16="http://schemas.microsoft.com/office/drawing/2014/main" id="{C6C49BA4-A756-4E17-B59F-570212C35B50}"/>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433" r="7080" b="13171"/>
          <a:stretch/>
        </p:blipFill>
        <p:spPr bwMode="auto">
          <a:xfrm>
            <a:off x="10534612" y="317024"/>
            <a:ext cx="416970" cy="446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ª××¦××ª ×ª××× × ×¢×××¨ âªsong iconâ¬â">
            <a:extLst>
              <a:ext uri="{FF2B5EF4-FFF2-40B4-BE49-F238E27FC236}">
                <a16:creationId xmlns:a16="http://schemas.microsoft.com/office/drawing/2014/main" id="{9995415C-D52D-45BA-86D7-B30E6069AD1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5433" r="7080" b="13171"/>
          <a:stretch/>
        </p:blipFill>
        <p:spPr bwMode="auto">
          <a:xfrm>
            <a:off x="11313478" y="225720"/>
            <a:ext cx="416970" cy="34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1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8969192" y="2863197"/>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167076" y="2863198"/>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230622" y="3355911"/>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258163" y="3047239"/>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11764" y="4737378"/>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a:p>
            <a:pPr algn="ctr"/>
            <a:r>
              <a:rPr lang="he-IL" sz="1600" dirty="0">
                <a:latin typeface="Guttman Adii" panose="02010401010101010101" pitchFamily="2" charset="-79"/>
                <a:cs typeface="Guttman Adii" panose="02010401010101010101" pitchFamily="2" charset="-79"/>
              </a:rPr>
              <a:t>קבורתה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935150" y="3019801"/>
            <a:ext cx="1122372" cy="923330"/>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a:t>
            </a:r>
          </a:p>
          <a:p>
            <a:pPr algn="ctr"/>
            <a:r>
              <a:rPr lang="he-IL" sz="1400" dirty="0">
                <a:latin typeface="Guttman Adii" panose="02010401010101010101" pitchFamily="2" charset="-79"/>
                <a:cs typeface="Guttman Adii" panose="02010401010101010101" pitchFamily="2" charset="-79"/>
              </a:rPr>
              <a:t>עם קטורה</a:t>
            </a:r>
          </a:p>
          <a:p>
            <a:pPr algn="ctr"/>
            <a:r>
              <a:rPr lang="he-IL" sz="1200" dirty="0">
                <a:latin typeface="Guttman Adii" panose="02010401010101010101" pitchFamily="2" charset="-79"/>
                <a:cs typeface="Guttman Adii" panose="02010401010101010101" pitchFamily="2" charset="-79"/>
              </a:rPr>
              <a:t>(ועם פילגשים ?)</a:t>
            </a:r>
          </a:p>
          <a:p>
            <a:pPr algn="ctr"/>
            <a:r>
              <a:rPr lang="he-IL" sz="1400" dirty="0">
                <a:latin typeface="Guttman Adii" panose="02010401010101010101" pitchFamily="2" charset="-79"/>
                <a:cs typeface="Guttman Adii" panose="02010401010101010101" pitchFamily="2" charset="-79"/>
              </a:rPr>
              <a:t>וצאצאיהם</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a:p>
            <a:pPr algn="ctr"/>
            <a:r>
              <a:rPr lang="he-IL" sz="1600" dirty="0">
                <a:latin typeface="Guttman Adii" panose="02010401010101010101" pitchFamily="2" charset="-79"/>
                <a:cs typeface="Guttman Adii" panose="02010401010101010101" pitchFamily="2" charset="-79"/>
              </a:rPr>
              <a:t>וקבורתו</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585614" y="1440773"/>
            <a:ext cx="11197761"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מרכזיים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259074" y="287757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6929261"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sp>
        <p:nvSpPr>
          <p:cNvPr id="40" name="TextBox 39">
            <a:extLst>
              <a:ext uri="{FF2B5EF4-FFF2-40B4-BE49-F238E27FC236}">
                <a16:creationId xmlns:a16="http://schemas.microsoft.com/office/drawing/2014/main" id="{9983A9C7-056C-4795-9344-22DC3D2D111A}"/>
              </a:ext>
            </a:extLst>
          </p:cNvPr>
          <p:cNvSpPr txBox="1"/>
          <p:nvPr/>
        </p:nvSpPr>
        <p:spPr>
          <a:xfrm>
            <a:off x="875920" y="3000824"/>
            <a:ext cx="947761"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תיאור</a:t>
            </a:r>
          </a:p>
          <a:p>
            <a:pPr algn="ctr"/>
            <a:r>
              <a:rPr lang="he-IL" sz="1600" dirty="0">
                <a:latin typeface="Guttman Adii" panose="02010401010101010101" pitchFamily="2" charset="-79"/>
                <a:cs typeface="Guttman Adii" panose="02010401010101010101" pitchFamily="2" charset="-79"/>
              </a:rPr>
              <a:t>תולדות ישמעאל</a:t>
            </a:r>
          </a:p>
        </p:txBody>
      </p:sp>
      <p:sp>
        <p:nvSpPr>
          <p:cNvPr id="41" name="TextBox 40">
            <a:extLst>
              <a:ext uri="{FF2B5EF4-FFF2-40B4-BE49-F238E27FC236}">
                <a16:creationId xmlns:a16="http://schemas.microsoft.com/office/drawing/2014/main" id="{175279AA-D473-4E01-AAFF-5953BF1A32DE}"/>
              </a:ext>
            </a:extLst>
          </p:cNvPr>
          <p:cNvSpPr txBox="1"/>
          <p:nvPr/>
        </p:nvSpPr>
        <p:spPr>
          <a:xfrm>
            <a:off x="5218207" y="3538079"/>
            <a:ext cx="658273"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צאצאי</a:t>
            </a:r>
          </a:p>
          <a:p>
            <a:pPr algn="ctr"/>
            <a:r>
              <a:rPr lang="he-IL" sz="1200" dirty="0" err="1">
                <a:latin typeface="Guttman Adii" panose="02010401010101010101" pitchFamily="2" charset="-79"/>
                <a:cs typeface="Guttman Adii" panose="02010401010101010101" pitchFamily="2" charset="-79"/>
              </a:rPr>
              <a:t>נחור</a:t>
            </a:r>
            <a:endParaRPr lang="he-IL" sz="1200" dirty="0">
              <a:latin typeface="Guttman Adii" panose="02010401010101010101" pitchFamily="2" charset="-79"/>
              <a:cs typeface="Guttman Adii" panose="02010401010101010101" pitchFamily="2" charset="-79"/>
            </a:endParaRPr>
          </a:p>
          <a:p>
            <a:pPr algn="ctr"/>
            <a:r>
              <a:rPr lang="he-IL" sz="1200" dirty="0">
                <a:latin typeface="Guttman Adii" panose="02010401010101010101" pitchFamily="2" charset="-79"/>
                <a:cs typeface="Guttman Adii" panose="02010401010101010101" pitchFamily="2" charset="-79"/>
              </a:rPr>
              <a:t>(הולדת רבקה)</a:t>
            </a:r>
          </a:p>
        </p:txBody>
      </p:sp>
    </p:spTree>
    <p:extLst>
      <p:ext uri="{BB962C8B-B14F-4D97-AF65-F5344CB8AC3E}">
        <p14:creationId xmlns:p14="http://schemas.microsoft.com/office/powerpoint/2010/main" val="11909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wipe(down)">
                                      <p:cBhvr>
                                        <p:cTn id="137" dur="275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wipe(down)">
                                      <p:cBhvr>
                                        <p:cTn id="142" dur="2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B8FD3E49-6C2A-4314-8BA4-D2731D00AF3E}"/>
              </a:ext>
            </a:extLst>
          </p:cNvPr>
          <p:cNvSpPr/>
          <p:nvPr/>
        </p:nvSpPr>
        <p:spPr>
          <a:xfrm>
            <a:off x="4398379" y="524282"/>
            <a:ext cx="4510676" cy="1077218"/>
          </a:xfrm>
          <a:prstGeom prst="rect">
            <a:avLst/>
          </a:prstGeom>
        </p:spPr>
        <p:txBody>
          <a:bodyPr wrap="square">
            <a:spAutoFit/>
          </a:bodyPr>
          <a:lstStyle/>
          <a:p>
            <a:pPr marL="455930" indent="-635" algn="ctr"/>
            <a:r>
              <a:rPr lang="he-IL" sz="3200" dirty="0">
                <a:highlight>
                  <a:srgbClr val="FFFF00"/>
                </a:highlight>
                <a:latin typeface="Calibri" panose="020F0502020204030204" pitchFamily="34" charset="0"/>
                <a:ea typeface="Calibri" panose="020F0502020204030204" pitchFamily="34" charset="0"/>
                <a:cs typeface="Guttman Adii" panose="02010401010101010101" pitchFamily="2" charset="-79"/>
              </a:rPr>
              <a:t>תקציר סיפור אברהם (פרקים </a:t>
            </a:r>
            <a:r>
              <a:rPr lang="he-IL" sz="3200" dirty="0" err="1">
                <a:highlight>
                  <a:srgbClr val="FFFF00"/>
                </a:highlight>
                <a:latin typeface="Calibri" panose="020F0502020204030204" pitchFamily="34" charset="0"/>
                <a:ea typeface="Calibri" panose="020F0502020204030204" pitchFamily="34" charset="0"/>
                <a:cs typeface="Guttman Adii" panose="02010401010101010101" pitchFamily="2" charset="-79"/>
              </a:rPr>
              <a:t>יב</a:t>
            </a:r>
            <a:r>
              <a:rPr lang="he-IL" sz="3200" dirty="0">
                <a:highlight>
                  <a:srgbClr val="FFFF00"/>
                </a:highlight>
                <a:latin typeface="Calibri" panose="020F0502020204030204" pitchFamily="34" charset="0"/>
                <a:ea typeface="Calibri" panose="020F0502020204030204" pitchFamily="34" charset="0"/>
                <a:cs typeface="Guttman Adii" panose="02010401010101010101" pitchFamily="2" charset="-79"/>
              </a:rPr>
              <a:t>-כה)</a:t>
            </a:r>
            <a:endParaRPr lang="en-US" dirty="0">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4" name="מלבן 3">
            <a:extLst>
              <a:ext uri="{FF2B5EF4-FFF2-40B4-BE49-F238E27FC236}">
                <a16:creationId xmlns:a16="http://schemas.microsoft.com/office/drawing/2014/main" id="{D145CA37-7057-4B96-9943-701EB8A8C044}"/>
              </a:ext>
            </a:extLst>
          </p:cNvPr>
          <p:cNvSpPr/>
          <p:nvPr/>
        </p:nvSpPr>
        <p:spPr>
          <a:xfrm>
            <a:off x="1155885" y="2283541"/>
            <a:ext cx="10110139" cy="1815882"/>
          </a:xfrm>
          <a:prstGeom prst="rect">
            <a:avLst/>
          </a:prstGeom>
          <a:noFill/>
        </p:spPr>
        <p:txBody>
          <a:bodyPr wrap="none">
            <a:spAutoFit/>
          </a:bodyPr>
          <a:lstStyle/>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פגישה עם המנחה – מוקרן על הלוח ציר הזמן,  הסבר כללי תוך הדגשה שעל הציר כתוב רק מה שמסופר במפורש בתורה</a:t>
            </a:r>
          </a:p>
          <a:p>
            <a:pPr marL="455930" indent="-635" algn="ctr"/>
            <a:endParaRPr lang="he-IL" sz="1600" dirty="0">
              <a:latin typeface="Calibri" panose="020F0502020204030204" pitchFamily="34" charset="0"/>
              <a:ea typeface="Calibri" panose="020F0502020204030204" pitchFamily="34" charset="0"/>
              <a:cs typeface="Guttman Adii" panose="02010401010101010101" pitchFamily="2" charset="-79"/>
            </a:endParaRPr>
          </a:p>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כל תלמיד יקבל תקציר סיפורי אברהם. ויקבל ציר זמן ריק כשלמטה מופיעים האירועים של הספר</a:t>
            </a:r>
          </a:p>
          <a:p>
            <a:pPr marL="455930" indent="-635" algn="ctr"/>
            <a:endParaRPr lang="he-IL" sz="1600" dirty="0">
              <a:latin typeface="Calibri" panose="020F0502020204030204" pitchFamily="34" charset="0"/>
              <a:ea typeface="Calibri" panose="020F0502020204030204" pitchFamily="34" charset="0"/>
              <a:cs typeface="Guttman Adii" panose="02010401010101010101" pitchFamily="2" charset="-79"/>
            </a:endParaRPr>
          </a:p>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חזרה למליאה עם טוש על המקרין.</a:t>
            </a:r>
          </a:p>
          <a:p>
            <a:pPr marL="455930" indent="-635" algn="ctr"/>
            <a:endParaRPr lang="he-IL" sz="1600" dirty="0">
              <a:latin typeface="Calibri" panose="020F0502020204030204" pitchFamily="34" charset="0"/>
              <a:ea typeface="Calibri" panose="020F0502020204030204" pitchFamily="34" charset="0"/>
              <a:cs typeface="Guttman Adii" panose="02010401010101010101" pitchFamily="2" charset="-79"/>
            </a:endParaRPr>
          </a:p>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יש להגיש למנחה לבדיקה עם ציון.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5" name="מלבן 4">
            <a:extLst>
              <a:ext uri="{FF2B5EF4-FFF2-40B4-BE49-F238E27FC236}">
                <a16:creationId xmlns:a16="http://schemas.microsoft.com/office/drawing/2014/main" id="{000C733F-ED96-42E4-9695-822082BA542D}"/>
              </a:ext>
            </a:extLst>
          </p:cNvPr>
          <p:cNvSpPr/>
          <p:nvPr/>
        </p:nvSpPr>
        <p:spPr>
          <a:xfrm>
            <a:off x="1715454" y="4517836"/>
            <a:ext cx="9390391" cy="1815882"/>
          </a:xfrm>
          <a:prstGeom prst="rect">
            <a:avLst/>
          </a:prstGeom>
          <a:noFill/>
        </p:spPr>
        <p:txBody>
          <a:bodyPr wrap="none">
            <a:spAutoFit/>
          </a:bodyPr>
          <a:lstStyle/>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חזרה למליאה – מפגש נוסף עם המנחה – יוקרן על בלוח שקופית משפחת אברהם</a:t>
            </a:r>
          </a:p>
          <a:p>
            <a:pPr marL="455930" indent="-635" algn="ctr"/>
            <a:endParaRPr lang="he-IL" sz="1600" dirty="0">
              <a:latin typeface="Calibri" panose="020F0502020204030204" pitchFamily="34" charset="0"/>
              <a:ea typeface="Calibri" panose="020F0502020204030204" pitchFamily="34" charset="0"/>
              <a:cs typeface="Guttman Adii" panose="02010401010101010101" pitchFamily="2" charset="-79"/>
            </a:endParaRPr>
          </a:p>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כל תלמיד יקבל שקופית שלד חצי ריקה ויצטרך להשלים את הדמויות בתרשים בעזרת החומש ומקורות מתאימים. </a:t>
            </a:r>
          </a:p>
          <a:p>
            <a:pPr marL="455930" indent="-635" algn="ctr"/>
            <a:endParaRPr lang="he-IL" sz="1600" dirty="0">
              <a:latin typeface="Calibri" panose="020F0502020204030204" pitchFamily="34" charset="0"/>
              <a:ea typeface="Calibri" panose="020F0502020204030204" pitchFamily="34" charset="0"/>
              <a:cs typeface="Guttman Adii" panose="02010401010101010101" pitchFamily="2" charset="-79"/>
            </a:endParaRPr>
          </a:p>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ולהגיש לבדיקה. </a:t>
            </a:r>
          </a:p>
          <a:p>
            <a:pPr marL="455930" indent="-635" algn="ctr"/>
            <a:endParaRPr lang="he-IL" sz="1600" dirty="0">
              <a:latin typeface="Calibri" panose="020F0502020204030204" pitchFamily="34" charset="0"/>
              <a:ea typeface="Calibri" panose="020F0502020204030204" pitchFamily="34" charset="0"/>
              <a:cs typeface="Guttman Adii" panose="02010401010101010101" pitchFamily="2" charset="-79"/>
            </a:endParaRPr>
          </a:p>
          <a:p>
            <a:pPr marL="455930" indent="-635" algn="ctr"/>
            <a:r>
              <a:rPr lang="he-IL" sz="1600" dirty="0">
                <a:latin typeface="Calibri" panose="020F0502020204030204" pitchFamily="34" charset="0"/>
                <a:ea typeface="Calibri" panose="020F0502020204030204" pitchFamily="34" charset="0"/>
                <a:cs typeface="Guttman Adii" panose="02010401010101010101" pitchFamily="2" charset="-79"/>
              </a:rPr>
              <a:t>לאחר שסיים והגיש הוא יקבל להשלים תרשים משפחתי. וישלים.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246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31BA60-E0A0-4102-B059-FA8EAC678D61}"/>
              </a:ext>
            </a:extLst>
          </p:cNvPr>
          <p:cNvSpPr txBox="1"/>
          <p:nvPr/>
        </p:nvSpPr>
        <p:spPr>
          <a:xfrm>
            <a:off x="9098740" y="135832"/>
            <a:ext cx="2866565" cy="1569660"/>
          </a:xfrm>
          <a:prstGeom prst="rect">
            <a:avLst/>
          </a:prstGeom>
          <a:noFill/>
          <a:ln w="76200">
            <a:solidFill>
              <a:schemeClr val="accent2">
                <a:lumMod val="75000"/>
              </a:schemeClr>
            </a:solidFill>
          </a:ln>
        </p:spPr>
        <p:txBody>
          <a:bodyPr wrap="square" rtlCol="1">
            <a:spAutoFit/>
          </a:bodyPr>
          <a:lstStyle/>
          <a:p>
            <a:r>
              <a:rPr lang="he-IL" sz="4800" dirty="0">
                <a:solidFill>
                  <a:schemeClr val="accent2"/>
                </a:solidFill>
                <a:latin typeface="Guttman Adii" panose="02010401010101010101" pitchFamily="2" charset="-79"/>
                <a:cs typeface="Guttman Adii" panose="02010401010101010101" pitchFamily="2" charset="-79"/>
              </a:rPr>
              <a:t>משפחת </a:t>
            </a:r>
          </a:p>
          <a:p>
            <a:r>
              <a:rPr lang="he-IL" sz="4800" dirty="0">
                <a:solidFill>
                  <a:schemeClr val="accent2"/>
                </a:solidFill>
                <a:latin typeface="Guttman Adii" panose="02010401010101010101" pitchFamily="2" charset="-79"/>
                <a:cs typeface="Guttman Adii" panose="02010401010101010101" pitchFamily="2" charset="-79"/>
              </a:rPr>
              <a:t>אברהם  </a:t>
            </a:r>
            <a:endParaRPr lang="he-IL" sz="800" dirty="0">
              <a:solidFill>
                <a:schemeClr val="accent2"/>
              </a:solidFill>
              <a:latin typeface="Guttman Adii" panose="02010401010101010101" pitchFamily="2" charset="-79"/>
              <a:cs typeface="Guttman Adii" panose="02010401010101010101" pitchFamily="2" charset="-79"/>
            </a:endParaRPr>
          </a:p>
        </p:txBody>
      </p:sp>
      <p:sp>
        <p:nvSpPr>
          <p:cNvPr id="7" name="TextBox 6">
            <a:extLst>
              <a:ext uri="{FF2B5EF4-FFF2-40B4-BE49-F238E27FC236}">
                <a16:creationId xmlns:a16="http://schemas.microsoft.com/office/drawing/2014/main" id="{C4A40940-179B-413F-97BD-98F5CDE2D4D4}"/>
              </a:ext>
            </a:extLst>
          </p:cNvPr>
          <p:cNvSpPr txBox="1"/>
          <p:nvPr/>
        </p:nvSpPr>
        <p:spPr>
          <a:xfrm>
            <a:off x="5532120" y="1809120"/>
            <a:ext cx="1139190" cy="646331"/>
          </a:xfrm>
          <a:prstGeom prst="rect">
            <a:avLst/>
          </a:prstGeom>
          <a:noFill/>
          <a:ln w="76200">
            <a:solidFill>
              <a:srgbClr val="FF0000"/>
            </a:solidFill>
          </a:ln>
        </p:spPr>
        <p:txBody>
          <a:bodyPr wrap="square" rtlCol="1">
            <a:spAutoFit/>
          </a:bodyPr>
          <a:lstStyle/>
          <a:p>
            <a:pPr algn="ctr"/>
            <a:r>
              <a:rPr lang="he-IL" sz="3600" dirty="0">
                <a:latin typeface="Guttman Adii" panose="02010401010101010101" pitchFamily="2" charset="-79"/>
                <a:cs typeface="Guttman Adii" panose="02010401010101010101" pitchFamily="2" charset="-79"/>
              </a:rPr>
              <a:t>תרח</a:t>
            </a:r>
            <a:endParaRPr lang="he-IL" sz="1050" dirty="0">
              <a:latin typeface="Guttman Adii" panose="02010401010101010101" pitchFamily="2" charset="-79"/>
              <a:cs typeface="Guttman Adii" panose="02010401010101010101" pitchFamily="2" charset="-79"/>
            </a:endParaRPr>
          </a:p>
        </p:txBody>
      </p:sp>
      <p:sp>
        <p:nvSpPr>
          <p:cNvPr id="8" name="TextBox 7">
            <a:extLst>
              <a:ext uri="{FF2B5EF4-FFF2-40B4-BE49-F238E27FC236}">
                <a16:creationId xmlns:a16="http://schemas.microsoft.com/office/drawing/2014/main" id="{6800E2D6-0775-42A7-9638-CAA9A407C4FA}"/>
              </a:ext>
            </a:extLst>
          </p:cNvPr>
          <p:cNvSpPr txBox="1"/>
          <p:nvPr/>
        </p:nvSpPr>
        <p:spPr>
          <a:xfrm>
            <a:off x="5520692" y="3041033"/>
            <a:ext cx="1139190" cy="523220"/>
          </a:xfrm>
          <a:prstGeom prst="rect">
            <a:avLst/>
          </a:prstGeom>
          <a:noFill/>
          <a:ln w="76200">
            <a:solidFill>
              <a:srgbClr val="FF0000"/>
            </a:solidFill>
          </a:ln>
        </p:spPr>
        <p:txBody>
          <a:bodyPr wrap="square" rtlCol="1">
            <a:spAutoFit/>
          </a:bodyPr>
          <a:lstStyle/>
          <a:p>
            <a:pPr algn="ctr"/>
            <a:r>
              <a:rPr lang="he-IL" sz="2800" dirty="0" err="1">
                <a:latin typeface="Guttman Adii" panose="02010401010101010101" pitchFamily="2" charset="-79"/>
                <a:cs typeface="Guttman Adii" panose="02010401010101010101" pitchFamily="2" charset="-79"/>
              </a:rPr>
              <a:t>נחור</a:t>
            </a:r>
            <a:endParaRPr lang="he-IL" sz="3200" dirty="0">
              <a:latin typeface="Guttman Adii" panose="02010401010101010101" pitchFamily="2" charset="-79"/>
              <a:cs typeface="Guttman Adii" panose="02010401010101010101" pitchFamily="2" charset="-79"/>
            </a:endParaRPr>
          </a:p>
        </p:txBody>
      </p:sp>
      <p:sp>
        <p:nvSpPr>
          <p:cNvPr id="9" name="TextBox 8">
            <a:extLst>
              <a:ext uri="{FF2B5EF4-FFF2-40B4-BE49-F238E27FC236}">
                <a16:creationId xmlns:a16="http://schemas.microsoft.com/office/drawing/2014/main" id="{46190D76-44D0-48EF-A3C0-1250CBA74163}"/>
              </a:ext>
            </a:extLst>
          </p:cNvPr>
          <p:cNvSpPr txBox="1"/>
          <p:nvPr/>
        </p:nvSpPr>
        <p:spPr>
          <a:xfrm>
            <a:off x="1351433" y="3198167"/>
            <a:ext cx="1011495" cy="523220"/>
          </a:xfrm>
          <a:prstGeom prst="rect">
            <a:avLst/>
          </a:prstGeom>
          <a:noFill/>
          <a:ln w="76200">
            <a:solidFill>
              <a:srgbClr val="FF0000"/>
            </a:solid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הרן</a:t>
            </a:r>
            <a:endParaRPr lang="he-IL" sz="1050" dirty="0">
              <a:latin typeface="Guttman Adii" panose="02010401010101010101" pitchFamily="2" charset="-79"/>
              <a:cs typeface="Guttman Adii" panose="02010401010101010101" pitchFamily="2" charset="-79"/>
            </a:endParaRPr>
          </a:p>
        </p:txBody>
      </p:sp>
      <p:sp>
        <p:nvSpPr>
          <p:cNvPr id="10" name="TextBox 9">
            <a:extLst>
              <a:ext uri="{FF2B5EF4-FFF2-40B4-BE49-F238E27FC236}">
                <a16:creationId xmlns:a16="http://schemas.microsoft.com/office/drawing/2014/main" id="{717D44B3-1279-4992-911C-375D869C802C}"/>
              </a:ext>
            </a:extLst>
          </p:cNvPr>
          <p:cNvSpPr txBox="1"/>
          <p:nvPr/>
        </p:nvSpPr>
        <p:spPr>
          <a:xfrm>
            <a:off x="9283065" y="3010255"/>
            <a:ext cx="1139190" cy="584775"/>
          </a:xfrm>
          <a:prstGeom prst="rect">
            <a:avLst/>
          </a:prstGeom>
          <a:noFill/>
          <a:ln w="76200">
            <a:solidFill>
              <a:schemeClr val="accent2">
                <a:lumMod val="75000"/>
              </a:schemeClr>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3200" dirty="0">
                <a:solidFill>
                  <a:schemeClr val="tx1"/>
                </a:solidFill>
              </a:rPr>
              <a:t>אברם</a:t>
            </a:r>
          </a:p>
        </p:txBody>
      </p:sp>
      <p:sp>
        <p:nvSpPr>
          <p:cNvPr id="11" name="TextBox 10">
            <a:extLst>
              <a:ext uri="{FF2B5EF4-FFF2-40B4-BE49-F238E27FC236}">
                <a16:creationId xmlns:a16="http://schemas.microsoft.com/office/drawing/2014/main" id="{449528D2-6412-4A14-9109-64F3D106D586}"/>
              </a:ext>
            </a:extLst>
          </p:cNvPr>
          <p:cNvSpPr txBox="1"/>
          <p:nvPr/>
        </p:nvSpPr>
        <p:spPr>
          <a:xfrm>
            <a:off x="2964903" y="4323447"/>
            <a:ext cx="1096819" cy="677108"/>
          </a:xfrm>
          <a:prstGeom prst="rect">
            <a:avLst/>
          </a:prstGeom>
          <a:noFill/>
          <a:ln w="76200">
            <a:solidFill>
              <a:srgbClr val="FF0000"/>
            </a:solidFill>
          </a:ln>
        </p:spPr>
        <p:txBody>
          <a:bodyPr wrap="square" rtlCol="1">
            <a:spAutoFit/>
          </a:bodyPr>
          <a:lstStyle/>
          <a:p>
            <a:pPr algn="ctr"/>
            <a:r>
              <a:rPr lang="he-IL" sz="3600" dirty="0">
                <a:latin typeface="Guttman Adii" panose="02010401010101010101" pitchFamily="2" charset="-79"/>
                <a:cs typeface="Guttman Adii" panose="02010401010101010101" pitchFamily="2" charset="-79"/>
              </a:rPr>
              <a:t>לוט</a:t>
            </a:r>
            <a:endParaRPr lang="he-IL" sz="2400" dirty="0">
              <a:latin typeface="Guttman Adii" panose="02010401010101010101" pitchFamily="2" charset="-79"/>
              <a:cs typeface="Guttman Adii" panose="02010401010101010101" pitchFamily="2" charset="-79"/>
            </a:endParaRPr>
          </a:p>
          <a:p>
            <a:pPr algn="ctr"/>
            <a:endParaRPr lang="he-IL" sz="100" dirty="0">
              <a:latin typeface="Guttman Adii" panose="02010401010101010101" pitchFamily="2" charset="-79"/>
              <a:cs typeface="Guttman Adii" panose="02010401010101010101" pitchFamily="2" charset="-79"/>
            </a:endParaRPr>
          </a:p>
        </p:txBody>
      </p:sp>
      <p:sp>
        <p:nvSpPr>
          <p:cNvPr id="12" name="TextBox 11">
            <a:extLst>
              <a:ext uri="{FF2B5EF4-FFF2-40B4-BE49-F238E27FC236}">
                <a16:creationId xmlns:a16="http://schemas.microsoft.com/office/drawing/2014/main" id="{83A10DD6-BFBB-4E58-AB89-68FF802F2BBB}"/>
              </a:ext>
            </a:extLst>
          </p:cNvPr>
          <p:cNvSpPr txBox="1"/>
          <p:nvPr/>
        </p:nvSpPr>
        <p:spPr>
          <a:xfrm>
            <a:off x="3279250" y="5862230"/>
            <a:ext cx="1520190" cy="630942"/>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מואב</a:t>
            </a:r>
          </a:p>
          <a:p>
            <a:pPr algn="ctr"/>
            <a:r>
              <a:rPr lang="he-IL" sz="1100" dirty="0">
                <a:latin typeface="Guttman Adii" panose="02010401010101010101" pitchFamily="2" charset="-79"/>
                <a:cs typeface="Guttman Adii" panose="02010401010101010101" pitchFamily="2" charset="-79"/>
              </a:rPr>
              <a:t>(</a:t>
            </a:r>
            <a:r>
              <a:rPr lang="he-IL" sz="1100" dirty="0" err="1">
                <a:latin typeface="Guttman Adii" panose="02010401010101010101" pitchFamily="2" charset="-79"/>
                <a:cs typeface="Guttman Adii" panose="02010401010101010101" pitchFamily="2" charset="-79"/>
              </a:rPr>
              <a:t>אמא</a:t>
            </a:r>
            <a:r>
              <a:rPr lang="he-IL" sz="1100" dirty="0">
                <a:latin typeface="Guttman Adii" panose="02010401010101010101" pitchFamily="2" charset="-79"/>
                <a:cs typeface="Guttman Adii" panose="02010401010101010101" pitchFamily="2" charset="-79"/>
              </a:rPr>
              <a:t> בת לוט הבכירה)</a:t>
            </a:r>
          </a:p>
        </p:txBody>
      </p:sp>
      <p:sp>
        <p:nvSpPr>
          <p:cNvPr id="13" name="TextBox 12">
            <a:extLst>
              <a:ext uri="{FF2B5EF4-FFF2-40B4-BE49-F238E27FC236}">
                <a16:creationId xmlns:a16="http://schemas.microsoft.com/office/drawing/2014/main" id="{181BE276-3FC2-4D4D-8F23-5167C76BA98B}"/>
              </a:ext>
            </a:extLst>
          </p:cNvPr>
          <p:cNvSpPr txBox="1"/>
          <p:nvPr/>
        </p:nvSpPr>
        <p:spPr>
          <a:xfrm>
            <a:off x="1527919" y="5862230"/>
            <a:ext cx="1520190" cy="646331"/>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עמון</a:t>
            </a:r>
          </a:p>
          <a:p>
            <a:pPr algn="ctr"/>
            <a:r>
              <a:rPr lang="he-IL" sz="1200" dirty="0">
                <a:latin typeface="Guttman Adii" panose="02010401010101010101" pitchFamily="2" charset="-79"/>
                <a:cs typeface="Guttman Adii" panose="02010401010101010101" pitchFamily="2" charset="-79"/>
              </a:rPr>
              <a:t>(</a:t>
            </a:r>
            <a:r>
              <a:rPr lang="he-IL" sz="1200" dirty="0" err="1">
                <a:latin typeface="Guttman Adii" panose="02010401010101010101" pitchFamily="2" charset="-79"/>
                <a:cs typeface="Guttman Adii" panose="02010401010101010101" pitchFamily="2" charset="-79"/>
              </a:rPr>
              <a:t>אמא</a:t>
            </a:r>
            <a:r>
              <a:rPr lang="he-IL" sz="1200" dirty="0">
                <a:latin typeface="Guttman Adii" panose="02010401010101010101" pitchFamily="2" charset="-79"/>
                <a:cs typeface="Guttman Adii" panose="02010401010101010101" pitchFamily="2" charset="-79"/>
              </a:rPr>
              <a:t> בת לוט הצעירה)</a:t>
            </a:r>
          </a:p>
        </p:txBody>
      </p:sp>
      <p:sp>
        <p:nvSpPr>
          <p:cNvPr id="14" name="TextBox 13">
            <a:extLst>
              <a:ext uri="{FF2B5EF4-FFF2-40B4-BE49-F238E27FC236}">
                <a16:creationId xmlns:a16="http://schemas.microsoft.com/office/drawing/2014/main" id="{13487E50-3976-48D2-B014-77081AFFD13D}"/>
              </a:ext>
            </a:extLst>
          </p:cNvPr>
          <p:cNvSpPr txBox="1"/>
          <p:nvPr/>
        </p:nvSpPr>
        <p:spPr>
          <a:xfrm>
            <a:off x="10811698" y="4313842"/>
            <a:ext cx="1242322" cy="954107"/>
          </a:xfrm>
          <a:prstGeom prst="rect">
            <a:avLst/>
          </a:prstGeom>
          <a:noFill/>
          <a:ln w="76200">
            <a:solidFill>
              <a:schemeClr val="accent2">
                <a:lumMod val="75000"/>
              </a:schemeClr>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ישמעאל</a:t>
            </a:r>
          </a:p>
          <a:p>
            <a:pPr algn="ctr"/>
            <a:r>
              <a:rPr lang="he-IL" sz="1600" b="1" dirty="0">
                <a:latin typeface="Guttman Adii" panose="02010401010101010101" pitchFamily="2" charset="-79"/>
                <a:cs typeface="Guttman Adii" panose="02010401010101010101" pitchFamily="2" charset="-79"/>
              </a:rPr>
              <a:t>(</a:t>
            </a:r>
            <a:r>
              <a:rPr lang="he-IL" sz="1600" b="1" dirty="0" err="1">
                <a:latin typeface="Guttman Adii" panose="02010401010101010101" pitchFamily="2" charset="-79"/>
                <a:cs typeface="Guttman Adii" panose="02010401010101010101" pitchFamily="2" charset="-79"/>
              </a:rPr>
              <a:t>אמא</a:t>
            </a:r>
            <a:endParaRPr lang="he-IL" sz="1600" b="1" dirty="0">
              <a:latin typeface="Guttman Adii" panose="02010401010101010101" pitchFamily="2" charset="-79"/>
              <a:cs typeface="Guttman Adii" panose="02010401010101010101" pitchFamily="2" charset="-79"/>
            </a:endParaRPr>
          </a:p>
          <a:p>
            <a:pPr algn="ctr"/>
            <a:r>
              <a:rPr lang="he-IL" sz="1600" b="1" dirty="0">
                <a:latin typeface="Guttman Adii" panose="02010401010101010101" pitchFamily="2" charset="-79"/>
                <a:cs typeface="Guttman Adii" panose="02010401010101010101" pitchFamily="2" charset="-79"/>
              </a:rPr>
              <a:t> הגר)</a:t>
            </a:r>
            <a:endParaRPr lang="he-IL" sz="2000" b="1" dirty="0">
              <a:latin typeface="Guttman Adii" panose="02010401010101010101" pitchFamily="2" charset="-79"/>
              <a:cs typeface="Guttman Adii" panose="02010401010101010101" pitchFamily="2" charset="-79"/>
            </a:endParaRPr>
          </a:p>
        </p:txBody>
      </p:sp>
      <p:sp>
        <p:nvSpPr>
          <p:cNvPr id="15" name="TextBox 14">
            <a:extLst>
              <a:ext uri="{FF2B5EF4-FFF2-40B4-BE49-F238E27FC236}">
                <a16:creationId xmlns:a16="http://schemas.microsoft.com/office/drawing/2014/main" id="{86C471D2-EEBC-4353-AF69-682FEDE28B10}"/>
              </a:ext>
            </a:extLst>
          </p:cNvPr>
          <p:cNvSpPr txBox="1"/>
          <p:nvPr/>
        </p:nvSpPr>
        <p:spPr>
          <a:xfrm>
            <a:off x="9233371" y="4313842"/>
            <a:ext cx="1242322" cy="969496"/>
          </a:xfrm>
          <a:prstGeom prst="rect">
            <a:avLst/>
          </a:prstGeom>
          <a:noFill/>
          <a:ln w="76200">
            <a:solidFill>
              <a:schemeClr val="accent2">
                <a:lumMod val="75000"/>
              </a:schemeClr>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יצחק</a:t>
            </a:r>
          </a:p>
          <a:p>
            <a:pPr algn="ctr"/>
            <a:r>
              <a:rPr lang="he-IL" sz="1600" b="1" dirty="0">
                <a:latin typeface="Guttman Adii" panose="02010401010101010101" pitchFamily="2" charset="-79"/>
                <a:cs typeface="Guttman Adii" panose="02010401010101010101" pitchFamily="2" charset="-79"/>
              </a:rPr>
              <a:t>(</a:t>
            </a:r>
            <a:r>
              <a:rPr lang="he-IL" sz="1600" b="1" dirty="0" err="1">
                <a:latin typeface="Guttman Adii" panose="02010401010101010101" pitchFamily="2" charset="-79"/>
                <a:cs typeface="Guttman Adii" panose="02010401010101010101" pitchFamily="2" charset="-79"/>
              </a:rPr>
              <a:t>אמא</a:t>
            </a:r>
            <a:r>
              <a:rPr lang="he-IL" sz="1600" b="1" dirty="0">
                <a:latin typeface="Guttman Adii" panose="02010401010101010101" pitchFamily="2" charset="-79"/>
                <a:cs typeface="Guttman Adii" panose="02010401010101010101" pitchFamily="2" charset="-79"/>
              </a:rPr>
              <a:t> </a:t>
            </a:r>
          </a:p>
          <a:p>
            <a:pPr algn="ctr"/>
            <a:r>
              <a:rPr lang="he-IL" sz="1600" b="1" dirty="0">
                <a:latin typeface="Guttman Adii" panose="02010401010101010101" pitchFamily="2" charset="-79"/>
                <a:cs typeface="Guttman Adii" panose="02010401010101010101" pitchFamily="2" charset="-79"/>
              </a:rPr>
              <a:t>שרה)</a:t>
            </a:r>
          </a:p>
          <a:p>
            <a:pPr algn="ctr"/>
            <a:endParaRPr lang="he-IL" sz="100" dirty="0">
              <a:latin typeface="Guttman Adii" panose="02010401010101010101" pitchFamily="2" charset="-79"/>
              <a:cs typeface="Guttman Adii" panose="02010401010101010101" pitchFamily="2" charset="-79"/>
            </a:endParaRPr>
          </a:p>
        </p:txBody>
      </p:sp>
      <p:sp>
        <p:nvSpPr>
          <p:cNvPr id="16" name="TextBox 15">
            <a:extLst>
              <a:ext uri="{FF2B5EF4-FFF2-40B4-BE49-F238E27FC236}">
                <a16:creationId xmlns:a16="http://schemas.microsoft.com/office/drawing/2014/main" id="{5C373189-03BB-457E-8FCD-384B0CB35816}"/>
              </a:ext>
            </a:extLst>
          </p:cNvPr>
          <p:cNvSpPr txBox="1"/>
          <p:nvPr/>
        </p:nvSpPr>
        <p:spPr>
          <a:xfrm>
            <a:off x="1598958" y="4292022"/>
            <a:ext cx="1096819" cy="707886"/>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מלכה</a:t>
            </a:r>
          </a:p>
          <a:p>
            <a:pPr algn="ctr"/>
            <a:r>
              <a:rPr lang="he-IL" sz="1600" dirty="0">
                <a:latin typeface="Guttman Adii" panose="02010401010101010101" pitchFamily="2" charset="-79"/>
                <a:cs typeface="Guttman Adii" panose="02010401010101010101" pitchFamily="2" charset="-79"/>
              </a:rPr>
              <a:t>(אשת </a:t>
            </a:r>
            <a:r>
              <a:rPr lang="he-IL" sz="1600" dirty="0" err="1">
                <a:latin typeface="Guttman Adii" panose="02010401010101010101" pitchFamily="2" charset="-79"/>
                <a:cs typeface="Guttman Adii" panose="02010401010101010101" pitchFamily="2" charset="-79"/>
              </a:rPr>
              <a:t>נחור</a:t>
            </a:r>
            <a:r>
              <a:rPr lang="he-IL" sz="1600" dirty="0">
                <a:latin typeface="Guttman Adii" panose="02010401010101010101" pitchFamily="2" charset="-79"/>
                <a:cs typeface="Guttman Adii" panose="02010401010101010101" pitchFamily="2" charset="-79"/>
              </a:rPr>
              <a:t>)</a:t>
            </a:r>
            <a:endParaRPr lang="he-IL" dirty="0">
              <a:latin typeface="Guttman Adii" panose="02010401010101010101" pitchFamily="2" charset="-79"/>
              <a:cs typeface="Guttman Adii" panose="02010401010101010101" pitchFamily="2" charset="-79"/>
            </a:endParaRPr>
          </a:p>
        </p:txBody>
      </p:sp>
      <p:sp>
        <p:nvSpPr>
          <p:cNvPr id="17" name="TextBox 16">
            <a:extLst>
              <a:ext uri="{FF2B5EF4-FFF2-40B4-BE49-F238E27FC236}">
                <a16:creationId xmlns:a16="http://schemas.microsoft.com/office/drawing/2014/main" id="{339C900E-A52F-44F6-8092-4DD7C29DB831}"/>
              </a:ext>
            </a:extLst>
          </p:cNvPr>
          <p:cNvSpPr txBox="1"/>
          <p:nvPr/>
        </p:nvSpPr>
        <p:spPr>
          <a:xfrm>
            <a:off x="137980" y="4250988"/>
            <a:ext cx="1213453" cy="707886"/>
          </a:xfrm>
          <a:prstGeom prst="rect">
            <a:avLst/>
          </a:prstGeom>
          <a:noFill/>
          <a:ln w="76200">
            <a:solidFill>
              <a:srgbClr val="FF0000"/>
            </a:solidFill>
          </a:ln>
        </p:spPr>
        <p:txBody>
          <a:bodyPr wrap="square" rtlCol="1">
            <a:spAutoFit/>
          </a:bodyPr>
          <a:lstStyle/>
          <a:p>
            <a:pPr algn="ctr"/>
            <a:r>
              <a:rPr lang="he-IL" sz="2400" dirty="0" err="1">
                <a:latin typeface="Guttman Adii" panose="02010401010101010101" pitchFamily="2" charset="-79"/>
                <a:cs typeface="Guttman Adii" panose="02010401010101010101" pitchFamily="2" charset="-79"/>
              </a:rPr>
              <a:t>יסכה</a:t>
            </a:r>
            <a:endParaRPr lang="he-IL" sz="24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(אולי שרה ?)</a:t>
            </a:r>
            <a:endParaRPr lang="he-IL"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77E3996B-BB3F-410C-81A2-FFB7D013A283}"/>
              </a:ext>
            </a:extLst>
          </p:cNvPr>
          <p:cNvSpPr txBox="1"/>
          <p:nvPr/>
        </p:nvSpPr>
        <p:spPr>
          <a:xfrm>
            <a:off x="4668432" y="289398"/>
            <a:ext cx="2866565" cy="1015663"/>
          </a:xfrm>
          <a:prstGeom prst="rect">
            <a:avLst/>
          </a:prstGeom>
          <a:noFill/>
          <a:ln w="76200">
            <a:solidFill>
              <a:srgbClr val="FF0000"/>
            </a:solidFill>
          </a:ln>
        </p:spPr>
        <p:txBody>
          <a:bodyPr wrap="square" rtlCol="1">
            <a:spAutoFit/>
          </a:bodyPr>
          <a:lstStyle/>
          <a:p>
            <a:pPr algn="ctr"/>
            <a:r>
              <a:rPr lang="he-IL" sz="2000" dirty="0">
                <a:latin typeface="Guttman Adii" panose="02010401010101010101" pitchFamily="2" charset="-79"/>
                <a:cs typeface="Guttman Adii" panose="02010401010101010101" pitchFamily="2" charset="-79"/>
              </a:rPr>
              <a:t> נח - שם - </a:t>
            </a:r>
            <a:r>
              <a:rPr lang="he-IL" sz="2000" dirty="0" err="1">
                <a:latin typeface="Guttman Adii" panose="02010401010101010101" pitchFamily="2" charset="-79"/>
                <a:cs typeface="Guttman Adii" panose="02010401010101010101" pitchFamily="2" charset="-79"/>
              </a:rPr>
              <a:t>ארפכשד</a:t>
            </a:r>
            <a:r>
              <a:rPr lang="he-IL" sz="2000" dirty="0">
                <a:latin typeface="Guttman Adii" panose="02010401010101010101" pitchFamily="2" charset="-79"/>
                <a:cs typeface="Guttman Adii" panose="02010401010101010101" pitchFamily="2" charset="-79"/>
              </a:rPr>
              <a:t> – </a:t>
            </a:r>
          </a:p>
          <a:p>
            <a:pPr algn="ctr"/>
            <a:r>
              <a:rPr lang="he-IL" sz="2000" dirty="0">
                <a:latin typeface="Guttman Adii" panose="02010401010101010101" pitchFamily="2" charset="-79"/>
                <a:cs typeface="Guttman Adii" panose="02010401010101010101" pitchFamily="2" charset="-79"/>
              </a:rPr>
              <a:t>שלח – עבר - פלג – </a:t>
            </a:r>
          </a:p>
          <a:p>
            <a:pPr algn="ctr"/>
            <a:r>
              <a:rPr lang="he-IL" sz="2000" dirty="0">
                <a:latin typeface="Guttman Adii" panose="02010401010101010101" pitchFamily="2" charset="-79"/>
                <a:cs typeface="Guttman Adii" panose="02010401010101010101" pitchFamily="2" charset="-79"/>
              </a:rPr>
              <a:t>רעו - שרוג - </a:t>
            </a:r>
            <a:r>
              <a:rPr lang="he-IL" sz="2000" dirty="0" err="1">
                <a:latin typeface="Guttman Adii" panose="02010401010101010101" pitchFamily="2" charset="-79"/>
                <a:cs typeface="Guttman Adii" panose="02010401010101010101" pitchFamily="2" charset="-79"/>
              </a:rPr>
              <a:t>נחור</a:t>
            </a:r>
            <a:r>
              <a:rPr lang="he-IL" sz="2000" dirty="0">
                <a:latin typeface="Guttman Adii" panose="02010401010101010101" pitchFamily="2" charset="-79"/>
                <a:cs typeface="Guttman Adii" panose="02010401010101010101" pitchFamily="2" charset="-79"/>
              </a:rPr>
              <a:t> </a:t>
            </a:r>
            <a:endParaRPr lang="he-IL" sz="700" dirty="0">
              <a:latin typeface="Guttman Adii" panose="02010401010101010101" pitchFamily="2" charset="-79"/>
              <a:cs typeface="Guttman Adii" panose="02010401010101010101" pitchFamily="2" charset="-79"/>
            </a:endParaRPr>
          </a:p>
        </p:txBody>
      </p:sp>
      <p:cxnSp>
        <p:nvCxnSpPr>
          <p:cNvPr id="20" name="מחבר ישר 19">
            <a:extLst>
              <a:ext uri="{FF2B5EF4-FFF2-40B4-BE49-F238E27FC236}">
                <a16:creationId xmlns:a16="http://schemas.microsoft.com/office/drawing/2014/main" id="{6B999FAD-6B03-47EF-AA4A-23D62A1530B0}"/>
              </a:ext>
            </a:extLst>
          </p:cNvPr>
          <p:cNvCxnSpPr>
            <a:cxnSpLocks/>
          </p:cNvCxnSpPr>
          <p:nvPr/>
        </p:nvCxnSpPr>
        <p:spPr>
          <a:xfrm flipV="1">
            <a:off x="2514600" y="2361051"/>
            <a:ext cx="2866564" cy="784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C8534C8-9990-49BF-97A7-EF2A3BC59F65}"/>
              </a:ext>
            </a:extLst>
          </p:cNvPr>
          <p:cNvSpPr txBox="1"/>
          <p:nvPr/>
        </p:nvSpPr>
        <p:spPr>
          <a:xfrm>
            <a:off x="7250503" y="4293482"/>
            <a:ext cx="1741242" cy="969496"/>
          </a:xfrm>
          <a:prstGeom prst="rect">
            <a:avLst/>
          </a:prstGeom>
          <a:noFill/>
          <a:ln w="76200">
            <a:solidFill>
              <a:schemeClr val="accent2">
                <a:lumMod val="75000"/>
              </a:schemeClr>
            </a:solidFill>
          </a:ln>
        </p:spPr>
        <p:txBody>
          <a:bodyPr wrap="square" rtlCol="1">
            <a:spAutoFit/>
          </a:bodyPr>
          <a:lstStyle/>
          <a:p>
            <a:pPr algn="ctr"/>
            <a:r>
              <a:rPr lang="he-IL" dirty="0">
                <a:latin typeface="Guttman Adii" panose="02010401010101010101" pitchFamily="2" charset="-79"/>
                <a:cs typeface="Guttman Adii" panose="02010401010101010101" pitchFamily="2" charset="-79"/>
              </a:rPr>
              <a:t>זמרן, </a:t>
            </a:r>
            <a:r>
              <a:rPr lang="he-IL" dirty="0" err="1">
                <a:latin typeface="Guttman Adii" panose="02010401010101010101" pitchFamily="2" charset="-79"/>
                <a:cs typeface="Guttman Adii" panose="02010401010101010101" pitchFamily="2" charset="-79"/>
              </a:rPr>
              <a:t>יקשן</a:t>
            </a:r>
            <a:r>
              <a:rPr lang="he-IL" dirty="0">
                <a:latin typeface="Guttman Adii" panose="02010401010101010101" pitchFamily="2" charset="-79"/>
                <a:cs typeface="Guttman Adii" panose="02010401010101010101" pitchFamily="2" charset="-79"/>
              </a:rPr>
              <a:t>, מדן, מדין, </a:t>
            </a:r>
            <a:r>
              <a:rPr lang="he-IL" dirty="0" err="1">
                <a:latin typeface="Guttman Adii" panose="02010401010101010101" pitchFamily="2" charset="-79"/>
                <a:cs typeface="Guttman Adii" panose="02010401010101010101" pitchFamily="2" charset="-79"/>
              </a:rPr>
              <a:t>ישבק</a:t>
            </a:r>
            <a:r>
              <a:rPr lang="he-IL" dirty="0">
                <a:latin typeface="Guttman Adii" panose="02010401010101010101" pitchFamily="2" charset="-79"/>
                <a:cs typeface="Guttman Adii" panose="02010401010101010101" pitchFamily="2" charset="-79"/>
              </a:rPr>
              <a:t>, </a:t>
            </a:r>
            <a:r>
              <a:rPr lang="he-IL" dirty="0" err="1">
                <a:latin typeface="Guttman Adii" panose="02010401010101010101" pitchFamily="2" charset="-79"/>
                <a:cs typeface="Guttman Adii" panose="02010401010101010101" pitchFamily="2" charset="-79"/>
              </a:rPr>
              <a:t>שוח</a:t>
            </a:r>
            <a:r>
              <a:rPr lang="he-IL" dirty="0">
                <a:latin typeface="Guttman Adii" panose="02010401010101010101" pitchFamily="2" charset="-79"/>
                <a:cs typeface="Guttman Adii" panose="02010401010101010101" pitchFamily="2" charset="-79"/>
              </a:rPr>
              <a:t>, </a:t>
            </a:r>
          </a:p>
          <a:p>
            <a:pPr algn="ctr"/>
            <a:endParaRPr lang="he-IL" sz="500" dirty="0">
              <a:latin typeface="Guttman Adii" panose="02010401010101010101" pitchFamily="2" charset="-79"/>
              <a:cs typeface="Guttman Adii" panose="02010401010101010101" pitchFamily="2" charset="-79"/>
            </a:endParaRPr>
          </a:p>
          <a:p>
            <a:pPr algn="ctr"/>
            <a:r>
              <a:rPr lang="he-IL" sz="1400" b="1" dirty="0">
                <a:latin typeface="Guttman Adii" panose="02010401010101010101" pitchFamily="2" charset="-79"/>
                <a:cs typeface="Guttman Adii" panose="02010401010101010101" pitchFamily="2" charset="-79"/>
              </a:rPr>
              <a:t>(</a:t>
            </a:r>
            <a:r>
              <a:rPr lang="he-IL" sz="1400" b="1" dirty="0" err="1">
                <a:latin typeface="Guttman Adii" panose="02010401010101010101" pitchFamily="2" charset="-79"/>
                <a:cs typeface="Guttman Adii" panose="02010401010101010101" pitchFamily="2" charset="-79"/>
              </a:rPr>
              <a:t>אמא</a:t>
            </a:r>
            <a:r>
              <a:rPr lang="he-IL" sz="1400" b="1" dirty="0">
                <a:latin typeface="Guttman Adii" panose="02010401010101010101" pitchFamily="2" charset="-79"/>
                <a:cs typeface="Guttman Adii" panose="02010401010101010101" pitchFamily="2" charset="-79"/>
              </a:rPr>
              <a:t> קטורה </a:t>
            </a:r>
            <a:r>
              <a:rPr lang="he-IL" sz="1100" b="1" dirty="0">
                <a:latin typeface="Guttman Adii" panose="02010401010101010101" pitchFamily="2" charset="-79"/>
                <a:cs typeface="Guttman Adii" panose="02010401010101010101" pitchFamily="2" charset="-79"/>
              </a:rPr>
              <a:t>(הגר ?)</a:t>
            </a:r>
          </a:p>
          <a:p>
            <a:pPr algn="ctr"/>
            <a:endParaRPr lang="he-IL" sz="100" dirty="0">
              <a:latin typeface="Guttman Adii" panose="02010401010101010101" pitchFamily="2" charset="-79"/>
              <a:cs typeface="Guttman Adii" panose="02010401010101010101" pitchFamily="2" charset="-79"/>
            </a:endParaRPr>
          </a:p>
        </p:txBody>
      </p:sp>
      <p:cxnSp>
        <p:nvCxnSpPr>
          <p:cNvPr id="29" name="מחבר ישר 28">
            <a:extLst>
              <a:ext uri="{FF2B5EF4-FFF2-40B4-BE49-F238E27FC236}">
                <a16:creationId xmlns:a16="http://schemas.microsoft.com/office/drawing/2014/main" id="{939B4FBB-EAC4-4251-9AAB-84EAFA395213}"/>
              </a:ext>
            </a:extLst>
          </p:cNvPr>
          <p:cNvCxnSpPr>
            <a:cxnSpLocks/>
          </p:cNvCxnSpPr>
          <p:nvPr/>
        </p:nvCxnSpPr>
        <p:spPr>
          <a:xfrm>
            <a:off x="6822265" y="2281577"/>
            <a:ext cx="2411106" cy="630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A3539F61-D322-4F8A-A2CA-90894DA606F7}"/>
              </a:ext>
            </a:extLst>
          </p:cNvPr>
          <p:cNvCxnSpPr>
            <a:cxnSpLocks/>
          </p:cNvCxnSpPr>
          <p:nvPr/>
        </p:nvCxnSpPr>
        <p:spPr>
          <a:xfrm>
            <a:off x="6090287" y="1421686"/>
            <a:ext cx="0" cy="2838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CC0A45CC-A73A-4C31-87C5-441A49C980E5}"/>
              </a:ext>
            </a:extLst>
          </p:cNvPr>
          <p:cNvCxnSpPr>
            <a:cxnSpLocks/>
          </p:cNvCxnSpPr>
          <p:nvPr/>
        </p:nvCxnSpPr>
        <p:spPr>
          <a:xfrm>
            <a:off x="6101714" y="2524209"/>
            <a:ext cx="0" cy="4584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914123AB-C3F3-4A00-B879-E02E2F2F1CCD}"/>
              </a:ext>
            </a:extLst>
          </p:cNvPr>
          <p:cNvCxnSpPr>
            <a:cxnSpLocks/>
          </p:cNvCxnSpPr>
          <p:nvPr/>
        </p:nvCxnSpPr>
        <p:spPr>
          <a:xfrm flipH="1" flipV="1">
            <a:off x="10451754" y="3669029"/>
            <a:ext cx="981105" cy="519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4250B769-D27E-4E4E-9947-5D0D8AFCD3DA}"/>
              </a:ext>
            </a:extLst>
          </p:cNvPr>
          <p:cNvCxnSpPr>
            <a:cxnSpLocks/>
          </p:cNvCxnSpPr>
          <p:nvPr/>
        </p:nvCxnSpPr>
        <p:spPr>
          <a:xfrm>
            <a:off x="9852660" y="3721387"/>
            <a:ext cx="0" cy="46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1CEB695A-D29C-481D-B542-C736E4D3783F}"/>
              </a:ext>
            </a:extLst>
          </p:cNvPr>
          <p:cNvCxnSpPr>
            <a:cxnSpLocks/>
          </p:cNvCxnSpPr>
          <p:nvPr/>
        </p:nvCxnSpPr>
        <p:spPr>
          <a:xfrm flipH="1">
            <a:off x="8566324" y="3695700"/>
            <a:ext cx="730076" cy="492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A46EB7D-091F-4C7D-8F69-57AD6AF65AD1}"/>
              </a:ext>
            </a:extLst>
          </p:cNvPr>
          <p:cNvSpPr txBox="1"/>
          <p:nvPr/>
        </p:nvSpPr>
        <p:spPr>
          <a:xfrm>
            <a:off x="4450448" y="4323447"/>
            <a:ext cx="1096819" cy="1354217"/>
          </a:xfrm>
          <a:prstGeom prst="rect">
            <a:avLst/>
          </a:prstGeom>
          <a:noFill/>
          <a:ln w="76200">
            <a:solidFill>
              <a:srgbClr val="FF0000"/>
            </a:solid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טבח, </a:t>
            </a:r>
            <a:r>
              <a:rPr lang="he-IL" sz="1600" dirty="0" err="1">
                <a:latin typeface="Guttman Adii" panose="02010401010101010101" pitchFamily="2" charset="-79"/>
                <a:cs typeface="Guttman Adii" panose="02010401010101010101" pitchFamily="2" charset="-79"/>
              </a:rPr>
              <a:t>גחם</a:t>
            </a:r>
            <a:r>
              <a:rPr lang="he-IL" sz="1600" dirty="0">
                <a:latin typeface="Guttman Adii" panose="02010401010101010101" pitchFamily="2" charset="-79"/>
                <a:cs typeface="Guttman Adii" panose="02010401010101010101" pitchFamily="2" charset="-79"/>
              </a:rPr>
              <a:t>, תחש, מעכה,</a:t>
            </a:r>
          </a:p>
          <a:p>
            <a:pPr algn="ctr"/>
            <a:endParaRPr lang="he-IL" b="1" dirty="0">
              <a:latin typeface="Guttman Adii" panose="02010401010101010101" pitchFamily="2" charset="-79"/>
              <a:cs typeface="Guttman Adii" panose="02010401010101010101" pitchFamily="2" charset="-79"/>
            </a:endParaRPr>
          </a:p>
          <a:p>
            <a:pPr algn="ctr"/>
            <a:r>
              <a:rPr lang="he-IL" sz="1400" b="1" dirty="0">
                <a:latin typeface="Guttman Adii" panose="02010401010101010101" pitchFamily="2" charset="-79"/>
                <a:cs typeface="Guttman Adii" panose="02010401010101010101" pitchFamily="2" charset="-79"/>
              </a:rPr>
              <a:t>(</a:t>
            </a:r>
            <a:r>
              <a:rPr lang="he-IL" sz="1400" b="1" dirty="0" err="1">
                <a:latin typeface="Guttman Adii" panose="02010401010101010101" pitchFamily="2" charset="-79"/>
                <a:cs typeface="Guttman Adii" panose="02010401010101010101" pitchFamily="2" charset="-79"/>
              </a:rPr>
              <a:t>אמא</a:t>
            </a:r>
            <a:r>
              <a:rPr lang="he-IL" sz="1400" b="1" dirty="0">
                <a:latin typeface="Guttman Adii" panose="02010401010101010101" pitchFamily="2" charset="-79"/>
                <a:cs typeface="Guttman Adii" panose="02010401010101010101" pitchFamily="2" charset="-79"/>
              </a:rPr>
              <a:t> פילגש ראומה)</a:t>
            </a:r>
          </a:p>
          <a:p>
            <a:pPr algn="ctr"/>
            <a:endParaRPr lang="he-IL" sz="400" dirty="0">
              <a:latin typeface="Guttman Adii" panose="02010401010101010101" pitchFamily="2" charset="-79"/>
              <a:cs typeface="Guttman Adii" panose="02010401010101010101" pitchFamily="2" charset="-79"/>
            </a:endParaRPr>
          </a:p>
        </p:txBody>
      </p:sp>
      <p:sp>
        <p:nvSpPr>
          <p:cNvPr id="56" name="TextBox 55">
            <a:extLst>
              <a:ext uri="{FF2B5EF4-FFF2-40B4-BE49-F238E27FC236}">
                <a16:creationId xmlns:a16="http://schemas.microsoft.com/office/drawing/2014/main" id="{F35F4E37-C3A3-4FF4-9403-41333EE00C94}"/>
              </a:ext>
            </a:extLst>
          </p:cNvPr>
          <p:cNvSpPr txBox="1"/>
          <p:nvPr/>
        </p:nvSpPr>
        <p:spPr>
          <a:xfrm>
            <a:off x="5806695" y="4323447"/>
            <a:ext cx="1213452" cy="1354217"/>
          </a:xfrm>
          <a:prstGeom prst="rect">
            <a:avLst/>
          </a:prstGeom>
          <a:noFill/>
          <a:ln w="76200">
            <a:solidFill>
              <a:srgbClr val="FF0000"/>
            </a:solid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עוץ, בוז, </a:t>
            </a:r>
            <a:r>
              <a:rPr lang="he-IL" sz="1600" dirty="0" err="1">
                <a:latin typeface="Guttman Adii" panose="02010401010101010101" pitchFamily="2" charset="-79"/>
                <a:cs typeface="Guttman Adii" panose="02010401010101010101" pitchFamily="2" charset="-79"/>
              </a:rPr>
              <a:t>קמואל</a:t>
            </a:r>
            <a:r>
              <a:rPr lang="he-IL" sz="1600" dirty="0">
                <a:latin typeface="Guttman Adii" panose="02010401010101010101" pitchFamily="2" charset="-79"/>
                <a:cs typeface="Guttman Adii" panose="02010401010101010101" pitchFamily="2" charset="-79"/>
              </a:rPr>
              <a:t>, כשד, חזו, </a:t>
            </a:r>
            <a:r>
              <a:rPr lang="he-IL" sz="1600" dirty="0" err="1">
                <a:latin typeface="Guttman Adii" panose="02010401010101010101" pitchFamily="2" charset="-79"/>
                <a:cs typeface="Guttman Adii" panose="02010401010101010101" pitchFamily="2" charset="-79"/>
              </a:rPr>
              <a:t>פלדש</a:t>
            </a:r>
            <a:r>
              <a:rPr lang="he-IL" sz="1600" dirty="0">
                <a:latin typeface="Guttman Adii" panose="02010401010101010101" pitchFamily="2" charset="-79"/>
                <a:cs typeface="Guttman Adii" panose="02010401010101010101" pitchFamily="2" charset="-79"/>
              </a:rPr>
              <a:t>, </a:t>
            </a:r>
            <a:r>
              <a:rPr lang="he-IL" sz="1600" dirty="0" err="1">
                <a:latin typeface="Guttman Adii" panose="02010401010101010101" pitchFamily="2" charset="-79"/>
                <a:cs typeface="Guttman Adii" panose="02010401010101010101" pitchFamily="2" charset="-79"/>
              </a:rPr>
              <a:t>ידלף</a:t>
            </a:r>
            <a:r>
              <a:rPr lang="he-IL" sz="1600" dirty="0">
                <a:latin typeface="Guttman Adii" panose="02010401010101010101" pitchFamily="2" charset="-79"/>
                <a:cs typeface="Guttman Adii" panose="02010401010101010101" pitchFamily="2" charset="-79"/>
              </a:rPr>
              <a:t>, בתואל</a:t>
            </a:r>
          </a:p>
          <a:p>
            <a:pPr algn="ctr"/>
            <a:r>
              <a:rPr lang="he-IL" sz="1600" b="1" dirty="0">
                <a:latin typeface="Guttman Adii" panose="02010401010101010101" pitchFamily="2" charset="-79"/>
                <a:cs typeface="Guttman Adii" panose="02010401010101010101" pitchFamily="2" charset="-79"/>
              </a:rPr>
              <a:t>(</a:t>
            </a:r>
            <a:r>
              <a:rPr lang="he-IL" sz="1600" b="1" dirty="0" err="1">
                <a:latin typeface="Guttman Adii" panose="02010401010101010101" pitchFamily="2" charset="-79"/>
                <a:cs typeface="Guttman Adii" panose="02010401010101010101" pitchFamily="2" charset="-79"/>
              </a:rPr>
              <a:t>אמא</a:t>
            </a:r>
            <a:r>
              <a:rPr lang="he-IL" sz="1600" b="1" dirty="0">
                <a:latin typeface="Guttman Adii" panose="02010401010101010101" pitchFamily="2" charset="-79"/>
                <a:cs typeface="Guttman Adii" panose="02010401010101010101" pitchFamily="2" charset="-79"/>
              </a:rPr>
              <a:t> מלכה)</a:t>
            </a:r>
          </a:p>
          <a:p>
            <a:pPr algn="ctr"/>
            <a:endParaRPr lang="he-IL" sz="100" dirty="0">
              <a:latin typeface="Guttman Adii" panose="02010401010101010101" pitchFamily="2" charset="-79"/>
              <a:cs typeface="Guttman Adii" panose="02010401010101010101" pitchFamily="2" charset="-79"/>
            </a:endParaRPr>
          </a:p>
        </p:txBody>
      </p:sp>
      <p:cxnSp>
        <p:nvCxnSpPr>
          <p:cNvPr id="59" name="מחבר ישר 58">
            <a:extLst>
              <a:ext uri="{FF2B5EF4-FFF2-40B4-BE49-F238E27FC236}">
                <a16:creationId xmlns:a16="http://schemas.microsoft.com/office/drawing/2014/main" id="{79DCFD79-4C82-430D-BA8A-5EC34A5C896C}"/>
              </a:ext>
            </a:extLst>
          </p:cNvPr>
          <p:cNvCxnSpPr>
            <a:cxnSpLocks/>
          </p:cNvCxnSpPr>
          <p:nvPr/>
        </p:nvCxnSpPr>
        <p:spPr>
          <a:xfrm>
            <a:off x="6145590" y="3669029"/>
            <a:ext cx="410342" cy="468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id="{16CCB098-8526-40F9-B66D-1EC19C08935E}"/>
              </a:ext>
            </a:extLst>
          </p:cNvPr>
          <p:cNvCxnSpPr>
            <a:cxnSpLocks/>
          </p:cNvCxnSpPr>
          <p:nvPr/>
        </p:nvCxnSpPr>
        <p:spPr>
          <a:xfrm flipH="1">
            <a:off x="5377605" y="3688769"/>
            <a:ext cx="540098" cy="470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מחבר ישר 70">
            <a:extLst>
              <a:ext uri="{FF2B5EF4-FFF2-40B4-BE49-F238E27FC236}">
                <a16:creationId xmlns:a16="http://schemas.microsoft.com/office/drawing/2014/main" id="{31E685CB-39BD-4E0F-84FC-A6AEA5B4F06F}"/>
              </a:ext>
            </a:extLst>
          </p:cNvPr>
          <p:cNvCxnSpPr>
            <a:cxnSpLocks/>
          </p:cNvCxnSpPr>
          <p:nvPr/>
        </p:nvCxnSpPr>
        <p:spPr>
          <a:xfrm flipH="1">
            <a:off x="511789" y="3719742"/>
            <a:ext cx="694441" cy="388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F4CE24D2-C252-48B8-A272-E1D5BEC6F4A0}"/>
              </a:ext>
            </a:extLst>
          </p:cNvPr>
          <p:cNvCxnSpPr>
            <a:cxnSpLocks/>
          </p:cNvCxnSpPr>
          <p:nvPr/>
        </p:nvCxnSpPr>
        <p:spPr>
          <a:xfrm flipH="1" flipV="1">
            <a:off x="2438012" y="3747347"/>
            <a:ext cx="1005186" cy="530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מחבר ישר 76">
            <a:extLst>
              <a:ext uri="{FF2B5EF4-FFF2-40B4-BE49-F238E27FC236}">
                <a16:creationId xmlns:a16="http://schemas.microsoft.com/office/drawing/2014/main" id="{0F02CED2-4C36-45AF-90E3-30F418CAEA51}"/>
              </a:ext>
            </a:extLst>
          </p:cNvPr>
          <p:cNvCxnSpPr>
            <a:cxnSpLocks/>
          </p:cNvCxnSpPr>
          <p:nvPr/>
        </p:nvCxnSpPr>
        <p:spPr>
          <a:xfrm flipV="1">
            <a:off x="1857180" y="3801044"/>
            <a:ext cx="0" cy="380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13884D80-7F57-427D-9FA8-4A317E4FC58A}"/>
              </a:ext>
            </a:extLst>
          </p:cNvPr>
          <p:cNvCxnSpPr>
            <a:cxnSpLocks/>
          </p:cNvCxnSpPr>
          <p:nvPr/>
        </p:nvCxnSpPr>
        <p:spPr>
          <a:xfrm flipV="1">
            <a:off x="2497365" y="5013874"/>
            <a:ext cx="804701" cy="7485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C8DB25B6-7FD6-4B1C-9880-BAD3DA617156}"/>
              </a:ext>
            </a:extLst>
          </p:cNvPr>
          <p:cNvCxnSpPr>
            <a:cxnSpLocks/>
          </p:cNvCxnSpPr>
          <p:nvPr/>
        </p:nvCxnSpPr>
        <p:spPr>
          <a:xfrm flipH="1" flipV="1">
            <a:off x="3512178" y="4972891"/>
            <a:ext cx="518046" cy="797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6" descr="×ª××¦××ª ×ª××× × ×¢×××¨ ×××¨×× ×××× ×">
            <a:extLst>
              <a:ext uri="{FF2B5EF4-FFF2-40B4-BE49-F238E27FC236}">
                <a16:creationId xmlns:a16="http://schemas.microsoft.com/office/drawing/2014/main" id="{9ED1913D-0CC7-436E-A2F6-0D72D51F6B56}"/>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2335" t="13494" r="12416" b="8756"/>
          <a:stretch/>
        </p:blipFill>
        <p:spPr bwMode="auto">
          <a:xfrm>
            <a:off x="10475693" y="2697171"/>
            <a:ext cx="642232" cy="9436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ª××¦××ª ×ª××× × ×¢×××¨ ×××¨×× ×××× ×">
            <a:extLst>
              <a:ext uri="{FF2B5EF4-FFF2-40B4-BE49-F238E27FC236}">
                <a16:creationId xmlns:a16="http://schemas.microsoft.com/office/drawing/2014/main" id="{93AE94EF-78C7-4A9D-B1C7-630B960C909A}"/>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2335" t="13494" r="12416" b="8756"/>
          <a:stretch/>
        </p:blipFill>
        <p:spPr bwMode="auto">
          <a:xfrm>
            <a:off x="9296400" y="385590"/>
            <a:ext cx="784302" cy="115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0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2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27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275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275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275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275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275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275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275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275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down)">
                                      <p:cBhvr>
                                        <p:cTn id="77" dur="275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down)">
                                      <p:cBhvr>
                                        <p:cTn id="82" dur="2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A40940-179B-413F-97BD-98F5CDE2D4D4}"/>
              </a:ext>
            </a:extLst>
          </p:cNvPr>
          <p:cNvSpPr txBox="1"/>
          <p:nvPr/>
        </p:nvSpPr>
        <p:spPr>
          <a:xfrm>
            <a:off x="5532120" y="1809120"/>
            <a:ext cx="1139190" cy="646331"/>
          </a:xfrm>
          <a:prstGeom prst="rect">
            <a:avLst/>
          </a:prstGeom>
          <a:noFill/>
          <a:ln w="76200">
            <a:solidFill>
              <a:srgbClr val="FF0000"/>
            </a:solidFill>
          </a:ln>
        </p:spPr>
        <p:txBody>
          <a:bodyPr wrap="square" rtlCol="1">
            <a:spAutoFit/>
          </a:bodyPr>
          <a:lstStyle/>
          <a:p>
            <a:pPr algn="ctr"/>
            <a:r>
              <a:rPr lang="he-IL" sz="3600" dirty="0">
                <a:latin typeface="Guttman Adii" panose="02010401010101010101" pitchFamily="2" charset="-79"/>
                <a:cs typeface="Guttman Adii" panose="02010401010101010101" pitchFamily="2" charset="-79"/>
              </a:rPr>
              <a:t>תרח</a:t>
            </a:r>
            <a:endParaRPr lang="he-IL" sz="1050" dirty="0">
              <a:latin typeface="Guttman Adii" panose="02010401010101010101" pitchFamily="2" charset="-79"/>
              <a:cs typeface="Guttman Adii" panose="02010401010101010101" pitchFamily="2" charset="-79"/>
            </a:endParaRPr>
          </a:p>
        </p:txBody>
      </p:sp>
      <p:sp>
        <p:nvSpPr>
          <p:cNvPr id="8" name="TextBox 7">
            <a:extLst>
              <a:ext uri="{FF2B5EF4-FFF2-40B4-BE49-F238E27FC236}">
                <a16:creationId xmlns:a16="http://schemas.microsoft.com/office/drawing/2014/main" id="{6800E2D6-0775-42A7-9638-CAA9A407C4FA}"/>
              </a:ext>
            </a:extLst>
          </p:cNvPr>
          <p:cNvSpPr txBox="1"/>
          <p:nvPr/>
        </p:nvSpPr>
        <p:spPr>
          <a:xfrm>
            <a:off x="5520692" y="3041033"/>
            <a:ext cx="1139190" cy="523220"/>
          </a:xfrm>
          <a:prstGeom prst="rect">
            <a:avLst/>
          </a:prstGeom>
          <a:noFill/>
          <a:ln w="76200">
            <a:solidFill>
              <a:srgbClr val="FF0000"/>
            </a:solid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 </a:t>
            </a:r>
            <a:endParaRPr lang="he-IL" sz="3200" dirty="0">
              <a:latin typeface="Guttman Adii" panose="02010401010101010101" pitchFamily="2" charset="-79"/>
              <a:cs typeface="Guttman Adii" panose="02010401010101010101" pitchFamily="2" charset="-79"/>
            </a:endParaRPr>
          </a:p>
        </p:txBody>
      </p:sp>
      <p:sp>
        <p:nvSpPr>
          <p:cNvPr id="9" name="TextBox 8">
            <a:extLst>
              <a:ext uri="{FF2B5EF4-FFF2-40B4-BE49-F238E27FC236}">
                <a16:creationId xmlns:a16="http://schemas.microsoft.com/office/drawing/2014/main" id="{46190D76-44D0-48EF-A3C0-1250CBA74163}"/>
              </a:ext>
            </a:extLst>
          </p:cNvPr>
          <p:cNvSpPr txBox="1"/>
          <p:nvPr/>
        </p:nvSpPr>
        <p:spPr>
          <a:xfrm>
            <a:off x="1351432" y="3165549"/>
            <a:ext cx="1011495" cy="523220"/>
          </a:xfrm>
          <a:prstGeom prst="rect">
            <a:avLst/>
          </a:prstGeom>
          <a:noFill/>
          <a:ln w="76200">
            <a:solidFill>
              <a:srgbClr val="FF0000"/>
            </a:solid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 ?</a:t>
            </a:r>
            <a:endParaRPr lang="he-IL" sz="1050" dirty="0">
              <a:latin typeface="Guttman Adii" panose="02010401010101010101" pitchFamily="2" charset="-79"/>
              <a:cs typeface="Guttman Adii" panose="02010401010101010101" pitchFamily="2" charset="-79"/>
            </a:endParaRPr>
          </a:p>
        </p:txBody>
      </p:sp>
      <p:sp>
        <p:nvSpPr>
          <p:cNvPr id="10" name="TextBox 9">
            <a:extLst>
              <a:ext uri="{FF2B5EF4-FFF2-40B4-BE49-F238E27FC236}">
                <a16:creationId xmlns:a16="http://schemas.microsoft.com/office/drawing/2014/main" id="{717D44B3-1279-4992-911C-375D869C802C}"/>
              </a:ext>
            </a:extLst>
          </p:cNvPr>
          <p:cNvSpPr txBox="1"/>
          <p:nvPr/>
        </p:nvSpPr>
        <p:spPr>
          <a:xfrm>
            <a:off x="9283065" y="3010255"/>
            <a:ext cx="1139190" cy="584775"/>
          </a:xfrm>
          <a:prstGeom prst="rect">
            <a:avLst/>
          </a:prstGeom>
          <a:noFill/>
          <a:ln w="76200">
            <a:solidFill>
              <a:schemeClr val="accent2">
                <a:lumMod val="75000"/>
              </a:schemeClr>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3200" dirty="0">
                <a:solidFill>
                  <a:schemeClr val="tx1"/>
                </a:solidFill>
              </a:rPr>
              <a:t>אברם</a:t>
            </a:r>
          </a:p>
        </p:txBody>
      </p:sp>
      <p:sp>
        <p:nvSpPr>
          <p:cNvPr id="11" name="TextBox 10">
            <a:extLst>
              <a:ext uri="{FF2B5EF4-FFF2-40B4-BE49-F238E27FC236}">
                <a16:creationId xmlns:a16="http://schemas.microsoft.com/office/drawing/2014/main" id="{449528D2-6412-4A14-9109-64F3D106D586}"/>
              </a:ext>
            </a:extLst>
          </p:cNvPr>
          <p:cNvSpPr txBox="1"/>
          <p:nvPr/>
        </p:nvSpPr>
        <p:spPr>
          <a:xfrm>
            <a:off x="2964903" y="4323447"/>
            <a:ext cx="1096819" cy="677108"/>
          </a:xfrm>
          <a:prstGeom prst="rect">
            <a:avLst/>
          </a:prstGeom>
          <a:noFill/>
          <a:ln w="76200">
            <a:solidFill>
              <a:srgbClr val="FF0000"/>
            </a:solidFill>
          </a:ln>
        </p:spPr>
        <p:txBody>
          <a:bodyPr wrap="square" rtlCol="1">
            <a:spAutoFit/>
          </a:bodyPr>
          <a:lstStyle/>
          <a:p>
            <a:pPr algn="ctr"/>
            <a:r>
              <a:rPr lang="he-IL" sz="3600" dirty="0">
                <a:latin typeface="Guttman Adii" panose="02010401010101010101" pitchFamily="2" charset="-79"/>
                <a:cs typeface="Guttman Adii" panose="02010401010101010101" pitchFamily="2" charset="-79"/>
              </a:rPr>
              <a:t>לוט</a:t>
            </a:r>
            <a:endParaRPr lang="he-IL" sz="2400" dirty="0">
              <a:latin typeface="Guttman Adii" panose="02010401010101010101" pitchFamily="2" charset="-79"/>
              <a:cs typeface="Guttman Adii" panose="02010401010101010101" pitchFamily="2" charset="-79"/>
            </a:endParaRPr>
          </a:p>
          <a:p>
            <a:pPr algn="ctr"/>
            <a:endParaRPr lang="he-IL" sz="100" dirty="0">
              <a:latin typeface="Guttman Adii" panose="02010401010101010101" pitchFamily="2" charset="-79"/>
              <a:cs typeface="Guttman Adii" panose="02010401010101010101" pitchFamily="2" charset="-79"/>
            </a:endParaRPr>
          </a:p>
        </p:txBody>
      </p:sp>
      <p:sp>
        <p:nvSpPr>
          <p:cNvPr id="12" name="TextBox 11">
            <a:extLst>
              <a:ext uri="{FF2B5EF4-FFF2-40B4-BE49-F238E27FC236}">
                <a16:creationId xmlns:a16="http://schemas.microsoft.com/office/drawing/2014/main" id="{83A10DD6-BFBB-4E58-AB89-68FF802F2BBB}"/>
              </a:ext>
            </a:extLst>
          </p:cNvPr>
          <p:cNvSpPr txBox="1"/>
          <p:nvPr/>
        </p:nvSpPr>
        <p:spPr>
          <a:xfrm>
            <a:off x="3279250" y="5862230"/>
            <a:ext cx="1520190" cy="630942"/>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 </a:t>
            </a:r>
          </a:p>
          <a:p>
            <a:pPr algn="ctr"/>
            <a:r>
              <a:rPr lang="he-IL" sz="1100" dirty="0">
                <a:latin typeface="Guttman Adii" panose="02010401010101010101" pitchFamily="2" charset="-79"/>
                <a:cs typeface="Guttman Adii" panose="02010401010101010101" pitchFamily="2" charset="-79"/>
              </a:rPr>
              <a:t>(</a:t>
            </a:r>
            <a:r>
              <a:rPr lang="he-IL" sz="1100" dirty="0" err="1">
                <a:latin typeface="Guttman Adii" panose="02010401010101010101" pitchFamily="2" charset="-79"/>
                <a:cs typeface="Guttman Adii" panose="02010401010101010101" pitchFamily="2" charset="-79"/>
              </a:rPr>
              <a:t>אמא</a:t>
            </a:r>
            <a:r>
              <a:rPr lang="he-IL" sz="1100" dirty="0">
                <a:latin typeface="Guttman Adii" panose="02010401010101010101" pitchFamily="2" charset="-79"/>
                <a:cs typeface="Guttman Adii" panose="02010401010101010101" pitchFamily="2" charset="-79"/>
              </a:rPr>
              <a:t> בת לוט הבכירה)</a:t>
            </a:r>
          </a:p>
        </p:txBody>
      </p:sp>
      <p:sp>
        <p:nvSpPr>
          <p:cNvPr id="13" name="TextBox 12">
            <a:extLst>
              <a:ext uri="{FF2B5EF4-FFF2-40B4-BE49-F238E27FC236}">
                <a16:creationId xmlns:a16="http://schemas.microsoft.com/office/drawing/2014/main" id="{181BE276-3FC2-4D4D-8F23-5167C76BA98B}"/>
              </a:ext>
            </a:extLst>
          </p:cNvPr>
          <p:cNvSpPr txBox="1"/>
          <p:nvPr/>
        </p:nvSpPr>
        <p:spPr>
          <a:xfrm>
            <a:off x="1527919" y="5862230"/>
            <a:ext cx="1520190" cy="646331"/>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עמון</a:t>
            </a:r>
          </a:p>
          <a:p>
            <a:pPr algn="ctr"/>
            <a:r>
              <a:rPr lang="he-IL" sz="1200" dirty="0">
                <a:latin typeface="Guttman Adii" panose="02010401010101010101" pitchFamily="2" charset="-79"/>
                <a:cs typeface="Guttman Adii" panose="02010401010101010101" pitchFamily="2" charset="-79"/>
              </a:rPr>
              <a:t>(</a:t>
            </a:r>
            <a:r>
              <a:rPr lang="he-IL" sz="1200" dirty="0" err="1">
                <a:latin typeface="Guttman Adii" panose="02010401010101010101" pitchFamily="2" charset="-79"/>
                <a:cs typeface="Guttman Adii" panose="02010401010101010101" pitchFamily="2" charset="-79"/>
              </a:rPr>
              <a:t>אמא</a:t>
            </a:r>
            <a:r>
              <a:rPr lang="he-IL" sz="1200" dirty="0">
                <a:latin typeface="Guttman Adii" panose="02010401010101010101" pitchFamily="2" charset="-79"/>
                <a:cs typeface="Guttman Adii" panose="02010401010101010101" pitchFamily="2" charset="-79"/>
              </a:rPr>
              <a:t> בת לוט הצעירה)</a:t>
            </a:r>
          </a:p>
        </p:txBody>
      </p:sp>
      <p:sp>
        <p:nvSpPr>
          <p:cNvPr id="14" name="TextBox 13">
            <a:extLst>
              <a:ext uri="{FF2B5EF4-FFF2-40B4-BE49-F238E27FC236}">
                <a16:creationId xmlns:a16="http://schemas.microsoft.com/office/drawing/2014/main" id="{13487E50-3976-48D2-B014-77081AFFD13D}"/>
              </a:ext>
            </a:extLst>
          </p:cNvPr>
          <p:cNvSpPr txBox="1"/>
          <p:nvPr/>
        </p:nvSpPr>
        <p:spPr>
          <a:xfrm>
            <a:off x="10811698" y="4313842"/>
            <a:ext cx="1242322" cy="707886"/>
          </a:xfrm>
          <a:prstGeom prst="rect">
            <a:avLst/>
          </a:prstGeom>
          <a:noFill/>
          <a:ln w="76200">
            <a:solidFill>
              <a:schemeClr val="accent2">
                <a:lumMod val="75000"/>
              </a:schemeClr>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___?_____</a:t>
            </a:r>
          </a:p>
          <a:p>
            <a:pPr algn="ctr"/>
            <a:r>
              <a:rPr lang="he-IL" sz="1600" b="1" dirty="0">
                <a:latin typeface="Guttman Adii" panose="02010401010101010101" pitchFamily="2" charset="-79"/>
                <a:cs typeface="Guttman Adii" panose="02010401010101010101" pitchFamily="2" charset="-79"/>
              </a:rPr>
              <a:t>(</a:t>
            </a:r>
            <a:r>
              <a:rPr lang="he-IL" sz="1600" b="1" dirty="0" err="1">
                <a:latin typeface="Guttman Adii" panose="02010401010101010101" pitchFamily="2" charset="-79"/>
                <a:cs typeface="Guttman Adii" panose="02010401010101010101" pitchFamily="2" charset="-79"/>
              </a:rPr>
              <a:t>אמא</a:t>
            </a:r>
            <a:r>
              <a:rPr lang="he-IL" sz="1600" b="1" dirty="0">
                <a:latin typeface="Guttman Adii" panose="02010401010101010101" pitchFamily="2" charset="-79"/>
                <a:cs typeface="Guttman Adii" panose="02010401010101010101" pitchFamily="2" charset="-79"/>
              </a:rPr>
              <a:t> הגר)</a:t>
            </a:r>
            <a:endParaRPr lang="he-IL" sz="2000" b="1" dirty="0">
              <a:latin typeface="Guttman Adii" panose="02010401010101010101" pitchFamily="2" charset="-79"/>
              <a:cs typeface="Guttman Adii" panose="02010401010101010101" pitchFamily="2" charset="-79"/>
            </a:endParaRPr>
          </a:p>
        </p:txBody>
      </p:sp>
      <p:sp>
        <p:nvSpPr>
          <p:cNvPr id="15" name="TextBox 14">
            <a:extLst>
              <a:ext uri="{FF2B5EF4-FFF2-40B4-BE49-F238E27FC236}">
                <a16:creationId xmlns:a16="http://schemas.microsoft.com/office/drawing/2014/main" id="{86C471D2-EEBC-4353-AF69-682FEDE28B10}"/>
              </a:ext>
            </a:extLst>
          </p:cNvPr>
          <p:cNvSpPr txBox="1"/>
          <p:nvPr/>
        </p:nvSpPr>
        <p:spPr>
          <a:xfrm>
            <a:off x="9233371" y="4313842"/>
            <a:ext cx="1242322" cy="723275"/>
          </a:xfrm>
          <a:prstGeom prst="rect">
            <a:avLst/>
          </a:prstGeom>
          <a:noFill/>
          <a:ln w="76200">
            <a:solidFill>
              <a:schemeClr val="accent2">
                <a:lumMod val="75000"/>
              </a:schemeClr>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יצחק</a:t>
            </a:r>
          </a:p>
          <a:p>
            <a:pPr algn="ctr"/>
            <a:r>
              <a:rPr lang="he-IL" sz="1600" b="1" dirty="0">
                <a:latin typeface="Guttman Adii" panose="02010401010101010101" pitchFamily="2" charset="-79"/>
                <a:cs typeface="Guttman Adii" panose="02010401010101010101" pitchFamily="2" charset="-79"/>
              </a:rPr>
              <a:t>(</a:t>
            </a:r>
            <a:r>
              <a:rPr lang="he-IL" sz="1600" b="1" dirty="0" err="1">
                <a:latin typeface="Guttman Adii" panose="02010401010101010101" pitchFamily="2" charset="-79"/>
                <a:cs typeface="Guttman Adii" panose="02010401010101010101" pitchFamily="2" charset="-79"/>
              </a:rPr>
              <a:t>אמא</a:t>
            </a:r>
            <a:r>
              <a:rPr lang="he-IL" sz="1600" b="1" dirty="0">
                <a:latin typeface="Guttman Adii" panose="02010401010101010101" pitchFamily="2" charset="-79"/>
                <a:cs typeface="Guttman Adii" panose="02010401010101010101" pitchFamily="2" charset="-79"/>
              </a:rPr>
              <a:t> שרה)</a:t>
            </a:r>
          </a:p>
          <a:p>
            <a:pPr algn="ctr"/>
            <a:endParaRPr lang="he-IL" sz="100" dirty="0">
              <a:latin typeface="Guttman Adii" panose="02010401010101010101" pitchFamily="2" charset="-79"/>
              <a:cs typeface="Guttman Adii" panose="02010401010101010101" pitchFamily="2" charset="-79"/>
            </a:endParaRPr>
          </a:p>
        </p:txBody>
      </p:sp>
      <p:sp>
        <p:nvSpPr>
          <p:cNvPr id="16" name="TextBox 15">
            <a:extLst>
              <a:ext uri="{FF2B5EF4-FFF2-40B4-BE49-F238E27FC236}">
                <a16:creationId xmlns:a16="http://schemas.microsoft.com/office/drawing/2014/main" id="{5C373189-03BB-457E-8FCD-384B0CB35816}"/>
              </a:ext>
            </a:extLst>
          </p:cNvPr>
          <p:cNvSpPr txBox="1"/>
          <p:nvPr/>
        </p:nvSpPr>
        <p:spPr>
          <a:xfrm>
            <a:off x="1598958" y="4292022"/>
            <a:ext cx="1096819" cy="707886"/>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 ?</a:t>
            </a:r>
          </a:p>
          <a:p>
            <a:pPr algn="ctr"/>
            <a:r>
              <a:rPr lang="he-IL" sz="1600" dirty="0">
                <a:latin typeface="Guttman Adii" panose="02010401010101010101" pitchFamily="2" charset="-79"/>
                <a:cs typeface="Guttman Adii" panose="02010401010101010101" pitchFamily="2" charset="-79"/>
              </a:rPr>
              <a:t>(אשת </a:t>
            </a:r>
            <a:r>
              <a:rPr lang="he-IL" sz="1600" dirty="0" err="1">
                <a:latin typeface="Guttman Adii" panose="02010401010101010101" pitchFamily="2" charset="-79"/>
                <a:cs typeface="Guttman Adii" panose="02010401010101010101" pitchFamily="2" charset="-79"/>
              </a:rPr>
              <a:t>נחור</a:t>
            </a:r>
            <a:r>
              <a:rPr lang="he-IL" sz="1600" dirty="0">
                <a:latin typeface="Guttman Adii" panose="02010401010101010101" pitchFamily="2" charset="-79"/>
                <a:cs typeface="Guttman Adii" panose="02010401010101010101" pitchFamily="2" charset="-79"/>
              </a:rPr>
              <a:t>)</a:t>
            </a:r>
            <a:endParaRPr lang="he-IL" dirty="0">
              <a:latin typeface="Guttman Adii" panose="02010401010101010101" pitchFamily="2" charset="-79"/>
              <a:cs typeface="Guttman Adii" panose="02010401010101010101" pitchFamily="2" charset="-79"/>
            </a:endParaRPr>
          </a:p>
        </p:txBody>
      </p:sp>
      <p:sp>
        <p:nvSpPr>
          <p:cNvPr id="17" name="TextBox 16">
            <a:extLst>
              <a:ext uri="{FF2B5EF4-FFF2-40B4-BE49-F238E27FC236}">
                <a16:creationId xmlns:a16="http://schemas.microsoft.com/office/drawing/2014/main" id="{339C900E-A52F-44F6-8092-4DD7C29DB831}"/>
              </a:ext>
            </a:extLst>
          </p:cNvPr>
          <p:cNvSpPr txBox="1"/>
          <p:nvPr/>
        </p:nvSpPr>
        <p:spPr>
          <a:xfrm>
            <a:off x="137980" y="4250988"/>
            <a:ext cx="1213453" cy="707886"/>
          </a:xfrm>
          <a:prstGeom prst="rect">
            <a:avLst/>
          </a:prstGeom>
          <a:noFill/>
          <a:ln w="76200">
            <a:solidFill>
              <a:srgbClr val="FF0000"/>
            </a:solidFill>
          </a:ln>
        </p:spPr>
        <p:txBody>
          <a:bodyPr wrap="square" rtlCol="1">
            <a:spAutoFit/>
          </a:bodyPr>
          <a:lstStyle/>
          <a:p>
            <a:pPr algn="ctr"/>
            <a:r>
              <a:rPr lang="he-IL" sz="2400" dirty="0" err="1">
                <a:latin typeface="Guttman Adii" panose="02010401010101010101" pitchFamily="2" charset="-79"/>
                <a:cs typeface="Guttman Adii" panose="02010401010101010101" pitchFamily="2" charset="-79"/>
              </a:rPr>
              <a:t>יסכה</a:t>
            </a:r>
            <a:endParaRPr lang="he-IL" sz="24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(אולי שרה ?)</a:t>
            </a:r>
            <a:endParaRPr lang="he-IL"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77E3996B-BB3F-410C-81A2-FFB7D013A283}"/>
              </a:ext>
            </a:extLst>
          </p:cNvPr>
          <p:cNvSpPr txBox="1"/>
          <p:nvPr/>
        </p:nvSpPr>
        <p:spPr>
          <a:xfrm>
            <a:off x="4668432" y="289398"/>
            <a:ext cx="2866565" cy="1015663"/>
          </a:xfrm>
          <a:prstGeom prst="rect">
            <a:avLst/>
          </a:prstGeom>
          <a:noFill/>
          <a:ln w="76200">
            <a:solidFill>
              <a:srgbClr val="FF0000"/>
            </a:solidFill>
          </a:ln>
        </p:spPr>
        <p:txBody>
          <a:bodyPr wrap="square" rtlCol="1">
            <a:spAutoFit/>
          </a:bodyPr>
          <a:lstStyle/>
          <a:p>
            <a:pPr algn="ctr"/>
            <a:r>
              <a:rPr lang="he-IL" sz="2000" dirty="0">
                <a:latin typeface="Guttman Adii" panose="02010401010101010101" pitchFamily="2" charset="-79"/>
                <a:cs typeface="Guttman Adii" panose="02010401010101010101" pitchFamily="2" charset="-79"/>
              </a:rPr>
              <a:t> נח - שם - __?_____ – </a:t>
            </a:r>
          </a:p>
          <a:p>
            <a:pPr algn="ctr"/>
            <a:r>
              <a:rPr lang="he-IL" sz="2000" dirty="0">
                <a:latin typeface="Guttman Adii" panose="02010401010101010101" pitchFamily="2" charset="-79"/>
                <a:cs typeface="Guttman Adii" panose="02010401010101010101" pitchFamily="2" charset="-79"/>
              </a:rPr>
              <a:t>שלח – עבר - פלג – </a:t>
            </a:r>
          </a:p>
          <a:p>
            <a:pPr algn="ctr"/>
            <a:r>
              <a:rPr lang="he-IL" sz="2000" dirty="0">
                <a:latin typeface="Guttman Adii" panose="02010401010101010101" pitchFamily="2" charset="-79"/>
                <a:cs typeface="Guttman Adii" panose="02010401010101010101" pitchFamily="2" charset="-79"/>
              </a:rPr>
              <a:t>רעו - ___?___ - </a:t>
            </a:r>
            <a:r>
              <a:rPr lang="he-IL" sz="2000" dirty="0" err="1">
                <a:latin typeface="Guttman Adii" panose="02010401010101010101" pitchFamily="2" charset="-79"/>
                <a:cs typeface="Guttman Adii" panose="02010401010101010101" pitchFamily="2" charset="-79"/>
              </a:rPr>
              <a:t>נחור</a:t>
            </a:r>
            <a:r>
              <a:rPr lang="he-IL" sz="2000" dirty="0">
                <a:latin typeface="Guttman Adii" panose="02010401010101010101" pitchFamily="2" charset="-79"/>
                <a:cs typeface="Guttman Adii" panose="02010401010101010101" pitchFamily="2" charset="-79"/>
              </a:rPr>
              <a:t> </a:t>
            </a:r>
            <a:endParaRPr lang="he-IL" sz="700" dirty="0">
              <a:latin typeface="Guttman Adii" panose="02010401010101010101" pitchFamily="2" charset="-79"/>
              <a:cs typeface="Guttman Adii" panose="02010401010101010101" pitchFamily="2" charset="-79"/>
            </a:endParaRPr>
          </a:p>
        </p:txBody>
      </p:sp>
      <p:cxnSp>
        <p:nvCxnSpPr>
          <p:cNvPr id="20" name="מחבר ישר 19">
            <a:extLst>
              <a:ext uri="{FF2B5EF4-FFF2-40B4-BE49-F238E27FC236}">
                <a16:creationId xmlns:a16="http://schemas.microsoft.com/office/drawing/2014/main" id="{6B999FAD-6B03-47EF-AA4A-23D62A1530B0}"/>
              </a:ext>
            </a:extLst>
          </p:cNvPr>
          <p:cNvCxnSpPr>
            <a:cxnSpLocks/>
          </p:cNvCxnSpPr>
          <p:nvPr/>
        </p:nvCxnSpPr>
        <p:spPr>
          <a:xfrm flipV="1">
            <a:off x="2514600" y="2361051"/>
            <a:ext cx="2866564" cy="784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C8534C8-9990-49BF-97A7-EF2A3BC59F65}"/>
              </a:ext>
            </a:extLst>
          </p:cNvPr>
          <p:cNvSpPr txBox="1"/>
          <p:nvPr/>
        </p:nvSpPr>
        <p:spPr>
          <a:xfrm>
            <a:off x="7250503" y="4293482"/>
            <a:ext cx="1741242" cy="954107"/>
          </a:xfrm>
          <a:prstGeom prst="rect">
            <a:avLst/>
          </a:prstGeom>
          <a:noFill/>
          <a:ln w="76200">
            <a:solidFill>
              <a:schemeClr val="accent2">
                <a:lumMod val="75000"/>
              </a:schemeClr>
            </a:solidFill>
          </a:ln>
        </p:spPr>
        <p:txBody>
          <a:bodyPr wrap="square" rtlCol="1">
            <a:spAutoFit/>
          </a:bodyPr>
          <a:lstStyle/>
          <a:p>
            <a:pPr algn="ctr"/>
            <a:r>
              <a:rPr lang="he-IL" dirty="0">
                <a:latin typeface="Guttman Adii" panose="02010401010101010101" pitchFamily="2" charset="-79"/>
                <a:cs typeface="Guttman Adii" panose="02010401010101010101" pitchFamily="2" charset="-79"/>
              </a:rPr>
              <a:t>זמרן, </a:t>
            </a:r>
            <a:r>
              <a:rPr lang="he-IL" dirty="0" err="1">
                <a:latin typeface="Guttman Adii" panose="02010401010101010101" pitchFamily="2" charset="-79"/>
                <a:cs typeface="Guttman Adii" panose="02010401010101010101" pitchFamily="2" charset="-79"/>
              </a:rPr>
              <a:t>יקשן</a:t>
            </a:r>
            <a:r>
              <a:rPr lang="he-IL" dirty="0">
                <a:latin typeface="Guttman Adii" panose="02010401010101010101" pitchFamily="2" charset="-79"/>
                <a:cs typeface="Guttman Adii" panose="02010401010101010101" pitchFamily="2" charset="-79"/>
              </a:rPr>
              <a:t>, מדן, ____?__</a:t>
            </a:r>
            <a:r>
              <a:rPr lang="he-IL" dirty="0" err="1">
                <a:latin typeface="Guttman Adii" panose="02010401010101010101" pitchFamily="2" charset="-79"/>
                <a:cs typeface="Guttman Adii" panose="02010401010101010101" pitchFamily="2" charset="-79"/>
              </a:rPr>
              <a:t>ישבק</a:t>
            </a:r>
            <a:r>
              <a:rPr lang="he-IL" dirty="0">
                <a:latin typeface="Guttman Adii" panose="02010401010101010101" pitchFamily="2" charset="-79"/>
                <a:cs typeface="Guttman Adii" panose="02010401010101010101" pitchFamily="2" charset="-79"/>
              </a:rPr>
              <a:t>, </a:t>
            </a:r>
            <a:r>
              <a:rPr lang="he-IL" dirty="0" err="1">
                <a:latin typeface="Guttman Adii" panose="02010401010101010101" pitchFamily="2" charset="-79"/>
                <a:cs typeface="Guttman Adii" panose="02010401010101010101" pitchFamily="2" charset="-79"/>
              </a:rPr>
              <a:t>שוח</a:t>
            </a:r>
            <a:r>
              <a:rPr lang="he-IL" dirty="0">
                <a:latin typeface="Guttman Adii" panose="02010401010101010101" pitchFamily="2" charset="-79"/>
                <a:cs typeface="Guttman Adii" panose="02010401010101010101" pitchFamily="2" charset="-79"/>
              </a:rPr>
              <a:t>, </a:t>
            </a:r>
          </a:p>
          <a:p>
            <a:pPr algn="ctr"/>
            <a:endParaRPr lang="he-IL" sz="500" dirty="0">
              <a:latin typeface="Guttman Adii" panose="02010401010101010101" pitchFamily="2" charset="-79"/>
              <a:cs typeface="Guttman Adii" panose="02010401010101010101" pitchFamily="2" charset="-79"/>
            </a:endParaRPr>
          </a:p>
          <a:p>
            <a:pPr algn="ctr"/>
            <a:r>
              <a:rPr lang="he-IL" sz="1400" b="1" dirty="0">
                <a:latin typeface="Guttman Adii" panose="02010401010101010101" pitchFamily="2" charset="-79"/>
                <a:cs typeface="Guttman Adii" panose="02010401010101010101" pitchFamily="2" charset="-79"/>
              </a:rPr>
              <a:t>(</a:t>
            </a:r>
            <a:r>
              <a:rPr lang="he-IL" sz="1400" b="1" dirty="0" err="1">
                <a:latin typeface="Guttman Adii" panose="02010401010101010101" pitchFamily="2" charset="-79"/>
                <a:cs typeface="Guttman Adii" panose="02010401010101010101" pitchFamily="2" charset="-79"/>
              </a:rPr>
              <a:t>אמא</a:t>
            </a:r>
            <a:r>
              <a:rPr lang="he-IL" sz="1400" b="1" dirty="0">
                <a:latin typeface="Guttman Adii" panose="02010401010101010101" pitchFamily="2" charset="-79"/>
                <a:cs typeface="Guttman Adii" panose="02010401010101010101" pitchFamily="2" charset="-79"/>
              </a:rPr>
              <a:t> קטורה </a:t>
            </a:r>
            <a:r>
              <a:rPr lang="he-IL" sz="1100" b="1" dirty="0">
                <a:latin typeface="Guttman Adii" panose="02010401010101010101" pitchFamily="2" charset="-79"/>
                <a:cs typeface="Guttman Adii" panose="02010401010101010101" pitchFamily="2" charset="-79"/>
              </a:rPr>
              <a:t>(הגר ?)</a:t>
            </a:r>
          </a:p>
          <a:p>
            <a:pPr algn="ctr"/>
            <a:endParaRPr lang="he-IL" sz="100" dirty="0">
              <a:latin typeface="Guttman Adii" panose="02010401010101010101" pitchFamily="2" charset="-79"/>
              <a:cs typeface="Guttman Adii" panose="02010401010101010101" pitchFamily="2" charset="-79"/>
            </a:endParaRPr>
          </a:p>
        </p:txBody>
      </p:sp>
      <p:cxnSp>
        <p:nvCxnSpPr>
          <p:cNvPr id="29" name="מחבר ישר 28">
            <a:extLst>
              <a:ext uri="{FF2B5EF4-FFF2-40B4-BE49-F238E27FC236}">
                <a16:creationId xmlns:a16="http://schemas.microsoft.com/office/drawing/2014/main" id="{939B4FBB-EAC4-4251-9AAB-84EAFA395213}"/>
              </a:ext>
            </a:extLst>
          </p:cNvPr>
          <p:cNvCxnSpPr>
            <a:cxnSpLocks/>
          </p:cNvCxnSpPr>
          <p:nvPr/>
        </p:nvCxnSpPr>
        <p:spPr>
          <a:xfrm>
            <a:off x="6822265" y="2281577"/>
            <a:ext cx="2411106" cy="630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A3539F61-D322-4F8A-A2CA-90894DA606F7}"/>
              </a:ext>
            </a:extLst>
          </p:cNvPr>
          <p:cNvCxnSpPr>
            <a:cxnSpLocks/>
          </p:cNvCxnSpPr>
          <p:nvPr/>
        </p:nvCxnSpPr>
        <p:spPr>
          <a:xfrm>
            <a:off x="6090287" y="1421686"/>
            <a:ext cx="0" cy="2838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CC0A45CC-A73A-4C31-87C5-441A49C980E5}"/>
              </a:ext>
            </a:extLst>
          </p:cNvPr>
          <p:cNvCxnSpPr>
            <a:cxnSpLocks/>
          </p:cNvCxnSpPr>
          <p:nvPr/>
        </p:nvCxnSpPr>
        <p:spPr>
          <a:xfrm>
            <a:off x="6101714" y="2524209"/>
            <a:ext cx="0" cy="4584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914123AB-C3F3-4A00-B879-E02E2F2F1CCD}"/>
              </a:ext>
            </a:extLst>
          </p:cNvPr>
          <p:cNvCxnSpPr>
            <a:cxnSpLocks/>
          </p:cNvCxnSpPr>
          <p:nvPr/>
        </p:nvCxnSpPr>
        <p:spPr>
          <a:xfrm flipH="1" flipV="1">
            <a:off x="10451754" y="3669029"/>
            <a:ext cx="981105" cy="519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4250B769-D27E-4E4E-9947-5D0D8AFCD3DA}"/>
              </a:ext>
            </a:extLst>
          </p:cNvPr>
          <p:cNvCxnSpPr>
            <a:cxnSpLocks/>
          </p:cNvCxnSpPr>
          <p:nvPr/>
        </p:nvCxnSpPr>
        <p:spPr>
          <a:xfrm>
            <a:off x="9852660" y="3721387"/>
            <a:ext cx="0" cy="46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1CEB695A-D29C-481D-B542-C736E4D3783F}"/>
              </a:ext>
            </a:extLst>
          </p:cNvPr>
          <p:cNvCxnSpPr>
            <a:cxnSpLocks/>
          </p:cNvCxnSpPr>
          <p:nvPr/>
        </p:nvCxnSpPr>
        <p:spPr>
          <a:xfrm flipH="1">
            <a:off x="8566324" y="3695700"/>
            <a:ext cx="730076" cy="492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A46EB7D-091F-4C7D-8F69-57AD6AF65AD1}"/>
              </a:ext>
            </a:extLst>
          </p:cNvPr>
          <p:cNvSpPr txBox="1"/>
          <p:nvPr/>
        </p:nvSpPr>
        <p:spPr>
          <a:xfrm>
            <a:off x="4450448" y="4323447"/>
            <a:ext cx="1096819" cy="1600438"/>
          </a:xfrm>
          <a:prstGeom prst="rect">
            <a:avLst/>
          </a:prstGeom>
          <a:noFill/>
          <a:ln w="76200">
            <a:solidFill>
              <a:srgbClr val="FF0000"/>
            </a:solid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טבח, </a:t>
            </a:r>
            <a:r>
              <a:rPr lang="he-IL" sz="1600" dirty="0" err="1">
                <a:latin typeface="Guttman Adii" panose="02010401010101010101" pitchFamily="2" charset="-79"/>
                <a:cs typeface="Guttman Adii" panose="02010401010101010101" pitchFamily="2" charset="-79"/>
              </a:rPr>
              <a:t>גחם</a:t>
            </a:r>
            <a:r>
              <a:rPr lang="he-IL" sz="1600">
                <a:latin typeface="Guttman Adii" panose="02010401010101010101" pitchFamily="2" charset="-79"/>
                <a:cs typeface="Guttman Adii" panose="02010401010101010101" pitchFamily="2" charset="-79"/>
              </a:rPr>
              <a:t>, __?___, </a:t>
            </a:r>
            <a:r>
              <a:rPr lang="he-IL" sz="1600" dirty="0">
                <a:latin typeface="Guttman Adii" panose="02010401010101010101" pitchFamily="2" charset="-79"/>
                <a:cs typeface="Guttman Adii" panose="02010401010101010101" pitchFamily="2" charset="-79"/>
              </a:rPr>
              <a:t>מעכה,</a:t>
            </a:r>
          </a:p>
          <a:p>
            <a:pPr algn="ctr"/>
            <a:endParaRPr lang="he-IL" b="1" dirty="0">
              <a:latin typeface="Guttman Adii" panose="02010401010101010101" pitchFamily="2" charset="-79"/>
              <a:cs typeface="Guttman Adii" panose="02010401010101010101" pitchFamily="2" charset="-79"/>
            </a:endParaRPr>
          </a:p>
          <a:p>
            <a:pPr algn="ctr"/>
            <a:r>
              <a:rPr lang="he-IL" sz="1400" b="1" dirty="0">
                <a:latin typeface="Guttman Adii" panose="02010401010101010101" pitchFamily="2" charset="-79"/>
                <a:cs typeface="Guttman Adii" panose="02010401010101010101" pitchFamily="2" charset="-79"/>
              </a:rPr>
              <a:t>(</a:t>
            </a:r>
            <a:r>
              <a:rPr lang="he-IL" sz="1400" b="1" dirty="0" err="1">
                <a:latin typeface="Guttman Adii" panose="02010401010101010101" pitchFamily="2" charset="-79"/>
                <a:cs typeface="Guttman Adii" panose="02010401010101010101" pitchFamily="2" charset="-79"/>
              </a:rPr>
              <a:t>אמא</a:t>
            </a:r>
            <a:r>
              <a:rPr lang="he-IL" sz="1400" b="1" dirty="0">
                <a:latin typeface="Guttman Adii" panose="02010401010101010101" pitchFamily="2" charset="-79"/>
                <a:cs typeface="Guttman Adii" panose="02010401010101010101" pitchFamily="2" charset="-79"/>
              </a:rPr>
              <a:t> פילגש ראומה)</a:t>
            </a:r>
          </a:p>
          <a:p>
            <a:pPr algn="ctr"/>
            <a:endParaRPr lang="he-IL" sz="400" dirty="0">
              <a:latin typeface="Guttman Adii" panose="02010401010101010101" pitchFamily="2" charset="-79"/>
              <a:cs typeface="Guttman Adii" panose="02010401010101010101" pitchFamily="2" charset="-79"/>
            </a:endParaRPr>
          </a:p>
        </p:txBody>
      </p:sp>
      <p:sp>
        <p:nvSpPr>
          <p:cNvPr id="56" name="TextBox 55">
            <a:extLst>
              <a:ext uri="{FF2B5EF4-FFF2-40B4-BE49-F238E27FC236}">
                <a16:creationId xmlns:a16="http://schemas.microsoft.com/office/drawing/2014/main" id="{F35F4E37-C3A3-4FF4-9403-41333EE00C94}"/>
              </a:ext>
            </a:extLst>
          </p:cNvPr>
          <p:cNvSpPr txBox="1"/>
          <p:nvPr/>
        </p:nvSpPr>
        <p:spPr>
          <a:xfrm>
            <a:off x="5806695" y="4323447"/>
            <a:ext cx="1213452" cy="1338828"/>
          </a:xfrm>
          <a:prstGeom prst="rect">
            <a:avLst/>
          </a:prstGeom>
          <a:noFill/>
          <a:ln w="76200">
            <a:solidFill>
              <a:srgbClr val="FF0000"/>
            </a:solid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עוץ, בוז, ___?___, כשד, חזו, </a:t>
            </a:r>
            <a:r>
              <a:rPr lang="he-IL" sz="1600" dirty="0" err="1">
                <a:latin typeface="Guttman Adii" panose="02010401010101010101" pitchFamily="2" charset="-79"/>
                <a:cs typeface="Guttman Adii" panose="02010401010101010101" pitchFamily="2" charset="-79"/>
              </a:rPr>
              <a:t>פלדש</a:t>
            </a:r>
            <a:r>
              <a:rPr lang="he-IL" sz="1600" dirty="0">
                <a:latin typeface="Guttman Adii" panose="02010401010101010101" pitchFamily="2" charset="-79"/>
                <a:cs typeface="Guttman Adii" panose="02010401010101010101" pitchFamily="2" charset="-79"/>
              </a:rPr>
              <a:t>, </a:t>
            </a:r>
            <a:r>
              <a:rPr lang="he-IL" sz="1600" dirty="0" err="1">
                <a:latin typeface="Guttman Adii" panose="02010401010101010101" pitchFamily="2" charset="-79"/>
                <a:cs typeface="Guttman Adii" panose="02010401010101010101" pitchFamily="2" charset="-79"/>
              </a:rPr>
              <a:t>ידלף</a:t>
            </a:r>
            <a:r>
              <a:rPr lang="he-IL" sz="1600" dirty="0">
                <a:latin typeface="Guttman Adii" panose="02010401010101010101" pitchFamily="2" charset="-79"/>
                <a:cs typeface="Guttman Adii" panose="02010401010101010101" pitchFamily="2" charset="-79"/>
              </a:rPr>
              <a:t>, בתואל</a:t>
            </a:r>
          </a:p>
          <a:p>
            <a:pPr algn="ctr"/>
            <a:r>
              <a:rPr lang="he-IL" sz="1600" b="1" dirty="0">
                <a:latin typeface="Guttman Adii" panose="02010401010101010101" pitchFamily="2" charset="-79"/>
                <a:cs typeface="Guttman Adii" panose="02010401010101010101" pitchFamily="2" charset="-79"/>
              </a:rPr>
              <a:t>(</a:t>
            </a:r>
            <a:r>
              <a:rPr lang="he-IL" sz="1600" b="1" dirty="0" err="1">
                <a:latin typeface="Guttman Adii" panose="02010401010101010101" pitchFamily="2" charset="-79"/>
                <a:cs typeface="Guttman Adii" panose="02010401010101010101" pitchFamily="2" charset="-79"/>
              </a:rPr>
              <a:t>אמא</a:t>
            </a:r>
            <a:r>
              <a:rPr lang="he-IL" sz="1600" b="1" dirty="0">
                <a:latin typeface="Guttman Adii" panose="02010401010101010101" pitchFamily="2" charset="-79"/>
                <a:cs typeface="Guttman Adii" panose="02010401010101010101" pitchFamily="2" charset="-79"/>
              </a:rPr>
              <a:t> מלכה)</a:t>
            </a:r>
          </a:p>
          <a:p>
            <a:pPr algn="ctr"/>
            <a:endParaRPr lang="he-IL" sz="100" dirty="0">
              <a:latin typeface="Guttman Adii" panose="02010401010101010101" pitchFamily="2" charset="-79"/>
              <a:cs typeface="Guttman Adii" panose="02010401010101010101" pitchFamily="2" charset="-79"/>
            </a:endParaRPr>
          </a:p>
        </p:txBody>
      </p:sp>
      <p:cxnSp>
        <p:nvCxnSpPr>
          <p:cNvPr id="59" name="מחבר ישר 58">
            <a:extLst>
              <a:ext uri="{FF2B5EF4-FFF2-40B4-BE49-F238E27FC236}">
                <a16:creationId xmlns:a16="http://schemas.microsoft.com/office/drawing/2014/main" id="{79DCFD79-4C82-430D-BA8A-5EC34A5C896C}"/>
              </a:ext>
            </a:extLst>
          </p:cNvPr>
          <p:cNvCxnSpPr>
            <a:cxnSpLocks/>
          </p:cNvCxnSpPr>
          <p:nvPr/>
        </p:nvCxnSpPr>
        <p:spPr>
          <a:xfrm>
            <a:off x="6145590" y="3669029"/>
            <a:ext cx="410342" cy="468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id="{16CCB098-8526-40F9-B66D-1EC19C08935E}"/>
              </a:ext>
            </a:extLst>
          </p:cNvPr>
          <p:cNvCxnSpPr>
            <a:cxnSpLocks/>
          </p:cNvCxnSpPr>
          <p:nvPr/>
        </p:nvCxnSpPr>
        <p:spPr>
          <a:xfrm flipH="1">
            <a:off x="5377605" y="3688769"/>
            <a:ext cx="540098" cy="470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מחבר ישר 70">
            <a:extLst>
              <a:ext uri="{FF2B5EF4-FFF2-40B4-BE49-F238E27FC236}">
                <a16:creationId xmlns:a16="http://schemas.microsoft.com/office/drawing/2014/main" id="{31E685CB-39BD-4E0F-84FC-A6AEA5B4F06F}"/>
              </a:ext>
            </a:extLst>
          </p:cNvPr>
          <p:cNvCxnSpPr>
            <a:cxnSpLocks/>
          </p:cNvCxnSpPr>
          <p:nvPr/>
        </p:nvCxnSpPr>
        <p:spPr>
          <a:xfrm flipH="1">
            <a:off x="511789" y="3719742"/>
            <a:ext cx="694441" cy="388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F4CE24D2-C252-48B8-A272-E1D5BEC6F4A0}"/>
              </a:ext>
            </a:extLst>
          </p:cNvPr>
          <p:cNvCxnSpPr>
            <a:cxnSpLocks/>
          </p:cNvCxnSpPr>
          <p:nvPr/>
        </p:nvCxnSpPr>
        <p:spPr>
          <a:xfrm flipH="1" flipV="1">
            <a:off x="2438012" y="3747347"/>
            <a:ext cx="1005186" cy="530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מחבר ישר 76">
            <a:extLst>
              <a:ext uri="{FF2B5EF4-FFF2-40B4-BE49-F238E27FC236}">
                <a16:creationId xmlns:a16="http://schemas.microsoft.com/office/drawing/2014/main" id="{0F02CED2-4C36-45AF-90E3-30F418CAEA51}"/>
              </a:ext>
            </a:extLst>
          </p:cNvPr>
          <p:cNvCxnSpPr>
            <a:cxnSpLocks/>
          </p:cNvCxnSpPr>
          <p:nvPr/>
        </p:nvCxnSpPr>
        <p:spPr>
          <a:xfrm flipV="1">
            <a:off x="1857180" y="3801044"/>
            <a:ext cx="0" cy="380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13884D80-7F57-427D-9FA8-4A317E4FC58A}"/>
              </a:ext>
            </a:extLst>
          </p:cNvPr>
          <p:cNvCxnSpPr>
            <a:cxnSpLocks/>
          </p:cNvCxnSpPr>
          <p:nvPr/>
        </p:nvCxnSpPr>
        <p:spPr>
          <a:xfrm flipV="1">
            <a:off x="2497365" y="5013874"/>
            <a:ext cx="804701" cy="7485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C8DB25B6-7FD6-4B1C-9880-BAD3DA617156}"/>
              </a:ext>
            </a:extLst>
          </p:cNvPr>
          <p:cNvCxnSpPr>
            <a:cxnSpLocks/>
          </p:cNvCxnSpPr>
          <p:nvPr/>
        </p:nvCxnSpPr>
        <p:spPr>
          <a:xfrm flipH="1" flipV="1">
            <a:off x="3512178" y="4972891"/>
            <a:ext cx="518046" cy="797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6" descr="×ª××¦××ª ×ª××× × ×¢×××¨ ×××¨×× ×××× ×">
            <a:extLst>
              <a:ext uri="{FF2B5EF4-FFF2-40B4-BE49-F238E27FC236}">
                <a16:creationId xmlns:a16="http://schemas.microsoft.com/office/drawing/2014/main" id="{9ED1913D-0CC7-436E-A2F6-0D72D51F6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5" t="13494" r="12416" b="8756"/>
          <a:stretch/>
        </p:blipFill>
        <p:spPr bwMode="auto">
          <a:xfrm>
            <a:off x="10490582" y="1083987"/>
            <a:ext cx="1244293" cy="182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2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2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27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275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27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275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275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275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275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275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2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4" grpId="0" animBg="1"/>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7D44B3-1279-4992-911C-375D869C802C}"/>
              </a:ext>
            </a:extLst>
          </p:cNvPr>
          <p:cNvSpPr txBox="1"/>
          <p:nvPr/>
        </p:nvSpPr>
        <p:spPr>
          <a:xfrm>
            <a:off x="8352287" y="1339490"/>
            <a:ext cx="1139190" cy="1384995"/>
          </a:xfrm>
          <a:prstGeom prst="rect">
            <a:avLst/>
          </a:prstGeom>
          <a:noFill/>
          <a:ln w="76200">
            <a:solidFill>
              <a:schemeClr val="accent2">
                <a:lumMod val="75000"/>
              </a:schemeClr>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2400" dirty="0">
                <a:solidFill>
                  <a:schemeClr val="tx1"/>
                </a:solidFill>
              </a:rPr>
              <a:t>שם סבתא</a:t>
            </a:r>
          </a:p>
          <a:p>
            <a:r>
              <a:rPr lang="he-IL" sz="1800" dirty="0">
                <a:solidFill>
                  <a:schemeClr val="tx1"/>
                </a:solidFill>
              </a:rPr>
              <a:t>(</a:t>
            </a:r>
            <a:r>
              <a:rPr lang="he-IL" sz="1800" dirty="0" err="1">
                <a:solidFill>
                  <a:schemeClr val="tx1"/>
                </a:solidFill>
              </a:rPr>
              <a:t>אמא</a:t>
            </a:r>
            <a:r>
              <a:rPr lang="he-IL" sz="1800" dirty="0">
                <a:solidFill>
                  <a:schemeClr val="tx1"/>
                </a:solidFill>
              </a:rPr>
              <a:t> של </a:t>
            </a:r>
            <a:r>
              <a:rPr lang="he-IL" sz="1800" dirty="0" err="1">
                <a:solidFill>
                  <a:schemeClr val="tx1"/>
                </a:solidFill>
              </a:rPr>
              <a:t>אמא</a:t>
            </a:r>
            <a:r>
              <a:rPr lang="he-IL" sz="1800" dirty="0">
                <a:solidFill>
                  <a:schemeClr val="tx1"/>
                </a:solidFill>
              </a:rPr>
              <a:t>)</a:t>
            </a:r>
          </a:p>
        </p:txBody>
      </p:sp>
      <p:sp>
        <p:nvSpPr>
          <p:cNvPr id="11" name="TextBox 10">
            <a:extLst>
              <a:ext uri="{FF2B5EF4-FFF2-40B4-BE49-F238E27FC236}">
                <a16:creationId xmlns:a16="http://schemas.microsoft.com/office/drawing/2014/main" id="{449528D2-6412-4A14-9109-64F3D106D586}"/>
              </a:ext>
            </a:extLst>
          </p:cNvPr>
          <p:cNvSpPr txBox="1"/>
          <p:nvPr/>
        </p:nvSpPr>
        <p:spPr>
          <a:xfrm>
            <a:off x="465436" y="3543563"/>
            <a:ext cx="2167322" cy="1031051"/>
          </a:xfrm>
          <a:prstGeom prst="rect">
            <a:avLst/>
          </a:prstGeom>
          <a:noFill/>
          <a:ln w="76200">
            <a:solidFill>
              <a:srgbClr val="FF0000"/>
            </a:solidFill>
          </a:ln>
        </p:spPr>
        <p:txBody>
          <a:bodyPr wrap="square" rtlCol="1">
            <a:spAutoFit/>
          </a:bodyPr>
          <a:lstStyle/>
          <a:p>
            <a:pPr algn="ctr"/>
            <a:r>
              <a:rPr lang="he-IL" sz="2000" dirty="0">
                <a:latin typeface="Guttman Adii" panose="02010401010101010101" pitchFamily="2" charset="-79"/>
                <a:cs typeface="Guttman Adii" panose="02010401010101010101" pitchFamily="2" charset="-79"/>
              </a:rPr>
              <a:t>אחים </a:t>
            </a:r>
          </a:p>
          <a:p>
            <a:pPr algn="ctr"/>
            <a:r>
              <a:rPr lang="he-IL" sz="2000" dirty="0">
                <a:latin typeface="Guttman Adii" panose="02010401010101010101" pitchFamily="2" charset="-79"/>
                <a:cs typeface="Guttman Adii" panose="02010401010101010101" pitchFamily="2" charset="-79"/>
              </a:rPr>
              <a:t>ואחיות </a:t>
            </a:r>
          </a:p>
          <a:p>
            <a:pPr algn="ctr"/>
            <a:r>
              <a:rPr lang="he-IL" sz="2000" dirty="0">
                <a:latin typeface="Guttman Adii" panose="02010401010101010101" pitchFamily="2" charset="-79"/>
                <a:cs typeface="Guttman Adii" panose="02010401010101010101" pitchFamily="2" charset="-79"/>
              </a:rPr>
              <a:t>של אבא שלך</a:t>
            </a:r>
            <a:endParaRPr lang="he-IL" sz="1400" dirty="0">
              <a:latin typeface="Guttman Adii" panose="02010401010101010101" pitchFamily="2" charset="-79"/>
              <a:cs typeface="Guttman Adii" panose="02010401010101010101" pitchFamily="2" charset="-79"/>
            </a:endParaRPr>
          </a:p>
          <a:p>
            <a:pPr algn="ctr"/>
            <a:endParaRPr lang="he-IL" sz="100" dirty="0">
              <a:latin typeface="Guttman Adii" panose="02010401010101010101" pitchFamily="2" charset="-79"/>
              <a:cs typeface="Guttman Adii" panose="02010401010101010101" pitchFamily="2" charset="-79"/>
            </a:endParaRPr>
          </a:p>
        </p:txBody>
      </p:sp>
      <p:sp>
        <p:nvSpPr>
          <p:cNvPr id="17" name="TextBox 16">
            <a:extLst>
              <a:ext uri="{FF2B5EF4-FFF2-40B4-BE49-F238E27FC236}">
                <a16:creationId xmlns:a16="http://schemas.microsoft.com/office/drawing/2014/main" id="{339C900E-A52F-44F6-8092-4DD7C29DB831}"/>
              </a:ext>
            </a:extLst>
          </p:cNvPr>
          <p:cNvSpPr txBox="1"/>
          <p:nvPr/>
        </p:nvSpPr>
        <p:spPr>
          <a:xfrm>
            <a:off x="2687511" y="5618895"/>
            <a:ext cx="1213453" cy="461665"/>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 </a:t>
            </a:r>
            <a:endParaRPr lang="he-IL"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77E3996B-BB3F-410C-81A2-FFB7D013A283}"/>
              </a:ext>
            </a:extLst>
          </p:cNvPr>
          <p:cNvSpPr txBox="1"/>
          <p:nvPr/>
        </p:nvSpPr>
        <p:spPr>
          <a:xfrm>
            <a:off x="286438" y="289398"/>
            <a:ext cx="2346319" cy="707886"/>
          </a:xfrm>
          <a:prstGeom prst="rect">
            <a:avLst/>
          </a:prstGeom>
          <a:noFill/>
          <a:ln w="76200">
            <a:solidFill>
              <a:srgbClr val="FF0000"/>
            </a:solidFill>
          </a:ln>
        </p:spPr>
        <p:txBody>
          <a:bodyPr wrap="square" rtlCol="1">
            <a:spAutoFit/>
          </a:bodyPr>
          <a:lstStyle/>
          <a:p>
            <a:r>
              <a:rPr lang="he-IL" sz="2000" dirty="0">
                <a:latin typeface="Guttman Adii" panose="02010401010101010101" pitchFamily="2" charset="-79"/>
                <a:cs typeface="Guttman Adii" panose="02010401010101010101" pitchFamily="2" charset="-79"/>
              </a:rPr>
              <a:t>שמי:</a:t>
            </a:r>
          </a:p>
          <a:p>
            <a:r>
              <a:rPr lang="he-IL" sz="2000" dirty="0">
                <a:latin typeface="Guttman Adii" panose="02010401010101010101" pitchFamily="2" charset="-79"/>
                <a:cs typeface="Guttman Adii" panose="02010401010101010101" pitchFamily="2" charset="-79"/>
              </a:rPr>
              <a:t>שם משפחתי: </a:t>
            </a:r>
            <a:endParaRPr lang="he-IL" sz="700" dirty="0">
              <a:latin typeface="Guttman Adii" panose="02010401010101010101" pitchFamily="2" charset="-79"/>
              <a:cs typeface="Guttman Adii" panose="02010401010101010101" pitchFamily="2" charset="-79"/>
            </a:endParaRPr>
          </a:p>
        </p:txBody>
      </p:sp>
      <p:cxnSp>
        <p:nvCxnSpPr>
          <p:cNvPr id="46" name="מחבר ישר 45">
            <a:extLst>
              <a:ext uri="{FF2B5EF4-FFF2-40B4-BE49-F238E27FC236}">
                <a16:creationId xmlns:a16="http://schemas.microsoft.com/office/drawing/2014/main" id="{914123AB-C3F3-4A00-B879-E02E2F2F1CCD}"/>
              </a:ext>
            </a:extLst>
          </p:cNvPr>
          <p:cNvCxnSpPr>
            <a:cxnSpLocks/>
          </p:cNvCxnSpPr>
          <p:nvPr/>
        </p:nvCxnSpPr>
        <p:spPr>
          <a:xfrm flipH="1" flipV="1">
            <a:off x="8456971" y="2832933"/>
            <a:ext cx="464911" cy="634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4250B769-D27E-4E4E-9947-5D0D8AFCD3DA}"/>
              </a:ext>
            </a:extLst>
          </p:cNvPr>
          <p:cNvCxnSpPr>
            <a:cxnSpLocks/>
          </p:cNvCxnSpPr>
          <p:nvPr/>
        </p:nvCxnSpPr>
        <p:spPr>
          <a:xfrm flipH="1">
            <a:off x="7436370" y="2828525"/>
            <a:ext cx="569595" cy="600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A46EB7D-091F-4C7D-8F69-57AD6AF65AD1}"/>
              </a:ext>
            </a:extLst>
          </p:cNvPr>
          <p:cNvSpPr txBox="1"/>
          <p:nvPr/>
        </p:nvSpPr>
        <p:spPr>
          <a:xfrm>
            <a:off x="5840171" y="5557683"/>
            <a:ext cx="1096819" cy="892552"/>
          </a:xfrm>
          <a:prstGeom prst="rect">
            <a:avLst/>
          </a:prstGeom>
          <a:noFill/>
          <a:ln w="76200">
            <a:solidFill>
              <a:srgbClr val="7030A0"/>
            </a:solidFill>
          </a:ln>
        </p:spPr>
        <p:txBody>
          <a:bodyPr wrap="square" rtlCol="1">
            <a:spAutoFit/>
          </a:bodyPr>
          <a:lstStyle/>
          <a:p>
            <a:pPr algn="ctr"/>
            <a:endParaRPr lang="he-IL" sz="16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שם שלך</a:t>
            </a:r>
          </a:p>
          <a:p>
            <a:pPr algn="ctr"/>
            <a:endParaRPr lang="he-IL" sz="1600" dirty="0">
              <a:latin typeface="Guttman Adii" panose="02010401010101010101" pitchFamily="2" charset="-79"/>
              <a:cs typeface="Guttman Adii" panose="02010401010101010101" pitchFamily="2" charset="-79"/>
            </a:endParaRPr>
          </a:p>
          <a:p>
            <a:pPr algn="ctr"/>
            <a:endParaRPr lang="he-IL" sz="400" dirty="0">
              <a:latin typeface="Guttman Adii" panose="02010401010101010101" pitchFamily="2" charset="-79"/>
              <a:cs typeface="Guttman Adii" panose="02010401010101010101" pitchFamily="2" charset="-79"/>
            </a:endParaRPr>
          </a:p>
        </p:txBody>
      </p:sp>
      <p:sp>
        <p:nvSpPr>
          <p:cNvPr id="56" name="TextBox 55">
            <a:extLst>
              <a:ext uri="{FF2B5EF4-FFF2-40B4-BE49-F238E27FC236}">
                <a16:creationId xmlns:a16="http://schemas.microsoft.com/office/drawing/2014/main" id="{F35F4E37-C3A3-4FF4-9403-41333EE00C94}"/>
              </a:ext>
            </a:extLst>
          </p:cNvPr>
          <p:cNvSpPr txBox="1"/>
          <p:nvPr/>
        </p:nvSpPr>
        <p:spPr>
          <a:xfrm>
            <a:off x="3680139" y="3671851"/>
            <a:ext cx="1879401" cy="1015663"/>
          </a:xfrm>
          <a:prstGeom prst="rect">
            <a:avLst/>
          </a:prstGeom>
          <a:noFill/>
          <a:ln w="76200">
            <a:solidFill>
              <a:srgbClr val="FF0000"/>
            </a:solidFill>
          </a:ln>
        </p:spPr>
        <p:txBody>
          <a:bodyPr wrap="square" rtlCol="1">
            <a:spAutoFit/>
          </a:bodyPr>
          <a:lstStyle/>
          <a:p>
            <a:pPr algn="ctr"/>
            <a:r>
              <a:rPr lang="he-IL" sz="2000" dirty="0">
                <a:latin typeface="Guttman Adii" panose="02010401010101010101" pitchFamily="2" charset="-79"/>
                <a:cs typeface="Guttman Adii" panose="02010401010101010101" pitchFamily="2" charset="-79"/>
              </a:rPr>
              <a:t>אבא שלך</a:t>
            </a:r>
          </a:p>
          <a:p>
            <a:pPr algn="ctr"/>
            <a:r>
              <a:rPr lang="he-IL" sz="2000" dirty="0">
                <a:latin typeface="Guttman Adii" panose="02010401010101010101" pitchFamily="2" charset="-79"/>
                <a:cs typeface="Guttman Adii" panose="02010401010101010101" pitchFamily="2" charset="-79"/>
              </a:rPr>
              <a:t>ושם </a:t>
            </a:r>
          </a:p>
          <a:p>
            <a:pPr algn="ctr"/>
            <a:r>
              <a:rPr lang="he-IL" sz="2000" dirty="0">
                <a:latin typeface="Guttman Adii" panose="02010401010101010101" pitchFamily="2" charset="-79"/>
                <a:cs typeface="Guttman Adii" panose="02010401010101010101" pitchFamily="2" charset="-79"/>
              </a:rPr>
              <a:t>משפחתו </a:t>
            </a:r>
          </a:p>
        </p:txBody>
      </p:sp>
      <p:cxnSp>
        <p:nvCxnSpPr>
          <p:cNvPr id="61" name="מחבר ישר 60">
            <a:extLst>
              <a:ext uri="{FF2B5EF4-FFF2-40B4-BE49-F238E27FC236}">
                <a16:creationId xmlns:a16="http://schemas.microsoft.com/office/drawing/2014/main" id="{16CCB098-8526-40F9-B66D-1EC19C08935E}"/>
              </a:ext>
            </a:extLst>
          </p:cNvPr>
          <p:cNvCxnSpPr>
            <a:cxnSpLocks/>
          </p:cNvCxnSpPr>
          <p:nvPr/>
        </p:nvCxnSpPr>
        <p:spPr>
          <a:xfrm flipH="1">
            <a:off x="3758856" y="2932065"/>
            <a:ext cx="569595" cy="611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C8DB25B6-7FD6-4B1C-9880-BAD3DA617156}"/>
              </a:ext>
            </a:extLst>
          </p:cNvPr>
          <p:cNvCxnSpPr>
            <a:cxnSpLocks/>
          </p:cNvCxnSpPr>
          <p:nvPr/>
        </p:nvCxnSpPr>
        <p:spPr>
          <a:xfrm flipH="1" flipV="1">
            <a:off x="4840097" y="2934098"/>
            <a:ext cx="441191" cy="611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1CC4045-A012-496E-9ED7-1C4BF61CE90C}"/>
              </a:ext>
            </a:extLst>
          </p:cNvPr>
          <p:cNvSpPr txBox="1"/>
          <p:nvPr/>
        </p:nvSpPr>
        <p:spPr>
          <a:xfrm>
            <a:off x="7018389" y="1339490"/>
            <a:ext cx="1139190" cy="1384995"/>
          </a:xfrm>
          <a:prstGeom prst="rect">
            <a:avLst/>
          </a:prstGeom>
          <a:noFill/>
          <a:ln w="76200">
            <a:solidFill>
              <a:schemeClr val="accent2">
                <a:lumMod val="75000"/>
              </a:schemeClr>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2400" dirty="0">
                <a:solidFill>
                  <a:schemeClr val="tx1"/>
                </a:solidFill>
              </a:rPr>
              <a:t>שם סבא</a:t>
            </a:r>
          </a:p>
          <a:p>
            <a:r>
              <a:rPr lang="he-IL" sz="1800" dirty="0">
                <a:solidFill>
                  <a:schemeClr val="tx1"/>
                </a:solidFill>
              </a:rPr>
              <a:t>(אבא של </a:t>
            </a:r>
            <a:r>
              <a:rPr lang="he-IL" sz="1800" dirty="0" err="1">
                <a:solidFill>
                  <a:schemeClr val="tx1"/>
                </a:solidFill>
              </a:rPr>
              <a:t>אמא</a:t>
            </a:r>
            <a:r>
              <a:rPr lang="he-IL" sz="1800" dirty="0">
                <a:solidFill>
                  <a:schemeClr val="tx1"/>
                </a:solidFill>
              </a:rPr>
              <a:t>)</a:t>
            </a:r>
          </a:p>
        </p:txBody>
      </p:sp>
      <p:sp>
        <p:nvSpPr>
          <p:cNvPr id="34" name="TextBox 33">
            <a:extLst>
              <a:ext uri="{FF2B5EF4-FFF2-40B4-BE49-F238E27FC236}">
                <a16:creationId xmlns:a16="http://schemas.microsoft.com/office/drawing/2014/main" id="{96BBFD28-74A8-4BF8-B5EE-5B09B68A25D6}"/>
              </a:ext>
            </a:extLst>
          </p:cNvPr>
          <p:cNvSpPr txBox="1"/>
          <p:nvPr/>
        </p:nvSpPr>
        <p:spPr>
          <a:xfrm>
            <a:off x="7284945" y="3576045"/>
            <a:ext cx="1690502" cy="1015663"/>
          </a:xfrm>
          <a:prstGeom prst="rect">
            <a:avLst/>
          </a:prstGeom>
          <a:noFill/>
          <a:ln w="76200">
            <a:solidFill>
              <a:schemeClr val="accent2">
                <a:lumMod val="75000"/>
              </a:schemeClr>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2000" dirty="0" err="1">
                <a:solidFill>
                  <a:schemeClr val="tx1"/>
                </a:solidFill>
              </a:rPr>
              <a:t>אמא</a:t>
            </a:r>
            <a:r>
              <a:rPr lang="he-IL" sz="2000" dirty="0">
                <a:solidFill>
                  <a:schemeClr val="tx1"/>
                </a:solidFill>
              </a:rPr>
              <a:t> שלך</a:t>
            </a:r>
          </a:p>
          <a:p>
            <a:r>
              <a:rPr lang="he-IL" sz="2000" dirty="0">
                <a:solidFill>
                  <a:schemeClr val="tx1"/>
                </a:solidFill>
              </a:rPr>
              <a:t>ושם </a:t>
            </a:r>
          </a:p>
          <a:p>
            <a:r>
              <a:rPr lang="he-IL" sz="2000" dirty="0">
                <a:solidFill>
                  <a:schemeClr val="tx1"/>
                </a:solidFill>
              </a:rPr>
              <a:t>משפחת נעוריה</a:t>
            </a:r>
          </a:p>
        </p:txBody>
      </p:sp>
      <p:sp>
        <p:nvSpPr>
          <p:cNvPr id="36" name="TextBox 35">
            <a:extLst>
              <a:ext uri="{FF2B5EF4-FFF2-40B4-BE49-F238E27FC236}">
                <a16:creationId xmlns:a16="http://schemas.microsoft.com/office/drawing/2014/main" id="{6C6753F4-C128-4FE7-BF93-14042D66C1A8}"/>
              </a:ext>
            </a:extLst>
          </p:cNvPr>
          <p:cNvSpPr txBox="1"/>
          <p:nvPr/>
        </p:nvSpPr>
        <p:spPr>
          <a:xfrm>
            <a:off x="4938510" y="1339490"/>
            <a:ext cx="1139190" cy="1384995"/>
          </a:xfrm>
          <a:prstGeom prst="rect">
            <a:avLst/>
          </a:prstGeom>
          <a:noFill/>
          <a:ln w="76200">
            <a:solidFill>
              <a:srgbClr val="FF0000"/>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2400" dirty="0">
                <a:solidFill>
                  <a:schemeClr val="tx1"/>
                </a:solidFill>
              </a:rPr>
              <a:t>שם סבא</a:t>
            </a:r>
          </a:p>
          <a:p>
            <a:r>
              <a:rPr lang="he-IL" sz="1800" dirty="0">
                <a:solidFill>
                  <a:schemeClr val="tx1"/>
                </a:solidFill>
              </a:rPr>
              <a:t>(אבא של אבא)</a:t>
            </a:r>
          </a:p>
        </p:txBody>
      </p:sp>
      <p:sp>
        <p:nvSpPr>
          <p:cNvPr id="37" name="TextBox 36">
            <a:extLst>
              <a:ext uri="{FF2B5EF4-FFF2-40B4-BE49-F238E27FC236}">
                <a16:creationId xmlns:a16="http://schemas.microsoft.com/office/drawing/2014/main" id="{568217A5-0FAD-4E87-B629-D6C7713108AE}"/>
              </a:ext>
            </a:extLst>
          </p:cNvPr>
          <p:cNvSpPr txBox="1"/>
          <p:nvPr/>
        </p:nvSpPr>
        <p:spPr>
          <a:xfrm>
            <a:off x="3376399" y="1339490"/>
            <a:ext cx="1139190" cy="1384995"/>
          </a:xfrm>
          <a:prstGeom prst="rect">
            <a:avLst/>
          </a:prstGeom>
          <a:noFill/>
          <a:ln w="76200">
            <a:solidFill>
              <a:srgbClr val="FF0000"/>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2400" dirty="0">
                <a:solidFill>
                  <a:schemeClr val="tx1"/>
                </a:solidFill>
              </a:rPr>
              <a:t>שם סבתא</a:t>
            </a:r>
          </a:p>
          <a:p>
            <a:r>
              <a:rPr lang="he-IL" sz="1800" dirty="0">
                <a:solidFill>
                  <a:schemeClr val="tx1"/>
                </a:solidFill>
              </a:rPr>
              <a:t>(</a:t>
            </a:r>
            <a:r>
              <a:rPr lang="he-IL" sz="1800" dirty="0" err="1">
                <a:solidFill>
                  <a:schemeClr val="tx1"/>
                </a:solidFill>
              </a:rPr>
              <a:t>אמא</a:t>
            </a:r>
            <a:r>
              <a:rPr lang="he-IL" sz="1800" dirty="0">
                <a:solidFill>
                  <a:schemeClr val="tx1"/>
                </a:solidFill>
              </a:rPr>
              <a:t> של אבא)</a:t>
            </a:r>
          </a:p>
        </p:txBody>
      </p:sp>
      <p:cxnSp>
        <p:nvCxnSpPr>
          <p:cNvPr id="41" name="מחבר ישר 40">
            <a:extLst>
              <a:ext uri="{FF2B5EF4-FFF2-40B4-BE49-F238E27FC236}">
                <a16:creationId xmlns:a16="http://schemas.microsoft.com/office/drawing/2014/main" id="{EE2904F8-230E-4FBB-A897-8531822C31E6}"/>
              </a:ext>
            </a:extLst>
          </p:cNvPr>
          <p:cNvCxnSpPr>
            <a:cxnSpLocks/>
          </p:cNvCxnSpPr>
          <p:nvPr/>
        </p:nvCxnSpPr>
        <p:spPr>
          <a:xfrm flipH="1">
            <a:off x="6611527" y="4695775"/>
            <a:ext cx="650927" cy="69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5A583FB2-C4EE-4467-9FA8-DD3DFB9C5FA8}"/>
              </a:ext>
            </a:extLst>
          </p:cNvPr>
          <p:cNvCxnSpPr>
            <a:cxnSpLocks/>
          </p:cNvCxnSpPr>
          <p:nvPr/>
        </p:nvCxnSpPr>
        <p:spPr>
          <a:xfrm flipH="1" flipV="1">
            <a:off x="5476652" y="4759100"/>
            <a:ext cx="601048" cy="634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E4CF130-DA05-4BE8-884D-AC4E22379ED5}"/>
              </a:ext>
            </a:extLst>
          </p:cNvPr>
          <p:cNvSpPr txBox="1"/>
          <p:nvPr/>
        </p:nvSpPr>
        <p:spPr>
          <a:xfrm>
            <a:off x="9948592" y="3568350"/>
            <a:ext cx="1690503" cy="1031051"/>
          </a:xfrm>
          <a:prstGeom prst="rect">
            <a:avLst/>
          </a:prstGeom>
          <a:noFill/>
          <a:ln w="76200">
            <a:solidFill>
              <a:srgbClr val="C00000"/>
            </a:solidFill>
          </a:ln>
        </p:spPr>
        <p:txBody>
          <a:bodyPr wrap="square" rtlCol="1">
            <a:spAutoFit/>
          </a:bodyPr>
          <a:lstStyle/>
          <a:p>
            <a:pPr algn="ctr"/>
            <a:r>
              <a:rPr lang="he-IL" sz="2000" dirty="0">
                <a:latin typeface="Guttman Adii" panose="02010401010101010101" pitchFamily="2" charset="-79"/>
                <a:cs typeface="Guttman Adii" panose="02010401010101010101" pitchFamily="2" charset="-79"/>
              </a:rPr>
              <a:t>אחים </a:t>
            </a:r>
          </a:p>
          <a:p>
            <a:pPr algn="ctr"/>
            <a:r>
              <a:rPr lang="he-IL" sz="2000" dirty="0">
                <a:latin typeface="Guttman Adii" panose="02010401010101010101" pitchFamily="2" charset="-79"/>
                <a:cs typeface="Guttman Adii" panose="02010401010101010101" pitchFamily="2" charset="-79"/>
              </a:rPr>
              <a:t>ואחיות </a:t>
            </a:r>
          </a:p>
          <a:p>
            <a:pPr algn="ctr"/>
            <a:r>
              <a:rPr lang="he-IL" sz="2000" dirty="0">
                <a:latin typeface="Guttman Adii" panose="02010401010101010101" pitchFamily="2" charset="-79"/>
                <a:cs typeface="Guttman Adii" panose="02010401010101010101" pitchFamily="2" charset="-79"/>
              </a:rPr>
              <a:t>של </a:t>
            </a:r>
            <a:r>
              <a:rPr lang="he-IL" sz="2000" dirty="0" err="1">
                <a:latin typeface="Guttman Adii" panose="02010401010101010101" pitchFamily="2" charset="-79"/>
                <a:cs typeface="Guttman Adii" panose="02010401010101010101" pitchFamily="2" charset="-79"/>
              </a:rPr>
              <a:t>אמא</a:t>
            </a:r>
            <a:endParaRPr lang="he-IL" sz="1400" dirty="0">
              <a:latin typeface="Guttman Adii" panose="02010401010101010101" pitchFamily="2" charset="-79"/>
              <a:cs typeface="Guttman Adii" panose="02010401010101010101" pitchFamily="2" charset="-79"/>
            </a:endParaRPr>
          </a:p>
          <a:p>
            <a:pPr algn="ctr"/>
            <a:endParaRPr lang="he-IL" sz="100" dirty="0">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3899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2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27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275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275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275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275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275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275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2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8" grpId="0" animBg="1"/>
      <p:bldP spid="55" grpId="0" animBg="1"/>
      <p:bldP spid="56" grpId="0" animBg="1"/>
      <p:bldP spid="33" grpId="0" animBg="1"/>
      <p:bldP spid="34" grpId="0" animBg="1"/>
      <p:bldP spid="36" grpId="0" animBg="1"/>
      <p:bldP spid="37"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6EA170-EAED-4C88-9537-EA1DC06B939B}"/>
              </a:ext>
            </a:extLst>
          </p:cNvPr>
          <p:cNvSpPr txBox="1"/>
          <p:nvPr/>
        </p:nvSpPr>
        <p:spPr>
          <a:xfrm>
            <a:off x="8656320" y="2424854"/>
            <a:ext cx="3040380" cy="1015663"/>
          </a:xfrm>
          <a:prstGeom prst="rect">
            <a:avLst/>
          </a:prstGeom>
          <a:noFill/>
          <a:ln w="76200">
            <a:solidFill>
              <a:srgbClr val="FF0000"/>
            </a:solid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שם הדמות:</a:t>
            </a:r>
          </a:p>
          <a:p>
            <a:pPr algn="ctr"/>
            <a:endParaRPr lang="he-IL" sz="3200" dirty="0">
              <a:latin typeface="Guttman Adii" panose="02010401010101010101" pitchFamily="2" charset="-79"/>
              <a:cs typeface="Guttman Adii" panose="02010401010101010101" pitchFamily="2" charset="-79"/>
            </a:endParaRPr>
          </a:p>
        </p:txBody>
      </p:sp>
      <p:sp>
        <p:nvSpPr>
          <p:cNvPr id="3" name="TextBox 2">
            <a:extLst>
              <a:ext uri="{FF2B5EF4-FFF2-40B4-BE49-F238E27FC236}">
                <a16:creationId xmlns:a16="http://schemas.microsoft.com/office/drawing/2014/main" id="{71FA8550-A2C9-4841-81AD-11F9C72D366C}"/>
              </a:ext>
            </a:extLst>
          </p:cNvPr>
          <p:cNvSpPr txBox="1"/>
          <p:nvPr/>
        </p:nvSpPr>
        <p:spPr>
          <a:xfrm>
            <a:off x="4244340" y="290153"/>
            <a:ext cx="4145280" cy="1384995"/>
          </a:xfrm>
          <a:prstGeom prst="rect">
            <a:avLst/>
          </a:prstGeom>
          <a:noFill/>
          <a:ln w="76200">
            <a:solidFill>
              <a:srgbClr val="FF0000"/>
            </a:solidFill>
          </a:ln>
        </p:spPr>
        <p:txBody>
          <a:bodyPr wrap="square" rtlCol="1">
            <a:spAutoFit/>
          </a:bodyPr>
          <a:lstStyle/>
          <a:p>
            <a:pPr algn="ctr"/>
            <a:r>
              <a:rPr lang="he-IL" sz="2800" dirty="0">
                <a:solidFill>
                  <a:schemeClr val="accent5">
                    <a:lumMod val="75000"/>
                  </a:schemeClr>
                </a:solidFill>
                <a:latin typeface="Guttman Adii" panose="02010401010101010101" pitchFamily="2" charset="-79"/>
                <a:cs typeface="Guttman Adii" panose="02010401010101010101" pitchFamily="2" charset="-79"/>
              </a:rPr>
              <a:t>בחר שתי דמויות </a:t>
            </a:r>
            <a:r>
              <a:rPr lang="he-IL" sz="2800" u="sng" dirty="0">
                <a:solidFill>
                  <a:schemeClr val="accent5">
                    <a:lumMod val="75000"/>
                  </a:schemeClr>
                </a:solidFill>
                <a:latin typeface="Guttman Adii" panose="02010401010101010101" pitchFamily="2" charset="-79"/>
                <a:cs typeface="Guttman Adii" panose="02010401010101010101" pitchFamily="2" charset="-79"/>
              </a:rPr>
              <a:t>ממשפחתך</a:t>
            </a:r>
          </a:p>
          <a:p>
            <a:pPr algn="ctr"/>
            <a:r>
              <a:rPr lang="he-IL" sz="2800" dirty="0">
                <a:solidFill>
                  <a:schemeClr val="accent5">
                    <a:lumMod val="75000"/>
                  </a:schemeClr>
                </a:solidFill>
                <a:latin typeface="Guttman Adii" panose="02010401010101010101" pitchFamily="2" charset="-79"/>
                <a:cs typeface="Guttman Adii" panose="02010401010101010101" pitchFamily="2" charset="-79"/>
              </a:rPr>
              <a:t>וכתוב תכונה או משהו חיובי </a:t>
            </a:r>
          </a:p>
          <a:p>
            <a:pPr algn="ctr"/>
            <a:r>
              <a:rPr lang="he-IL" sz="2800" dirty="0">
                <a:solidFill>
                  <a:schemeClr val="accent5">
                    <a:lumMod val="75000"/>
                  </a:schemeClr>
                </a:solidFill>
                <a:latin typeface="Guttman Adii" panose="02010401010101010101" pitchFamily="2" charset="-79"/>
                <a:cs typeface="Guttman Adii" panose="02010401010101010101" pitchFamily="2" charset="-79"/>
              </a:rPr>
              <a:t>שאתה למד ממנה ? </a:t>
            </a:r>
            <a:endParaRPr lang="he-IL" sz="3200" dirty="0">
              <a:solidFill>
                <a:schemeClr val="accent5">
                  <a:lumMod val="75000"/>
                </a:schemeClr>
              </a:solidFill>
              <a:latin typeface="Guttman Adii" panose="02010401010101010101" pitchFamily="2" charset="-79"/>
              <a:cs typeface="Guttman Adii" panose="02010401010101010101" pitchFamily="2" charset="-79"/>
            </a:endParaRPr>
          </a:p>
        </p:txBody>
      </p:sp>
      <p:sp>
        <p:nvSpPr>
          <p:cNvPr id="4" name="TextBox 3">
            <a:extLst>
              <a:ext uri="{FF2B5EF4-FFF2-40B4-BE49-F238E27FC236}">
                <a16:creationId xmlns:a16="http://schemas.microsoft.com/office/drawing/2014/main" id="{EC85CA3B-23F4-4AFC-A36F-B51998F34607}"/>
              </a:ext>
            </a:extLst>
          </p:cNvPr>
          <p:cNvSpPr txBox="1"/>
          <p:nvPr/>
        </p:nvSpPr>
        <p:spPr>
          <a:xfrm>
            <a:off x="769620" y="2515701"/>
            <a:ext cx="3040380" cy="1015663"/>
          </a:xfrm>
          <a:prstGeom prst="rect">
            <a:avLst/>
          </a:prstGeom>
          <a:noFill/>
          <a:ln w="76200">
            <a:solidFill>
              <a:srgbClr val="FF0000"/>
            </a:solid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שם הדמות:</a:t>
            </a:r>
          </a:p>
          <a:p>
            <a:pPr algn="ctr"/>
            <a:endParaRPr lang="he-IL" sz="3200" dirty="0">
              <a:latin typeface="Guttman Adii" panose="02010401010101010101" pitchFamily="2" charset="-79"/>
              <a:cs typeface="Guttman Adii" panose="02010401010101010101" pitchFamily="2" charset="-79"/>
            </a:endParaRPr>
          </a:p>
        </p:txBody>
      </p:sp>
      <p:sp>
        <p:nvSpPr>
          <p:cNvPr id="5" name="TextBox 4">
            <a:extLst>
              <a:ext uri="{FF2B5EF4-FFF2-40B4-BE49-F238E27FC236}">
                <a16:creationId xmlns:a16="http://schemas.microsoft.com/office/drawing/2014/main" id="{6FC74FFB-7C88-4AC5-B469-AADF0D716D98}"/>
              </a:ext>
            </a:extLst>
          </p:cNvPr>
          <p:cNvSpPr txBox="1"/>
          <p:nvPr/>
        </p:nvSpPr>
        <p:spPr>
          <a:xfrm>
            <a:off x="8656320" y="4047648"/>
            <a:ext cx="3040380" cy="1200329"/>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תכונה טובה שאני לומד ממנה ש:</a:t>
            </a:r>
          </a:p>
          <a:p>
            <a:pPr algn="ctr"/>
            <a:endParaRPr lang="he-IL" sz="2400" dirty="0">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0749190D-8506-4672-952F-21ECA5626C96}"/>
              </a:ext>
            </a:extLst>
          </p:cNvPr>
          <p:cNvSpPr txBox="1"/>
          <p:nvPr/>
        </p:nvSpPr>
        <p:spPr>
          <a:xfrm>
            <a:off x="769620" y="4047648"/>
            <a:ext cx="3040380" cy="1200329"/>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תכונה טובה שאני לומד ממנה ש:</a:t>
            </a:r>
          </a:p>
          <a:p>
            <a:pPr algn="ctr"/>
            <a:endParaRPr lang="he-IL" sz="2400" dirty="0">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74453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3.amazonaws.com/LWbranding/tgp2018/2018/02/tgpweb18_kidart1_720x720-min.jpg">
            <a:extLst>
              <a:ext uri="{FF2B5EF4-FFF2-40B4-BE49-F238E27FC236}">
                <a16:creationId xmlns:a16="http://schemas.microsoft.com/office/drawing/2014/main" id="{CB5B75DC-384D-47C5-8056-899938A93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39" t="6302" r="8428" b="11198"/>
          <a:stretch/>
        </p:blipFill>
        <p:spPr bwMode="auto">
          <a:xfrm>
            <a:off x="4000408" y="162612"/>
            <a:ext cx="8070406" cy="6532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4C7196-594B-419B-B996-91CE9B7C037F}"/>
              </a:ext>
            </a:extLst>
          </p:cNvPr>
          <p:cNvSpPr txBox="1"/>
          <p:nvPr/>
        </p:nvSpPr>
        <p:spPr>
          <a:xfrm>
            <a:off x="5101508" y="4309014"/>
            <a:ext cx="4748269" cy="1107996"/>
          </a:xfrm>
          <a:prstGeom prst="rect">
            <a:avLst/>
          </a:prstGeom>
          <a:solidFill>
            <a:schemeClr val="bg2"/>
          </a:solidFill>
        </p:spPr>
        <p:txBody>
          <a:bodyPr wrap="square" rtlCol="1">
            <a:spAutoFit/>
          </a:bodyPr>
          <a:lstStyle/>
          <a:p>
            <a:pPr algn="ctr"/>
            <a:r>
              <a:rPr lang="he-IL" sz="6600" spc="-400" dirty="0">
                <a:solidFill>
                  <a:schemeClr val="accent2">
                    <a:lumMod val="50000"/>
                  </a:schemeClr>
                </a:solidFill>
                <a:latin typeface="Guttman Adii" panose="02010401010101010101" pitchFamily="2" charset="-79"/>
                <a:cs typeface="Guttman Adii" panose="02010401010101010101" pitchFamily="2" charset="-79"/>
              </a:rPr>
              <a:t>חומש בראשית</a:t>
            </a:r>
            <a:endParaRPr lang="he-IL" spc="-400" dirty="0">
              <a:solidFill>
                <a:schemeClr val="accent2">
                  <a:lumMod val="50000"/>
                </a:schemeClr>
              </a:solidFill>
              <a:latin typeface="Guttman Adii" panose="02010401010101010101" pitchFamily="2" charset="-79"/>
              <a:cs typeface="Guttman Adii" panose="02010401010101010101" pitchFamily="2" charset="-79"/>
            </a:endParaRPr>
          </a:p>
        </p:txBody>
      </p:sp>
      <p:sp>
        <p:nvSpPr>
          <p:cNvPr id="5" name="TextBox 4">
            <a:extLst>
              <a:ext uri="{FF2B5EF4-FFF2-40B4-BE49-F238E27FC236}">
                <a16:creationId xmlns:a16="http://schemas.microsoft.com/office/drawing/2014/main" id="{1C54F213-6924-4F80-B9E5-ABF0709416A8}"/>
              </a:ext>
            </a:extLst>
          </p:cNvPr>
          <p:cNvSpPr txBox="1"/>
          <p:nvPr/>
        </p:nvSpPr>
        <p:spPr>
          <a:xfrm>
            <a:off x="121186" y="366622"/>
            <a:ext cx="3338109" cy="6186309"/>
          </a:xfrm>
          <a:prstGeom prst="rect">
            <a:avLst/>
          </a:prstGeom>
          <a:noFill/>
        </p:spPr>
        <p:txBody>
          <a:bodyPr wrap="square" rtlCol="1">
            <a:spAutoFit/>
          </a:bodyPr>
          <a:lstStyle/>
          <a:p>
            <a:pPr algn="ctr"/>
            <a:r>
              <a:rPr lang="he-IL" sz="7200" spc="-400" dirty="0">
                <a:solidFill>
                  <a:srgbClr val="FF0000"/>
                </a:solidFill>
                <a:latin typeface="Guttman Adii" panose="02010401010101010101" pitchFamily="2" charset="-79"/>
                <a:cs typeface="Guttman Adii" panose="02010401010101010101" pitchFamily="2" charset="-79"/>
              </a:rPr>
              <a:t>מרחב</a:t>
            </a:r>
          </a:p>
          <a:p>
            <a:pPr algn="ctr"/>
            <a:r>
              <a:rPr lang="he-IL" sz="7200" spc="-400" dirty="0">
                <a:solidFill>
                  <a:srgbClr val="FF0000"/>
                </a:solidFill>
                <a:latin typeface="Guttman Adii" panose="02010401010101010101" pitchFamily="2" charset="-79"/>
                <a:cs typeface="Guttman Adii" panose="02010401010101010101" pitchFamily="2" charset="-79"/>
              </a:rPr>
              <a:t>תנ"ך</a:t>
            </a:r>
          </a:p>
          <a:p>
            <a:pPr algn="ctr"/>
            <a:r>
              <a:rPr lang="he-IL" sz="3200" spc="-400" dirty="0">
                <a:solidFill>
                  <a:srgbClr val="FF0000"/>
                </a:solidFill>
                <a:latin typeface="Guttman Adii" panose="02010401010101010101" pitchFamily="2" charset="-79"/>
                <a:cs typeface="Guttman Adii" panose="02010401010101010101" pitchFamily="2" charset="-79"/>
              </a:rPr>
              <a:t>----------------</a:t>
            </a:r>
          </a:p>
          <a:p>
            <a:pPr algn="ctr"/>
            <a:r>
              <a:rPr lang="he-IL" sz="7200" spc="-400" dirty="0">
                <a:solidFill>
                  <a:srgbClr val="FF0000"/>
                </a:solidFill>
                <a:latin typeface="Guttman Adii" panose="02010401010101010101" pitchFamily="2" charset="-79"/>
                <a:cs typeface="Guttman Adii" panose="02010401010101010101" pitchFamily="2" charset="-79"/>
              </a:rPr>
              <a:t>ישיבת</a:t>
            </a:r>
          </a:p>
          <a:p>
            <a:pPr algn="ctr"/>
            <a:r>
              <a:rPr lang="he-IL" sz="7200" spc="-400" dirty="0" err="1">
                <a:solidFill>
                  <a:srgbClr val="FF0000"/>
                </a:solidFill>
                <a:latin typeface="Guttman Adii" panose="02010401010101010101" pitchFamily="2" charset="-79"/>
                <a:cs typeface="Guttman Adii" panose="02010401010101010101" pitchFamily="2" charset="-79"/>
              </a:rPr>
              <a:t>אמי"ת</a:t>
            </a:r>
            <a:endParaRPr lang="he-IL" sz="7200" spc="-400" dirty="0">
              <a:solidFill>
                <a:srgbClr val="FF0000"/>
              </a:solidFill>
              <a:latin typeface="Guttman Adii" panose="02010401010101010101" pitchFamily="2" charset="-79"/>
              <a:cs typeface="Guttman Adii" panose="02010401010101010101" pitchFamily="2" charset="-79"/>
            </a:endParaRPr>
          </a:p>
          <a:p>
            <a:pPr algn="ctr"/>
            <a:r>
              <a:rPr lang="he-IL" sz="7200" spc="-400" dirty="0">
                <a:solidFill>
                  <a:srgbClr val="FF0000"/>
                </a:solidFill>
                <a:latin typeface="Guttman Adii" panose="02010401010101010101" pitchFamily="2" charset="-79"/>
                <a:cs typeface="Guttman Adii" panose="02010401010101010101" pitchFamily="2" charset="-79"/>
              </a:rPr>
              <a:t>אלירז פ"ת</a:t>
            </a:r>
            <a:endParaRPr lang="he-IL" sz="2000" spc="-400" dirty="0">
              <a:solidFill>
                <a:srgbClr val="FF0000"/>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8782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672386D9-275F-47D6-936B-0E18A59CB157}"/>
              </a:ext>
            </a:extLst>
          </p:cNvPr>
          <p:cNvSpPr/>
          <p:nvPr/>
        </p:nvSpPr>
        <p:spPr>
          <a:xfrm>
            <a:off x="537799" y="258376"/>
            <a:ext cx="11496908" cy="6601807"/>
          </a:xfrm>
          <a:prstGeom prst="rect">
            <a:avLst/>
          </a:prstGeom>
          <a:ln w="57150">
            <a:solidFill>
              <a:schemeClr val="accent2"/>
            </a:solidFill>
          </a:ln>
        </p:spPr>
        <p:txBody>
          <a:bodyPr wrap="square">
            <a:spAutoFit/>
          </a:bodyPr>
          <a:lstStyle/>
          <a:p>
            <a:pPr marL="455930" indent="-635" algn="ctr"/>
            <a:r>
              <a:rPr lang="he-IL" sz="2800" dirty="0">
                <a:highlight>
                  <a:srgbClr val="FFFF00"/>
                </a:highlight>
                <a:latin typeface="Calibri" panose="020F0502020204030204" pitchFamily="34" charset="0"/>
                <a:ea typeface="Calibri" panose="020F0502020204030204" pitchFamily="34" charset="0"/>
                <a:cs typeface="Guttman Adii" panose="02010401010101010101" pitchFamily="2" charset="-79"/>
              </a:rPr>
              <a:t>תקציר סיפור אברהם (פרקים </a:t>
            </a:r>
            <a:r>
              <a:rPr lang="he-IL" sz="2800" dirty="0" err="1">
                <a:highlight>
                  <a:srgbClr val="FFFF00"/>
                </a:highlight>
                <a:latin typeface="Calibri" panose="020F0502020204030204" pitchFamily="34" charset="0"/>
                <a:ea typeface="Calibri" panose="020F0502020204030204" pitchFamily="34" charset="0"/>
                <a:cs typeface="Guttman Adii" panose="02010401010101010101" pitchFamily="2" charset="-79"/>
              </a:rPr>
              <a:t>יב</a:t>
            </a:r>
            <a:r>
              <a:rPr lang="he-IL" sz="2800" dirty="0">
                <a:highlight>
                  <a:srgbClr val="FFFF00"/>
                </a:highlight>
                <a:latin typeface="Calibri" panose="020F0502020204030204" pitchFamily="34" charset="0"/>
                <a:ea typeface="Calibri" panose="020F0502020204030204" pitchFamily="34" charset="0"/>
                <a:cs typeface="Guttman Adii" panose="02010401010101010101" pitchFamily="2" charset="-79"/>
              </a:rPr>
              <a:t>-כה)</a:t>
            </a:r>
            <a:endParaRPr lang="en-US" sz="1600" dirty="0">
              <a:highlight>
                <a:srgbClr val="FFFF00"/>
              </a:highlight>
              <a:latin typeface="Calibri" panose="020F0502020204030204" pitchFamily="34" charset="0"/>
              <a:ea typeface="Calibri" panose="020F0502020204030204" pitchFamily="34" charset="0"/>
              <a:cs typeface="Arial" panose="020B0604020202020204" pitchFamily="34" charset="0"/>
            </a:endParaRPr>
          </a:p>
          <a:p>
            <a:pPr indent="-1270"/>
            <a:r>
              <a:rPr lang="he-IL" sz="7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סיפורי אברהם פותחים בצו ה' הפוקד על אברהם </a:t>
            </a:r>
            <a:r>
              <a:rPr lang="he-IL" sz="1400" dirty="0">
                <a:solidFill>
                  <a:srgbClr val="000000"/>
                </a:solidFill>
                <a:latin typeface="Arial" panose="020B0604020202020204" pitchFamily="34" charset="0"/>
                <a:cs typeface="Guttman Adii" panose="02010401010101010101" pitchFamily="2" charset="-79"/>
              </a:rPr>
              <a:t>ללכת לארץ כנען ולהיות </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שם לגוי גדול, </a:t>
            </a:r>
            <a:r>
              <a:rPr lang="he-IL" sz="1400" dirty="0">
                <a:solidFill>
                  <a:srgbClr val="000000"/>
                </a:solidFill>
                <a:latin typeface="Calibri" panose="020F0502020204030204" pitchFamily="34" charset="0"/>
                <a:ea typeface="Calibri" panose="020F0502020204030204" pitchFamily="34" charset="0"/>
              </a:rPr>
              <a:t> </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ומסתיימים בציון מותו 'בשיבה טובה זקן ושבע </a:t>
            </a:r>
            <a:r>
              <a:rPr lang="he-IL" sz="1400" dirty="0" err="1">
                <a:solidFill>
                  <a:srgbClr val="000000"/>
                </a:solidFill>
                <a:latin typeface="Arial" panose="020B0604020202020204" pitchFamily="34" charset="0"/>
                <a:ea typeface="Calibri" panose="020F0502020204030204" pitchFamily="34" charset="0"/>
                <a:cs typeface="Guttman Adii" panose="02010401010101010101" pitchFamily="2" charset="-79"/>
              </a:rPr>
              <a:t>ויאסף</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 אל עמיו"</a:t>
            </a: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לאחר הצו הולך אברהם בארץ כנען ועורך מסעות מדרום ההר המרכזי ונאחז בנגב, בכל מקום אליו הוא מגיע הוא מקים מזבחות וקורא בשם ה'. </a:t>
            </a:r>
            <a:r>
              <a:rPr lang="he-IL" sz="1400" dirty="0">
                <a:solidFill>
                  <a:srgbClr val="000000"/>
                </a:solidFill>
                <a:latin typeface="Calibri" panose="020F0502020204030204" pitchFamily="34" charset="0"/>
                <a:ea typeface="Calibri" panose="020F0502020204030204" pitchFamily="34" charset="0"/>
              </a:rPr>
              <a:t> </a:t>
            </a: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מחמת הרעב הכבד הוא יורד מצרימה, שרה אשתו נלקחת לבית פרעה ובעזרת ה' היא חוזרת אל אברהם. </a:t>
            </a:r>
            <a:r>
              <a:rPr lang="he-IL" sz="1400" dirty="0">
                <a:solidFill>
                  <a:srgbClr val="000000"/>
                </a:solidFill>
                <a:latin typeface="Calibri" panose="020F0502020204030204" pitchFamily="34" charset="0"/>
                <a:ea typeface="Calibri" panose="020F0502020204030204" pitchFamily="34" charset="0"/>
              </a:rPr>
              <a:t> </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אברהם חוזר לארץ ברכוש גדול שקבל מפרעה מלך מצרים.</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5930" indent="-635"/>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לאחר סכסוך בין רועיו לרועי לוט הוא מציע חלוקת נחלות עם לוט, לוט בוחר לשבת בערי הכיכר – מישור סדום שהיה פורה ביותר באותו זמן. </a:t>
            </a: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אברהם נאחז באזור חברון. בהתחולל מלחמה של המלכים ממזרח נגד מלכי ערי הכיכר נופל לוט בשבי ואברהם נחלץ לקרב, רודף אחר הכובשים ומציל את לוט ואנשיו.</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5930" indent="-635"/>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אברהם קובל לפני ה' על שערירי הוא ולא ברור לו כיצד יצא ממנו גוי גדול, ואז כורת אלוהים ברית עמו בין הבתרים ומבטיח בברית זו לזרעו את הארץ הזאת.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הבן המקווה איננו בא, ושרה נותנת לאברהם את הגר שפחתה, אך משהרה הגר פורץ סכסוך בין הנשים,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והגר בורחת למדבר, ומלאך האלוהים המבשר לה על הולדת ישמעאל מצווה עליה לחזור אל שרה ואברהם.</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אלוהים מצווה על המילה, אברהם ובני ביתו נימולים, ישמעאל נימול בהיותו בן 13. בשעת כושר זו חוזר אלוהים על הבטחתו שלאברהם ולשרה ייוולד בן.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לאחר מכן באים אל אברהם ושרה 'שלשה אנשים' שליחי אלוהים </a:t>
            </a:r>
            <a:r>
              <a:rPr lang="he-IL" sz="1400" dirty="0">
                <a:solidFill>
                  <a:srgbClr val="000000"/>
                </a:solidFill>
                <a:latin typeface="Arial" panose="020B0604020202020204" pitchFamily="34" charset="0"/>
                <a:cs typeface="Guttman Adii" panose="02010401010101010101" pitchFamily="2" charset="-79"/>
              </a:rPr>
              <a:t>בדרכם להשמיד את </a:t>
            </a:r>
            <a:r>
              <a:rPr lang="he-IL" sz="1400" dirty="0">
                <a:solidFill>
                  <a:srgbClr val="000000"/>
                </a:solidFill>
                <a:latin typeface="Arial" panose="020B0604020202020204" pitchFamily="34" charset="0"/>
                <a:cs typeface="Guttman Adii" panose="02010401010101010101" pitchFamily="2" charset="-79"/>
                <a:hlinkClick r:id="rId2">
                  <a:extLst>
                    <a:ext uri="{A12FA001-AC4F-418D-AE19-62706E023703}">
                      <ahyp:hlinkClr xmlns:ahyp="http://schemas.microsoft.com/office/drawing/2018/hyperlinkcolor" xmlns="" val="tx"/>
                    </a:ext>
                  </a:extLst>
                </a:hlinkClick>
              </a:rPr>
              <a:t>ערי </a:t>
            </a:r>
            <a:r>
              <a:rPr lang="he-IL" sz="1400" dirty="0" err="1">
                <a:solidFill>
                  <a:srgbClr val="000000"/>
                </a:solidFill>
                <a:latin typeface="Arial" panose="020B0604020202020204" pitchFamily="34" charset="0"/>
                <a:cs typeface="Guttman Adii" panose="02010401010101010101" pitchFamily="2" charset="-79"/>
                <a:hlinkClick r:id="rId2">
                  <a:extLst>
                    <a:ext uri="{A12FA001-AC4F-418D-AE19-62706E023703}">
                      <ahyp:hlinkClr xmlns:ahyp="http://schemas.microsoft.com/office/drawing/2018/hyperlinkcolor" xmlns="" val="tx"/>
                    </a:ext>
                  </a:extLst>
                </a:hlinkClick>
              </a:rPr>
              <a:t>הככר</a:t>
            </a:r>
            <a:r>
              <a:rPr lang="en-US" sz="1400" dirty="0">
                <a:solidFill>
                  <a:srgbClr val="000000"/>
                </a:solidFill>
                <a:latin typeface="Arial" panose="020B0604020202020204" pitchFamily="34" charset="0"/>
                <a:cs typeface="Guttman Adii" panose="02010401010101010101" pitchFamily="2" charset="-79"/>
              </a:rPr>
              <a:t>, </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ומודיעים לאברהם: "כעת חיה והנה בן לשרה אשתך" ואברהם יהיה 'לגוי </a:t>
            </a: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גדול ועצום' אשר שמור 'לעשות צדקה ומשפט' שלא כדרך אנשי סדום. אברהם מנסה להציל את סדום בזכות צדיקיה ואלוהים נעתר לו בתנאי שיימצאו שם עשרה </a:t>
            </a: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צדיקים, אך בבוא המלאכים </a:t>
            </a:r>
            <a:r>
              <a:rPr lang="he-IL" sz="1400" dirty="0" err="1">
                <a:solidFill>
                  <a:srgbClr val="000000"/>
                </a:solidFill>
                <a:latin typeface="Arial" panose="020B0604020202020204" pitchFamily="34" charset="0"/>
                <a:ea typeface="Calibri" panose="020F0502020204030204" pitchFamily="34" charset="0"/>
                <a:cs typeface="Guttman Adii" panose="02010401010101010101" pitchFamily="2" charset="-79"/>
              </a:rPr>
              <a:t>סדומה</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 מתברר שחוץ מלוט, שעומדת לו זכותו של אברהם, כל אנשיה חטאים, ועל כן הם משמידים את העיר ויושביה, חוץ מלוט ובנותיו, </a:t>
            </a: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שמהם נולדים אחר כך מואב ועמון.</a:t>
            </a:r>
            <a:r>
              <a:rPr lang="he-IL" sz="1200" dirty="0">
                <a:latin typeface="Calibri" panose="020F0502020204030204" pitchFamily="34" charset="0"/>
                <a:ea typeface="Calibri" panose="020F0502020204030204" pitchFamily="34" charset="0"/>
                <a:cs typeface="Arial" panose="020B0604020202020204" pitchFamily="34" charset="0"/>
              </a:rPr>
              <a:t>  </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אבימלך מלך גרר לוקח את שרה לביתו, כפרעה בשעתו, ובעזרת אלוהים היא חוזרת אל אברהם.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לבסוף נולד יצחק ועם המשתה שנערך בהיגמלו זועמת שרה על הגר וישמעאל ומשלחת אותם </a:t>
            </a:r>
            <a:r>
              <a:rPr lang="he-IL" sz="1400" dirty="0" err="1">
                <a:solidFill>
                  <a:srgbClr val="000000"/>
                </a:solidFill>
                <a:latin typeface="Arial" panose="020B0604020202020204" pitchFamily="34" charset="0"/>
                <a:ea typeface="Calibri" panose="020F0502020204030204" pitchFamily="34" charset="0"/>
                <a:cs typeface="Guttman Adii" panose="02010401010101010101" pitchFamily="2" charset="-79"/>
              </a:rPr>
              <a:t>המדברה</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 למורת רוחו של אברהם אך בהסכמת ה'.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אברהם מסלק סכסוך בארות עם אבימלך, כורת עמו ברית וגר בבאר- שבע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60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כעת</a:t>
            </a:r>
            <a:r>
              <a:rPr lang="he-IL" sz="1050" dirty="0">
                <a:solidFill>
                  <a:srgbClr val="000000"/>
                </a:solidFill>
                <a:latin typeface="Arial" panose="020B0604020202020204" pitchFamily="34" charset="0"/>
                <a:ea typeface="Calibri" panose="020F0502020204030204" pitchFamily="34" charset="0"/>
                <a:cs typeface="Guttman Adii" panose="02010401010101010101" pitchFamily="2" charset="-79"/>
              </a:rPr>
              <a:t> </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בא צו אלוהים להקריב לו את יצחק לקרבן; אברהם עומד לקיים את הצו ואלוהים מעכב בידו ומודיע לו שלא ביקש אלא לבחון את שיעור אמונתו. </a:t>
            </a:r>
            <a:r>
              <a:rPr lang="he-IL" sz="1400" dirty="0">
                <a:solidFill>
                  <a:srgbClr val="000000"/>
                </a:solidFill>
                <a:latin typeface="Calibri" panose="020F0502020204030204" pitchFamily="34" charset="0"/>
                <a:ea typeface="Calibri" panose="020F0502020204030204" pitchFamily="34" charset="0"/>
              </a:rPr>
              <a:t> </a:t>
            </a:r>
          </a:p>
          <a:p>
            <a:pPr indent="-1270"/>
            <a:endParaRPr lang="he-IL" sz="800" dirty="0">
              <a:solidFill>
                <a:srgbClr val="000000"/>
              </a:solidFill>
              <a:latin typeface="Calibri" panose="020F050202020403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לאחר מכן מתה שרה ואברהם קונה לה קבר מאת בני חת, את מערת המכפלה, וקוברה שם.  לאחר מות שרה דואג אברהם הזקן להשיא ליצחק בנו </a:t>
            </a:r>
            <a:r>
              <a:rPr lang="he-IL" sz="1400" dirty="0" err="1">
                <a:solidFill>
                  <a:srgbClr val="000000"/>
                </a:solidFill>
                <a:latin typeface="Arial" panose="020B0604020202020204" pitchFamily="34" charset="0"/>
                <a:ea typeface="Calibri" panose="020F0502020204030204" pitchFamily="34" charset="0"/>
                <a:cs typeface="Guttman Adii" panose="02010401010101010101" pitchFamily="2" charset="-79"/>
              </a:rPr>
              <a:t>אשה</a:t>
            </a:r>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 מארצו </a:t>
            </a:r>
          </a:p>
          <a:p>
            <a:pPr indent="-1270"/>
            <a:endParaRPr lang="he-IL" sz="800" dirty="0">
              <a:solidFill>
                <a:srgbClr val="000000"/>
              </a:solidFill>
              <a:latin typeface="Arial" panose="020B0604020202020204" pitchFamily="34" charset="0"/>
              <a:ea typeface="Calibri" panose="020F0502020204030204" pitchFamily="34" charset="0"/>
              <a:cs typeface="Guttman Adii" panose="02010401010101010101" pitchFamily="2" charset="-79"/>
            </a:endParaRPr>
          </a:p>
          <a:p>
            <a:pPr indent="-1270"/>
            <a:r>
              <a:rPr lang="he-IL" sz="1400" dirty="0">
                <a:solidFill>
                  <a:srgbClr val="000000"/>
                </a:solidFill>
                <a:latin typeface="Arial" panose="020B0604020202020204" pitchFamily="34" charset="0"/>
                <a:ea typeface="Calibri" panose="020F0502020204030204" pitchFamily="34" charset="0"/>
                <a:cs typeface="Guttman Adii" panose="02010401010101010101" pitchFamily="2" charset="-79"/>
              </a:rPr>
              <a:t>וממולדתו שלו, לאחר מכן הוא מת בשיבה טובה ומתוך בטחון שדבר אלוהים לבניו קום יקום</a:t>
            </a:r>
            <a:r>
              <a:rPr lang="en-US" sz="1400" dirty="0">
                <a:solidFill>
                  <a:srgbClr val="000000"/>
                </a:solidFill>
                <a:latin typeface="Arial" panose="020B0604020202020204" pitchFamily="34" charset="0"/>
                <a:ea typeface="Calibri" panose="020F0502020204030204" pitchFamily="34" charset="0"/>
                <a:cs typeface="Guttman Adii" panose="02010401010101010101" pitchFamily="2" charset="-79"/>
              </a:rPr>
              <a:t>.</a:t>
            </a:r>
            <a:r>
              <a:rPr lang="he-IL" sz="400" dirty="0">
                <a:latin typeface="Calibri" panose="020F0502020204030204" pitchFamily="34" charset="0"/>
                <a:ea typeface="Calibri" panose="020F0502020204030204" pitchFamily="34" charset="0"/>
                <a:cs typeface="Guttman Adii" panose="02010401010101010101" pitchFamily="2" charset="-79"/>
              </a:rPr>
              <a:t> </a:t>
            </a:r>
            <a:endParaRPr lang="he-IL" sz="3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626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A9678CC1-9B75-486C-BDEC-0F87FA922367}"/>
              </a:ext>
            </a:extLst>
          </p:cNvPr>
          <p:cNvSpPr/>
          <p:nvPr/>
        </p:nvSpPr>
        <p:spPr>
          <a:xfrm>
            <a:off x="416242" y="1510382"/>
            <a:ext cx="11359515" cy="4839786"/>
          </a:xfrm>
          <a:prstGeom prst="rect">
            <a:avLst/>
          </a:prstGeom>
          <a:ln w="76200">
            <a:solidFill>
              <a:schemeClr val="tx1"/>
            </a:solidFill>
          </a:ln>
        </p:spPr>
        <p:txBody>
          <a:bodyPr wrap="square">
            <a:spAutoFit/>
          </a:bodyPr>
          <a:lstStyle/>
          <a:p>
            <a:pPr algn="ctr" rtl="0"/>
            <a:endParaRPr lang="en-US" sz="1100" dirty="0">
              <a:latin typeface="Guttman Adii" panose="02010401010101010101" pitchFamily="2" charset="-79"/>
              <a:cs typeface="Guttman Adii" panose="02010401010101010101" pitchFamily="2" charset="-79"/>
            </a:endParaRPr>
          </a:p>
          <a:p>
            <a:pPr algn="ctr" rtl="0"/>
            <a:r>
              <a:rPr lang="he-IL" sz="2200" dirty="0">
                <a:latin typeface="Guttman Adii" panose="02010401010101010101" pitchFamily="2" charset="-79"/>
                <a:cs typeface="Guttman Adii" panose="02010401010101010101" pitchFamily="2" charset="-79"/>
              </a:rPr>
              <a:t>לסיפורי אברהם בתורה יש מספר מטרות: </a:t>
            </a:r>
            <a:r>
              <a:rPr lang="he-IL" sz="2200" b="1" dirty="0">
                <a:latin typeface="Guttman Adii" panose="02010401010101010101" pitchFamily="2" charset="-79"/>
                <a:cs typeface="Guttman Adii" panose="02010401010101010101" pitchFamily="2" charset="-79"/>
              </a:rPr>
              <a:t>דתית , חינוכית ולאומית.</a:t>
            </a:r>
            <a:endParaRPr lang="en-US" sz="2200" dirty="0">
              <a:cs typeface="Guttman Adii" panose="02010401010101010101" pitchFamily="2" charset="-79"/>
            </a:endParaRPr>
          </a:p>
          <a:p>
            <a:pPr rtl="0"/>
            <a:endParaRPr lang="he-IL" sz="1000" b="1" dirty="0">
              <a:solidFill>
                <a:srgbClr val="FF0000"/>
              </a:solidFill>
              <a:latin typeface="Guttman Adii" panose="02010401010101010101" pitchFamily="2" charset="-79"/>
              <a:cs typeface="Guttman Adii" panose="02010401010101010101" pitchFamily="2" charset="-79"/>
            </a:endParaRPr>
          </a:p>
          <a:p>
            <a:pPr rtl="0"/>
            <a:r>
              <a:rPr lang="he-IL" sz="3200" b="1" dirty="0">
                <a:solidFill>
                  <a:srgbClr val="FF0000"/>
                </a:solidFill>
                <a:latin typeface="Guttman Adii" panose="02010401010101010101" pitchFamily="2" charset="-79"/>
                <a:cs typeface="Guttman Adii" panose="02010401010101010101" pitchFamily="2" charset="-79"/>
              </a:rPr>
              <a:t>דתית</a:t>
            </a:r>
            <a:r>
              <a:rPr lang="he-IL" sz="2200" b="1" dirty="0">
                <a:solidFill>
                  <a:srgbClr val="FF0000"/>
                </a:solidFill>
                <a:latin typeface="Guttman Adii" panose="02010401010101010101" pitchFamily="2" charset="-79"/>
                <a:cs typeface="Guttman Adii" panose="02010401010101010101" pitchFamily="2" charset="-79"/>
              </a:rPr>
              <a:t>  </a:t>
            </a:r>
            <a:r>
              <a:rPr lang="he-IL" sz="2200" b="1" dirty="0">
                <a:latin typeface="Guttman Adii" panose="02010401010101010101" pitchFamily="2" charset="-79"/>
                <a:cs typeface="Guttman Adii" panose="02010401010101010101" pitchFamily="2" charset="-79"/>
              </a:rPr>
              <a:t> ללמד על גודל אמונת אברהם באלוהים: הניסיונות הרבים שמעמיד ה' את אברהם וכיצד </a:t>
            </a:r>
          </a:p>
          <a:p>
            <a:pPr rtl="0"/>
            <a:endParaRPr lang="he-IL" sz="1000" b="1" dirty="0">
              <a:latin typeface="Guttman Adii" panose="02010401010101010101" pitchFamily="2" charset="-79"/>
              <a:cs typeface="Guttman Adii" panose="02010401010101010101" pitchFamily="2" charset="-79"/>
            </a:endParaRPr>
          </a:p>
          <a:p>
            <a:pPr rtl="0"/>
            <a:r>
              <a:rPr lang="he-IL" sz="2200" b="1" dirty="0">
                <a:latin typeface="Guttman Adii" panose="02010401010101010101" pitchFamily="2" charset="-79"/>
                <a:cs typeface="Guttman Adii" panose="02010401010101010101" pitchFamily="2" charset="-79"/>
              </a:rPr>
              <a:t>         מצליח אברהם לעמוד בכל 10 הניסיונות ומראה לנו כיצד יש להאמין אמונה שלמה בה'. </a:t>
            </a:r>
          </a:p>
          <a:p>
            <a:pPr rtl="0"/>
            <a:endParaRPr lang="he-IL" sz="900" b="1" dirty="0">
              <a:latin typeface="Guttman Adii" panose="02010401010101010101" pitchFamily="2" charset="-79"/>
              <a:cs typeface="Guttman Adii" panose="02010401010101010101" pitchFamily="2" charset="-79"/>
            </a:endParaRPr>
          </a:p>
          <a:p>
            <a:pPr rtl="0"/>
            <a:r>
              <a:rPr lang="he-IL" sz="2200" b="1" dirty="0">
                <a:latin typeface="Guttman Adii" panose="02010401010101010101" pitchFamily="2" charset="-79"/>
                <a:cs typeface="Guttman Adii" panose="02010401010101010101" pitchFamily="2" charset="-79"/>
              </a:rPr>
              <a:t>         הניסיונות שמעמיד ה' את אברהם נעשים קשים מפעם לפעם עד לניסיון הקשה ביותר -הקרבת </a:t>
            </a:r>
            <a:endParaRPr lang="en-US" sz="2200" b="1" dirty="0">
              <a:latin typeface="Guttman Adii" panose="02010401010101010101" pitchFamily="2" charset="-79"/>
              <a:cs typeface="Guttman Adii" panose="02010401010101010101" pitchFamily="2" charset="-79"/>
            </a:endParaRPr>
          </a:p>
          <a:p>
            <a:pPr rtl="0"/>
            <a:endParaRPr lang="en-US" sz="1050" b="1" dirty="0">
              <a:latin typeface="Guttman Adii" panose="02010401010101010101" pitchFamily="2" charset="-79"/>
              <a:cs typeface="Guttman Adii" panose="02010401010101010101" pitchFamily="2" charset="-79"/>
            </a:endParaRPr>
          </a:p>
          <a:p>
            <a:pPr rtl="0"/>
            <a:r>
              <a:rPr lang="en-US" sz="2200" b="1" dirty="0">
                <a:latin typeface="Guttman Adii" panose="02010401010101010101" pitchFamily="2" charset="-79"/>
                <a:cs typeface="Guttman Adii" panose="02010401010101010101" pitchFamily="2" charset="-79"/>
              </a:rPr>
              <a:t>     </a:t>
            </a:r>
            <a:r>
              <a:rPr lang="he-IL" sz="2200" b="1" dirty="0">
                <a:latin typeface="Guttman Adii" panose="02010401010101010101" pitchFamily="2" charset="-79"/>
                <a:cs typeface="Guttman Adii" panose="02010401010101010101" pitchFamily="2" charset="-79"/>
              </a:rPr>
              <a:t>         בנו לה'. אברהם בתמורה מקבל הבטחות מה' לצאצאים רבים, לארץ כנען ולהגנה של ה'.</a:t>
            </a:r>
          </a:p>
          <a:p>
            <a:pPr rtl="0"/>
            <a:endParaRPr lang="en-US" sz="2200" b="1" dirty="0">
              <a:solidFill>
                <a:srgbClr val="FF0000"/>
              </a:solidFill>
              <a:latin typeface="Guttman Adii" panose="02010401010101010101" pitchFamily="2" charset="-79"/>
              <a:cs typeface="Guttman Adii" panose="02010401010101010101" pitchFamily="2" charset="-79"/>
            </a:endParaRPr>
          </a:p>
          <a:p>
            <a:pPr rtl="0"/>
            <a:r>
              <a:rPr lang="he-IL" sz="3200" b="1" dirty="0">
                <a:solidFill>
                  <a:srgbClr val="FF0000"/>
                </a:solidFill>
                <a:latin typeface="Guttman Adii" panose="02010401010101010101" pitchFamily="2" charset="-79"/>
                <a:cs typeface="Guttman Adii" panose="02010401010101010101" pitchFamily="2" charset="-79"/>
              </a:rPr>
              <a:t>חינוכית</a:t>
            </a:r>
            <a:r>
              <a:rPr lang="he-IL" sz="2200" b="1" dirty="0">
                <a:solidFill>
                  <a:srgbClr val="FF0000"/>
                </a:solidFill>
                <a:latin typeface="Guttman Adii" panose="02010401010101010101" pitchFamily="2" charset="-79"/>
                <a:cs typeface="Guttman Adii" panose="02010401010101010101" pitchFamily="2" charset="-79"/>
              </a:rPr>
              <a:t> </a:t>
            </a:r>
            <a:r>
              <a:rPr lang="he-IL" sz="2200" b="1" dirty="0">
                <a:latin typeface="Guttman Adii" panose="02010401010101010101" pitchFamily="2" charset="-79"/>
                <a:cs typeface="Guttman Adii" panose="02010401010101010101" pitchFamily="2" charset="-79"/>
              </a:rPr>
              <a:t> הוא מצווה את בניו אחריו ללכת בדרך צדקה ומשפט, מרבה בחסד.</a:t>
            </a:r>
            <a:endParaRPr lang="en-US" sz="2200" dirty="0">
              <a:cs typeface="Guttman Adii" panose="02010401010101010101" pitchFamily="2" charset="-79"/>
            </a:endParaRPr>
          </a:p>
          <a:p>
            <a:pPr rtl="0"/>
            <a:endParaRPr lang="en-US" sz="2200" b="1" dirty="0">
              <a:solidFill>
                <a:srgbClr val="FF0000"/>
              </a:solidFill>
              <a:latin typeface="Guttman Adii" panose="02010401010101010101" pitchFamily="2" charset="-79"/>
              <a:cs typeface="Guttman Adii" panose="02010401010101010101" pitchFamily="2" charset="-79"/>
            </a:endParaRPr>
          </a:p>
          <a:p>
            <a:pPr rtl="0"/>
            <a:r>
              <a:rPr lang="he-IL" sz="3200" b="1" dirty="0">
                <a:solidFill>
                  <a:srgbClr val="FF0000"/>
                </a:solidFill>
                <a:latin typeface="Guttman Adii" panose="02010401010101010101" pitchFamily="2" charset="-79"/>
                <a:cs typeface="Guttman Adii" panose="02010401010101010101" pitchFamily="2" charset="-79"/>
              </a:rPr>
              <a:t>לאומית</a:t>
            </a:r>
            <a:r>
              <a:rPr lang="he-IL" sz="2200" b="1" dirty="0">
                <a:solidFill>
                  <a:srgbClr val="FF0000"/>
                </a:solidFill>
                <a:latin typeface="Guttman Adii" panose="02010401010101010101" pitchFamily="2" charset="-79"/>
                <a:cs typeface="Guttman Adii" panose="02010401010101010101" pitchFamily="2" charset="-79"/>
              </a:rPr>
              <a:t>  </a:t>
            </a:r>
            <a:r>
              <a:rPr lang="he-IL" sz="2200" dirty="0">
                <a:latin typeface="Guttman Adii" panose="02010401010101010101" pitchFamily="2" charset="-79"/>
                <a:cs typeface="Guttman Adii" panose="02010401010101010101" pitchFamily="2" charset="-79"/>
              </a:rPr>
              <a:t>סיפורי אברהם מתארים את </a:t>
            </a:r>
            <a:r>
              <a:rPr lang="he-IL" sz="2200" b="1" dirty="0">
                <a:latin typeface="Guttman Adii" panose="02010401010101010101" pitchFamily="2" charset="-79"/>
                <a:cs typeface="Guttman Adii" panose="02010401010101010101" pitchFamily="2" charset="-79"/>
              </a:rPr>
              <a:t>חייו וחיי משפחתו</a:t>
            </a:r>
            <a:r>
              <a:rPr lang="he-IL" sz="2200" dirty="0">
                <a:latin typeface="Guttman Adii" panose="02010401010101010101" pitchFamily="2" charset="-79"/>
                <a:cs typeface="Guttman Adii" panose="02010401010101010101" pitchFamily="2" charset="-79"/>
              </a:rPr>
              <a:t>, בזמן נדודיהם ברחבי ארץ ישראל. </a:t>
            </a:r>
          </a:p>
          <a:p>
            <a:pPr rtl="0"/>
            <a:endParaRPr lang="he-IL" sz="800" dirty="0">
              <a:latin typeface="Guttman Adii" panose="02010401010101010101" pitchFamily="2" charset="-79"/>
              <a:cs typeface="Guttman Adii" panose="02010401010101010101" pitchFamily="2" charset="-79"/>
            </a:endParaRPr>
          </a:p>
          <a:p>
            <a:pPr rtl="0"/>
            <a:r>
              <a:rPr lang="he-IL" sz="2200" dirty="0">
                <a:latin typeface="Guttman Adii" panose="02010401010101010101" pitchFamily="2" charset="-79"/>
                <a:cs typeface="Guttman Adii" panose="02010401010101010101" pitchFamily="2" charset="-79"/>
              </a:rPr>
              <a:t>          בזכות נדודים אלה ניתנה לאברהם </a:t>
            </a:r>
            <a:r>
              <a:rPr lang="he-IL" sz="2200" b="1" dirty="0">
                <a:latin typeface="Guttman Adii" panose="02010401010101010101" pitchFamily="2" charset="-79"/>
                <a:cs typeface="Guttman Adii" panose="02010401010101010101" pitchFamily="2" charset="-79"/>
              </a:rPr>
              <a:t>"בעלות" על הארץ. </a:t>
            </a:r>
            <a:endParaRPr lang="en-US" sz="2200" dirty="0">
              <a:cs typeface="Guttman Adii" panose="02010401010101010101" pitchFamily="2" charset="-79"/>
            </a:endParaRPr>
          </a:p>
        </p:txBody>
      </p:sp>
      <p:sp>
        <p:nvSpPr>
          <p:cNvPr id="3" name="מלבן 2">
            <a:extLst>
              <a:ext uri="{FF2B5EF4-FFF2-40B4-BE49-F238E27FC236}">
                <a16:creationId xmlns:a16="http://schemas.microsoft.com/office/drawing/2014/main" id="{D26B5A34-E9B9-4FF9-B918-0A902C126DC1}"/>
              </a:ext>
            </a:extLst>
          </p:cNvPr>
          <p:cNvSpPr/>
          <p:nvPr/>
        </p:nvSpPr>
        <p:spPr>
          <a:xfrm>
            <a:off x="2957621" y="266118"/>
            <a:ext cx="6890028" cy="830997"/>
          </a:xfrm>
          <a:prstGeom prst="rect">
            <a:avLst/>
          </a:prstGeom>
          <a:solidFill>
            <a:schemeClr val="bg1"/>
          </a:solidFill>
        </p:spPr>
        <p:txBody>
          <a:bodyPr wrap="none">
            <a:spAutoFit/>
          </a:bodyPr>
          <a:lstStyle/>
          <a:p>
            <a:pPr rtl="0"/>
            <a:r>
              <a:rPr lang="he-IL" sz="4800" b="1" dirty="0">
                <a:solidFill>
                  <a:srgbClr val="FF0000"/>
                </a:solidFill>
                <a:latin typeface="Guttman Adii" panose="02010401010101010101" pitchFamily="2" charset="-79"/>
                <a:cs typeface="Guttman Adii" panose="02010401010101010101" pitchFamily="2" charset="-79"/>
              </a:rPr>
              <a:t>על אברהם אבינו באופן כללי</a:t>
            </a:r>
            <a:endParaRPr lang="en-US" sz="6000" dirty="0">
              <a:solidFill>
                <a:srgbClr val="FF0000"/>
              </a:solidFill>
              <a:cs typeface="Guttman Adii" panose="02010401010101010101" pitchFamily="2" charset="-79"/>
            </a:endParaRPr>
          </a:p>
        </p:txBody>
      </p:sp>
    </p:spTree>
    <p:extLst>
      <p:ext uri="{BB962C8B-B14F-4D97-AF65-F5344CB8AC3E}">
        <p14:creationId xmlns:p14="http://schemas.microsoft.com/office/powerpoint/2010/main" val="1827920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2CB28-4E55-4736-BCB4-860780D9FAC3}"/>
              </a:ext>
            </a:extLst>
          </p:cNvPr>
          <p:cNvSpPr txBox="1"/>
          <p:nvPr/>
        </p:nvSpPr>
        <p:spPr>
          <a:xfrm>
            <a:off x="0" y="1313670"/>
            <a:ext cx="11904585" cy="5142433"/>
          </a:xfrm>
          <a:prstGeom prst="rect">
            <a:avLst/>
          </a:prstGeom>
          <a:noFill/>
          <a:ln w="76200">
            <a:solidFill>
              <a:schemeClr val="accent1"/>
            </a:solidFill>
          </a:ln>
        </p:spPr>
        <p:txBody>
          <a:bodyPr wrap="square" rtlCol="1">
            <a:spAutoFit/>
          </a:bodyPr>
          <a:lstStyle/>
          <a:p>
            <a:pPr rtl="0"/>
            <a:endParaRPr lang="he-IL" sz="1050" b="1" dirty="0">
              <a:solidFill>
                <a:srgbClr val="FF0000"/>
              </a:solidFill>
              <a:latin typeface="Guttman Adii" panose="02010401010101010101" pitchFamily="2" charset="-79"/>
              <a:cs typeface="Guttman Adii" panose="02010401010101010101" pitchFamily="2" charset="-79"/>
            </a:endParaRPr>
          </a:p>
          <a:p>
            <a:pPr rtl="0"/>
            <a:r>
              <a:rPr lang="he-IL" sz="2200" b="1" dirty="0">
                <a:solidFill>
                  <a:srgbClr val="FF0000"/>
                </a:solidFill>
                <a:latin typeface="Guttman Adii" panose="02010401010101010101" pitchFamily="2" charset="-79"/>
                <a:cs typeface="Guttman Adii" panose="02010401010101010101" pitchFamily="2" charset="-79"/>
              </a:rPr>
              <a:t>אביהם הראשון של </a:t>
            </a:r>
            <a:r>
              <a:rPr lang="he-IL" sz="2200" b="1" dirty="0" err="1">
                <a:solidFill>
                  <a:srgbClr val="FF0000"/>
                </a:solidFill>
                <a:latin typeface="Guttman Adii" panose="02010401010101010101" pitchFamily="2" charset="-79"/>
                <a:cs typeface="Guttman Adii" panose="02010401010101010101" pitchFamily="2" charset="-79"/>
              </a:rPr>
              <a:t>בנ"י</a:t>
            </a:r>
            <a:r>
              <a:rPr lang="he-IL" sz="2200" b="1" dirty="0">
                <a:solidFill>
                  <a:srgbClr val="FF0000"/>
                </a:solidFill>
                <a:latin typeface="Guttman Adii" panose="02010401010101010101" pitchFamily="2" charset="-79"/>
                <a:cs typeface="Guttman Adii" panose="02010401010101010101" pitchFamily="2" charset="-79"/>
              </a:rPr>
              <a:t>, חי בתחילת האלף השני לפני הספירה. מכונה "אבי האומה" </a:t>
            </a:r>
            <a:endParaRPr lang="en-US" sz="2200" b="1" dirty="0">
              <a:solidFill>
                <a:srgbClr val="FF0000"/>
              </a:solidFill>
              <a:cs typeface="Guttman Adii" panose="02010401010101010101" pitchFamily="2" charset="-79"/>
            </a:endParaRPr>
          </a:p>
          <a:p>
            <a:pPr rtl="0"/>
            <a:endParaRPr lang="en-US" sz="2400" b="1" dirty="0">
              <a:solidFill>
                <a:srgbClr val="FF0000"/>
              </a:solidFill>
              <a:cs typeface="Guttman Adii" panose="02010401010101010101" pitchFamily="2" charset="-79"/>
            </a:endParaRPr>
          </a:p>
          <a:p>
            <a:pPr rtl="0"/>
            <a:r>
              <a:rPr lang="he-IL" sz="2200" b="1" dirty="0">
                <a:solidFill>
                  <a:schemeClr val="accent1"/>
                </a:solidFill>
                <a:latin typeface="Guttman Adii" panose="02010401010101010101" pitchFamily="2" charset="-79"/>
                <a:cs typeface="Guttman Adii" panose="02010401010101010101" pitchFamily="2" charset="-79"/>
              </a:rPr>
              <a:t>אבי המונותיאיזם - הראשון שהאמין בה' כאל אחד ויחיד , אל עליון שבורא הכול ושולט בכול. </a:t>
            </a:r>
          </a:p>
          <a:p>
            <a:pPr rtl="0"/>
            <a:endParaRPr lang="he-IL" sz="100" dirty="0">
              <a:solidFill>
                <a:schemeClr val="accent1"/>
              </a:solidFill>
              <a:latin typeface="Guttman Adii" panose="02010401010101010101" pitchFamily="2" charset="-79"/>
              <a:cs typeface="Guttman Adii" panose="02010401010101010101" pitchFamily="2" charset="-79"/>
            </a:endParaRPr>
          </a:p>
          <a:p>
            <a:pPr rtl="0"/>
            <a:endParaRPr lang="he-IL" sz="100" dirty="0">
              <a:solidFill>
                <a:schemeClr val="accent1"/>
              </a:solidFill>
              <a:latin typeface="Guttman Adii" panose="02010401010101010101" pitchFamily="2" charset="-79"/>
              <a:cs typeface="Guttman Adii" panose="02010401010101010101" pitchFamily="2" charset="-79"/>
            </a:endParaRPr>
          </a:p>
          <a:p>
            <a:pPr rtl="0"/>
            <a:r>
              <a:rPr lang="he-IL" sz="2200" b="1" dirty="0">
                <a:solidFill>
                  <a:schemeClr val="accent1"/>
                </a:solidFill>
                <a:latin typeface="Guttman Adii" panose="02010401010101010101" pitchFamily="2" charset="-79"/>
                <a:cs typeface="Guttman Adii" panose="02010401010101010101" pitchFamily="2" charset="-79"/>
              </a:rPr>
              <a:t>הנחיל את האמונה הזו גם לבניו ולכל בני ביתו בניגוד לאמונות האנשים האחרים אז שהאמינו באלילים ופסלים.</a:t>
            </a:r>
          </a:p>
          <a:p>
            <a:pPr rtl="0"/>
            <a:endParaRPr lang="en-US" sz="1600" dirty="0">
              <a:solidFill>
                <a:schemeClr val="accent1"/>
              </a:solidFill>
              <a:cs typeface="Guttman Adii" panose="02010401010101010101" pitchFamily="2" charset="-79"/>
            </a:endParaRPr>
          </a:p>
          <a:p>
            <a:pPr rtl="0"/>
            <a:endParaRPr lang="he-IL" sz="600" dirty="0">
              <a:latin typeface="Guttman Adii" panose="02010401010101010101" pitchFamily="2" charset="-79"/>
              <a:cs typeface="Guttman Adii" panose="02010401010101010101" pitchFamily="2" charset="-79"/>
            </a:endParaRPr>
          </a:p>
          <a:p>
            <a:pPr rtl="0"/>
            <a:endParaRPr lang="he-IL" sz="300" dirty="0">
              <a:latin typeface="Guttman Adii" panose="02010401010101010101" pitchFamily="2" charset="-79"/>
              <a:cs typeface="Guttman Adii" panose="02010401010101010101" pitchFamily="2" charset="-79"/>
            </a:endParaRPr>
          </a:p>
          <a:p>
            <a:pPr rtl="0"/>
            <a:r>
              <a:rPr lang="he-IL" sz="2200" b="1" dirty="0">
                <a:latin typeface="Guttman Adii" panose="02010401010101010101" pitchFamily="2" charset="-79"/>
                <a:cs typeface="Guttman Adii" panose="02010401010101010101" pitchFamily="2" charset="-79"/>
              </a:rPr>
              <a:t>נולד לאביו "תרח" באור כשדים, </a:t>
            </a:r>
            <a:r>
              <a:rPr lang="he-IL" sz="1600" b="1" dirty="0">
                <a:latin typeface="Guttman Adii" panose="02010401010101010101" pitchFamily="2" charset="-79"/>
                <a:cs typeface="Guttman Adii" panose="02010401010101010101" pitchFamily="2" charset="-79"/>
              </a:rPr>
              <a:t>(דרום עירק). </a:t>
            </a:r>
            <a:r>
              <a:rPr lang="he-IL" sz="2400" b="1" dirty="0">
                <a:latin typeface="Guttman Adii" panose="02010401010101010101" pitchFamily="2" charset="-79"/>
                <a:cs typeface="Guttman Adii" panose="02010401010101010101" pitchFamily="2" charset="-79"/>
              </a:rPr>
              <a:t>תרח </a:t>
            </a:r>
            <a:r>
              <a:rPr lang="he-IL" sz="2200" b="1" dirty="0">
                <a:latin typeface="Guttman Adii" panose="02010401010101010101" pitchFamily="2" charset="-79"/>
                <a:cs typeface="Guttman Adii" panose="02010401010101010101" pitchFamily="2" charset="-79"/>
              </a:rPr>
              <a:t>נדד עם משפחתו לכנען, אך השתקע לבסוף בחרן.</a:t>
            </a:r>
          </a:p>
          <a:p>
            <a:pPr rtl="0"/>
            <a:endParaRPr lang="he-IL" sz="1600" b="1" dirty="0">
              <a:latin typeface="Guttman Adii" panose="02010401010101010101" pitchFamily="2" charset="-79"/>
              <a:cs typeface="Guttman Adii" panose="02010401010101010101" pitchFamily="2" charset="-79"/>
            </a:endParaRPr>
          </a:p>
          <a:p>
            <a:pPr rtl="0"/>
            <a:endParaRPr lang="he-IL" sz="1600" b="1" dirty="0">
              <a:latin typeface="Guttman Adii" panose="02010401010101010101" pitchFamily="2" charset="-79"/>
              <a:cs typeface="Guttman Adii" panose="02010401010101010101" pitchFamily="2" charset="-79"/>
            </a:endParaRPr>
          </a:p>
          <a:p>
            <a:pPr rtl="0"/>
            <a:r>
              <a:rPr lang="he-IL" sz="2200" b="1" dirty="0">
                <a:solidFill>
                  <a:schemeClr val="accent6"/>
                </a:solidFill>
                <a:latin typeface="Guttman Adii" panose="02010401010101010101" pitchFamily="2" charset="-79"/>
                <a:cs typeface="Guttman Adii" panose="02010401010101010101" pitchFamily="2" charset="-79"/>
              </a:rPr>
              <a:t>מקבל בחרן מה' ציווי ללכת לארץ לא נודעת שמסתבר שהיא כנען.</a:t>
            </a:r>
            <a:r>
              <a:rPr lang="he-IL" sz="2200" b="1" dirty="0">
                <a:solidFill>
                  <a:schemeClr val="accent6"/>
                </a:solidFill>
                <a:cs typeface="Guttman Adii" panose="02010401010101010101" pitchFamily="2" charset="-79"/>
              </a:rPr>
              <a:t> </a:t>
            </a:r>
            <a:r>
              <a:rPr lang="he-IL" sz="2200" b="1" dirty="0">
                <a:solidFill>
                  <a:schemeClr val="accent6"/>
                </a:solidFill>
                <a:latin typeface="Guttman Adii" panose="02010401010101010101" pitchFamily="2" charset="-79"/>
                <a:cs typeface="Guttman Adii" panose="02010401010101010101" pitchFamily="2" charset="-79"/>
              </a:rPr>
              <a:t>בכנען אברהם ושרה, לוט ועוד אנשים </a:t>
            </a:r>
          </a:p>
          <a:p>
            <a:pPr rtl="0"/>
            <a:r>
              <a:rPr lang="he-IL" sz="2200" b="1" dirty="0">
                <a:solidFill>
                  <a:schemeClr val="accent6"/>
                </a:solidFill>
                <a:latin typeface="Guttman Adii" panose="02010401010101010101" pitchFamily="2" charset="-79"/>
                <a:cs typeface="Guttman Adii" panose="02010401010101010101" pitchFamily="2" charset="-79"/>
              </a:rPr>
              <a:t>נודדים לאורך הרי השומרון , לנגב ולמצרים.</a:t>
            </a:r>
            <a:r>
              <a:rPr lang="he-IL" sz="2200" b="1" dirty="0">
                <a:solidFill>
                  <a:schemeClr val="accent6"/>
                </a:solidFill>
                <a:cs typeface="Guttman Adii" panose="02010401010101010101" pitchFamily="2" charset="-79"/>
              </a:rPr>
              <a:t>  </a:t>
            </a:r>
            <a:r>
              <a:rPr lang="he-IL" sz="2200" b="1" dirty="0">
                <a:solidFill>
                  <a:schemeClr val="accent6"/>
                </a:solidFill>
                <a:latin typeface="Guttman Adii" panose="02010401010101010101" pitchFamily="2" charset="-79"/>
                <a:cs typeface="Guttman Adii" panose="02010401010101010101" pitchFamily="2" charset="-79"/>
              </a:rPr>
              <a:t>בכל מקום בו חנה, נהג אברהם להקים מזבח לה' אלוהיו, </a:t>
            </a:r>
          </a:p>
          <a:p>
            <a:pPr rtl="0"/>
            <a:r>
              <a:rPr lang="he-IL" sz="2200" b="1" dirty="0">
                <a:solidFill>
                  <a:schemeClr val="accent6"/>
                </a:solidFill>
                <a:latin typeface="Guttman Adii" panose="02010401010101010101" pitchFamily="2" charset="-79"/>
                <a:cs typeface="Guttman Adii" panose="02010401010101010101" pitchFamily="2" charset="-79"/>
              </a:rPr>
              <a:t>ולקרוא לו בשם ה' - כך הכריז אברהם על קיומו של אל אחד , ה' שהוא אלוהי השמים והארץ.</a:t>
            </a:r>
            <a:endParaRPr lang="en-US" sz="2200" b="1" dirty="0">
              <a:solidFill>
                <a:schemeClr val="accent6"/>
              </a:solidFill>
              <a:cs typeface="Guttman Adii" panose="02010401010101010101" pitchFamily="2" charset="-79"/>
            </a:endParaRPr>
          </a:p>
          <a:p>
            <a:pPr rtl="0"/>
            <a:endParaRPr lang="he-IL" sz="1600" dirty="0">
              <a:latin typeface="Guttman Adii" panose="02010401010101010101" pitchFamily="2" charset="-79"/>
              <a:cs typeface="Guttman Adii" panose="02010401010101010101" pitchFamily="2" charset="-79"/>
            </a:endParaRPr>
          </a:p>
          <a:p>
            <a:pPr rtl="0"/>
            <a:endParaRPr lang="he-IL" sz="1000" b="1" baseline="-25000" dirty="0">
              <a:solidFill>
                <a:schemeClr val="accent2"/>
              </a:solidFill>
              <a:latin typeface="Guttman Adii" panose="02010401010101010101" pitchFamily="2" charset="-79"/>
              <a:cs typeface="Guttman Adii" panose="02010401010101010101" pitchFamily="2" charset="-79"/>
            </a:endParaRPr>
          </a:p>
          <a:p>
            <a:pPr rtl="0"/>
            <a:r>
              <a:rPr lang="he-IL" sz="2200" b="1" dirty="0">
                <a:solidFill>
                  <a:schemeClr val="accent2"/>
                </a:solidFill>
                <a:latin typeface="Guttman Adii" panose="02010401010101010101" pitchFamily="2" charset="-79"/>
                <a:cs typeface="Guttman Adii" panose="02010401010101010101" pitchFamily="2" charset="-79"/>
              </a:rPr>
              <a:t>אברהם ומשפחתו חיו בשולי החברה הכנענית בכנען. אברהם כורת עימם בריתות והסכמים כדי שיוכל לנדוד </a:t>
            </a:r>
          </a:p>
          <a:p>
            <a:pPr rtl="0"/>
            <a:r>
              <a:rPr lang="he-IL" sz="2200" b="1" dirty="0">
                <a:solidFill>
                  <a:schemeClr val="accent2"/>
                </a:solidFill>
                <a:latin typeface="Guttman Adii" panose="02010401010101010101" pitchFamily="2" charset="-79"/>
                <a:cs typeface="Guttman Adii" panose="02010401010101010101" pitchFamily="2" charset="-79"/>
              </a:rPr>
              <a:t>עם רכושו הרב ברחבי הארץ.</a:t>
            </a:r>
            <a:endParaRPr lang="he-IL" sz="1050" dirty="0">
              <a:latin typeface="Guttman Adii" panose="02010401010101010101" pitchFamily="2" charset="-79"/>
              <a:cs typeface="Guttman Adii" panose="02010401010101010101" pitchFamily="2" charset="-79"/>
            </a:endParaRPr>
          </a:p>
          <a:p>
            <a:pPr rtl="0"/>
            <a:r>
              <a:rPr lang="he-IL" sz="600" b="1" dirty="0">
                <a:solidFill>
                  <a:srgbClr val="FF0000"/>
                </a:solidFill>
                <a:latin typeface="Guttman Adii" panose="02010401010101010101" pitchFamily="2" charset="-79"/>
                <a:cs typeface="Guttman Adii" panose="02010401010101010101" pitchFamily="2" charset="-79"/>
              </a:rPr>
              <a:t> </a:t>
            </a:r>
            <a:r>
              <a:rPr lang="en-US" sz="600" dirty="0">
                <a:cs typeface="Guttman Adii" panose="02010401010101010101" pitchFamily="2" charset="-79"/>
              </a:rPr>
              <a:t> </a:t>
            </a:r>
            <a:r>
              <a:rPr lang="en-US" sz="600" b="1" dirty="0">
                <a:latin typeface="Guttman Adii" panose="02010401010101010101" pitchFamily="2" charset="-79"/>
                <a:cs typeface="Guttman Adii" panose="02010401010101010101" pitchFamily="2" charset="-79"/>
              </a:rPr>
              <a:t> </a:t>
            </a:r>
            <a:endParaRPr lang="en-US" sz="1600" dirty="0">
              <a:cs typeface="Guttman Adii" panose="02010401010101010101" pitchFamily="2" charset="-79"/>
            </a:endParaRPr>
          </a:p>
        </p:txBody>
      </p:sp>
      <p:sp>
        <p:nvSpPr>
          <p:cNvPr id="3" name="מלבן 2">
            <a:extLst>
              <a:ext uri="{FF2B5EF4-FFF2-40B4-BE49-F238E27FC236}">
                <a16:creationId xmlns:a16="http://schemas.microsoft.com/office/drawing/2014/main" id="{4AFCD87F-1969-4A7F-AB21-F2171277FE8C}"/>
              </a:ext>
            </a:extLst>
          </p:cNvPr>
          <p:cNvSpPr/>
          <p:nvPr/>
        </p:nvSpPr>
        <p:spPr>
          <a:xfrm>
            <a:off x="2582248" y="152376"/>
            <a:ext cx="6328977" cy="769441"/>
          </a:xfrm>
          <a:prstGeom prst="rect">
            <a:avLst/>
          </a:prstGeom>
          <a:solidFill>
            <a:schemeClr val="bg1"/>
          </a:solidFill>
        </p:spPr>
        <p:txBody>
          <a:bodyPr wrap="none">
            <a:spAutoFit/>
          </a:bodyPr>
          <a:lstStyle/>
          <a:p>
            <a:pPr rtl="0"/>
            <a:r>
              <a:rPr lang="he-IL" sz="4400" b="1" dirty="0">
                <a:solidFill>
                  <a:schemeClr val="accent5">
                    <a:lumMod val="75000"/>
                  </a:schemeClr>
                </a:solidFill>
                <a:latin typeface="Guttman Adii" panose="02010401010101010101" pitchFamily="2" charset="-79"/>
                <a:cs typeface="Guttman Adii" panose="02010401010101010101" pitchFamily="2" charset="-79"/>
              </a:rPr>
              <a:t>על אברהם אבינו באופן כללי</a:t>
            </a:r>
            <a:endParaRPr lang="en-US" sz="5400" dirty="0">
              <a:solidFill>
                <a:schemeClr val="accent5">
                  <a:lumMod val="75000"/>
                </a:schemeClr>
              </a:solidFill>
              <a:cs typeface="Guttman Adii" panose="02010401010101010101" pitchFamily="2" charset="-79"/>
            </a:endParaRPr>
          </a:p>
        </p:txBody>
      </p:sp>
    </p:spTree>
    <p:extLst>
      <p:ext uri="{BB962C8B-B14F-4D97-AF65-F5344CB8AC3E}">
        <p14:creationId xmlns:p14="http://schemas.microsoft.com/office/powerpoint/2010/main" val="1096998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2CB28-4E55-4736-BCB4-860780D9FAC3}"/>
              </a:ext>
            </a:extLst>
          </p:cNvPr>
          <p:cNvSpPr txBox="1"/>
          <p:nvPr/>
        </p:nvSpPr>
        <p:spPr>
          <a:xfrm>
            <a:off x="122662" y="1670934"/>
            <a:ext cx="11961457" cy="4416594"/>
          </a:xfrm>
          <a:prstGeom prst="rect">
            <a:avLst/>
          </a:prstGeom>
          <a:noFill/>
          <a:ln w="76200">
            <a:solidFill>
              <a:schemeClr val="accent1"/>
            </a:solidFill>
          </a:ln>
        </p:spPr>
        <p:txBody>
          <a:bodyPr wrap="square" rtlCol="1">
            <a:spAutoFit/>
          </a:bodyPr>
          <a:lstStyle/>
          <a:p>
            <a:pPr rtl="0"/>
            <a:r>
              <a:rPr lang="he-IL" sz="2200" b="1" dirty="0">
                <a:solidFill>
                  <a:schemeClr val="accent5">
                    <a:lumMod val="75000"/>
                  </a:schemeClr>
                </a:solidFill>
                <a:latin typeface="Guttman Adii" panose="02010401010101010101" pitchFamily="2" charset="-79"/>
                <a:cs typeface="Guttman Adii" panose="02010401010101010101" pitchFamily="2" charset="-79"/>
              </a:rPr>
              <a:t>שאלה: התורה לא מספרת את הרקע לחייו של אברהם. ממילא לא ברור למה ה' בחר דווקא באברהם ?</a:t>
            </a:r>
            <a:r>
              <a:rPr lang="en-US" sz="2200" b="1" dirty="0">
                <a:solidFill>
                  <a:schemeClr val="accent5">
                    <a:lumMod val="75000"/>
                  </a:schemeClr>
                </a:solidFill>
                <a:latin typeface="Guttman Adii" panose="02010401010101010101" pitchFamily="2" charset="-79"/>
                <a:cs typeface="Guttman Adii" panose="02010401010101010101" pitchFamily="2" charset="-79"/>
              </a:rPr>
              <a:t> </a:t>
            </a:r>
          </a:p>
          <a:p>
            <a:pPr rtl="0"/>
            <a:endParaRPr lang="he-IL" sz="800" b="1" dirty="0">
              <a:solidFill>
                <a:schemeClr val="accent5">
                  <a:lumMod val="75000"/>
                </a:schemeClr>
              </a:solidFill>
              <a:latin typeface="Guttman Adii" panose="02010401010101010101" pitchFamily="2" charset="-79"/>
              <a:cs typeface="Guttman Adii" panose="02010401010101010101" pitchFamily="2" charset="-79"/>
            </a:endParaRPr>
          </a:p>
          <a:p>
            <a:pPr rtl="0"/>
            <a:r>
              <a:rPr lang="he-IL" sz="2200" b="1" dirty="0">
                <a:solidFill>
                  <a:schemeClr val="accent5">
                    <a:lumMod val="75000"/>
                  </a:schemeClr>
                </a:solidFill>
                <a:latin typeface="Guttman Adii" panose="02010401010101010101" pitchFamily="2" charset="-79"/>
                <a:cs typeface="Guttman Adii" panose="02010401010101010101" pitchFamily="2" charset="-79"/>
              </a:rPr>
              <a:t>תשובות שניתנו: </a:t>
            </a:r>
          </a:p>
          <a:p>
            <a:pPr rtl="0"/>
            <a:endParaRPr lang="en-US" sz="800" b="1" dirty="0">
              <a:solidFill>
                <a:schemeClr val="accent5">
                  <a:lumMod val="75000"/>
                </a:schemeClr>
              </a:solidFill>
              <a:latin typeface="Guttman Adii" panose="02010401010101010101" pitchFamily="2" charset="-79"/>
              <a:cs typeface="Guttman Adii" panose="02010401010101010101" pitchFamily="2" charset="-79"/>
            </a:endParaRPr>
          </a:p>
          <a:p>
            <a:pPr rtl="0"/>
            <a:r>
              <a:rPr lang="he-IL" sz="2200" b="1" dirty="0">
                <a:solidFill>
                  <a:srgbClr val="FF0000"/>
                </a:solidFill>
                <a:latin typeface="Guttman Adii" panose="02010401010101010101" pitchFamily="2" charset="-79"/>
                <a:cs typeface="Guttman Adii" panose="02010401010101010101" pitchFamily="2" charset="-79"/>
              </a:rPr>
              <a:t>1. מסורות חז"ל שניתן למצוא במדרשים. עוד מילדותו הגיע אברהם להכרה באמונה באל אחד מכוח עצמו.</a:t>
            </a:r>
            <a:endParaRPr lang="en-US" sz="2200" b="1" dirty="0">
              <a:solidFill>
                <a:srgbClr val="FF0000"/>
              </a:solidFill>
              <a:latin typeface="Guttman Adii" panose="02010401010101010101" pitchFamily="2" charset="-79"/>
              <a:cs typeface="Guttman Adii" panose="02010401010101010101" pitchFamily="2" charset="-79"/>
            </a:endParaRPr>
          </a:p>
          <a:p>
            <a:pPr rtl="0"/>
            <a:endParaRPr lang="he-IL" sz="1000" b="1" dirty="0">
              <a:solidFill>
                <a:schemeClr val="accent5">
                  <a:lumMod val="75000"/>
                </a:schemeClr>
              </a:solidFill>
              <a:latin typeface="Guttman Adii" panose="02010401010101010101" pitchFamily="2" charset="-79"/>
              <a:cs typeface="Guttman Adii" panose="02010401010101010101" pitchFamily="2" charset="-79"/>
            </a:endParaRPr>
          </a:p>
          <a:p>
            <a:pPr rtl="0"/>
            <a:r>
              <a:rPr lang="he-IL" sz="2200" b="1" dirty="0">
                <a:solidFill>
                  <a:schemeClr val="accent5">
                    <a:lumMod val="75000"/>
                  </a:schemeClr>
                </a:solidFill>
                <a:latin typeface="Guttman Adii" panose="02010401010101010101" pitchFamily="2" charset="-79"/>
                <a:cs typeface="Guttman Adii" panose="02010401010101010101" pitchFamily="2" charset="-79"/>
              </a:rPr>
              <a:t>2. מסיפורי התורה על דמותו המיוחדת ניתן להבין מה מיוחד באברהם וממילא ברור למה ה' בוחר בדמות כזו.</a:t>
            </a:r>
          </a:p>
          <a:p>
            <a:pPr rtl="0"/>
            <a:endParaRPr lang="he-IL" sz="900" b="1" dirty="0">
              <a:solidFill>
                <a:schemeClr val="accent5">
                  <a:lumMod val="75000"/>
                </a:schemeClr>
              </a:solidFill>
              <a:latin typeface="Guttman Adii" panose="02010401010101010101" pitchFamily="2" charset="-79"/>
              <a:cs typeface="Guttman Adii" panose="02010401010101010101" pitchFamily="2" charset="-79"/>
            </a:endParaRPr>
          </a:p>
          <a:p>
            <a:pPr rtl="0"/>
            <a:r>
              <a:rPr lang="he-IL" sz="2200" b="1" dirty="0">
                <a:solidFill>
                  <a:schemeClr val="accent6"/>
                </a:solidFill>
                <a:latin typeface="Guttman Adii" panose="02010401010101010101" pitchFamily="2" charset="-79"/>
                <a:cs typeface="Guttman Adii" panose="02010401010101010101" pitchFamily="2" charset="-79"/>
              </a:rPr>
              <a:t>3. בהעלמת המידע התורה מלמדת שהבחירה באדם ובעם אינה בהכרח תלויה במעשיו אלא בעיקר ברצון ה'.</a:t>
            </a:r>
            <a:r>
              <a:rPr lang="en-US" sz="2200" b="1" dirty="0">
                <a:solidFill>
                  <a:schemeClr val="accent6"/>
                </a:solidFill>
                <a:latin typeface="Guttman Adii" panose="02010401010101010101" pitchFamily="2" charset="-79"/>
                <a:cs typeface="Guttman Adii" panose="02010401010101010101" pitchFamily="2" charset="-79"/>
              </a:rPr>
              <a:t> </a:t>
            </a:r>
            <a:endParaRPr lang="he-IL" sz="2200" b="1" dirty="0">
              <a:solidFill>
                <a:schemeClr val="accent6"/>
              </a:solidFill>
              <a:latin typeface="Guttman Adii" panose="02010401010101010101" pitchFamily="2" charset="-79"/>
              <a:cs typeface="Guttman Adii" panose="02010401010101010101" pitchFamily="2" charset="-79"/>
            </a:endParaRPr>
          </a:p>
          <a:p>
            <a:pPr rtl="0"/>
            <a:endParaRPr lang="he-IL" sz="1050" b="1" dirty="0">
              <a:latin typeface="Guttman Adii" panose="02010401010101010101" pitchFamily="2" charset="-79"/>
              <a:cs typeface="Guttman Adii" panose="02010401010101010101" pitchFamily="2" charset="-79"/>
            </a:endParaRPr>
          </a:p>
          <a:p>
            <a:pPr rtl="0"/>
            <a:endParaRPr lang="he-IL" sz="2200" b="1" dirty="0">
              <a:solidFill>
                <a:schemeClr val="accent2"/>
              </a:solidFill>
              <a:latin typeface="Guttman Adii" panose="02010401010101010101" pitchFamily="2" charset="-79"/>
              <a:cs typeface="Guttman Adii" panose="02010401010101010101" pitchFamily="2" charset="-79"/>
            </a:endParaRPr>
          </a:p>
          <a:p>
            <a:pPr rtl="0"/>
            <a:r>
              <a:rPr lang="he-IL" sz="2200" b="1" dirty="0">
                <a:solidFill>
                  <a:schemeClr val="accent2"/>
                </a:solidFill>
                <a:latin typeface="Guttman Adii" panose="02010401010101010101" pitchFamily="2" charset="-79"/>
                <a:cs typeface="Guttman Adii" panose="02010401010101010101" pitchFamily="2" charset="-79"/>
              </a:rPr>
              <a:t>השם אברהם  מופיע בשתי צורות : אברם , ואברהם.</a:t>
            </a:r>
            <a:endParaRPr lang="en-US" sz="2200" b="1" dirty="0">
              <a:solidFill>
                <a:schemeClr val="accent2"/>
              </a:solidFill>
              <a:cs typeface="Guttman Adii" panose="02010401010101010101" pitchFamily="2" charset="-79"/>
            </a:endParaRPr>
          </a:p>
          <a:p>
            <a:pPr rtl="0"/>
            <a:endParaRPr lang="en-US" sz="1050" b="1" dirty="0">
              <a:solidFill>
                <a:schemeClr val="accent2"/>
              </a:solidFill>
              <a:cs typeface="Guttman Adii" panose="02010401010101010101" pitchFamily="2" charset="-79"/>
            </a:endParaRPr>
          </a:p>
          <a:p>
            <a:pPr rtl="0"/>
            <a:r>
              <a:rPr lang="he-IL" sz="2200" b="1" dirty="0">
                <a:solidFill>
                  <a:schemeClr val="accent2"/>
                </a:solidFill>
                <a:latin typeface="Guttman Adii" panose="02010401010101010101" pitchFamily="2" charset="-79"/>
                <a:cs typeface="Guttman Adii" panose="02010401010101010101" pitchFamily="2" charset="-79"/>
              </a:rPr>
              <a:t>אברם -  אב / אבי נשגב (מיוחד) . ושם זה רומז על האדם הנקרא כך או על האל – אבי הוא רם.</a:t>
            </a:r>
            <a:endParaRPr lang="en-US" sz="2200" b="1" dirty="0">
              <a:solidFill>
                <a:schemeClr val="accent2"/>
              </a:solidFill>
              <a:cs typeface="Guttman Adii" panose="02010401010101010101" pitchFamily="2" charset="-79"/>
            </a:endParaRPr>
          </a:p>
          <a:p>
            <a:pPr rtl="0"/>
            <a:endParaRPr lang="en-US" sz="1100" b="1" dirty="0">
              <a:solidFill>
                <a:schemeClr val="accent2"/>
              </a:solidFill>
              <a:cs typeface="Guttman Adii" panose="02010401010101010101" pitchFamily="2" charset="-79"/>
            </a:endParaRPr>
          </a:p>
          <a:p>
            <a:pPr rtl="0"/>
            <a:r>
              <a:rPr lang="he-IL" sz="2200" b="1" dirty="0">
                <a:solidFill>
                  <a:schemeClr val="accent2"/>
                </a:solidFill>
                <a:latin typeface="Guttman Adii" panose="02010401010101010101" pitchFamily="2" charset="-79"/>
                <a:cs typeface="Guttman Adii" panose="02010401010101010101" pitchFamily="2" charset="-79"/>
              </a:rPr>
              <a:t>אברהם – אב המון גויים. </a:t>
            </a:r>
            <a:endParaRPr lang="en-US" sz="2200" b="1" dirty="0">
              <a:solidFill>
                <a:schemeClr val="accent2"/>
              </a:solidFill>
              <a:cs typeface="Guttman Adii" panose="02010401010101010101" pitchFamily="2" charset="-79"/>
            </a:endParaRPr>
          </a:p>
          <a:p>
            <a:pPr rtl="0"/>
            <a:r>
              <a:rPr lang="en-US" sz="1600" dirty="0">
                <a:cs typeface="Guttman Adii" panose="02010401010101010101" pitchFamily="2" charset="-79"/>
              </a:rPr>
              <a:t> </a:t>
            </a:r>
          </a:p>
        </p:txBody>
      </p:sp>
      <p:sp>
        <p:nvSpPr>
          <p:cNvPr id="3" name="מלבן 2">
            <a:extLst>
              <a:ext uri="{FF2B5EF4-FFF2-40B4-BE49-F238E27FC236}">
                <a16:creationId xmlns:a16="http://schemas.microsoft.com/office/drawing/2014/main" id="{4AFCD87F-1969-4A7F-AB21-F2171277FE8C}"/>
              </a:ext>
            </a:extLst>
          </p:cNvPr>
          <p:cNvSpPr/>
          <p:nvPr/>
        </p:nvSpPr>
        <p:spPr>
          <a:xfrm>
            <a:off x="2745748" y="433387"/>
            <a:ext cx="6890028" cy="830997"/>
          </a:xfrm>
          <a:prstGeom prst="rect">
            <a:avLst/>
          </a:prstGeom>
          <a:solidFill>
            <a:schemeClr val="bg1"/>
          </a:solidFill>
        </p:spPr>
        <p:txBody>
          <a:bodyPr wrap="none">
            <a:spAutoFit/>
          </a:bodyPr>
          <a:lstStyle/>
          <a:p>
            <a:pPr rtl="0"/>
            <a:r>
              <a:rPr lang="he-IL" sz="4800" b="1" dirty="0">
                <a:solidFill>
                  <a:srgbClr val="FF0000"/>
                </a:solidFill>
                <a:latin typeface="Guttman Adii" panose="02010401010101010101" pitchFamily="2" charset="-79"/>
                <a:cs typeface="Guttman Adii" panose="02010401010101010101" pitchFamily="2" charset="-79"/>
              </a:rPr>
              <a:t>על אברהם אבינו באופן כללי</a:t>
            </a:r>
            <a:endParaRPr lang="en-US" sz="6000" dirty="0">
              <a:solidFill>
                <a:srgbClr val="FF0000"/>
              </a:solidFill>
              <a:cs typeface="Guttman Adii" panose="02010401010101010101" pitchFamily="2" charset="-79"/>
            </a:endParaRPr>
          </a:p>
        </p:txBody>
      </p:sp>
    </p:spTree>
    <p:extLst>
      <p:ext uri="{BB962C8B-B14F-4D97-AF65-F5344CB8AC3E}">
        <p14:creationId xmlns:p14="http://schemas.microsoft.com/office/powerpoint/2010/main" val="55637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81315-FA37-4286-B96D-2E9EBE835C9A}"/>
              </a:ext>
            </a:extLst>
          </p:cNvPr>
          <p:cNvSpPr txBox="1"/>
          <p:nvPr/>
        </p:nvSpPr>
        <p:spPr>
          <a:xfrm>
            <a:off x="7032436" y="3352618"/>
            <a:ext cx="5159564" cy="646331"/>
          </a:xfrm>
          <a:prstGeom prst="rect">
            <a:avLst/>
          </a:prstGeom>
          <a:noFill/>
        </p:spPr>
        <p:txBody>
          <a:bodyPr wrap="square" rtlCol="1">
            <a:spAutoFit/>
          </a:bodyPr>
          <a:lstStyle/>
          <a:p>
            <a:pPr algn="ctr"/>
            <a:r>
              <a:rPr lang="he-IL" sz="3600" dirty="0">
                <a:latin typeface="Guttman Adii" panose="02010401010101010101" pitchFamily="2" charset="-79"/>
                <a:cs typeface="Guttman Adii" panose="02010401010101010101" pitchFamily="2" charset="-79"/>
              </a:rPr>
              <a:t>הגר - שפחתו / אשתו</a:t>
            </a:r>
            <a:endParaRPr lang="he-IL" sz="1400" dirty="0">
              <a:latin typeface="Guttman Adii" panose="02010401010101010101" pitchFamily="2" charset="-79"/>
              <a:cs typeface="Guttman Adii" panose="02010401010101010101" pitchFamily="2" charset="-79"/>
            </a:endParaRPr>
          </a:p>
        </p:txBody>
      </p:sp>
      <p:sp>
        <p:nvSpPr>
          <p:cNvPr id="4" name="TextBox 3">
            <a:extLst>
              <a:ext uri="{FF2B5EF4-FFF2-40B4-BE49-F238E27FC236}">
                <a16:creationId xmlns:a16="http://schemas.microsoft.com/office/drawing/2014/main" id="{E353588D-0B19-45C8-B65B-C2C4B96CC6CE}"/>
              </a:ext>
            </a:extLst>
          </p:cNvPr>
          <p:cNvSpPr txBox="1"/>
          <p:nvPr/>
        </p:nvSpPr>
        <p:spPr>
          <a:xfrm>
            <a:off x="4721569" y="2164386"/>
            <a:ext cx="1751682" cy="646331"/>
          </a:xfrm>
          <a:prstGeom prst="rect">
            <a:avLst/>
          </a:prstGeom>
          <a:noFill/>
        </p:spPr>
        <p:txBody>
          <a:bodyPr wrap="square" rtlCol="1">
            <a:spAutoFit/>
          </a:bodyPr>
          <a:lstStyle/>
          <a:p>
            <a:pPr algn="ctr"/>
            <a:r>
              <a:rPr lang="he-IL" sz="3600" dirty="0">
                <a:solidFill>
                  <a:schemeClr val="accent1"/>
                </a:solidFill>
                <a:latin typeface="Guttman Adii" panose="02010401010101010101" pitchFamily="2" charset="-79"/>
                <a:cs typeface="Guttman Adii" panose="02010401010101010101" pitchFamily="2" charset="-79"/>
              </a:rPr>
              <a:t>ישמעאל</a:t>
            </a:r>
            <a:endParaRPr lang="he-IL" sz="1400" dirty="0">
              <a:solidFill>
                <a:schemeClr val="accent1"/>
              </a:solidFill>
              <a:latin typeface="Guttman Adii" panose="02010401010101010101" pitchFamily="2" charset="-79"/>
              <a:cs typeface="Guttman Adii" panose="02010401010101010101" pitchFamily="2" charset="-79"/>
            </a:endParaRPr>
          </a:p>
        </p:txBody>
      </p:sp>
      <p:sp>
        <p:nvSpPr>
          <p:cNvPr id="5" name="TextBox 4">
            <a:extLst>
              <a:ext uri="{FF2B5EF4-FFF2-40B4-BE49-F238E27FC236}">
                <a16:creationId xmlns:a16="http://schemas.microsoft.com/office/drawing/2014/main" id="{84C2DD36-9367-4C1F-9F8A-936F9420EC0A}"/>
              </a:ext>
            </a:extLst>
          </p:cNvPr>
          <p:cNvSpPr txBox="1"/>
          <p:nvPr/>
        </p:nvSpPr>
        <p:spPr>
          <a:xfrm>
            <a:off x="6926778" y="5707286"/>
            <a:ext cx="5265222" cy="646331"/>
          </a:xfrm>
          <a:prstGeom prst="rect">
            <a:avLst/>
          </a:prstGeom>
          <a:noFill/>
        </p:spPr>
        <p:txBody>
          <a:bodyPr wrap="square" rtlCol="1">
            <a:spAutoFit/>
          </a:bodyPr>
          <a:lstStyle/>
          <a:p>
            <a:pPr algn="ctr"/>
            <a:r>
              <a:rPr lang="he-IL" sz="3600" dirty="0">
                <a:solidFill>
                  <a:srgbClr val="00B050"/>
                </a:solidFill>
                <a:latin typeface="Guttman Adii" panose="02010401010101010101" pitchFamily="2" charset="-79"/>
                <a:cs typeface="Guttman Adii" panose="02010401010101010101" pitchFamily="2" charset="-79"/>
              </a:rPr>
              <a:t>דמשק אליעזר </a:t>
            </a:r>
            <a:r>
              <a:rPr lang="he-IL" sz="2000" dirty="0">
                <a:solidFill>
                  <a:srgbClr val="00B050"/>
                </a:solidFill>
                <a:latin typeface="Guttman Adii" panose="02010401010101010101" pitchFamily="2" charset="-79"/>
                <a:cs typeface="Guttman Adii" panose="02010401010101010101" pitchFamily="2" charset="-79"/>
              </a:rPr>
              <a:t>(עבדו ? לוט ?)</a:t>
            </a:r>
            <a:endParaRPr lang="he-IL" sz="1400" dirty="0">
              <a:solidFill>
                <a:srgbClr val="00B050"/>
              </a:solidFill>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4DC0BCBD-8385-466D-9DBD-BA7DB5B5EB1F}"/>
              </a:ext>
            </a:extLst>
          </p:cNvPr>
          <p:cNvSpPr txBox="1"/>
          <p:nvPr/>
        </p:nvSpPr>
        <p:spPr>
          <a:xfrm>
            <a:off x="7314297" y="4540850"/>
            <a:ext cx="4253484" cy="646331"/>
          </a:xfrm>
          <a:prstGeom prst="rect">
            <a:avLst/>
          </a:prstGeom>
          <a:noFill/>
        </p:spPr>
        <p:txBody>
          <a:bodyPr wrap="square" rtlCol="1">
            <a:spAutoFit/>
          </a:bodyPr>
          <a:lstStyle/>
          <a:p>
            <a:pPr algn="ctr"/>
            <a:r>
              <a:rPr lang="he-IL" sz="3600" dirty="0">
                <a:solidFill>
                  <a:srgbClr val="FF0000"/>
                </a:solidFill>
                <a:latin typeface="Guttman Adii" panose="02010401010101010101" pitchFamily="2" charset="-79"/>
                <a:cs typeface="Guttman Adii" panose="02010401010101010101" pitchFamily="2" charset="-79"/>
              </a:rPr>
              <a:t>לוט  </a:t>
            </a:r>
            <a:r>
              <a:rPr lang="he-IL" sz="2800" dirty="0">
                <a:solidFill>
                  <a:srgbClr val="FF0000"/>
                </a:solidFill>
                <a:latin typeface="Guttman Adii" panose="02010401010101010101" pitchFamily="2" charset="-79"/>
                <a:cs typeface="Guttman Adii" panose="02010401010101010101" pitchFamily="2" charset="-79"/>
              </a:rPr>
              <a:t>(בן אחיו, הרן)</a:t>
            </a:r>
            <a:endParaRPr lang="he-IL" sz="3600" dirty="0">
              <a:solidFill>
                <a:srgbClr val="FF0000"/>
              </a:solidFill>
              <a:latin typeface="Guttman Adii" panose="02010401010101010101" pitchFamily="2" charset="-79"/>
              <a:cs typeface="Guttman Adii" panose="02010401010101010101" pitchFamily="2" charset="-79"/>
            </a:endParaRPr>
          </a:p>
        </p:txBody>
      </p:sp>
      <p:sp>
        <p:nvSpPr>
          <p:cNvPr id="7" name="TextBox 6">
            <a:extLst>
              <a:ext uri="{FF2B5EF4-FFF2-40B4-BE49-F238E27FC236}">
                <a16:creationId xmlns:a16="http://schemas.microsoft.com/office/drawing/2014/main" id="{C409EBED-E7EF-460A-B8B0-86A0BA116342}"/>
              </a:ext>
            </a:extLst>
          </p:cNvPr>
          <p:cNvSpPr txBox="1"/>
          <p:nvPr/>
        </p:nvSpPr>
        <p:spPr>
          <a:xfrm>
            <a:off x="8492171" y="2102831"/>
            <a:ext cx="3286698" cy="707886"/>
          </a:xfrm>
          <a:prstGeom prst="rect">
            <a:avLst/>
          </a:prstGeom>
          <a:noFill/>
        </p:spPr>
        <p:txBody>
          <a:bodyPr wrap="square" rtlCol="1">
            <a:spAutoFit/>
          </a:bodyPr>
          <a:lstStyle/>
          <a:p>
            <a:pPr algn="ctr"/>
            <a:r>
              <a:rPr lang="he-IL" sz="4000" dirty="0">
                <a:solidFill>
                  <a:schemeClr val="accent4"/>
                </a:solidFill>
                <a:latin typeface="Guttman Adii" panose="02010401010101010101" pitchFamily="2" charset="-79"/>
                <a:cs typeface="Guttman Adii" panose="02010401010101010101" pitchFamily="2" charset="-79"/>
              </a:rPr>
              <a:t>שרה - אשתו</a:t>
            </a:r>
            <a:endParaRPr lang="he-IL" sz="1100" dirty="0">
              <a:solidFill>
                <a:schemeClr val="accent4"/>
              </a:solidFill>
              <a:latin typeface="Guttman Adii" panose="02010401010101010101" pitchFamily="2" charset="-79"/>
              <a:cs typeface="Guttman Adii" panose="02010401010101010101" pitchFamily="2" charset="-79"/>
            </a:endParaRPr>
          </a:p>
        </p:txBody>
      </p:sp>
      <p:sp>
        <p:nvSpPr>
          <p:cNvPr id="8" name="מלבן 7">
            <a:extLst>
              <a:ext uri="{FF2B5EF4-FFF2-40B4-BE49-F238E27FC236}">
                <a16:creationId xmlns:a16="http://schemas.microsoft.com/office/drawing/2014/main" id="{3AB3434B-C5D6-4722-8671-2A1A3BC06A8A}"/>
              </a:ext>
            </a:extLst>
          </p:cNvPr>
          <p:cNvSpPr/>
          <p:nvPr/>
        </p:nvSpPr>
        <p:spPr>
          <a:xfrm>
            <a:off x="1667933" y="386553"/>
            <a:ext cx="9368270" cy="1107996"/>
          </a:xfrm>
          <a:prstGeom prst="rect">
            <a:avLst/>
          </a:prstGeom>
        </p:spPr>
        <p:txBody>
          <a:bodyPr wrap="none">
            <a:spAutoFit/>
          </a:bodyPr>
          <a:lstStyle/>
          <a:p>
            <a:pPr algn="ctr"/>
            <a:r>
              <a:rPr lang="he-IL" sz="6600" u="sng" dirty="0">
                <a:solidFill>
                  <a:srgbClr val="FF0000"/>
                </a:solidFill>
                <a:latin typeface="Guttman Adii" panose="02010401010101010101" pitchFamily="2" charset="-79"/>
                <a:cs typeface="Guttman Adii" panose="02010401010101010101" pitchFamily="2" charset="-79"/>
              </a:rPr>
              <a:t>דמויות הסובבות את אברהם</a:t>
            </a:r>
          </a:p>
        </p:txBody>
      </p:sp>
      <p:sp>
        <p:nvSpPr>
          <p:cNvPr id="9" name="TextBox 8">
            <a:extLst>
              <a:ext uri="{FF2B5EF4-FFF2-40B4-BE49-F238E27FC236}">
                <a16:creationId xmlns:a16="http://schemas.microsoft.com/office/drawing/2014/main" id="{F679EA54-B09F-4F1F-AC76-174D4D5D4655}"/>
              </a:ext>
            </a:extLst>
          </p:cNvPr>
          <p:cNvSpPr txBox="1"/>
          <p:nvPr/>
        </p:nvSpPr>
        <p:spPr>
          <a:xfrm>
            <a:off x="4810779" y="3014402"/>
            <a:ext cx="1751682" cy="646331"/>
          </a:xfrm>
          <a:prstGeom prst="rect">
            <a:avLst/>
          </a:prstGeom>
          <a:noFill/>
        </p:spPr>
        <p:txBody>
          <a:bodyPr wrap="square" rtlCol="1">
            <a:spAutoFit/>
          </a:bodyPr>
          <a:lstStyle/>
          <a:p>
            <a:pPr algn="ctr"/>
            <a:r>
              <a:rPr lang="he-IL" sz="3600" dirty="0">
                <a:solidFill>
                  <a:schemeClr val="accent4">
                    <a:lumMod val="75000"/>
                  </a:schemeClr>
                </a:solidFill>
                <a:latin typeface="Guttman Adii" panose="02010401010101010101" pitchFamily="2" charset="-79"/>
                <a:cs typeface="Guttman Adii" panose="02010401010101010101" pitchFamily="2" charset="-79"/>
              </a:rPr>
              <a:t>יצחק</a:t>
            </a:r>
            <a:endParaRPr lang="he-IL" sz="1400" dirty="0">
              <a:solidFill>
                <a:schemeClr val="accent4">
                  <a:lumMod val="75000"/>
                </a:schemeClr>
              </a:solidFill>
              <a:latin typeface="Guttman Adii" panose="02010401010101010101" pitchFamily="2" charset="-79"/>
              <a:cs typeface="Guttman Adii" panose="02010401010101010101" pitchFamily="2" charset="-79"/>
            </a:endParaRPr>
          </a:p>
        </p:txBody>
      </p:sp>
      <p:sp>
        <p:nvSpPr>
          <p:cNvPr id="10" name="TextBox 9">
            <a:extLst>
              <a:ext uri="{FF2B5EF4-FFF2-40B4-BE49-F238E27FC236}">
                <a16:creationId xmlns:a16="http://schemas.microsoft.com/office/drawing/2014/main" id="{4F6E46CB-A838-4C85-B757-5526F638EC73}"/>
              </a:ext>
            </a:extLst>
          </p:cNvPr>
          <p:cNvSpPr txBox="1"/>
          <p:nvPr/>
        </p:nvSpPr>
        <p:spPr>
          <a:xfrm>
            <a:off x="275422" y="2213711"/>
            <a:ext cx="3569465" cy="4293483"/>
          </a:xfrm>
          <a:prstGeom prst="rect">
            <a:avLst/>
          </a:prstGeom>
          <a:noFill/>
        </p:spPr>
        <p:txBody>
          <a:bodyPr wrap="square" rtlCol="1">
            <a:spAutoFit/>
          </a:bodyPr>
          <a:lstStyle/>
          <a:p>
            <a:pPr algn="ctr"/>
            <a:r>
              <a:rPr lang="he-IL" sz="3600" dirty="0">
                <a:solidFill>
                  <a:srgbClr val="FF0000"/>
                </a:solidFill>
                <a:latin typeface="Guttman Adii" panose="02010401010101010101" pitchFamily="2" charset="-79"/>
                <a:cs typeface="Guttman Adii" panose="02010401010101010101" pitchFamily="2" charset="-79"/>
              </a:rPr>
              <a:t>פרעה</a:t>
            </a:r>
          </a:p>
          <a:p>
            <a:pPr algn="ctr"/>
            <a:endParaRPr lang="he-IL" dirty="0">
              <a:solidFill>
                <a:srgbClr val="FF0000"/>
              </a:solidFill>
              <a:latin typeface="Guttman Adii" panose="02010401010101010101" pitchFamily="2" charset="-79"/>
              <a:cs typeface="Guttman Adii" panose="02010401010101010101" pitchFamily="2" charset="-79"/>
            </a:endParaRPr>
          </a:p>
          <a:p>
            <a:pPr algn="ctr"/>
            <a:r>
              <a:rPr lang="he-IL" sz="3600" dirty="0">
                <a:solidFill>
                  <a:schemeClr val="accent2"/>
                </a:solidFill>
                <a:latin typeface="Guttman Adii" panose="02010401010101010101" pitchFamily="2" charset="-79"/>
                <a:cs typeface="Guttman Adii" panose="02010401010101010101" pitchFamily="2" charset="-79"/>
              </a:rPr>
              <a:t>אבימלך</a:t>
            </a:r>
          </a:p>
          <a:p>
            <a:pPr algn="ctr"/>
            <a:endParaRPr lang="he-IL" sz="2000" dirty="0">
              <a:solidFill>
                <a:srgbClr val="FF0000"/>
              </a:solidFill>
              <a:latin typeface="Guttman Adii" panose="02010401010101010101" pitchFamily="2" charset="-79"/>
              <a:cs typeface="Guttman Adii" panose="02010401010101010101" pitchFamily="2" charset="-79"/>
            </a:endParaRPr>
          </a:p>
          <a:p>
            <a:pPr algn="ctr"/>
            <a:r>
              <a:rPr lang="he-IL" sz="3600" dirty="0">
                <a:latin typeface="Guttman Adii" panose="02010401010101010101" pitchFamily="2" charset="-79"/>
                <a:cs typeface="Guttman Adii" panose="02010401010101010101" pitchFamily="2" charset="-79"/>
              </a:rPr>
              <a:t>מלכיצדק</a:t>
            </a:r>
          </a:p>
          <a:p>
            <a:pPr algn="ctr"/>
            <a:endParaRPr lang="he-IL" sz="2000" dirty="0">
              <a:solidFill>
                <a:srgbClr val="FF0000"/>
              </a:solidFill>
              <a:latin typeface="Guttman Adii" panose="02010401010101010101" pitchFamily="2" charset="-79"/>
              <a:cs typeface="Guttman Adii" panose="02010401010101010101" pitchFamily="2" charset="-79"/>
            </a:endParaRPr>
          </a:p>
          <a:p>
            <a:pPr algn="ctr"/>
            <a:r>
              <a:rPr lang="he-IL" sz="3600" dirty="0">
                <a:solidFill>
                  <a:srgbClr val="FF0000"/>
                </a:solidFill>
                <a:latin typeface="Guttman Adii" panose="02010401010101010101" pitchFamily="2" charset="-79"/>
                <a:cs typeface="Guttman Adii" panose="02010401010101010101" pitchFamily="2" charset="-79"/>
              </a:rPr>
              <a:t>מלך סדום</a:t>
            </a:r>
          </a:p>
          <a:p>
            <a:pPr algn="ctr"/>
            <a:endParaRPr lang="he-IL" dirty="0">
              <a:solidFill>
                <a:srgbClr val="FF0000"/>
              </a:solidFill>
              <a:latin typeface="Guttman Adii" panose="02010401010101010101" pitchFamily="2" charset="-79"/>
              <a:cs typeface="Guttman Adii" panose="02010401010101010101" pitchFamily="2" charset="-79"/>
            </a:endParaRPr>
          </a:p>
          <a:p>
            <a:pPr algn="ctr"/>
            <a:r>
              <a:rPr lang="he-IL" sz="3600" dirty="0" err="1">
                <a:solidFill>
                  <a:srgbClr val="00B050"/>
                </a:solidFill>
                <a:latin typeface="Guttman Adii" panose="02010401010101010101" pitchFamily="2" charset="-79"/>
                <a:cs typeface="Guttman Adii" panose="02010401010101010101" pitchFamily="2" charset="-79"/>
              </a:rPr>
              <a:t>ענר</a:t>
            </a:r>
            <a:r>
              <a:rPr lang="he-IL" sz="3600" dirty="0">
                <a:solidFill>
                  <a:srgbClr val="00B050"/>
                </a:solidFill>
                <a:latin typeface="Guttman Adii" panose="02010401010101010101" pitchFamily="2" charset="-79"/>
                <a:cs typeface="Guttman Adii" panose="02010401010101010101" pitchFamily="2" charset="-79"/>
              </a:rPr>
              <a:t>, אשכול, ממרא</a:t>
            </a:r>
          </a:p>
          <a:p>
            <a:pPr algn="ctr"/>
            <a:endParaRPr lang="he-IL" sz="1100" dirty="0">
              <a:solidFill>
                <a:srgbClr val="FF0000"/>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63279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2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2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11C37-2788-4B5C-8F5E-38C742794DC1}"/>
              </a:ext>
            </a:extLst>
          </p:cNvPr>
          <p:cNvSpPr txBox="1"/>
          <p:nvPr/>
        </p:nvSpPr>
        <p:spPr>
          <a:xfrm>
            <a:off x="1300042" y="56966"/>
            <a:ext cx="10003315" cy="923330"/>
          </a:xfrm>
          <a:prstGeom prst="rect">
            <a:avLst/>
          </a:prstGeom>
          <a:noFill/>
        </p:spPr>
        <p:txBody>
          <a:bodyPr wrap="square" rtlCol="1">
            <a:spAutoFit/>
          </a:bodyPr>
          <a:lstStyle/>
          <a:p>
            <a:pPr algn="ctr"/>
            <a:r>
              <a:rPr lang="he-IL" sz="5400">
                <a:solidFill>
                  <a:srgbClr val="FF0000"/>
                </a:solidFill>
                <a:latin typeface="Guttman Adii" panose="02010401010101010101" pitchFamily="2" charset="-79"/>
                <a:cs typeface="Guttman Adii" panose="02010401010101010101" pitchFamily="2" charset="-79"/>
              </a:rPr>
              <a:t>מאפיינים בולטים בסיפורי אברהם</a:t>
            </a:r>
            <a:endParaRPr lang="he-IL" sz="1400" dirty="0">
              <a:solidFill>
                <a:srgbClr val="FF0000"/>
              </a:solidFill>
              <a:latin typeface="Guttman Adii" panose="02010401010101010101" pitchFamily="2" charset="-79"/>
              <a:cs typeface="Guttman Adii" panose="02010401010101010101" pitchFamily="2" charset="-79"/>
            </a:endParaRPr>
          </a:p>
        </p:txBody>
      </p:sp>
      <p:sp>
        <p:nvSpPr>
          <p:cNvPr id="4" name="TextBox 3">
            <a:extLst>
              <a:ext uri="{FF2B5EF4-FFF2-40B4-BE49-F238E27FC236}">
                <a16:creationId xmlns:a16="http://schemas.microsoft.com/office/drawing/2014/main" id="{E353588D-0B19-45C8-B65B-C2C4B96CC6CE}"/>
              </a:ext>
            </a:extLst>
          </p:cNvPr>
          <p:cNvSpPr txBox="1"/>
          <p:nvPr/>
        </p:nvSpPr>
        <p:spPr>
          <a:xfrm>
            <a:off x="599453" y="1184466"/>
            <a:ext cx="4704067" cy="5324535"/>
          </a:xfrm>
          <a:prstGeom prst="rect">
            <a:avLst/>
          </a:prstGeom>
          <a:noFill/>
          <a:ln w="76200">
            <a:solidFill>
              <a:srgbClr val="00B050"/>
            </a:solidFill>
          </a:ln>
        </p:spPr>
        <p:txBody>
          <a:bodyPr wrap="square" rtlCol="1">
            <a:spAutoFit/>
          </a:bodyPr>
          <a:lstStyle/>
          <a:p>
            <a:pPr algn="ctr"/>
            <a:r>
              <a:rPr lang="he-IL" sz="3200" dirty="0">
                <a:solidFill>
                  <a:srgbClr val="00B050"/>
                </a:solidFill>
                <a:latin typeface="Guttman Adii" panose="02010401010101010101" pitchFamily="2" charset="-79"/>
                <a:cs typeface="Guttman Adii" panose="02010401010101010101" pitchFamily="2" charset="-79"/>
              </a:rPr>
              <a:t>הפצת שם ה' בעולם</a:t>
            </a:r>
          </a:p>
          <a:p>
            <a:pPr algn="ctr"/>
            <a:r>
              <a:rPr lang="he-IL" sz="3200" dirty="0">
                <a:solidFill>
                  <a:srgbClr val="00B050"/>
                </a:solidFill>
                <a:latin typeface="Guttman Adii" panose="02010401010101010101" pitchFamily="2" charset="-79"/>
                <a:cs typeface="Guttman Adii" panose="02010401010101010101" pitchFamily="2" charset="-79"/>
              </a:rPr>
              <a:t>    ע"י בניית מזבחות . . .</a:t>
            </a:r>
          </a:p>
          <a:p>
            <a:pPr algn="ctr"/>
            <a:endParaRPr lang="he-IL" sz="3200" dirty="0">
              <a:solidFill>
                <a:srgbClr val="00B050"/>
              </a:solidFill>
              <a:latin typeface="Guttman Adii" panose="02010401010101010101" pitchFamily="2" charset="-79"/>
              <a:cs typeface="Guttman Adii" panose="02010401010101010101" pitchFamily="2" charset="-79"/>
            </a:endParaRPr>
          </a:p>
          <a:p>
            <a:pPr algn="ctr"/>
            <a:endParaRPr lang="he-IL" sz="3200" dirty="0">
              <a:solidFill>
                <a:srgbClr val="FF0000"/>
              </a:solidFill>
              <a:latin typeface="Guttman Adii" panose="02010401010101010101" pitchFamily="2" charset="-79"/>
              <a:cs typeface="Guttman Adii" panose="02010401010101010101" pitchFamily="2" charset="-79"/>
            </a:endParaRPr>
          </a:p>
          <a:p>
            <a:pPr algn="ctr"/>
            <a:endParaRPr lang="he-IL" sz="3200" dirty="0">
              <a:solidFill>
                <a:srgbClr val="FF0000"/>
              </a:solidFill>
              <a:latin typeface="Guttman Adii" panose="02010401010101010101" pitchFamily="2" charset="-79"/>
              <a:cs typeface="Guttman Adii" panose="02010401010101010101" pitchFamily="2" charset="-79"/>
            </a:endParaRPr>
          </a:p>
          <a:p>
            <a:pPr algn="ctr"/>
            <a:endParaRPr lang="he-IL" sz="3200" dirty="0">
              <a:solidFill>
                <a:srgbClr val="FF0000"/>
              </a:solidFill>
              <a:latin typeface="Guttman Adii" panose="02010401010101010101" pitchFamily="2" charset="-79"/>
              <a:cs typeface="Guttman Adii" panose="02010401010101010101" pitchFamily="2" charset="-79"/>
            </a:endParaRPr>
          </a:p>
          <a:p>
            <a:pPr algn="ctr"/>
            <a:endParaRPr lang="he-IL" sz="3200" dirty="0">
              <a:solidFill>
                <a:srgbClr val="FF0000"/>
              </a:solidFill>
              <a:latin typeface="Guttman Adii" panose="02010401010101010101" pitchFamily="2" charset="-79"/>
              <a:cs typeface="Guttman Adii" panose="02010401010101010101" pitchFamily="2" charset="-79"/>
            </a:endParaRPr>
          </a:p>
          <a:p>
            <a:pPr algn="ctr"/>
            <a:endParaRPr lang="he-IL" sz="3200" dirty="0">
              <a:solidFill>
                <a:srgbClr val="FF0000"/>
              </a:solidFill>
              <a:latin typeface="Guttman Adii" panose="02010401010101010101" pitchFamily="2" charset="-79"/>
              <a:cs typeface="Guttman Adii" panose="02010401010101010101" pitchFamily="2" charset="-79"/>
            </a:endParaRPr>
          </a:p>
          <a:p>
            <a:pPr algn="ctr"/>
            <a:endParaRPr lang="he-IL" sz="3200" dirty="0">
              <a:solidFill>
                <a:srgbClr val="FF0000"/>
              </a:solidFill>
              <a:latin typeface="Guttman Adii" panose="02010401010101010101" pitchFamily="2" charset="-79"/>
              <a:cs typeface="Guttman Adii" panose="02010401010101010101" pitchFamily="2" charset="-79"/>
            </a:endParaRPr>
          </a:p>
          <a:p>
            <a:pPr algn="ctr"/>
            <a:endParaRPr lang="he-IL" sz="3200" dirty="0">
              <a:solidFill>
                <a:srgbClr val="FF0000"/>
              </a:solidFill>
              <a:latin typeface="Guttman Adii" panose="02010401010101010101" pitchFamily="2" charset="-79"/>
              <a:cs typeface="Guttman Adii" panose="02010401010101010101" pitchFamily="2" charset="-79"/>
            </a:endParaRPr>
          </a:p>
          <a:p>
            <a:pPr algn="ctr"/>
            <a:endParaRPr lang="he-IL" sz="2000" dirty="0">
              <a:solidFill>
                <a:srgbClr val="FF0000"/>
              </a:solidFill>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4DC0BCBD-8385-466D-9DBD-BA7DB5B5EB1F}"/>
              </a:ext>
            </a:extLst>
          </p:cNvPr>
          <p:cNvSpPr txBox="1"/>
          <p:nvPr/>
        </p:nvSpPr>
        <p:spPr>
          <a:xfrm>
            <a:off x="6629401" y="1184466"/>
            <a:ext cx="4963146" cy="5386090"/>
          </a:xfrm>
          <a:prstGeom prst="rect">
            <a:avLst/>
          </a:prstGeom>
          <a:noFill/>
          <a:ln w="76200">
            <a:solidFill>
              <a:schemeClr val="accent1"/>
            </a:solidFill>
          </a:ln>
        </p:spPr>
        <p:txBody>
          <a:bodyPr wrap="square" rtlCol="1">
            <a:spAutoFit/>
          </a:bodyPr>
          <a:lstStyle/>
          <a:p>
            <a:pPr algn="ctr"/>
            <a:r>
              <a:rPr lang="he-IL" sz="3200" b="1" dirty="0">
                <a:solidFill>
                  <a:srgbClr val="0070C0"/>
                </a:solidFill>
                <a:latin typeface="Guttman Adii" panose="02010401010101010101" pitchFamily="2" charset="-79"/>
                <a:cs typeface="Guttman Adii" panose="02010401010101010101" pitchFamily="2" charset="-79"/>
              </a:rPr>
              <a:t>עמידה בניסיונות</a:t>
            </a:r>
          </a:p>
          <a:p>
            <a:pPr algn="ctr"/>
            <a:r>
              <a:rPr lang="he-IL" sz="2000" b="1" dirty="0">
                <a:solidFill>
                  <a:srgbClr val="0070C0"/>
                </a:solidFill>
                <a:latin typeface="Guttman Adii" panose="02010401010101010101" pitchFamily="2" charset="-79"/>
                <a:cs typeface="Guttman Adii" panose="02010401010101010101" pitchFamily="2" charset="-79"/>
              </a:rPr>
              <a:t>(עשרה ניסיונות לפי חז"ל)</a:t>
            </a:r>
          </a:p>
          <a:p>
            <a:pPr algn="ctr"/>
            <a:endParaRPr lang="he-IL" sz="2000" b="1" dirty="0">
              <a:solidFill>
                <a:srgbClr val="0070C0"/>
              </a:solidFill>
              <a:latin typeface="Guttman Adii" panose="02010401010101010101" pitchFamily="2" charset="-79"/>
              <a:cs typeface="Guttman Adii" panose="02010401010101010101" pitchFamily="2" charset="-79"/>
            </a:endParaRPr>
          </a:p>
          <a:p>
            <a:pPr algn="ctr"/>
            <a:endParaRPr lang="he-IL" sz="2000" b="1" dirty="0">
              <a:solidFill>
                <a:srgbClr val="0070C0"/>
              </a:solidFill>
              <a:latin typeface="Guttman Adii" panose="02010401010101010101" pitchFamily="2" charset="-79"/>
              <a:cs typeface="Guttman Adii" panose="02010401010101010101" pitchFamily="2" charset="-79"/>
            </a:endParaRPr>
          </a:p>
          <a:p>
            <a:pPr algn="ctr"/>
            <a:endParaRPr lang="he-IL" sz="2000" b="1" dirty="0">
              <a:solidFill>
                <a:srgbClr val="0070C0"/>
              </a:solidFill>
              <a:latin typeface="Guttman Adii" panose="02010401010101010101" pitchFamily="2" charset="-79"/>
              <a:cs typeface="Guttman Adii" panose="02010401010101010101" pitchFamily="2" charset="-79"/>
            </a:endParaRPr>
          </a:p>
          <a:p>
            <a:pPr algn="ctr"/>
            <a:endParaRPr lang="he-IL" sz="2000" b="1" dirty="0">
              <a:solidFill>
                <a:srgbClr val="0070C0"/>
              </a:solidFill>
              <a:latin typeface="Guttman Adii" panose="02010401010101010101" pitchFamily="2" charset="-79"/>
              <a:cs typeface="Guttman Adii" panose="02010401010101010101" pitchFamily="2" charset="-79"/>
            </a:endParaRPr>
          </a:p>
          <a:p>
            <a:pPr algn="ctr"/>
            <a:endParaRPr lang="he-IL" sz="2000" b="1" dirty="0">
              <a:solidFill>
                <a:srgbClr val="0070C0"/>
              </a:solidFill>
              <a:latin typeface="Guttman Adii" panose="02010401010101010101" pitchFamily="2" charset="-79"/>
              <a:cs typeface="Guttman Adii" panose="02010401010101010101" pitchFamily="2" charset="-79"/>
            </a:endParaRPr>
          </a:p>
          <a:p>
            <a:pPr algn="ctr"/>
            <a:endParaRPr lang="he-IL" sz="3200" b="1" dirty="0">
              <a:solidFill>
                <a:srgbClr val="0070C0"/>
              </a:solidFill>
              <a:latin typeface="Guttman Adii" panose="02010401010101010101" pitchFamily="2" charset="-79"/>
              <a:cs typeface="Guttman Adii" panose="02010401010101010101" pitchFamily="2" charset="-79"/>
            </a:endParaRPr>
          </a:p>
          <a:p>
            <a:pPr algn="ctr"/>
            <a:endParaRPr lang="he-IL" sz="3200" b="1" dirty="0">
              <a:solidFill>
                <a:srgbClr val="0070C0"/>
              </a:solidFill>
              <a:latin typeface="Guttman Adii" panose="02010401010101010101" pitchFamily="2" charset="-79"/>
              <a:cs typeface="Guttman Adii" panose="02010401010101010101" pitchFamily="2" charset="-79"/>
            </a:endParaRPr>
          </a:p>
          <a:p>
            <a:pPr algn="ctr"/>
            <a:endParaRPr lang="he-IL" sz="3200" b="1" dirty="0">
              <a:solidFill>
                <a:srgbClr val="0070C0"/>
              </a:solidFill>
              <a:latin typeface="Guttman Adii" panose="02010401010101010101" pitchFamily="2" charset="-79"/>
              <a:cs typeface="Guttman Adii" panose="02010401010101010101" pitchFamily="2" charset="-79"/>
            </a:endParaRPr>
          </a:p>
          <a:p>
            <a:pPr algn="ctr"/>
            <a:endParaRPr lang="he-IL" sz="3200" b="1" dirty="0">
              <a:solidFill>
                <a:srgbClr val="0070C0"/>
              </a:solidFill>
              <a:latin typeface="Guttman Adii" panose="02010401010101010101" pitchFamily="2" charset="-79"/>
              <a:cs typeface="Guttman Adii" panose="02010401010101010101" pitchFamily="2" charset="-79"/>
            </a:endParaRPr>
          </a:p>
          <a:p>
            <a:pPr algn="ctr"/>
            <a:r>
              <a:rPr lang="he-IL" sz="1600" b="1" dirty="0">
                <a:solidFill>
                  <a:srgbClr val="0070C0"/>
                </a:solidFill>
                <a:latin typeface="Guttman Adii" panose="02010401010101010101" pitchFamily="2" charset="-79"/>
                <a:cs typeface="Guttman Adii" panose="02010401010101010101" pitchFamily="2" charset="-79"/>
              </a:rPr>
              <a:t>עשרת הניסיונות: 1. עזיבת ארץ מולדתו. 2. הרעב בארץ. </a:t>
            </a:r>
          </a:p>
          <a:p>
            <a:pPr algn="ctr"/>
            <a:r>
              <a:rPr lang="he-IL" sz="1600" b="1" dirty="0">
                <a:solidFill>
                  <a:srgbClr val="0070C0"/>
                </a:solidFill>
                <a:latin typeface="Guttman Adii" panose="02010401010101010101" pitchFamily="2" charset="-79"/>
                <a:cs typeface="Guttman Adii" panose="02010401010101010101" pitchFamily="2" charset="-79"/>
              </a:rPr>
              <a:t>3. לקיחת שרה לבית פרעה 4. מלחמה עם ארבעת המלכים. </a:t>
            </a:r>
          </a:p>
          <a:p>
            <a:pPr algn="ctr"/>
            <a:r>
              <a:rPr lang="he-IL" sz="1600" b="1" dirty="0">
                <a:solidFill>
                  <a:srgbClr val="0070C0"/>
                </a:solidFill>
                <a:latin typeface="Guttman Adii" panose="02010401010101010101" pitchFamily="2" charset="-79"/>
                <a:cs typeface="Guttman Adii" panose="02010401010101010101" pitchFamily="2" charset="-79"/>
              </a:rPr>
              <a:t>5. לקיחת הגר. 6. ברית המילה בזקנתו. 7. לקיחת שרה לבית אבימלך.  8. גירוש הגר  9. גירוש ישמעאל.  10. עקידת יצחק</a:t>
            </a:r>
          </a:p>
        </p:txBody>
      </p:sp>
      <p:pic>
        <p:nvPicPr>
          <p:cNvPr id="4098" name="Picture 2" descr="×ª××× × ×§×©××¨×">
            <a:extLst>
              <a:ext uri="{FF2B5EF4-FFF2-40B4-BE49-F238E27FC236}">
                <a16:creationId xmlns:a16="http://schemas.microsoft.com/office/drawing/2014/main" id="{C15C9D0B-E05D-43B0-8539-1F916660E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513" y="2199131"/>
            <a:ext cx="3210921" cy="32109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ª××¦××ª ×ª××× × ×¢×××¨ âªalter genesis abrahamâ¬â">
            <a:extLst>
              <a:ext uri="{FF2B5EF4-FFF2-40B4-BE49-F238E27FC236}">
                <a16:creationId xmlns:a16="http://schemas.microsoft.com/office/drawing/2014/main" id="{07051300-46F4-41A8-AE10-CB85CE7B0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52" y="2315714"/>
            <a:ext cx="3906054" cy="4078901"/>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0EEFDD63-0E90-4706-A516-001CEE223E34}"/>
              </a:ext>
            </a:extLst>
          </p:cNvPr>
          <p:cNvSpPr/>
          <p:nvPr/>
        </p:nvSpPr>
        <p:spPr>
          <a:xfrm>
            <a:off x="3477856" y="2885492"/>
            <a:ext cx="1298753" cy="584775"/>
          </a:xfrm>
          <a:prstGeom prst="rect">
            <a:avLst/>
          </a:prstGeom>
          <a:solidFill>
            <a:schemeClr val="bg1"/>
          </a:solidFill>
        </p:spPr>
        <p:txBody>
          <a:bodyPr wrap="none">
            <a:spAutoFit/>
          </a:bodyPr>
          <a:lstStyle/>
          <a:p>
            <a:pPr algn="ctr"/>
            <a:r>
              <a:rPr lang="he-IL" sz="1600" b="1" dirty="0">
                <a:solidFill>
                  <a:schemeClr val="accent6"/>
                </a:solidFill>
                <a:latin typeface="Guttman Adii" panose="02010401010101010101" pitchFamily="2" charset="-79"/>
                <a:cs typeface="Guttman Adii" panose="02010401010101010101" pitchFamily="2" charset="-79"/>
              </a:rPr>
              <a:t>מה אדיר שמך</a:t>
            </a:r>
          </a:p>
          <a:p>
            <a:pPr algn="ctr"/>
            <a:r>
              <a:rPr lang="he-IL" sz="1600" b="1" dirty="0">
                <a:solidFill>
                  <a:schemeClr val="accent6"/>
                </a:solidFill>
                <a:latin typeface="Guttman Adii" panose="02010401010101010101" pitchFamily="2" charset="-79"/>
                <a:cs typeface="Guttman Adii" panose="02010401010101010101" pitchFamily="2" charset="-79"/>
              </a:rPr>
              <a:t>בכל הארץ ?!</a:t>
            </a:r>
          </a:p>
        </p:txBody>
      </p:sp>
    </p:spTree>
    <p:extLst>
      <p:ext uri="{BB962C8B-B14F-4D97-AF65-F5344CB8AC3E}">
        <p14:creationId xmlns:p14="http://schemas.microsoft.com/office/powerpoint/2010/main" val="4934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11C37-2788-4B5C-8F5E-38C742794DC1}"/>
              </a:ext>
            </a:extLst>
          </p:cNvPr>
          <p:cNvSpPr txBox="1"/>
          <p:nvPr/>
        </p:nvSpPr>
        <p:spPr>
          <a:xfrm>
            <a:off x="1338554" y="346637"/>
            <a:ext cx="10003315" cy="923330"/>
          </a:xfrm>
          <a:prstGeom prst="rect">
            <a:avLst/>
          </a:prstGeom>
          <a:noFill/>
        </p:spPr>
        <p:txBody>
          <a:bodyPr wrap="square" rtlCol="1">
            <a:spAutoFit/>
          </a:bodyPr>
          <a:lstStyle/>
          <a:p>
            <a:pPr algn="ctr"/>
            <a:r>
              <a:rPr lang="he-IL" sz="5400" dirty="0">
                <a:solidFill>
                  <a:srgbClr val="FF0000"/>
                </a:solidFill>
                <a:latin typeface="Guttman Adii" panose="02010401010101010101" pitchFamily="2" charset="-79"/>
                <a:cs typeface="Guttman Adii" panose="02010401010101010101" pitchFamily="2" charset="-79"/>
              </a:rPr>
              <a:t>מאפיינים בולטים בסיפורי אברהם</a:t>
            </a:r>
            <a:endParaRPr lang="he-IL" sz="1400" dirty="0">
              <a:solidFill>
                <a:srgbClr val="FF0000"/>
              </a:solidFill>
              <a:latin typeface="Guttman Adii" panose="02010401010101010101" pitchFamily="2" charset="-79"/>
              <a:cs typeface="Guttman Adii" panose="02010401010101010101" pitchFamily="2" charset="-79"/>
            </a:endParaRPr>
          </a:p>
        </p:txBody>
      </p:sp>
      <p:sp>
        <p:nvSpPr>
          <p:cNvPr id="7" name="TextBox 6">
            <a:extLst>
              <a:ext uri="{FF2B5EF4-FFF2-40B4-BE49-F238E27FC236}">
                <a16:creationId xmlns:a16="http://schemas.microsoft.com/office/drawing/2014/main" id="{C409EBED-E7EF-460A-B8B0-86A0BA116342}"/>
              </a:ext>
            </a:extLst>
          </p:cNvPr>
          <p:cNvSpPr txBox="1"/>
          <p:nvPr/>
        </p:nvSpPr>
        <p:spPr>
          <a:xfrm>
            <a:off x="7050795" y="1559909"/>
            <a:ext cx="5023417" cy="5139869"/>
          </a:xfrm>
          <a:prstGeom prst="rect">
            <a:avLst/>
          </a:prstGeom>
          <a:noFill/>
          <a:ln w="76200">
            <a:solidFill>
              <a:schemeClr val="accent6">
                <a:lumMod val="50000"/>
              </a:schemeClr>
            </a:solidFill>
          </a:ln>
        </p:spPr>
        <p:txBody>
          <a:bodyPr wrap="square" rtlCol="1">
            <a:spAutoFit/>
          </a:bodyPr>
          <a:lstStyle/>
          <a:p>
            <a:pPr algn="ctr"/>
            <a:r>
              <a:rPr lang="he-IL" sz="3200" b="1" dirty="0">
                <a:solidFill>
                  <a:schemeClr val="accent6">
                    <a:lumMod val="50000"/>
                  </a:schemeClr>
                </a:solidFill>
                <a:latin typeface="Guttman Adii" panose="02010401010101010101" pitchFamily="2" charset="-79"/>
                <a:cs typeface="Guttman Adii" panose="02010401010101010101" pitchFamily="2" charset="-79"/>
              </a:rPr>
              <a:t>מסירותו למשפחתו</a:t>
            </a: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200" b="1"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4000" b="1" dirty="0">
              <a:solidFill>
                <a:schemeClr val="accent6">
                  <a:lumMod val="50000"/>
                </a:schemeClr>
              </a:solidFill>
              <a:latin typeface="Guttman Adii" panose="02010401010101010101" pitchFamily="2" charset="-79"/>
              <a:cs typeface="Guttman Adii" panose="02010401010101010101" pitchFamily="2" charset="-79"/>
            </a:endParaRPr>
          </a:p>
        </p:txBody>
      </p:sp>
      <p:sp>
        <p:nvSpPr>
          <p:cNvPr id="9" name="TextBox 8">
            <a:extLst>
              <a:ext uri="{FF2B5EF4-FFF2-40B4-BE49-F238E27FC236}">
                <a16:creationId xmlns:a16="http://schemas.microsoft.com/office/drawing/2014/main" id="{1C328BE7-9348-4925-A2D0-F60F5635A9A3}"/>
              </a:ext>
            </a:extLst>
          </p:cNvPr>
          <p:cNvSpPr txBox="1"/>
          <p:nvPr/>
        </p:nvSpPr>
        <p:spPr>
          <a:xfrm>
            <a:off x="872813" y="1554671"/>
            <a:ext cx="5274600" cy="5201424"/>
          </a:xfrm>
          <a:prstGeom prst="rect">
            <a:avLst/>
          </a:prstGeom>
          <a:noFill/>
          <a:ln w="76200">
            <a:solidFill>
              <a:srgbClr val="C00000"/>
            </a:solidFill>
          </a:ln>
        </p:spPr>
        <p:txBody>
          <a:bodyPr wrap="square" rtlCol="1">
            <a:spAutoFit/>
          </a:bodyPr>
          <a:lstStyle/>
          <a:p>
            <a:pPr algn="ctr"/>
            <a:r>
              <a:rPr lang="he-IL" sz="3200" b="1" dirty="0">
                <a:solidFill>
                  <a:srgbClr val="C00000"/>
                </a:solidFill>
                <a:latin typeface="Guttman Adii" panose="02010401010101010101" pitchFamily="2" charset="-79"/>
                <a:cs typeface="Guttman Adii" panose="02010401010101010101" pitchFamily="2" charset="-79"/>
              </a:rPr>
              <a:t>התגלויות רבות של ה' אליו </a:t>
            </a:r>
          </a:p>
          <a:p>
            <a:pPr algn="ctr"/>
            <a:r>
              <a:rPr lang="he-IL" sz="3200" b="1" dirty="0">
                <a:solidFill>
                  <a:srgbClr val="C00000"/>
                </a:solidFill>
                <a:latin typeface="Guttman Adii" panose="02010401010101010101" pitchFamily="2" charset="-79"/>
                <a:cs typeface="Guttman Adii" panose="02010401010101010101" pitchFamily="2" charset="-79"/>
              </a:rPr>
              <a:t>והבטחות בעניין הזרע והארץ</a:t>
            </a: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3200" b="1" dirty="0">
              <a:solidFill>
                <a:srgbClr val="C00000"/>
              </a:solidFill>
              <a:latin typeface="Guttman Adii" panose="02010401010101010101" pitchFamily="2" charset="-79"/>
              <a:cs typeface="Guttman Adii" panose="02010401010101010101" pitchFamily="2" charset="-79"/>
            </a:endParaRPr>
          </a:p>
          <a:p>
            <a:pPr algn="ctr"/>
            <a:endParaRPr lang="he-IL" sz="1200" b="1" dirty="0">
              <a:solidFill>
                <a:srgbClr val="C00000"/>
              </a:solidFill>
              <a:latin typeface="Guttman Adii" panose="02010401010101010101" pitchFamily="2" charset="-79"/>
              <a:cs typeface="Guttman Adii" panose="02010401010101010101" pitchFamily="2" charset="-79"/>
            </a:endParaRPr>
          </a:p>
        </p:txBody>
      </p:sp>
      <p:pic>
        <p:nvPicPr>
          <p:cNvPr id="5124" name="Picture 4" descr="×ª××¦××ª ×ª××× × ×¢×××¨ âªpromises   land genesis abrahamâ¬â">
            <a:extLst>
              <a:ext uri="{FF2B5EF4-FFF2-40B4-BE49-F238E27FC236}">
                <a16:creationId xmlns:a16="http://schemas.microsoft.com/office/drawing/2014/main" id="{E958FC9A-065C-4BDE-B058-8BDD66E54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20"/>
          <a:stretch/>
        </p:blipFill>
        <p:spPr bwMode="auto">
          <a:xfrm>
            <a:off x="1052892" y="3938577"/>
            <a:ext cx="2454469" cy="26380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qph.fs.quoracdn.net/main-qimg-325bd046907af9b151f9bab67418af4a">
            <a:extLst>
              <a:ext uri="{FF2B5EF4-FFF2-40B4-BE49-F238E27FC236}">
                <a16:creationId xmlns:a16="http://schemas.microsoft.com/office/drawing/2014/main" id="{F758D896-C46A-46D5-8E6F-EF40869C8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440" y="2725699"/>
            <a:ext cx="2348196" cy="24894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ª××¦××ª ×ª××× × ×¢×××¨ âªgenesis abraham hagarâ¬â">
            <a:extLst>
              <a:ext uri="{FF2B5EF4-FFF2-40B4-BE49-F238E27FC236}">
                <a16:creationId xmlns:a16="http://schemas.microsoft.com/office/drawing/2014/main" id="{5C267659-22AC-4971-8008-B41C710F3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9093" y="2276159"/>
            <a:ext cx="3200434" cy="41580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D9EF1EC-1C71-4F15-924A-AAF657519B92}"/>
              </a:ext>
            </a:extLst>
          </p:cNvPr>
          <p:cNvSpPr txBox="1"/>
          <p:nvPr/>
        </p:nvSpPr>
        <p:spPr>
          <a:xfrm>
            <a:off x="7179082" y="2505708"/>
            <a:ext cx="1271724" cy="3877985"/>
          </a:xfrm>
          <a:prstGeom prst="rect">
            <a:avLst/>
          </a:prstGeom>
          <a:noFill/>
        </p:spPr>
        <p:txBody>
          <a:bodyPr wrap="square" rtlCol="1">
            <a:spAutoFit/>
          </a:bodyPr>
          <a:lstStyle/>
          <a:p>
            <a:pPr algn="ctr"/>
            <a:r>
              <a:rPr lang="he-IL" sz="2800" b="1" dirty="0">
                <a:solidFill>
                  <a:schemeClr val="accent6">
                    <a:lumMod val="50000"/>
                  </a:schemeClr>
                </a:solidFill>
                <a:latin typeface="Guttman Adii" panose="02010401010101010101" pitchFamily="2" charset="-79"/>
                <a:cs typeface="Guttman Adii" panose="02010401010101010101" pitchFamily="2" charset="-79"/>
              </a:rPr>
              <a:t>שרה</a:t>
            </a:r>
          </a:p>
          <a:p>
            <a:pPr algn="ctr"/>
            <a:endParaRPr lang="he-IL" sz="1200" b="1"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2800" b="1" dirty="0">
                <a:solidFill>
                  <a:schemeClr val="accent6">
                    <a:lumMod val="50000"/>
                  </a:schemeClr>
                </a:solidFill>
                <a:latin typeface="Guttman Adii" panose="02010401010101010101" pitchFamily="2" charset="-79"/>
                <a:cs typeface="Guttman Adii" panose="02010401010101010101" pitchFamily="2" charset="-79"/>
              </a:rPr>
              <a:t>יצחק</a:t>
            </a:r>
          </a:p>
          <a:p>
            <a:pPr algn="ctr"/>
            <a:endParaRPr lang="he-IL" sz="1200" b="1"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2800" b="1" dirty="0">
                <a:solidFill>
                  <a:schemeClr val="accent6">
                    <a:lumMod val="50000"/>
                  </a:schemeClr>
                </a:solidFill>
                <a:latin typeface="Guttman Adii" panose="02010401010101010101" pitchFamily="2" charset="-79"/>
                <a:cs typeface="Guttman Adii" panose="02010401010101010101" pitchFamily="2" charset="-79"/>
              </a:rPr>
              <a:t>לוט</a:t>
            </a:r>
          </a:p>
          <a:p>
            <a:pPr algn="ctr"/>
            <a:endParaRPr lang="he-IL" sz="1200" b="1"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2800" b="1" dirty="0">
                <a:solidFill>
                  <a:schemeClr val="accent6">
                    <a:lumMod val="50000"/>
                  </a:schemeClr>
                </a:solidFill>
                <a:latin typeface="Guttman Adii" panose="02010401010101010101" pitchFamily="2" charset="-79"/>
                <a:cs typeface="Guttman Adii" panose="02010401010101010101" pitchFamily="2" charset="-79"/>
              </a:rPr>
              <a:t>הגר</a:t>
            </a:r>
          </a:p>
          <a:p>
            <a:pPr algn="ctr"/>
            <a:endParaRPr lang="he-IL" sz="1200" b="1"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2800" b="1" dirty="0">
                <a:solidFill>
                  <a:schemeClr val="accent6">
                    <a:lumMod val="50000"/>
                  </a:schemeClr>
                </a:solidFill>
                <a:latin typeface="Guttman Adii" panose="02010401010101010101" pitchFamily="2" charset="-79"/>
                <a:cs typeface="Guttman Adii" panose="02010401010101010101" pitchFamily="2" charset="-79"/>
              </a:rPr>
              <a:t>ישמעאל</a:t>
            </a:r>
          </a:p>
          <a:p>
            <a:pPr algn="ctr"/>
            <a:endParaRPr lang="he-IL" sz="1200" b="1"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2800" b="1" dirty="0">
                <a:solidFill>
                  <a:schemeClr val="accent6">
                    <a:lumMod val="50000"/>
                  </a:schemeClr>
                </a:solidFill>
                <a:latin typeface="Guttman Adii" panose="02010401010101010101" pitchFamily="2" charset="-79"/>
                <a:cs typeface="Guttman Adii" panose="02010401010101010101" pitchFamily="2" charset="-79"/>
              </a:rPr>
              <a:t>קטורה</a:t>
            </a:r>
          </a:p>
          <a:p>
            <a:pPr algn="ctr"/>
            <a:endParaRPr lang="he-IL" sz="1400" dirty="0">
              <a:solidFill>
                <a:srgbClr val="FF0000"/>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1975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11C37-2788-4B5C-8F5E-38C742794DC1}"/>
              </a:ext>
            </a:extLst>
          </p:cNvPr>
          <p:cNvSpPr txBox="1"/>
          <p:nvPr/>
        </p:nvSpPr>
        <p:spPr>
          <a:xfrm>
            <a:off x="1338554" y="346637"/>
            <a:ext cx="10003315" cy="923330"/>
          </a:xfrm>
          <a:prstGeom prst="rect">
            <a:avLst/>
          </a:prstGeom>
          <a:noFill/>
        </p:spPr>
        <p:txBody>
          <a:bodyPr wrap="square" rtlCol="1">
            <a:spAutoFit/>
          </a:bodyPr>
          <a:lstStyle/>
          <a:p>
            <a:pPr algn="ctr"/>
            <a:r>
              <a:rPr lang="he-IL" sz="5400" dirty="0">
                <a:solidFill>
                  <a:srgbClr val="FF0000"/>
                </a:solidFill>
                <a:latin typeface="Guttman Adii" panose="02010401010101010101" pitchFamily="2" charset="-79"/>
                <a:cs typeface="Guttman Adii" panose="02010401010101010101" pitchFamily="2" charset="-79"/>
              </a:rPr>
              <a:t>מאפיינים בולטים בסיפורי אברהם</a:t>
            </a:r>
            <a:endParaRPr lang="he-IL" sz="1400" dirty="0">
              <a:solidFill>
                <a:srgbClr val="FF0000"/>
              </a:solidFill>
              <a:latin typeface="Guttman Adii" panose="02010401010101010101" pitchFamily="2" charset="-79"/>
              <a:cs typeface="Guttman Adii" panose="02010401010101010101" pitchFamily="2" charset="-79"/>
            </a:endParaRPr>
          </a:p>
        </p:txBody>
      </p:sp>
      <p:sp>
        <p:nvSpPr>
          <p:cNvPr id="3" name="TextBox 2">
            <a:extLst>
              <a:ext uri="{FF2B5EF4-FFF2-40B4-BE49-F238E27FC236}">
                <a16:creationId xmlns:a16="http://schemas.microsoft.com/office/drawing/2014/main" id="{8AC81315-FA37-4286-B96D-2E9EBE835C9A}"/>
              </a:ext>
            </a:extLst>
          </p:cNvPr>
          <p:cNvSpPr txBox="1"/>
          <p:nvPr/>
        </p:nvSpPr>
        <p:spPr>
          <a:xfrm>
            <a:off x="110169" y="1561216"/>
            <a:ext cx="5387248" cy="4739759"/>
          </a:xfrm>
          <a:prstGeom prst="rect">
            <a:avLst/>
          </a:prstGeom>
          <a:noFill/>
          <a:ln w="76200">
            <a:solidFill>
              <a:schemeClr val="accent1"/>
            </a:solidFill>
          </a:ln>
        </p:spPr>
        <p:txBody>
          <a:bodyPr wrap="square" rtlCol="1">
            <a:spAutoFit/>
          </a:bodyPr>
          <a:lstStyle/>
          <a:p>
            <a:pPr algn="ctr"/>
            <a:r>
              <a:rPr lang="he-IL" sz="3600" b="1" u="sng" dirty="0">
                <a:solidFill>
                  <a:srgbClr val="0070C0"/>
                </a:solidFill>
                <a:latin typeface="Guttman Adii" panose="02010401010101010101" pitchFamily="2" charset="-79"/>
                <a:cs typeface="Guttman Adii" panose="02010401010101010101" pitchFamily="2" charset="-79"/>
              </a:rPr>
              <a:t>מסעות</a:t>
            </a:r>
            <a:r>
              <a:rPr lang="he-IL" sz="3600" b="1" dirty="0">
                <a:solidFill>
                  <a:srgbClr val="0070C0"/>
                </a:solidFill>
                <a:latin typeface="Guttman Adii" panose="02010401010101010101" pitchFamily="2" charset="-79"/>
                <a:cs typeface="Guttman Adii" panose="02010401010101010101" pitchFamily="2" charset="-79"/>
              </a:rPr>
              <a:t> </a:t>
            </a:r>
          </a:p>
          <a:p>
            <a:pPr algn="ctr"/>
            <a:r>
              <a:rPr lang="he-IL" sz="3600" b="1" dirty="0">
                <a:solidFill>
                  <a:srgbClr val="0070C0"/>
                </a:solidFill>
                <a:latin typeface="Guttman Adii" panose="02010401010101010101" pitchFamily="2" charset="-79"/>
                <a:cs typeface="Guttman Adii" panose="02010401010101010101" pitchFamily="2" charset="-79"/>
              </a:rPr>
              <a:t>אל הארץ בארץ, מן הארץ</a:t>
            </a:r>
          </a:p>
          <a:p>
            <a:pPr algn="ctr"/>
            <a:endParaRPr lang="he-IL" sz="3600" b="1" dirty="0">
              <a:solidFill>
                <a:srgbClr val="0070C0"/>
              </a:solidFill>
              <a:latin typeface="Guttman Adii" panose="02010401010101010101" pitchFamily="2" charset="-79"/>
              <a:cs typeface="Guttman Adii" panose="02010401010101010101" pitchFamily="2" charset="-79"/>
            </a:endParaRPr>
          </a:p>
          <a:p>
            <a:pPr algn="ctr"/>
            <a:endParaRPr lang="he-IL" sz="3600" b="1" dirty="0">
              <a:solidFill>
                <a:srgbClr val="0070C0"/>
              </a:solidFill>
              <a:latin typeface="Guttman Adii" panose="02010401010101010101" pitchFamily="2" charset="-79"/>
              <a:cs typeface="Guttman Adii" panose="02010401010101010101" pitchFamily="2" charset="-79"/>
            </a:endParaRPr>
          </a:p>
          <a:p>
            <a:pPr algn="ctr"/>
            <a:endParaRPr lang="he-IL" sz="3600" b="1" dirty="0">
              <a:solidFill>
                <a:srgbClr val="0070C0"/>
              </a:solidFill>
              <a:latin typeface="Guttman Adii" panose="02010401010101010101" pitchFamily="2" charset="-79"/>
              <a:cs typeface="Guttman Adii" panose="02010401010101010101" pitchFamily="2" charset="-79"/>
            </a:endParaRPr>
          </a:p>
          <a:p>
            <a:pPr algn="ctr"/>
            <a:endParaRPr lang="he-IL" sz="3600" b="1" dirty="0">
              <a:solidFill>
                <a:srgbClr val="0070C0"/>
              </a:solidFill>
              <a:latin typeface="Guttman Adii" panose="02010401010101010101" pitchFamily="2" charset="-79"/>
              <a:cs typeface="Guttman Adii" panose="02010401010101010101" pitchFamily="2" charset="-79"/>
            </a:endParaRPr>
          </a:p>
          <a:p>
            <a:pPr algn="ctr"/>
            <a:endParaRPr lang="he-IL" sz="3600" b="1" dirty="0">
              <a:solidFill>
                <a:srgbClr val="0070C0"/>
              </a:solidFill>
              <a:latin typeface="Guttman Adii" panose="02010401010101010101" pitchFamily="2" charset="-79"/>
              <a:cs typeface="Guttman Adii" panose="02010401010101010101" pitchFamily="2" charset="-79"/>
            </a:endParaRPr>
          </a:p>
          <a:p>
            <a:pPr algn="ctr"/>
            <a:endParaRPr lang="he-IL" sz="3600" b="1" dirty="0">
              <a:solidFill>
                <a:srgbClr val="0070C0"/>
              </a:solidFill>
              <a:latin typeface="Guttman Adii" panose="02010401010101010101" pitchFamily="2" charset="-79"/>
              <a:cs typeface="Guttman Adii" panose="02010401010101010101" pitchFamily="2" charset="-79"/>
            </a:endParaRPr>
          </a:p>
          <a:p>
            <a:pPr algn="ctr"/>
            <a:endParaRPr lang="he-IL" sz="1400" b="1" dirty="0">
              <a:solidFill>
                <a:srgbClr val="0070C0"/>
              </a:solidFill>
              <a:latin typeface="Guttman Adii" panose="02010401010101010101" pitchFamily="2" charset="-79"/>
              <a:cs typeface="Guttman Adii" panose="02010401010101010101" pitchFamily="2" charset="-79"/>
            </a:endParaRPr>
          </a:p>
        </p:txBody>
      </p:sp>
      <p:sp>
        <p:nvSpPr>
          <p:cNvPr id="5" name="TextBox 4">
            <a:extLst>
              <a:ext uri="{FF2B5EF4-FFF2-40B4-BE49-F238E27FC236}">
                <a16:creationId xmlns:a16="http://schemas.microsoft.com/office/drawing/2014/main" id="{84C2DD36-9367-4C1F-9F8A-936F9420EC0A}"/>
              </a:ext>
            </a:extLst>
          </p:cNvPr>
          <p:cNvSpPr txBox="1"/>
          <p:nvPr/>
        </p:nvSpPr>
        <p:spPr>
          <a:xfrm>
            <a:off x="5960125" y="1464634"/>
            <a:ext cx="6121706" cy="4739759"/>
          </a:xfrm>
          <a:prstGeom prst="rect">
            <a:avLst/>
          </a:prstGeom>
          <a:noFill/>
          <a:ln w="76200">
            <a:solidFill>
              <a:srgbClr val="FFC000"/>
            </a:solidFill>
          </a:ln>
        </p:spPr>
        <p:txBody>
          <a:bodyPr wrap="square" rtlCol="1">
            <a:spAutoFit/>
          </a:bodyPr>
          <a:lstStyle/>
          <a:p>
            <a:r>
              <a:rPr lang="he-IL" sz="3600" b="1" dirty="0">
                <a:solidFill>
                  <a:schemeClr val="accent2"/>
                </a:solidFill>
                <a:latin typeface="Guttman Adii" panose="02010401010101010101" pitchFamily="2" charset="-79"/>
                <a:cs typeface="Guttman Adii" panose="02010401010101010101" pitchFamily="2" charset="-79"/>
              </a:rPr>
              <a:t>         חסד</a:t>
            </a:r>
          </a:p>
          <a:p>
            <a:pPr algn="ctr"/>
            <a:endParaRPr lang="he-IL" sz="3600" dirty="0">
              <a:solidFill>
                <a:schemeClr val="accent2"/>
              </a:solidFill>
              <a:latin typeface="Guttman Adii" panose="02010401010101010101" pitchFamily="2" charset="-79"/>
              <a:cs typeface="Guttman Adii" panose="02010401010101010101" pitchFamily="2" charset="-79"/>
            </a:endParaRPr>
          </a:p>
          <a:p>
            <a:pPr algn="ctr"/>
            <a:endParaRPr lang="he-IL" sz="3600" dirty="0">
              <a:solidFill>
                <a:schemeClr val="accent2"/>
              </a:solidFill>
              <a:latin typeface="Guttman Adii" panose="02010401010101010101" pitchFamily="2" charset="-79"/>
              <a:cs typeface="Guttman Adii" panose="02010401010101010101" pitchFamily="2" charset="-79"/>
            </a:endParaRPr>
          </a:p>
          <a:p>
            <a:pPr algn="ctr"/>
            <a:endParaRPr lang="he-IL" sz="3600" dirty="0">
              <a:solidFill>
                <a:schemeClr val="accent2"/>
              </a:solidFill>
              <a:latin typeface="Guttman Adii" panose="02010401010101010101" pitchFamily="2" charset="-79"/>
              <a:cs typeface="Guttman Adii" panose="02010401010101010101" pitchFamily="2" charset="-79"/>
            </a:endParaRPr>
          </a:p>
          <a:p>
            <a:pPr algn="ctr"/>
            <a:endParaRPr lang="he-IL" sz="3600" dirty="0">
              <a:solidFill>
                <a:schemeClr val="accent2"/>
              </a:solidFill>
              <a:latin typeface="Guttman Adii" panose="02010401010101010101" pitchFamily="2" charset="-79"/>
              <a:cs typeface="Guttman Adii" panose="02010401010101010101" pitchFamily="2" charset="-79"/>
            </a:endParaRPr>
          </a:p>
          <a:p>
            <a:pPr algn="ctr"/>
            <a:endParaRPr lang="he-IL" sz="3600" dirty="0">
              <a:solidFill>
                <a:schemeClr val="accent2"/>
              </a:solidFill>
              <a:latin typeface="Guttman Adii" panose="02010401010101010101" pitchFamily="2" charset="-79"/>
              <a:cs typeface="Guttman Adii" panose="02010401010101010101" pitchFamily="2" charset="-79"/>
            </a:endParaRPr>
          </a:p>
          <a:p>
            <a:pPr algn="ctr"/>
            <a:endParaRPr lang="he-IL" sz="3600" dirty="0">
              <a:solidFill>
                <a:schemeClr val="accent2"/>
              </a:solidFill>
              <a:latin typeface="Guttman Adii" panose="02010401010101010101" pitchFamily="2" charset="-79"/>
              <a:cs typeface="Guttman Adii" panose="02010401010101010101" pitchFamily="2" charset="-79"/>
            </a:endParaRPr>
          </a:p>
          <a:p>
            <a:pPr algn="ctr"/>
            <a:endParaRPr lang="he-IL" sz="3600" dirty="0">
              <a:solidFill>
                <a:schemeClr val="accent2"/>
              </a:solidFill>
              <a:latin typeface="Guttman Adii" panose="02010401010101010101" pitchFamily="2" charset="-79"/>
              <a:cs typeface="Guttman Adii" panose="02010401010101010101" pitchFamily="2" charset="-79"/>
            </a:endParaRPr>
          </a:p>
          <a:p>
            <a:pPr algn="ctr"/>
            <a:endParaRPr lang="he-IL" sz="1400" dirty="0">
              <a:solidFill>
                <a:schemeClr val="accent2"/>
              </a:solidFill>
              <a:latin typeface="Guttman Adii" panose="02010401010101010101" pitchFamily="2" charset="-79"/>
              <a:cs typeface="Guttman Adii" panose="02010401010101010101" pitchFamily="2" charset="-79"/>
            </a:endParaRPr>
          </a:p>
        </p:txBody>
      </p:sp>
      <p:pic>
        <p:nvPicPr>
          <p:cNvPr id="8" name="Picture 4" descr="×ª××¦××ª ×ª××× × ×¢×××¨ ×××¨×× ×××× ×">
            <a:extLst>
              <a:ext uri="{FF2B5EF4-FFF2-40B4-BE49-F238E27FC236}">
                <a16:creationId xmlns:a16="http://schemas.microsoft.com/office/drawing/2014/main" id="{CA870F4E-5BFC-4546-B332-28FAAD61F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23" y="2739481"/>
            <a:ext cx="4266740" cy="3464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ª××¦××ª ×ª××× × ×¢×××¨ ×××¨×× ×××× ×">
            <a:extLst>
              <a:ext uri="{FF2B5EF4-FFF2-40B4-BE49-F238E27FC236}">
                <a16:creationId xmlns:a16="http://schemas.microsoft.com/office/drawing/2014/main" id="{5CDF6EF2-3B51-41AE-A4C2-11019707D6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33"/>
          <a:stretch/>
        </p:blipFill>
        <p:spPr bwMode="auto">
          <a:xfrm>
            <a:off x="8085689" y="2216350"/>
            <a:ext cx="3855226" cy="38516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C873EE-793C-46EF-BF3A-F8E7DD5CA003}"/>
              </a:ext>
            </a:extLst>
          </p:cNvPr>
          <p:cNvSpPr txBox="1"/>
          <p:nvPr/>
        </p:nvSpPr>
        <p:spPr>
          <a:xfrm>
            <a:off x="6096000" y="1939401"/>
            <a:ext cx="1792212" cy="646331"/>
          </a:xfrm>
          <a:prstGeom prst="rect">
            <a:avLst/>
          </a:prstGeom>
          <a:noFill/>
          <a:ln w="28575">
            <a:solidFill>
              <a:schemeClr val="accent2"/>
            </a:solidFill>
          </a:ln>
        </p:spPr>
        <p:txBody>
          <a:bodyPr wrap="square" rtlCol="1">
            <a:spAutoFit/>
          </a:bodyPr>
          <a:lstStyle/>
          <a:p>
            <a:pPr algn="ctr"/>
            <a:r>
              <a:rPr lang="he-IL" b="1" dirty="0">
                <a:solidFill>
                  <a:schemeClr val="accent2"/>
                </a:solidFill>
                <a:latin typeface="Guttman Adii" panose="02010401010101010101" pitchFamily="2" charset="-79"/>
                <a:cs typeface="Guttman Adii" panose="02010401010101010101" pitchFamily="2" charset="-79"/>
              </a:rPr>
              <a:t>אירוח האנשים </a:t>
            </a:r>
          </a:p>
          <a:p>
            <a:pPr algn="ctr"/>
            <a:r>
              <a:rPr lang="he-IL" b="1" dirty="0">
                <a:solidFill>
                  <a:schemeClr val="accent2"/>
                </a:solidFill>
                <a:latin typeface="Guttman Adii" panose="02010401010101010101" pitchFamily="2" charset="-79"/>
                <a:cs typeface="Guttman Adii" panose="02010401010101010101" pitchFamily="2" charset="-79"/>
              </a:rPr>
              <a:t>ביד רחבה</a:t>
            </a:r>
          </a:p>
        </p:txBody>
      </p:sp>
      <p:sp>
        <p:nvSpPr>
          <p:cNvPr id="9" name="TextBox 8">
            <a:extLst>
              <a:ext uri="{FF2B5EF4-FFF2-40B4-BE49-F238E27FC236}">
                <a16:creationId xmlns:a16="http://schemas.microsoft.com/office/drawing/2014/main" id="{A5B7E50D-99FD-4C17-8621-57CC316176AC}"/>
              </a:ext>
            </a:extLst>
          </p:cNvPr>
          <p:cNvSpPr txBox="1"/>
          <p:nvPr/>
        </p:nvSpPr>
        <p:spPr>
          <a:xfrm>
            <a:off x="6078779" y="2882793"/>
            <a:ext cx="1775556" cy="646331"/>
          </a:xfrm>
          <a:prstGeom prst="rect">
            <a:avLst/>
          </a:prstGeom>
          <a:noFill/>
          <a:ln w="38100">
            <a:solidFill>
              <a:schemeClr val="accent2"/>
            </a:solidFill>
          </a:ln>
        </p:spPr>
        <p:txBody>
          <a:bodyPr wrap="square" rtlCol="1">
            <a:spAutoFit/>
          </a:bodyPr>
          <a:lstStyle/>
          <a:p>
            <a:pPr algn="ctr"/>
            <a:r>
              <a:rPr lang="he-IL" b="1" dirty="0">
                <a:solidFill>
                  <a:schemeClr val="accent2"/>
                </a:solidFill>
                <a:latin typeface="Guttman Adii" panose="02010401010101010101" pitchFamily="2" charset="-79"/>
                <a:cs typeface="Guttman Adii" panose="02010401010101010101" pitchFamily="2" charset="-79"/>
              </a:rPr>
              <a:t>בקשה מה'</a:t>
            </a:r>
          </a:p>
          <a:p>
            <a:pPr algn="ctr"/>
            <a:r>
              <a:rPr lang="he-IL" b="1" dirty="0">
                <a:solidFill>
                  <a:schemeClr val="accent2"/>
                </a:solidFill>
                <a:latin typeface="Guttman Adii" panose="02010401010101010101" pitchFamily="2" charset="-79"/>
                <a:cs typeface="Guttman Adii" panose="02010401010101010101" pitchFamily="2" charset="-79"/>
              </a:rPr>
              <a:t>לרחם על סדום</a:t>
            </a:r>
          </a:p>
        </p:txBody>
      </p:sp>
      <p:sp>
        <p:nvSpPr>
          <p:cNvPr id="11" name="TextBox 10">
            <a:extLst>
              <a:ext uri="{FF2B5EF4-FFF2-40B4-BE49-F238E27FC236}">
                <a16:creationId xmlns:a16="http://schemas.microsoft.com/office/drawing/2014/main" id="{9B76C333-D251-49CF-BA4B-E2CB81D44A78}"/>
              </a:ext>
            </a:extLst>
          </p:cNvPr>
          <p:cNvSpPr txBox="1"/>
          <p:nvPr/>
        </p:nvSpPr>
        <p:spPr>
          <a:xfrm>
            <a:off x="6111485" y="3906814"/>
            <a:ext cx="1702340" cy="646331"/>
          </a:xfrm>
          <a:prstGeom prst="rect">
            <a:avLst/>
          </a:prstGeom>
          <a:noFill/>
          <a:ln w="38100">
            <a:solidFill>
              <a:schemeClr val="accent2"/>
            </a:solidFill>
          </a:ln>
        </p:spPr>
        <p:txBody>
          <a:bodyPr wrap="square" rtlCol="1">
            <a:spAutoFit/>
          </a:bodyPr>
          <a:lstStyle/>
          <a:p>
            <a:pPr algn="ctr"/>
            <a:r>
              <a:rPr lang="he-IL" b="1" dirty="0">
                <a:solidFill>
                  <a:schemeClr val="accent2"/>
                </a:solidFill>
                <a:latin typeface="Guttman Adii" panose="02010401010101010101" pitchFamily="2" charset="-79"/>
                <a:cs typeface="Guttman Adii" panose="02010401010101010101" pitchFamily="2" charset="-79"/>
              </a:rPr>
              <a:t>מציל את לוט ואנשי עירו</a:t>
            </a:r>
          </a:p>
        </p:txBody>
      </p:sp>
      <p:sp>
        <p:nvSpPr>
          <p:cNvPr id="12" name="TextBox 11">
            <a:extLst>
              <a:ext uri="{FF2B5EF4-FFF2-40B4-BE49-F238E27FC236}">
                <a16:creationId xmlns:a16="http://schemas.microsoft.com/office/drawing/2014/main" id="{6E3E61C3-31F5-49BD-A7CF-3B7EDDD6E45D}"/>
              </a:ext>
            </a:extLst>
          </p:cNvPr>
          <p:cNvSpPr txBox="1"/>
          <p:nvPr/>
        </p:nvSpPr>
        <p:spPr>
          <a:xfrm>
            <a:off x="6111485" y="4891849"/>
            <a:ext cx="1720097" cy="923330"/>
          </a:xfrm>
          <a:prstGeom prst="rect">
            <a:avLst/>
          </a:prstGeom>
          <a:noFill/>
          <a:ln w="38100">
            <a:solidFill>
              <a:schemeClr val="accent2"/>
            </a:solidFill>
          </a:ln>
        </p:spPr>
        <p:txBody>
          <a:bodyPr wrap="square" rtlCol="1">
            <a:spAutoFit/>
          </a:bodyPr>
          <a:lstStyle/>
          <a:p>
            <a:pPr algn="ctr"/>
            <a:r>
              <a:rPr lang="he-IL" b="1" dirty="0">
                <a:solidFill>
                  <a:schemeClr val="accent2"/>
                </a:solidFill>
                <a:latin typeface="Guttman Adii" panose="02010401010101010101" pitchFamily="2" charset="-79"/>
                <a:cs typeface="Guttman Adii" panose="02010401010101010101" pitchFamily="2" charset="-79"/>
              </a:rPr>
              <a:t>מסרב לגרש </a:t>
            </a:r>
          </a:p>
          <a:p>
            <a:pPr algn="ctr"/>
            <a:r>
              <a:rPr lang="he-IL" b="1" dirty="0">
                <a:solidFill>
                  <a:schemeClr val="accent2"/>
                </a:solidFill>
                <a:latin typeface="Guttman Adii" panose="02010401010101010101" pitchFamily="2" charset="-79"/>
                <a:cs typeface="Guttman Adii" panose="02010401010101010101" pitchFamily="2" charset="-79"/>
              </a:rPr>
              <a:t>את הגר וישמעאל</a:t>
            </a:r>
          </a:p>
          <a:p>
            <a:pPr algn="ctr"/>
            <a:r>
              <a:rPr lang="he-IL" b="1" dirty="0">
                <a:solidFill>
                  <a:schemeClr val="accent2"/>
                </a:solidFill>
                <a:latin typeface="Guttman Adii" panose="02010401010101010101" pitchFamily="2" charset="-79"/>
                <a:cs typeface="Guttman Adii" panose="02010401010101010101" pitchFamily="2" charset="-79"/>
              </a:rPr>
              <a:t>עד שה' מכריחו</a:t>
            </a:r>
          </a:p>
        </p:txBody>
      </p:sp>
    </p:spTree>
    <p:extLst>
      <p:ext uri="{BB962C8B-B14F-4D97-AF65-F5344CB8AC3E}">
        <p14:creationId xmlns:p14="http://schemas.microsoft.com/office/powerpoint/2010/main" val="17171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2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2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7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27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P spid="9"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 ×× ×¢×">
            <a:extLst>
              <a:ext uri="{FF2B5EF4-FFF2-40B4-BE49-F238E27FC236}">
                <a16:creationId xmlns:a16="http://schemas.microsoft.com/office/drawing/2014/main" id="{7EE3F047-C259-42EB-BEF7-27357632CA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46" t="22141" r="-6046" b="20412"/>
          <a:stretch/>
        </p:blipFill>
        <p:spPr bwMode="auto">
          <a:xfrm>
            <a:off x="1216878" y="274843"/>
            <a:ext cx="4879122" cy="6308313"/>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9C040145-B35E-442F-AE38-34E481A38973}"/>
              </a:ext>
            </a:extLst>
          </p:cNvPr>
          <p:cNvSpPr/>
          <p:nvPr/>
        </p:nvSpPr>
        <p:spPr>
          <a:xfrm>
            <a:off x="5204889" y="274843"/>
            <a:ext cx="585418" cy="461665"/>
          </a:xfrm>
          <a:prstGeom prst="rect">
            <a:avLst/>
          </a:prstGeom>
          <a:solidFill>
            <a:schemeClr val="bg1"/>
          </a:solidFill>
        </p:spPr>
        <p:txBody>
          <a:bodyPr wrap="none">
            <a:spAutoFit/>
          </a:bodyPr>
          <a:lstStyle/>
          <a:p>
            <a:r>
              <a:rPr lang="he-IL" sz="2400" dirty="0" err="1">
                <a:solidFill>
                  <a:srgbClr val="FF0000"/>
                </a:solidFill>
                <a:latin typeface="Guttman Adii" panose="02010401010101010101" pitchFamily="2" charset="-79"/>
                <a:cs typeface="Guttman Adii" panose="02010401010101010101" pitchFamily="2" charset="-79"/>
              </a:rPr>
              <a:t>חרן</a:t>
            </a:r>
            <a:endParaRPr lang="he-IL" dirty="0"/>
          </a:p>
        </p:txBody>
      </p:sp>
      <p:sp>
        <p:nvSpPr>
          <p:cNvPr id="4" name="מלבן 3">
            <a:extLst>
              <a:ext uri="{FF2B5EF4-FFF2-40B4-BE49-F238E27FC236}">
                <a16:creationId xmlns:a16="http://schemas.microsoft.com/office/drawing/2014/main" id="{6AFAD5B0-7BD1-4A9D-8379-273599F4F931}"/>
              </a:ext>
            </a:extLst>
          </p:cNvPr>
          <p:cNvSpPr/>
          <p:nvPr/>
        </p:nvSpPr>
        <p:spPr>
          <a:xfrm>
            <a:off x="448940" y="6121491"/>
            <a:ext cx="877163" cy="461665"/>
          </a:xfrm>
          <a:prstGeom prst="rect">
            <a:avLst/>
          </a:prstGeom>
          <a:solidFill>
            <a:schemeClr val="bg1"/>
          </a:solidFill>
        </p:spPr>
        <p:txBody>
          <a:bodyPr wrap="none">
            <a:spAutoFit/>
          </a:bodyPr>
          <a:lstStyle/>
          <a:p>
            <a:r>
              <a:rPr lang="he-IL" sz="2400" dirty="0">
                <a:solidFill>
                  <a:srgbClr val="FF0000"/>
                </a:solidFill>
                <a:latin typeface="Guttman Adii" panose="02010401010101010101" pitchFamily="2" charset="-79"/>
                <a:cs typeface="Guttman Adii" panose="02010401010101010101" pitchFamily="2" charset="-79"/>
              </a:rPr>
              <a:t>מצרים</a:t>
            </a:r>
            <a:endParaRPr lang="he-IL" dirty="0"/>
          </a:p>
        </p:txBody>
      </p:sp>
      <p:sp>
        <p:nvSpPr>
          <p:cNvPr id="3" name="מלבן 2">
            <a:extLst>
              <a:ext uri="{FF2B5EF4-FFF2-40B4-BE49-F238E27FC236}">
                <a16:creationId xmlns:a16="http://schemas.microsoft.com/office/drawing/2014/main" id="{27D3EC40-00C9-4AD3-9BF3-B106FE148A86}"/>
              </a:ext>
            </a:extLst>
          </p:cNvPr>
          <p:cNvSpPr/>
          <p:nvPr/>
        </p:nvSpPr>
        <p:spPr>
          <a:xfrm>
            <a:off x="6863938" y="2047887"/>
            <a:ext cx="4879122" cy="2123658"/>
          </a:xfrm>
          <a:prstGeom prst="rect">
            <a:avLst/>
          </a:prstGeom>
          <a:solidFill>
            <a:schemeClr val="bg1"/>
          </a:solidFill>
        </p:spPr>
        <p:txBody>
          <a:bodyPr wrap="square">
            <a:spAutoFit/>
          </a:bodyPr>
          <a:lstStyle/>
          <a:p>
            <a:pPr algn="ctr"/>
            <a:r>
              <a:rPr lang="he-IL" sz="6600" dirty="0">
                <a:solidFill>
                  <a:srgbClr val="FF0000"/>
                </a:solidFill>
                <a:latin typeface="Guttman Adii" panose="02010401010101010101" pitchFamily="2" charset="-79"/>
                <a:cs typeface="Guttman Adii" panose="02010401010101010101" pitchFamily="2" charset="-79"/>
              </a:rPr>
              <a:t>מפת מסעות </a:t>
            </a:r>
          </a:p>
          <a:p>
            <a:pPr algn="ctr"/>
            <a:r>
              <a:rPr lang="he-IL" sz="6600" dirty="0">
                <a:solidFill>
                  <a:srgbClr val="FF0000"/>
                </a:solidFill>
                <a:latin typeface="Guttman Adii" panose="02010401010101010101" pitchFamily="2" charset="-79"/>
                <a:cs typeface="Guttman Adii" panose="02010401010101010101" pitchFamily="2" charset="-79"/>
              </a:rPr>
              <a:t>אברהם בארץ</a:t>
            </a:r>
            <a:endParaRPr lang="he-IL" sz="6600" dirty="0"/>
          </a:p>
        </p:txBody>
      </p:sp>
    </p:spTree>
    <p:extLst>
      <p:ext uri="{BB962C8B-B14F-4D97-AF65-F5344CB8AC3E}">
        <p14:creationId xmlns:p14="http://schemas.microsoft.com/office/powerpoint/2010/main" val="62572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945615" y="102131"/>
            <a:ext cx="10638622" cy="1169551"/>
          </a:xfrm>
          <a:prstGeom prst="rect">
            <a:avLst/>
          </a:prstGeom>
          <a:noFill/>
        </p:spPr>
        <p:txBody>
          <a:bodyPr wrap="square" rtlCol="1">
            <a:spAutoFit/>
          </a:bodyPr>
          <a:lstStyle/>
          <a:p>
            <a:pPr algn="ctr"/>
            <a:r>
              <a:rPr lang="he-IL" sz="6600" b="1" u="sng" dirty="0">
                <a:solidFill>
                  <a:srgbClr val="FF0000"/>
                </a:solidFill>
                <a:latin typeface="Guttman Adii" panose="02010401010101010101" pitchFamily="2" charset="-79"/>
                <a:cs typeface="Guttman Adii" panose="02010401010101010101" pitchFamily="2" charset="-79"/>
              </a:rPr>
              <a:t>הבטחות הארץ לאברהם</a:t>
            </a:r>
            <a:r>
              <a:rPr lang="en-US" sz="6600" b="1" u="sng" dirty="0">
                <a:solidFill>
                  <a:srgbClr val="FF0000"/>
                </a:solidFill>
                <a:latin typeface="Guttman Adii" panose="02010401010101010101" pitchFamily="2" charset="-79"/>
                <a:cs typeface="Guttman Adii" panose="02010401010101010101" pitchFamily="2" charset="-79"/>
              </a:rPr>
              <a:t/>
            </a:r>
            <a:br>
              <a:rPr lang="en-US" sz="6600" b="1" u="sng" dirty="0">
                <a:solidFill>
                  <a:srgbClr val="FF0000"/>
                </a:solidFill>
                <a:latin typeface="Guttman Adii" panose="02010401010101010101" pitchFamily="2" charset="-79"/>
                <a:cs typeface="Guttman Adii" panose="02010401010101010101" pitchFamily="2" charset="-79"/>
              </a:rPr>
            </a:br>
            <a:r>
              <a:rPr lang="he-IL" sz="400" b="1" u="sng" dirty="0">
                <a:solidFill>
                  <a:srgbClr val="FF0000"/>
                </a:solidFill>
                <a:latin typeface="Guttman Adii" panose="02010401010101010101" pitchFamily="2" charset="-79"/>
                <a:cs typeface="Guttman Adii" panose="02010401010101010101" pitchFamily="2" charset="-79"/>
              </a:rPr>
              <a:t> </a:t>
            </a:r>
            <a:endParaRPr lang="he-IL" b="1" u="sng" dirty="0">
              <a:solidFill>
                <a:srgbClr val="FF0000"/>
              </a:solidFill>
              <a:latin typeface="Guttman Adii" panose="02010401010101010101" pitchFamily="2" charset="-79"/>
              <a:cs typeface="Guttman Adii" panose="02010401010101010101" pitchFamily="2" charset="-79"/>
            </a:endParaRPr>
          </a:p>
        </p:txBody>
      </p:sp>
      <p:sp>
        <p:nvSpPr>
          <p:cNvPr id="3" name="TextBox 2">
            <a:extLst>
              <a:ext uri="{FF2B5EF4-FFF2-40B4-BE49-F238E27FC236}">
                <a16:creationId xmlns:a16="http://schemas.microsoft.com/office/drawing/2014/main" id="{A0BDCE78-6DDD-487D-9826-365AD91656D9}"/>
              </a:ext>
            </a:extLst>
          </p:cNvPr>
          <p:cNvSpPr txBox="1"/>
          <p:nvPr/>
        </p:nvSpPr>
        <p:spPr>
          <a:xfrm>
            <a:off x="3992695" y="1499660"/>
            <a:ext cx="2458600" cy="4439677"/>
          </a:xfrm>
          <a:prstGeom prst="rect">
            <a:avLst/>
          </a:prstGeom>
          <a:noFill/>
          <a:ln w="57150">
            <a:solidFill>
              <a:srgbClr val="7030A0"/>
            </a:solidFill>
          </a:ln>
        </p:spPr>
        <p:txBody>
          <a:bodyPr wrap="square" rtlCol="1">
            <a:spAutoFit/>
          </a:bodyPr>
          <a:lstStyle/>
          <a:p>
            <a:pPr algn="ctr"/>
            <a:r>
              <a:rPr lang="he-IL" sz="4400" dirty="0">
                <a:solidFill>
                  <a:srgbClr val="FF0000"/>
                </a:solidFill>
                <a:latin typeface="Guttman Adii" panose="02010401010101010101" pitchFamily="2" charset="-79"/>
                <a:cs typeface="Guttman Adii" panose="02010401010101010101" pitchFamily="2" charset="-79"/>
              </a:rPr>
              <a:t> </a:t>
            </a:r>
            <a:r>
              <a:rPr lang="he-IL" sz="3600" b="1" u="sng" dirty="0">
                <a:solidFill>
                  <a:srgbClr val="7030A0"/>
                </a:solidFill>
                <a:latin typeface="Guttman Adii" panose="02010401010101010101" pitchFamily="2" charset="-79"/>
                <a:cs typeface="Guttman Adii" panose="02010401010101010101" pitchFamily="2" charset="-79"/>
              </a:rPr>
              <a:t>פרק טו</a:t>
            </a:r>
          </a:p>
          <a:p>
            <a:pPr algn="ctr"/>
            <a:endParaRPr lang="he-IL" sz="1050" dirty="0">
              <a:solidFill>
                <a:srgbClr val="7030A0"/>
              </a:solidFill>
              <a:latin typeface="Guttman Adii" panose="02010401010101010101" pitchFamily="2" charset="-79"/>
              <a:cs typeface="Guttman Adii" panose="02010401010101010101" pitchFamily="2" charset="-79"/>
            </a:endParaRPr>
          </a:p>
          <a:p>
            <a:pPr algn="ctr"/>
            <a:r>
              <a:rPr lang="he-IL" sz="2800" dirty="0">
                <a:solidFill>
                  <a:srgbClr val="7030A0"/>
                </a:solidFill>
                <a:latin typeface="Guttman Adii" panose="02010401010101010101" pitchFamily="2" charset="-79"/>
                <a:cs typeface="Guttman Adii" panose="02010401010101010101" pitchFamily="2" charset="-79"/>
              </a:rPr>
              <a:t>במחזה בלילה</a:t>
            </a:r>
            <a:endParaRPr lang="he-IL" sz="1000" dirty="0">
              <a:solidFill>
                <a:srgbClr val="7030A0"/>
              </a:solidFill>
              <a:latin typeface="Guttman Adii" panose="02010401010101010101" pitchFamily="2" charset="-79"/>
              <a:cs typeface="Guttman Adii" panose="02010401010101010101" pitchFamily="2" charset="-79"/>
            </a:endParaRPr>
          </a:p>
          <a:p>
            <a:pPr algn="ctr"/>
            <a:r>
              <a:rPr lang="he-IL" sz="1600" dirty="0">
                <a:solidFill>
                  <a:srgbClr val="7030A0"/>
                </a:solidFill>
                <a:latin typeface="Guttman Adii" panose="02010401010101010101" pitchFamily="2" charset="-79"/>
                <a:cs typeface="Guttman Adii" panose="02010401010101010101" pitchFamily="2" charset="-79"/>
              </a:rPr>
              <a:t>"אני ה' אשר הוצאתיך מאור-כשדים לתת לך את הארץ הזאת לרשתה"</a:t>
            </a:r>
          </a:p>
          <a:p>
            <a:pPr algn="ctr"/>
            <a:endParaRPr lang="he-IL" sz="1400" dirty="0">
              <a:solidFill>
                <a:srgbClr val="7030A0"/>
              </a:solidFill>
              <a:latin typeface="Guttman Adii" panose="02010401010101010101" pitchFamily="2" charset="-79"/>
              <a:cs typeface="Guttman Adii" panose="02010401010101010101" pitchFamily="2" charset="-79"/>
            </a:endParaRPr>
          </a:p>
          <a:p>
            <a:pPr algn="ctr"/>
            <a:r>
              <a:rPr lang="he-IL" sz="2000" b="1" dirty="0">
                <a:solidFill>
                  <a:srgbClr val="7030A0"/>
                </a:solidFill>
                <a:latin typeface="Guttman Adii" panose="02010401010101010101" pitchFamily="2" charset="-79"/>
                <a:cs typeface="Guttman Adii" panose="02010401010101010101" pitchFamily="2" charset="-79"/>
              </a:rPr>
              <a:t>בברית בין הבתרים</a:t>
            </a:r>
          </a:p>
          <a:p>
            <a:pPr algn="ctr"/>
            <a:r>
              <a:rPr lang="he-IL" sz="1600" dirty="0">
                <a:solidFill>
                  <a:srgbClr val="7030A0"/>
                </a:solidFill>
                <a:latin typeface="Guttman Adii" panose="02010401010101010101" pitchFamily="2" charset="-79"/>
                <a:cs typeface="Guttman Adii" panose="02010401010101010101" pitchFamily="2" charset="-79"/>
              </a:rPr>
              <a:t>"לזרעך נתתי את הארץ מנהר מצרים ועד הנהר הגדול נהר פרת, את הקיני ואת </a:t>
            </a:r>
            <a:r>
              <a:rPr lang="he-IL" sz="1600" dirty="0" err="1">
                <a:solidFill>
                  <a:srgbClr val="7030A0"/>
                </a:solidFill>
                <a:latin typeface="Guttman Adii" panose="02010401010101010101" pitchFamily="2" charset="-79"/>
                <a:cs typeface="Guttman Adii" panose="02010401010101010101" pitchFamily="2" charset="-79"/>
              </a:rPr>
              <a:t>הקניזי</a:t>
            </a:r>
            <a:r>
              <a:rPr lang="he-IL" sz="1600" dirty="0">
                <a:solidFill>
                  <a:srgbClr val="7030A0"/>
                </a:solidFill>
                <a:latin typeface="Guttman Adii" panose="02010401010101010101" pitchFamily="2" charset="-79"/>
                <a:cs typeface="Guttman Adii" panose="02010401010101010101" pitchFamily="2" charset="-79"/>
              </a:rPr>
              <a:t> ואת הקדמוני ואת החיתי ואת </a:t>
            </a:r>
            <a:r>
              <a:rPr lang="he-IL" sz="1600" dirty="0" err="1">
                <a:solidFill>
                  <a:srgbClr val="7030A0"/>
                </a:solidFill>
                <a:latin typeface="Guttman Adii" panose="02010401010101010101" pitchFamily="2" charset="-79"/>
                <a:cs typeface="Guttman Adii" panose="02010401010101010101" pitchFamily="2" charset="-79"/>
              </a:rPr>
              <a:t>הפרזי</a:t>
            </a:r>
            <a:r>
              <a:rPr lang="he-IL" sz="1600" dirty="0">
                <a:solidFill>
                  <a:srgbClr val="7030A0"/>
                </a:solidFill>
                <a:latin typeface="Guttman Adii" panose="02010401010101010101" pitchFamily="2" charset="-79"/>
                <a:cs typeface="Guttman Adii" panose="02010401010101010101" pitchFamily="2" charset="-79"/>
              </a:rPr>
              <a:t> ואת הרפאים </a:t>
            </a:r>
          </a:p>
          <a:p>
            <a:pPr algn="ctr"/>
            <a:r>
              <a:rPr lang="he-IL" sz="1600" dirty="0">
                <a:solidFill>
                  <a:srgbClr val="7030A0"/>
                </a:solidFill>
                <a:latin typeface="Guttman Adii" panose="02010401010101010101" pitchFamily="2" charset="-79"/>
                <a:cs typeface="Guttman Adii" panose="02010401010101010101" pitchFamily="2" charset="-79"/>
              </a:rPr>
              <a:t>ואת האמורי ואת הכנעני </a:t>
            </a:r>
          </a:p>
          <a:p>
            <a:pPr algn="ctr"/>
            <a:r>
              <a:rPr lang="he-IL" sz="1600" dirty="0">
                <a:solidFill>
                  <a:srgbClr val="7030A0"/>
                </a:solidFill>
                <a:latin typeface="Guttman Adii" panose="02010401010101010101" pitchFamily="2" charset="-79"/>
                <a:cs typeface="Guttman Adii" panose="02010401010101010101" pitchFamily="2" charset="-79"/>
              </a:rPr>
              <a:t>ואת הגרגשי ואת היבוסי"        </a:t>
            </a:r>
            <a:endParaRPr lang="he-IL" sz="2000" dirty="0">
              <a:solidFill>
                <a:srgbClr val="7030A0"/>
              </a:solidFill>
              <a:latin typeface="Guttman Adii" panose="02010401010101010101" pitchFamily="2" charset="-79"/>
              <a:cs typeface="Guttman Adii" panose="02010401010101010101" pitchFamily="2" charset="-79"/>
            </a:endParaRPr>
          </a:p>
        </p:txBody>
      </p:sp>
      <p:sp>
        <p:nvSpPr>
          <p:cNvPr id="5" name="TextBox 4">
            <a:extLst>
              <a:ext uri="{FF2B5EF4-FFF2-40B4-BE49-F238E27FC236}">
                <a16:creationId xmlns:a16="http://schemas.microsoft.com/office/drawing/2014/main" id="{2BAB72BF-F15C-4043-BF40-8F698425A5BB}"/>
              </a:ext>
            </a:extLst>
          </p:cNvPr>
          <p:cNvSpPr txBox="1"/>
          <p:nvPr/>
        </p:nvSpPr>
        <p:spPr>
          <a:xfrm>
            <a:off x="6898853" y="1460190"/>
            <a:ext cx="2884585" cy="3616375"/>
          </a:xfrm>
          <a:prstGeom prst="rect">
            <a:avLst/>
          </a:prstGeom>
          <a:noFill/>
          <a:ln w="57150">
            <a:solidFill>
              <a:schemeClr val="accent2">
                <a:lumMod val="75000"/>
              </a:schemeClr>
            </a:solidFill>
          </a:ln>
        </p:spPr>
        <p:txBody>
          <a:bodyPr wrap="square" rtlCol="1">
            <a:spAutoFit/>
          </a:bodyPr>
          <a:lstStyle/>
          <a:p>
            <a:pPr algn="ctr"/>
            <a:r>
              <a:rPr lang="he-IL" sz="3600" b="1" u="sng" dirty="0">
                <a:solidFill>
                  <a:schemeClr val="accent2">
                    <a:lumMod val="75000"/>
                  </a:schemeClr>
                </a:solidFill>
                <a:latin typeface="Guttman Adii" panose="02010401010101010101" pitchFamily="2" charset="-79"/>
                <a:cs typeface="Guttman Adii" panose="02010401010101010101" pitchFamily="2" charset="-79"/>
              </a:rPr>
              <a:t>פרק </a:t>
            </a:r>
            <a:r>
              <a:rPr lang="he-IL" sz="3600" b="1" u="sng" dirty="0" err="1">
                <a:solidFill>
                  <a:schemeClr val="accent2">
                    <a:lumMod val="75000"/>
                  </a:schemeClr>
                </a:solidFill>
                <a:latin typeface="Guttman Adii" panose="02010401010101010101" pitchFamily="2" charset="-79"/>
                <a:cs typeface="Guttman Adii" panose="02010401010101010101" pitchFamily="2" charset="-79"/>
              </a:rPr>
              <a:t>יג</a:t>
            </a:r>
            <a:endParaRPr lang="he-IL" sz="3600" b="1" u="sng" dirty="0">
              <a:solidFill>
                <a:schemeClr val="accent2">
                  <a:lumMod val="75000"/>
                </a:schemeClr>
              </a:solidFill>
              <a:latin typeface="Guttman Adii" panose="02010401010101010101" pitchFamily="2" charset="-79"/>
              <a:cs typeface="Guttman Adii" panose="02010401010101010101" pitchFamily="2" charset="-79"/>
            </a:endParaRPr>
          </a:p>
          <a:p>
            <a:pPr algn="ctr"/>
            <a:endParaRPr lang="he-IL" sz="105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2400" dirty="0">
                <a:solidFill>
                  <a:schemeClr val="accent2">
                    <a:lumMod val="75000"/>
                  </a:schemeClr>
                </a:solidFill>
                <a:latin typeface="Guttman Adii" panose="02010401010101010101" pitchFamily="2" charset="-79"/>
                <a:cs typeface="Guttman Adii" panose="02010401010101010101" pitchFamily="2" charset="-79"/>
              </a:rPr>
              <a:t>אחרי הפרידה מלוט</a:t>
            </a:r>
          </a:p>
          <a:p>
            <a:pPr algn="ctr"/>
            <a:endParaRPr lang="he-IL" sz="100" dirty="0">
              <a:solidFill>
                <a:schemeClr val="accent2">
                  <a:lumMod val="75000"/>
                </a:schemeClr>
              </a:solidFill>
              <a:latin typeface="Guttman Adii" panose="02010401010101010101" pitchFamily="2" charset="-79"/>
              <a:cs typeface="Guttman Adii" panose="02010401010101010101" pitchFamily="2" charset="-79"/>
            </a:endParaRPr>
          </a:p>
          <a:p>
            <a:pPr algn="ctr"/>
            <a:endParaRPr lang="he-IL" sz="105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1600" dirty="0">
                <a:solidFill>
                  <a:schemeClr val="accent2">
                    <a:lumMod val="75000"/>
                  </a:schemeClr>
                </a:solidFill>
                <a:latin typeface="Guttman Adii" panose="02010401010101010101" pitchFamily="2" charset="-79"/>
                <a:cs typeface="Guttman Adii" panose="02010401010101010101" pitchFamily="2" charset="-79"/>
              </a:rPr>
              <a:t>"שא נא עיניך וראה מן המקום</a:t>
            </a:r>
          </a:p>
          <a:p>
            <a:pPr algn="ctr"/>
            <a:endParaRPr lang="he-IL" sz="30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1600" dirty="0">
                <a:solidFill>
                  <a:schemeClr val="accent2">
                    <a:lumMod val="75000"/>
                  </a:schemeClr>
                </a:solidFill>
                <a:latin typeface="Guttman Adii" panose="02010401010101010101" pitchFamily="2" charset="-79"/>
                <a:cs typeface="Guttman Adii" panose="02010401010101010101" pitchFamily="2" charset="-79"/>
              </a:rPr>
              <a:t>אשר אתה שם צפונה ונגבה וקדמה </a:t>
            </a:r>
          </a:p>
          <a:p>
            <a:pPr algn="ctr"/>
            <a:endParaRPr lang="he-IL" sz="30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1600" dirty="0">
                <a:solidFill>
                  <a:schemeClr val="accent2">
                    <a:lumMod val="75000"/>
                  </a:schemeClr>
                </a:solidFill>
                <a:latin typeface="Guttman Adii" panose="02010401010101010101" pitchFamily="2" charset="-79"/>
                <a:cs typeface="Guttman Adii" panose="02010401010101010101" pitchFamily="2" charset="-79"/>
              </a:rPr>
              <a:t>וימה כי את כל הארץ אשר אתה </a:t>
            </a:r>
          </a:p>
          <a:p>
            <a:pPr algn="ctr"/>
            <a:endParaRPr lang="he-IL" sz="50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1600" dirty="0">
                <a:solidFill>
                  <a:schemeClr val="accent2">
                    <a:lumMod val="75000"/>
                  </a:schemeClr>
                </a:solidFill>
                <a:latin typeface="Guttman Adii" panose="02010401010101010101" pitchFamily="2" charset="-79"/>
                <a:cs typeface="Guttman Adii" panose="02010401010101010101" pitchFamily="2" charset="-79"/>
              </a:rPr>
              <a:t>רואה לך </a:t>
            </a:r>
            <a:r>
              <a:rPr lang="he-IL" sz="1600" dirty="0" err="1">
                <a:solidFill>
                  <a:schemeClr val="accent2">
                    <a:lumMod val="75000"/>
                  </a:schemeClr>
                </a:solidFill>
                <a:latin typeface="Guttman Adii" panose="02010401010101010101" pitchFamily="2" charset="-79"/>
                <a:cs typeface="Guttman Adii" panose="02010401010101010101" pitchFamily="2" charset="-79"/>
              </a:rPr>
              <a:t>אתננה</a:t>
            </a:r>
            <a:r>
              <a:rPr lang="he-IL" sz="1600" dirty="0">
                <a:solidFill>
                  <a:schemeClr val="accent2">
                    <a:lumMod val="75000"/>
                  </a:schemeClr>
                </a:solidFill>
                <a:latin typeface="Guttman Adii" panose="02010401010101010101" pitchFamily="2" charset="-79"/>
                <a:cs typeface="Guttman Adii" panose="02010401010101010101" pitchFamily="2" charset="-79"/>
              </a:rPr>
              <a:t> ולזרעך </a:t>
            </a:r>
            <a:r>
              <a:rPr lang="he-IL" sz="2000" b="1" u="sng" dirty="0">
                <a:solidFill>
                  <a:schemeClr val="accent2">
                    <a:lumMod val="75000"/>
                  </a:schemeClr>
                </a:solidFill>
                <a:latin typeface="Guttman Adii" panose="02010401010101010101" pitchFamily="2" charset="-79"/>
                <a:cs typeface="Guttman Adii" panose="02010401010101010101" pitchFamily="2" charset="-79"/>
              </a:rPr>
              <a:t>עד עולם</a:t>
            </a:r>
          </a:p>
          <a:p>
            <a:pPr algn="ctr"/>
            <a:endParaRPr lang="he-IL" sz="500" b="1" u="sng" dirty="0">
              <a:solidFill>
                <a:schemeClr val="accent2">
                  <a:lumMod val="75000"/>
                </a:schemeClr>
              </a:solidFill>
              <a:latin typeface="Guttman Adii" panose="02010401010101010101" pitchFamily="2" charset="-79"/>
              <a:cs typeface="Guttman Adii" panose="02010401010101010101" pitchFamily="2" charset="-79"/>
            </a:endParaRPr>
          </a:p>
          <a:p>
            <a:pPr algn="ctr"/>
            <a:endParaRPr lang="he-IL" sz="90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1600" u="sng" dirty="0">
                <a:solidFill>
                  <a:schemeClr val="accent2">
                    <a:lumMod val="75000"/>
                  </a:schemeClr>
                </a:solidFill>
                <a:latin typeface="Guttman Adii" panose="02010401010101010101" pitchFamily="2" charset="-79"/>
                <a:cs typeface="Guttman Adii" panose="02010401010101010101" pitchFamily="2" charset="-79"/>
              </a:rPr>
              <a:t>תנאי לנתינת הארץ</a:t>
            </a:r>
          </a:p>
          <a:p>
            <a:pPr algn="ctr"/>
            <a:endParaRPr lang="he-IL" sz="60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1600" dirty="0">
                <a:solidFill>
                  <a:schemeClr val="accent2">
                    <a:lumMod val="75000"/>
                  </a:schemeClr>
                </a:solidFill>
                <a:latin typeface="Guttman Adii" panose="02010401010101010101" pitchFamily="2" charset="-79"/>
                <a:cs typeface="Guttman Adii" panose="02010401010101010101" pitchFamily="2" charset="-79"/>
              </a:rPr>
              <a:t>קום התהלך בארץ לארכה ולרחבה כי לך </a:t>
            </a:r>
            <a:r>
              <a:rPr lang="he-IL" sz="1600" dirty="0" err="1">
                <a:solidFill>
                  <a:schemeClr val="accent2">
                    <a:lumMod val="75000"/>
                  </a:schemeClr>
                </a:solidFill>
                <a:latin typeface="Guttman Adii" panose="02010401010101010101" pitchFamily="2" charset="-79"/>
                <a:cs typeface="Guttman Adii" panose="02010401010101010101" pitchFamily="2" charset="-79"/>
              </a:rPr>
              <a:t>אתננה</a:t>
            </a:r>
            <a:r>
              <a:rPr lang="he-IL" sz="1600" dirty="0">
                <a:solidFill>
                  <a:schemeClr val="accent2">
                    <a:lumMod val="75000"/>
                  </a:schemeClr>
                </a:solidFill>
                <a:latin typeface="Guttman Adii" panose="02010401010101010101" pitchFamily="2" charset="-79"/>
                <a:cs typeface="Guttman Adii" panose="02010401010101010101" pitchFamily="2" charset="-79"/>
              </a:rPr>
              <a:t>"</a:t>
            </a:r>
          </a:p>
        </p:txBody>
      </p:sp>
      <p:sp>
        <p:nvSpPr>
          <p:cNvPr id="6" name="TextBox 5">
            <a:extLst>
              <a:ext uri="{FF2B5EF4-FFF2-40B4-BE49-F238E27FC236}">
                <a16:creationId xmlns:a16="http://schemas.microsoft.com/office/drawing/2014/main" id="{7EF63D52-AAC2-42C0-8358-DF45D4F38192}"/>
              </a:ext>
            </a:extLst>
          </p:cNvPr>
          <p:cNvSpPr txBox="1"/>
          <p:nvPr/>
        </p:nvSpPr>
        <p:spPr>
          <a:xfrm>
            <a:off x="10230997" y="1460190"/>
            <a:ext cx="1751684" cy="2492990"/>
          </a:xfrm>
          <a:prstGeom prst="rect">
            <a:avLst/>
          </a:prstGeom>
          <a:noFill/>
          <a:ln w="57150">
            <a:solidFill>
              <a:schemeClr val="tx1"/>
            </a:solidFill>
          </a:ln>
        </p:spPr>
        <p:txBody>
          <a:bodyPr wrap="square" rtlCol="1">
            <a:spAutoFit/>
          </a:bodyPr>
          <a:lstStyle/>
          <a:p>
            <a:pPr algn="ctr"/>
            <a:r>
              <a:rPr lang="he-IL" sz="3200" dirty="0">
                <a:solidFill>
                  <a:srgbClr val="FF0000"/>
                </a:solidFill>
                <a:latin typeface="Guttman Adii" panose="02010401010101010101" pitchFamily="2" charset="-79"/>
                <a:cs typeface="Guttman Adii" panose="02010401010101010101" pitchFamily="2" charset="-79"/>
              </a:rPr>
              <a:t> </a:t>
            </a:r>
            <a:r>
              <a:rPr lang="he-IL" sz="3600" b="1" u="sng" dirty="0">
                <a:latin typeface="Guttman Adii" panose="02010401010101010101" pitchFamily="2" charset="-79"/>
                <a:cs typeface="Guttman Adii" panose="02010401010101010101" pitchFamily="2" charset="-79"/>
              </a:rPr>
              <a:t>פרק </a:t>
            </a:r>
            <a:r>
              <a:rPr lang="he-IL" sz="3600" b="1" u="sng" dirty="0" err="1">
                <a:latin typeface="Guttman Adii" panose="02010401010101010101" pitchFamily="2" charset="-79"/>
                <a:cs typeface="Guttman Adii" panose="02010401010101010101" pitchFamily="2" charset="-79"/>
              </a:rPr>
              <a:t>יב</a:t>
            </a:r>
            <a:endParaRPr lang="he-IL" sz="3600" b="1" u="sng" dirty="0">
              <a:latin typeface="Guttman Adii" panose="02010401010101010101" pitchFamily="2" charset="-79"/>
              <a:cs typeface="Guttman Adii" panose="02010401010101010101" pitchFamily="2" charset="-79"/>
            </a:endParaRPr>
          </a:p>
          <a:p>
            <a:pPr algn="ctr"/>
            <a:endParaRPr lang="he-IL" sz="1200" dirty="0">
              <a:latin typeface="Guttman Adii" panose="02010401010101010101" pitchFamily="2" charset="-79"/>
              <a:cs typeface="Guttman Adii" panose="02010401010101010101" pitchFamily="2" charset="-79"/>
            </a:endParaRPr>
          </a:p>
          <a:p>
            <a:pPr algn="ctr"/>
            <a:r>
              <a:rPr lang="he-IL" sz="2400" dirty="0">
                <a:latin typeface="Guttman Adii" panose="02010401010101010101" pitchFamily="2" charset="-79"/>
                <a:cs typeface="Guttman Adii" panose="02010401010101010101" pitchFamily="2" charset="-79"/>
              </a:rPr>
              <a:t>במסעותיו </a:t>
            </a:r>
          </a:p>
          <a:p>
            <a:pPr algn="ctr"/>
            <a:r>
              <a:rPr lang="he-IL" sz="2400" dirty="0">
                <a:latin typeface="Guttman Adii" panose="02010401010101010101" pitchFamily="2" charset="-79"/>
                <a:cs typeface="Guttman Adii" panose="02010401010101010101" pitchFamily="2" charset="-79"/>
              </a:rPr>
              <a:t>בארץ</a:t>
            </a:r>
          </a:p>
          <a:p>
            <a:pPr algn="ctr"/>
            <a:endParaRPr lang="he-IL" sz="2000" dirty="0">
              <a:latin typeface="Guttman Adii" panose="02010401010101010101" pitchFamily="2" charset="-79"/>
              <a:cs typeface="Guttman Adii" panose="02010401010101010101" pitchFamily="2" charset="-79"/>
            </a:endParaRPr>
          </a:p>
          <a:p>
            <a:pPr algn="ctr"/>
            <a:r>
              <a:rPr lang="he-IL" sz="2000" dirty="0">
                <a:latin typeface="Guttman Adii" panose="02010401010101010101" pitchFamily="2" charset="-79"/>
                <a:cs typeface="Guttman Adii" panose="02010401010101010101" pitchFamily="2" charset="-79"/>
              </a:rPr>
              <a:t>"לזרעך אתן את הארץ הזאת"</a:t>
            </a:r>
          </a:p>
        </p:txBody>
      </p:sp>
      <p:sp>
        <p:nvSpPr>
          <p:cNvPr id="7" name="TextBox 6">
            <a:extLst>
              <a:ext uri="{FF2B5EF4-FFF2-40B4-BE49-F238E27FC236}">
                <a16:creationId xmlns:a16="http://schemas.microsoft.com/office/drawing/2014/main" id="{6A14A833-33E6-46EC-9484-E3C52D6523FE}"/>
              </a:ext>
            </a:extLst>
          </p:cNvPr>
          <p:cNvSpPr txBox="1"/>
          <p:nvPr/>
        </p:nvSpPr>
        <p:spPr>
          <a:xfrm>
            <a:off x="392016" y="1499660"/>
            <a:ext cx="3139808" cy="2308324"/>
          </a:xfrm>
          <a:prstGeom prst="rect">
            <a:avLst/>
          </a:prstGeom>
          <a:noFill/>
          <a:ln w="57150">
            <a:solidFill>
              <a:schemeClr val="accent6">
                <a:lumMod val="50000"/>
              </a:schemeClr>
            </a:solidFill>
          </a:ln>
        </p:spPr>
        <p:txBody>
          <a:bodyPr wrap="square" rtlCol="1">
            <a:spAutoFit/>
          </a:bodyPr>
          <a:lstStyle/>
          <a:p>
            <a:pPr algn="ctr"/>
            <a:r>
              <a:rPr lang="he-IL" sz="4400" dirty="0">
                <a:solidFill>
                  <a:srgbClr val="FF0000"/>
                </a:solidFill>
                <a:latin typeface="Guttman Adii" panose="02010401010101010101" pitchFamily="2" charset="-79"/>
                <a:cs typeface="Guttman Adii" panose="02010401010101010101" pitchFamily="2" charset="-79"/>
              </a:rPr>
              <a:t> </a:t>
            </a:r>
            <a:r>
              <a:rPr lang="he-IL" sz="3600" b="1" u="sng" dirty="0">
                <a:solidFill>
                  <a:schemeClr val="accent6">
                    <a:lumMod val="50000"/>
                  </a:schemeClr>
                </a:solidFill>
                <a:latin typeface="Guttman Adii" panose="02010401010101010101" pitchFamily="2" charset="-79"/>
                <a:cs typeface="Guttman Adii" panose="02010401010101010101" pitchFamily="2" charset="-79"/>
              </a:rPr>
              <a:t>פרק </a:t>
            </a:r>
            <a:r>
              <a:rPr lang="he-IL" sz="3600" b="1" u="sng" dirty="0" err="1">
                <a:solidFill>
                  <a:schemeClr val="accent6">
                    <a:lumMod val="50000"/>
                  </a:schemeClr>
                </a:solidFill>
                <a:latin typeface="Guttman Adii" panose="02010401010101010101" pitchFamily="2" charset="-79"/>
                <a:cs typeface="Guttman Adii" panose="02010401010101010101" pitchFamily="2" charset="-79"/>
              </a:rPr>
              <a:t>יז</a:t>
            </a:r>
            <a:endParaRPr lang="he-IL" sz="3600" b="1" u="sng"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00"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2800" dirty="0">
                <a:solidFill>
                  <a:schemeClr val="accent6">
                    <a:lumMod val="50000"/>
                  </a:schemeClr>
                </a:solidFill>
                <a:latin typeface="Guttman Adii" panose="02010401010101010101" pitchFamily="2" charset="-79"/>
                <a:cs typeface="Guttman Adii" panose="02010401010101010101" pitchFamily="2" charset="-79"/>
              </a:rPr>
              <a:t>התגלות בגיל 99</a:t>
            </a:r>
          </a:p>
          <a:p>
            <a:pPr algn="ctr"/>
            <a:r>
              <a:rPr lang="he-IL" sz="2800" dirty="0">
                <a:solidFill>
                  <a:schemeClr val="accent6">
                    <a:lumMod val="50000"/>
                  </a:schemeClr>
                </a:solidFill>
                <a:latin typeface="Guttman Adii" panose="02010401010101010101" pitchFamily="2" charset="-79"/>
                <a:cs typeface="Guttman Adii" panose="02010401010101010101" pitchFamily="2" charset="-79"/>
              </a:rPr>
              <a:t>ובברית המילה</a:t>
            </a:r>
            <a:endParaRPr lang="he-IL" sz="3600"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400"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400"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1600" dirty="0">
                <a:solidFill>
                  <a:schemeClr val="accent6">
                    <a:lumMod val="50000"/>
                  </a:schemeClr>
                </a:solidFill>
                <a:latin typeface="Guttman Adii" panose="02010401010101010101" pitchFamily="2" charset="-79"/>
                <a:cs typeface="Guttman Adii" panose="02010401010101010101" pitchFamily="2" charset="-79"/>
              </a:rPr>
              <a:t>"ונתתי לך ולזרעך את ארץ מגוריך </a:t>
            </a:r>
          </a:p>
          <a:p>
            <a:pPr algn="ctr"/>
            <a:r>
              <a:rPr lang="he-IL" sz="1600" dirty="0">
                <a:solidFill>
                  <a:schemeClr val="accent6">
                    <a:lumMod val="50000"/>
                  </a:schemeClr>
                </a:solidFill>
                <a:latin typeface="Guttman Adii" panose="02010401010101010101" pitchFamily="2" charset="-79"/>
                <a:cs typeface="Guttman Adii" panose="02010401010101010101" pitchFamily="2" charset="-79"/>
              </a:rPr>
              <a:t>את כל ארץ כנען לאחוזת עולם . . . "</a:t>
            </a:r>
          </a:p>
        </p:txBody>
      </p:sp>
      <p:sp>
        <p:nvSpPr>
          <p:cNvPr id="8" name="TextBox 7">
            <a:extLst>
              <a:ext uri="{FF2B5EF4-FFF2-40B4-BE49-F238E27FC236}">
                <a16:creationId xmlns:a16="http://schemas.microsoft.com/office/drawing/2014/main" id="{8B554969-B57A-40A6-9D7A-77F7F02D5B82}"/>
              </a:ext>
            </a:extLst>
          </p:cNvPr>
          <p:cNvSpPr txBox="1"/>
          <p:nvPr/>
        </p:nvSpPr>
        <p:spPr>
          <a:xfrm>
            <a:off x="9022813" y="5373604"/>
            <a:ext cx="3036986" cy="1477328"/>
          </a:xfrm>
          <a:prstGeom prst="rect">
            <a:avLst/>
          </a:prstGeom>
          <a:noFill/>
          <a:ln w="57150">
            <a:solidFill>
              <a:srgbClr val="FFC000"/>
            </a:solidFill>
          </a:ln>
        </p:spPr>
        <p:txBody>
          <a:bodyPr wrap="square" rtlCol="1">
            <a:spAutoFit/>
          </a:bodyPr>
          <a:lstStyle/>
          <a:p>
            <a:pPr algn="ctr"/>
            <a:r>
              <a:rPr lang="he-IL" sz="3200" dirty="0">
                <a:solidFill>
                  <a:srgbClr val="FF0000"/>
                </a:solidFill>
                <a:latin typeface="Guttman Adii" panose="02010401010101010101" pitchFamily="2" charset="-79"/>
                <a:cs typeface="Guttman Adii" panose="02010401010101010101" pitchFamily="2" charset="-79"/>
              </a:rPr>
              <a:t> </a:t>
            </a:r>
            <a:r>
              <a:rPr lang="he-IL" sz="3600" b="1" u="sng" dirty="0">
                <a:solidFill>
                  <a:schemeClr val="accent4">
                    <a:lumMod val="75000"/>
                  </a:schemeClr>
                </a:solidFill>
                <a:latin typeface="Guttman Adii" panose="02010401010101010101" pitchFamily="2" charset="-79"/>
                <a:cs typeface="Guttman Adii" panose="02010401010101010101" pitchFamily="2" charset="-79"/>
              </a:rPr>
              <a:t>פרק </a:t>
            </a:r>
            <a:r>
              <a:rPr lang="he-IL" sz="3600" b="1" u="sng" dirty="0" err="1">
                <a:solidFill>
                  <a:schemeClr val="accent4">
                    <a:lumMod val="75000"/>
                  </a:schemeClr>
                </a:solidFill>
                <a:latin typeface="Guttman Adii" panose="02010401010101010101" pitchFamily="2" charset="-79"/>
                <a:cs typeface="Guttman Adii" panose="02010401010101010101" pitchFamily="2" charset="-79"/>
              </a:rPr>
              <a:t>כב</a:t>
            </a:r>
            <a:endParaRPr lang="he-IL" sz="3600" b="1" u="sng" dirty="0">
              <a:solidFill>
                <a:schemeClr val="accent4">
                  <a:lumMod val="75000"/>
                </a:schemeClr>
              </a:solidFill>
              <a:latin typeface="Guttman Adii" panose="02010401010101010101" pitchFamily="2" charset="-79"/>
              <a:cs typeface="Guttman Adii" panose="02010401010101010101" pitchFamily="2" charset="-79"/>
            </a:endParaRPr>
          </a:p>
          <a:p>
            <a:pPr algn="ctr"/>
            <a:endParaRPr lang="he-IL" sz="800" b="1" dirty="0">
              <a:solidFill>
                <a:schemeClr val="accent4">
                  <a:lumMod val="75000"/>
                </a:schemeClr>
              </a:solidFill>
              <a:latin typeface="Guttman Adii" panose="02010401010101010101" pitchFamily="2" charset="-79"/>
              <a:cs typeface="Guttman Adii" panose="02010401010101010101" pitchFamily="2" charset="-79"/>
            </a:endParaRPr>
          </a:p>
          <a:p>
            <a:pPr algn="ctr"/>
            <a:r>
              <a:rPr lang="he-IL" sz="2400" b="1" dirty="0">
                <a:solidFill>
                  <a:schemeClr val="accent4">
                    <a:lumMod val="75000"/>
                  </a:schemeClr>
                </a:solidFill>
                <a:latin typeface="Guttman Adii" panose="02010401010101010101" pitchFamily="2" charset="-79"/>
                <a:cs typeface="Guttman Adii" panose="02010401010101010101" pitchFamily="2" charset="-79"/>
              </a:rPr>
              <a:t>לאחר העקידה</a:t>
            </a:r>
          </a:p>
          <a:p>
            <a:pPr algn="ctr"/>
            <a:endParaRPr lang="he-IL" sz="100" b="1" u="sng" dirty="0">
              <a:solidFill>
                <a:schemeClr val="accent4">
                  <a:lumMod val="75000"/>
                </a:schemeClr>
              </a:solidFill>
              <a:latin typeface="Guttman Adii" panose="02010401010101010101" pitchFamily="2" charset="-79"/>
              <a:cs typeface="Guttman Adii" panose="02010401010101010101" pitchFamily="2" charset="-79"/>
            </a:endParaRPr>
          </a:p>
          <a:p>
            <a:pPr algn="ctr"/>
            <a:r>
              <a:rPr lang="he-IL" b="1" u="sng" dirty="0">
                <a:solidFill>
                  <a:schemeClr val="accent4">
                    <a:lumMod val="75000"/>
                  </a:schemeClr>
                </a:solidFill>
                <a:latin typeface="Guttman Adii" panose="02010401010101010101" pitchFamily="2" charset="-79"/>
                <a:cs typeface="Guttman Adii" panose="02010401010101010101" pitchFamily="2" charset="-79"/>
              </a:rPr>
              <a:t>"וירש זרעך את שער אויביו"</a:t>
            </a:r>
          </a:p>
        </p:txBody>
      </p:sp>
    </p:spTree>
    <p:extLst>
      <p:ext uri="{BB962C8B-B14F-4D97-AF65-F5344CB8AC3E}">
        <p14:creationId xmlns:p14="http://schemas.microsoft.com/office/powerpoint/2010/main" val="27241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2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2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BEE956-46DB-401F-B1BC-83EC3774AEC7}"/>
              </a:ext>
            </a:extLst>
          </p:cNvPr>
          <p:cNvSpPr txBox="1"/>
          <p:nvPr/>
        </p:nvSpPr>
        <p:spPr>
          <a:xfrm>
            <a:off x="998135" y="1623266"/>
            <a:ext cx="4620606" cy="3908762"/>
          </a:xfrm>
          <a:prstGeom prst="rect">
            <a:avLst/>
          </a:prstGeom>
          <a:noFill/>
          <a:ln w="76200">
            <a:solidFill>
              <a:srgbClr val="FF0000"/>
            </a:solidFill>
          </a:ln>
        </p:spPr>
        <p:txBody>
          <a:bodyPr wrap="square" rtlCol="1">
            <a:spAutoFit/>
          </a:bodyPr>
          <a:lstStyle/>
          <a:p>
            <a:pPr algn="ctr"/>
            <a:r>
              <a:rPr lang="he-IL" sz="11500" dirty="0">
                <a:solidFill>
                  <a:srgbClr val="FF0000"/>
                </a:solidFill>
                <a:latin typeface="Guttman Adii" panose="02010401010101010101" pitchFamily="2" charset="-79"/>
                <a:cs typeface="Guttman Adii" panose="02010401010101010101" pitchFamily="2" charset="-79"/>
              </a:rPr>
              <a:t>אברהם</a:t>
            </a:r>
          </a:p>
          <a:p>
            <a:pPr algn="ctr"/>
            <a:r>
              <a:rPr lang="he-IL" sz="11500" dirty="0">
                <a:solidFill>
                  <a:srgbClr val="FF0000"/>
                </a:solidFill>
                <a:latin typeface="Guttman Adii" panose="02010401010101010101" pitchFamily="2" charset="-79"/>
                <a:cs typeface="Guttman Adii" panose="02010401010101010101" pitchFamily="2" charset="-79"/>
              </a:rPr>
              <a:t>אבינו</a:t>
            </a:r>
            <a:r>
              <a:rPr lang="en-US" sz="6600" dirty="0">
                <a:solidFill>
                  <a:srgbClr val="FF0000"/>
                </a:solidFill>
                <a:latin typeface="Guttman Adii" panose="02010401010101010101" pitchFamily="2" charset="-79"/>
                <a:cs typeface="Guttman Adii" panose="02010401010101010101" pitchFamily="2" charset="-79"/>
              </a:rPr>
              <a:t/>
            </a:r>
            <a:br>
              <a:rPr lang="en-US" sz="6600" dirty="0">
                <a:solidFill>
                  <a:srgbClr val="FF0000"/>
                </a:solidFill>
                <a:latin typeface="Guttman Adii" panose="02010401010101010101" pitchFamily="2" charset="-79"/>
                <a:cs typeface="Guttman Adii" panose="02010401010101010101" pitchFamily="2" charset="-79"/>
              </a:rPr>
            </a:br>
            <a:endParaRPr lang="he-IL" dirty="0">
              <a:solidFill>
                <a:srgbClr val="FF0000"/>
              </a:solidFill>
              <a:latin typeface="Guttman Adii" panose="02010401010101010101" pitchFamily="2" charset="-79"/>
              <a:cs typeface="Guttman Adii" panose="02010401010101010101" pitchFamily="2" charset="-79"/>
            </a:endParaRPr>
          </a:p>
        </p:txBody>
      </p:sp>
      <p:pic>
        <p:nvPicPr>
          <p:cNvPr id="1030" name="Picture 6" descr="×ª××¦××ª ×ª××× × ×¢×××¨ ×××¨×× ×××× ×">
            <a:extLst>
              <a:ext uri="{FF2B5EF4-FFF2-40B4-BE49-F238E27FC236}">
                <a16:creationId xmlns:a16="http://schemas.microsoft.com/office/drawing/2014/main" id="{730819B4-4DE3-402C-9120-EB0CD4F8AD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5" t="13494" r="12416" b="8756"/>
          <a:stretch/>
        </p:blipFill>
        <p:spPr bwMode="auto">
          <a:xfrm>
            <a:off x="6736262" y="154227"/>
            <a:ext cx="4457603" cy="654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945615" y="102131"/>
            <a:ext cx="10638622" cy="969496"/>
          </a:xfrm>
          <a:prstGeom prst="rect">
            <a:avLst/>
          </a:prstGeom>
          <a:noFill/>
        </p:spPr>
        <p:txBody>
          <a:bodyPr wrap="square" rtlCol="1">
            <a:spAutoFit/>
          </a:bodyPr>
          <a:lstStyle/>
          <a:p>
            <a:pPr algn="ctr"/>
            <a:r>
              <a:rPr lang="he-IL" sz="5400" b="1" u="sng" dirty="0">
                <a:solidFill>
                  <a:srgbClr val="FF0000"/>
                </a:solidFill>
                <a:latin typeface="Guttman Adii" panose="02010401010101010101" pitchFamily="2" charset="-79"/>
                <a:cs typeface="Guttman Adii" panose="02010401010101010101" pitchFamily="2" charset="-79"/>
              </a:rPr>
              <a:t>הבטחות הזרע לאברהם</a:t>
            </a:r>
            <a:r>
              <a:rPr lang="en-US" sz="5400" b="1" u="sng" dirty="0">
                <a:solidFill>
                  <a:srgbClr val="FF0000"/>
                </a:solidFill>
                <a:latin typeface="Guttman Adii" panose="02010401010101010101" pitchFamily="2" charset="-79"/>
                <a:cs typeface="Guttman Adii" panose="02010401010101010101" pitchFamily="2" charset="-79"/>
              </a:rPr>
              <a:t/>
            </a:r>
            <a:br>
              <a:rPr lang="en-US" sz="5400" b="1" u="sng" dirty="0">
                <a:solidFill>
                  <a:srgbClr val="FF0000"/>
                </a:solidFill>
                <a:latin typeface="Guttman Adii" panose="02010401010101010101" pitchFamily="2" charset="-79"/>
                <a:cs typeface="Guttman Adii" panose="02010401010101010101" pitchFamily="2" charset="-79"/>
              </a:rPr>
            </a:br>
            <a:r>
              <a:rPr lang="he-IL" sz="200" b="1" u="sng" dirty="0">
                <a:solidFill>
                  <a:srgbClr val="FF0000"/>
                </a:solidFill>
                <a:latin typeface="Guttman Adii" panose="02010401010101010101" pitchFamily="2" charset="-79"/>
                <a:cs typeface="Guttman Adii" panose="02010401010101010101" pitchFamily="2" charset="-79"/>
              </a:rPr>
              <a:t> </a:t>
            </a:r>
            <a:endParaRPr lang="he-IL" sz="1400" b="1" u="sng" dirty="0">
              <a:solidFill>
                <a:srgbClr val="FF0000"/>
              </a:solidFill>
              <a:latin typeface="Guttman Adii" panose="02010401010101010101" pitchFamily="2" charset="-79"/>
              <a:cs typeface="Guttman Adii" panose="02010401010101010101" pitchFamily="2" charset="-79"/>
            </a:endParaRPr>
          </a:p>
        </p:txBody>
      </p:sp>
      <p:sp>
        <p:nvSpPr>
          <p:cNvPr id="3" name="TextBox 2">
            <a:extLst>
              <a:ext uri="{FF2B5EF4-FFF2-40B4-BE49-F238E27FC236}">
                <a16:creationId xmlns:a16="http://schemas.microsoft.com/office/drawing/2014/main" id="{A0BDCE78-6DDD-487D-9826-365AD91656D9}"/>
              </a:ext>
            </a:extLst>
          </p:cNvPr>
          <p:cNvSpPr txBox="1"/>
          <p:nvPr/>
        </p:nvSpPr>
        <p:spPr>
          <a:xfrm>
            <a:off x="4267199" y="1271682"/>
            <a:ext cx="2229077" cy="3431709"/>
          </a:xfrm>
          <a:prstGeom prst="rect">
            <a:avLst/>
          </a:prstGeom>
          <a:noFill/>
          <a:ln w="57150">
            <a:solidFill>
              <a:srgbClr val="7030A0"/>
            </a:solidFill>
          </a:ln>
        </p:spPr>
        <p:txBody>
          <a:bodyPr wrap="square" rtlCol="1">
            <a:spAutoFit/>
          </a:bodyPr>
          <a:lstStyle/>
          <a:p>
            <a:pPr algn="ctr"/>
            <a:r>
              <a:rPr lang="he-IL" sz="4400" dirty="0">
                <a:solidFill>
                  <a:srgbClr val="FF0000"/>
                </a:solidFill>
                <a:latin typeface="Guttman Adii" panose="02010401010101010101" pitchFamily="2" charset="-79"/>
                <a:cs typeface="Guttman Adii" panose="02010401010101010101" pitchFamily="2" charset="-79"/>
              </a:rPr>
              <a:t> </a:t>
            </a:r>
            <a:r>
              <a:rPr lang="he-IL" sz="3600" b="1" u="sng" dirty="0">
                <a:solidFill>
                  <a:srgbClr val="7030A0"/>
                </a:solidFill>
                <a:latin typeface="Guttman Adii" panose="02010401010101010101" pitchFamily="2" charset="-79"/>
                <a:cs typeface="Guttman Adii" panose="02010401010101010101" pitchFamily="2" charset="-79"/>
              </a:rPr>
              <a:t>פרק טו</a:t>
            </a:r>
          </a:p>
          <a:p>
            <a:pPr algn="ctr"/>
            <a:endParaRPr lang="he-IL" sz="500" dirty="0">
              <a:solidFill>
                <a:srgbClr val="7030A0"/>
              </a:solidFill>
              <a:latin typeface="Guttman Adii" panose="02010401010101010101" pitchFamily="2" charset="-79"/>
              <a:cs typeface="Guttman Adii" panose="02010401010101010101" pitchFamily="2" charset="-79"/>
            </a:endParaRPr>
          </a:p>
          <a:p>
            <a:pPr algn="ctr"/>
            <a:r>
              <a:rPr lang="he-IL" sz="2800" dirty="0">
                <a:solidFill>
                  <a:srgbClr val="7030A0"/>
                </a:solidFill>
                <a:latin typeface="Guttman Adii" panose="02010401010101010101" pitchFamily="2" charset="-79"/>
                <a:cs typeface="Guttman Adii" panose="02010401010101010101" pitchFamily="2" charset="-79"/>
              </a:rPr>
              <a:t>במחזה בלילה</a:t>
            </a:r>
          </a:p>
          <a:p>
            <a:pPr algn="ctr"/>
            <a:r>
              <a:rPr lang="he-IL" sz="1600" dirty="0">
                <a:solidFill>
                  <a:srgbClr val="7030A0"/>
                </a:solidFill>
                <a:latin typeface="Guttman Adii" panose="02010401010101010101" pitchFamily="2" charset="-79"/>
                <a:cs typeface="Guttman Adii" panose="02010401010101010101" pitchFamily="2" charset="-79"/>
              </a:rPr>
              <a:t>כי אם אשר </a:t>
            </a:r>
            <a:r>
              <a:rPr lang="he-IL" sz="1600" b="1" u="sng" dirty="0">
                <a:solidFill>
                  <a:srgbClr val="7030A0"/>
                </a:solidFill>
                <a:latin typeface="Guttman Adii" panose="02010401010101010101" pitchFamily="2" charset="-79"/>
                <a:cs typeface="Guttman Adii" panose="02010401010101010101" pitchFamily="2" charset="-79"/>
              </a:rPr>
              <a:t>יצא ממעיך </a:t>
            </a:r>
            <a:r>
              <a:rPr lang="he-IL" sz="1200" b="1" u="sng" dirty="0">
                <a:solidFill>
                  <a:srgbClr val="7030A0"/>
                </a:solidFill>
                <a:latin typeface="Guttman Adii" panose="02010401010101010101" pitchFamily="2" charset="-79"/>
                <a:cs typeface="Guttman Adii" panose="02010401010101010101" pitchFamily="2" charset="-79"/>
              </a:rPr>
              <a:t>(לא לוט ולא עבד</a:t>
            </a:r>
            <a:r>
              <a:rPr lang="he-IL" sz="1600" b="1" u="sng" dirty="0">
                <a:solidFill>
                  <a:srgbClr val="7030A0"/>
                </a:solidFill>
                <a:latin typeface="Guttman Adii" panose="02010401010101010101" pitchFamily="2" charset="-79"/>
                <a:cs typeface="Guttman Adii" panose="02010401010101010101" pitchFamily="2" charset="-79"/>
              </a:rPr>
              <a:t>) </a:t>
            </a:r>
          </a:p>
          <a:p>
            <a:pPr algn="ctr"/>
            <a:r>
              <a:rPr lang="he-IL" sz="1600" dirty="0">
                <a:solidFill>
                  <a:srgbClr val="7030A0"/>
                </a:solidFill>
                <a:latin typeface="Guttman Adii" panose="02010401010101010101" pitchFamily="2" charset="-79"/>
                <a:cs typeface="Guttman Adii" panose="02010401010101010101" pitchFamily="2" charset="-79"/>
              </a:rPr>
              <a:t>הוא יירשך !</a:t>
            </a:r>
            <a:endParaRPr lang="he-IL" sz="600" dirty="0">
              <a:solidFill>
                <a:srgbClr val="7030A0"/>
              </a:solidFill>
              <a:latin typeface="Guttman Adii" panose="02010401010101010101" pitchFamily="2" charset="-79"/>
              <a:cs typeface="Guttman Adii" panose="02010401010101010101" pitchFamily="2" charset="-79"/>
            </a:endParaRPr>
          </a:p>
          <a:p>
            <a:pPr algn="ctr"/>
            <a:endParaRPr lang="he-IL" sz="400" dirty="0">
              <a:solidFill>
                <a:srgbClr val="7030A0"/>
              </a:solidFill>
              <a:latin typeface="Guttman Adii" panose="02010401010101010101" pitchFamily="2" charset="-79"/>
              <a:cs typeface="Guttman Adii" panose="02010401010101010101" pitchFamily="2" charset="-79"/>
            </a:endParaRPr>
          </a:p>
          <a:p>
            <a:pPr algn="ctr"/>
            <a:r>
              <a:rPr lang="he-IL" sz="1600" dirty="0">
                <a:solidFill>
                  <a:srgbClr val="7030A0"/>
                </a:solidFill>
                <a:latin typeface="Guttman Adii" panose="02010401010101010101" pitchFamily="2" charset="-79"/>
                <a:cs typeface="Guttman Adii" panose="02010401010101010101" pitchFamily="2" charset="-79"/>
              </a:rPr>
              <a:t>"ויוצא אותו החוצה ויאמר הבט נא השמימה וספור </a:t>
            </a:r>
            <a:r>
              <a:rPr lang="he-IL" sz="2400" b="1" u="sng" dirty="0">
                <a:solidFill>
                  <a:srgbClr val="7030A0"/>
                </a:solidFill>
                <a:latin typeface="Guttman Adii" panose="02010401010101010101" pitchFamily="2" charset="-79"/>
                <a:cs typeface="Guttman Adii" panose="02010401010101010101" pitchFamily="2" charset="-79"/>
              </a:rPr>
              <a:t>הכוכבים</a:t>
            </a:r>
          </a:p>
          <a:p>
            <a:pPr algn="ctr"/>
            <a:r>
              <a:rPr lang="he-IL" sz="1600" dirty="0">
                <a:solidFill>
                  <a:srgbClr val="7030A0"/>
                </a:solidFill>
                <a:latin typeface="Guttman Adii" panose="02010401010101010101" pitchFamily="2" charset="-79"/>
                <a:cs typeface="Guttman Adii" panose="02010401010101010101" pitchFamily="2" charset="-79"/>
              </a:rPr>
              <a:t>אם תוכל לספור אותם ויאמר לו כה יהיה זרעך"</a:t>
            </a:r>
            <a:endParaRPr lang="he-IL" sz="800" dirty="0">
              <a:solidFill>
                <a:srgbClr val="7030A0"/>
              </a:solidFill>
              <a:latin typeface="Guttman Adii" panose="02010401010101010101" pitchFamily="2" charset="-79"/>
              <a:cs typeface="Guttman Adii" panose="02010401010101010101" pitchFamily="2" charset="-79"/>
            </a:endParaRPr>
          </a:p>
        </p:txBody>
      </p:sp>
      <p:sp>
        <p:nvSpPr>
          <p:cNvPr id="5" name="TextBox 4">
            <a:extLst>
              <a:ext uri="{FF2B5EF4-FFF2-40B4-BE49-F238E27FC236}">
                <a16:creationId xmlns:a16="http://schemas.microsoft.com/office/drawing/2014/main" id="{2BAB72BF-F15C-4043-BF40-8F698425A5BB}"/>
              </a:ext>
            </a:extLst>
          </p:cNvPr>
          <p:cNvSpPr txBox="1"/>
          <p:nvPr/>
        </p:nvSpPr>
        <p:spPr>
          <a:xfrm>
            <a:off x="6902067" y="1281743"/>
            <a:ext cx="3062689" cy="2454518"/>
          </a:xfrm>
          <a:prstGeom prst="rect">
            <a:avLst/>
          </a:prstGeom>
          <a:noFill/>
          <a:ln w="57150">
            <a:solidFill>
              <a:schemeClr val="accent2">
                <a:lumMod val="75000"/>
              </a:schemeClr>
            </a:solidFill>
          </a:ln>
        </p:spPr>
        <p:txBody>
          <a:bodyPr wrap="square" rtlCol="1">
            <a:spAutoFit/>
          </a:bodyPr>
          <a:lstStyle/>
          <a:p>
            <a:pPr algn="ctr"/>
            <a:r>
              <a:rPr lang="he-IL" sz="3600" b="1" u="sng" dirty="0">
                <a:solidFill>
                  <a:schemeClr val="accent2">
                    <a:lumMod val="75000"/>
                  </a:schemeClr>
                </a:solidFill>
                <a:latin typeface="Guttman Adii" panose="02010401010101010101" pitchFamily="2" charset="-79"/>
                <a:cs typeface="Guttman Adii" panose="02010401010101010101" pitchFamily="2" charset="-79"/>
              </a:rPr>
              <a:t>פרק </a:t>
            </a:r>
            <a:r>
              <a:rPr lang="he-IL" sz="3600" b="1" u="sng" dirty="0" err="1">
                <a:solidFill>
                  <a:schemeClr val="accent2">
                    <a:lumMod val="75000"/>
                  </a:schemeClr>
                </a:solidFill>
                <a:latin typeface="Guttman Adii" panose="02010401010101010101" pitchFamily="2" charset="-79"/>
                <a:cs typeface="Guttman Adii" panose="02010401010101010101" pitchFamily="2" charset="-79"/>
              </a:rPr>
              <a:t>יג</a:t>
            </a:r>
            <a:endParaRPr lang="he-IL" sz="3600" b="1" u="sng" dirty="0">
              <a:solidFill>
                <a:schemeClr val="accent2">
                  <a:lumMod val="75000"/>
                </a:schemeClr>
              </a:solidFill>
              <a:latin typeface="Guttman Adii" panose="02010401010101010101" pitchFamily="2" charset="-79"/>
              <a:cs typeface="Guttman Adii" panose="02010401010101010101" pitchFamily="2" charset="-79"/>
            </a:endParaRPr>
          </a:p>
          <a:p>
            <a:pPr algn="ctr"/>
            <a:endParaRPr lang="he-IL" sz="105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2400" dirty="0">
                <a:solidFill>
                  <a:schemeClr val="accent2">
                    <a:lumMod val="75000"/>
                  </a:schemeClr>
                </a:solidFill>
                <a:latin typeface="Guttman Adii" panose="02010401010101010101" pitchFamily="2" charset="-79"/>
                <a:cs typeface="Guttman Adii" panose="02010401010101010101" pitchFamily="2" charset="-79"/>
              </a:rPr>
              <a:t>אחרי הפרידה מלוט</a:t>
            </a:r>
          </a:p>
          <a:p>
            <a:pPr algn="ctr"/>
            <a:endParaRPr lang="he-IL" sz="1050" dirty="0">
              <a:solidFill>
                <a:schemeClr val="accent2">
                  <a:lumMod val="75000"/>
                </a:schemeClr>
              </a:solidFill>
              <a:latin typeface="Guttman Adii" panose="02010401010101010101" pitchFamily="2" charset="-79"/>
              <a:cs typeface="Guttman Adii" panose="02010401010101010101" pitchFamily="2" charset="-79"/>
            </a:endParaRPr>
          </a:p>
          <a:p>
            <a:pPr algn="ctr"/>
            <a:endParaRPr lang="he-IL" sz="105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dirty="0">
                <a:solidFill>
                  <a:schemeClr val="accent2">
                    <a:lumMod val="75000"/>
                  </a:schemeClr>
                </a:solidFill>
                <a:latin typeface="Guttman Adii" panose="02010401010101010101" pitchFamily="2" charset="-79"/>
                <a:cs typeface="Guttman Adii" panose="02010401010101010101" pitchFamily="2" charset="-79"/>
              </a:rPr>
              <a:t>"ושמתי את זרעך </a:t>
            </a:r>
            <a:r>
              <a:rPr lang="he-IL" sz="2400" b="1" dirty="0">
                <a:solidFill>
                  <a:schemeClr val="accent2">
                    <a:lumMod val="75000"/>
                  </a:schemeClr>
                </a:solidFill>
                <a:latin typeface="Guttman Adii" panose="02010401010101010101" pitchFamily="2" charset="-79"/>
                <a:cs typeface="Guttman Adii" panose="02010401010101010101" pitchFamily="2" charset="-79"/>
              </a:rPr>
              <a:t>כעפר הארץ </a:t>
            </a:r>
            <a:endParaRPr lang="he-IL" b="1"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dirty="0">
                <a:solidFill>
                  <a:schemeClr val="accent2">
                    <a:lumMod val="75000"/>
                  </a:schemeClr>
                </a:solidFill>
                <a:latin typeface="Guttman Adii" panose="02010401010101010101" pitchFamily="2" charset="-79"/>
                <a:cs typeface="Guttman Adii" panose="02010401010101010101" pitchFamily="2" charset="-79"/>
              </a:rPr>
              <a:t>אשר אם יוכל איש למנות </a:t>
            </a:r>
          </a:p>
          <a:p>
            <a:pPr algn="ctr"/>
            <a:r>
              <a:rPr lang="he-IL" sz="1600" dirty="0">
                <a:solidFill>
                  <a:schemeClr val="accent2">
                    <a:lumMod val="75000"/>
                  </a:schemeClr>
                </a:solidFill>
                <a:latin typeface="Guttman Adii" panose="02010401010101010101" pitchFamily="2" charset="-79"/>
                <a:cs typeface="Guttman Adii" panose="02010401010101010101" pitchFamily="2" charset="-79"/>
              </a:rPr>
              <a:t>את </a:t>
            </a:r>
            <a:r>
              <a:rPr lang="he-IL" sz="2000" b="1" u="sng" dirty="0">
                <a:solidFill>
                  <a:schemeClr val="accent2">
                    <a:lumMod val="75000"/>
                  </a:schemeClr>
                </a:solidFill>
                <a:latin typeface="Guttman Adii" panose="02010401010101010101" pitchFamily="2" charset="-79"/>
                <a:cs typeface="Guttman Adii" panose="02010401010101010101" pitchFamily="2" charset="-79"/>
              </a:rPr>
              <a:t>עפר הארץ</a:t>
            </a:r>
            <a:r>
              <a:rPr lang="he-IL" sz="2000" b="1" dirty="0">
                <a:solidFill>
                  <a:schemeClr val="accent2">
                    <a:lumMod val="75000"/>
                  </a:schemeClr>
                </a:solidFill>
                <a:latin typeface="Guttman Adii" panose="02010401010101010101" pitchFamily="2" charset="-79"/>
                <a:cs typeface="Guttman Adii" panose="02010401010101010101" pitchFamily="2" charset="-79"/>
              </a:rPr>
              <a:t> </a:t>
            </a:r>
            <a:r>
              <a:rPr lang="he-IL" sz="1600" dirty="0">
                <a:solidFill>
                  <a:schemeClr val="accent2">
                    <a:lumMod val="75000"/>
                  </a:schemeClr>
                </a:solidFill>
                <a:latin typeface="Guttman Adii" panose="02010401010101010101" pitchFamily="2" charset="-79"/>
                <a:cs typeface="Guttman Adii" panose="02010401010101010101" pitchFamily="2" charset="-79"/>
              </a:rPr>
              <a:t>גם זרעך ימנה"</a:t>
            </a:r>
            <a:endParaRPr lang="he-IL" sz="800" dirty="0">
              <a:solidFill>
                <a:schemeClr val="accent2">
                  <a:lumMod val="75000"/>
                </a:schemeClr>
              </a:solidFill>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7EF63D52-AAC2-42C0-8358-DF45D4F38192}"/>
              </a:ext>
            </a:extLst>
          </p:cNvPr>
          <p:cNvSpPr txBox="1"/>
          <p:nvPr/>
        </p:nvSpPr>
        <p:spPr>
          <a:xfrm>
            <a:off x="10230291" y="1303426"/>
            <a:ext cx="1751684" cy="2492990"/>
          </a:xfrm>
          <a:prstGeom prst="rect">
            <a:avLst/>
          </a:prstGeom>
          <a:noFill/>
          <a:ln w="57150">
            <a:solidFill>
              <a:schemeClr val="tx1"/>
            </a:solidFill>
          </a:ln>
        </p:spPr>
        <p:txBody>
          <a:bodyPr wrap="square" rtlCol="1">
            <a:spAutoFit/>
          </a:bodyPr>
          <a:lstStyle/>
          <a:p>
            <a:pPr algn="ctr"/>
            <a:r>
              <a:rPr lang="he-IL" sz="3200" dirty="0">
                <a:solidFill>
                  <a:srgbClr val="FF0000"/>
                </a:solidFill>
                <a:latin typeface="Guttman Adii" panose="02010401010101010101" pitchFamily="2" charset="-79"/>
                <a:cs typeface="Guttman Adii" panose="02010401010101010101" pitchFamily="2" charset="-79"/>
              </a:rPr>
              <a:t> </a:t>
            </a:r>
            <a:r>
              <a:rPr lang="he-IL" sz="3600" b="1" u="sng" dirty="0">
                <a:latin typeface="Guttman Adii" panose="02010401010101010101" pitchFamily="2" charset="-79"/>
                <a:cs typeface="Guttman Adii" panose="02010401010101010101" pitchFamily="2" charset="-79"/>
              </a:rPr>
              <a:t>פרק </a:t>
            </a:r>
            <a:r>
              <a:rPr lang="he-IL" sz="3600" b="1" u="sng" dirty="0" err="1">
                <a:latin typeface="Guttman Adii" panose="02010401010101010101" pitchFamily="2" charset="-79"/>
                <a:cs typeface="Guttman Adii" panose="02010401010101010101" pitchFamily="2" charset="-79"/>
              </a:rPr>
              <a:t>יב</a:t>
            </a:r>
            <a:endParaRPr lang="he-IL" sz="3600" b="1" u="sng" dirty="0">
              <a:latin typeface="Guttman Adii" panose="02010401010101010101" pitchFamily="2" charset="-79"/>
              <a:cs typeface="Guttman Adii" panose="02010401010101010101" pitchFamily="2" charset="-79"/>
            </a:endParaRPr>
          </a:p>
          <a:p>
            <a:pPr algn="ctr"/>
            <a:endParaRPr lang="he-IL" sz="1200" dirty="0">
              <a:latin typeface="Guttman Adii" panose="02010401010101010101" pitchFamily="2" charset="-79"/>
              <a:cs typeface="Guttman Adii" panose="02010401010101010101" pitchFamily="2" charset="-79"/>
            </a:endParaRPr>
          </a:p>
          <a:p>
            <a:pPr algn="ctr"/>
            <a:r>
              <a:rPr lang="he-IL" sz="2400" dirty="0">
                <a:latin typeface="Guttman Adii" panose="02010401010101010101" pitchFamily="2" charset="-79"/>
                <a:cs typeface="Guttman Adii" panose="02010401010101010101" pitchFamily="2" charset="-79"/>
              </a:rPr>
              <a:t>התגלות בחרן</a:t>
            </a:r>
          </a:p>
          <a:p>
            <a:pPr algn="ctr"/>
            <a:endParaRPr lang="he-IL" sz="2000" dirty="0">
              <a:latin typeface="Guttman Adii" panose="02010401010101010101" pitchFamily="2" charset="-79"/>
              <a:cs typeface="Guttman Adii" panose="02010401010101010101" pitchFamily="2" charset="-79"/>
            </a:endParaRPr>
          </a:p>
          <a:p>
            <a:pPr algn="ctr"/>
            <a:endParaRPr lang="he-IL" sz="2000" dirty="0">
              <a:latin typeface="Guttman Adii" panose="02010401010101010101" pitchFamily="2" charset="-79"/>
              <a:cs typeface="Guttman Adii" panose="02010401010101010101" pitchFamily="2" charset="-79"/>
            </a:endParaRPr>
          </a:p>
          <a:p>
            <a:pPr algn="ctr"/>
            <a:r>
              <a:rPr lang="he-IL" sz="2000" dirty="0">
                <a:latin typeface="Guttman Adii" panose="02010401010101010101" pitchFamily="2" charset="-79"/>
                <a:cs typeface="Guttman Adii" panose="02010401010101010101" pitchFamily="2" charset="-79"/>
              </a:rPr>
              <a:t>"</a:t>
            </a:r>
            <a:r>
              <a:rPr lang="he-IL" sz="2000" dirty="0" err="1">
                <a:latin typeface="Guttman Adii" panose="02010401010101010101" pitchFamily="2" charset="-79"/>
                <a:cs typeface="Guttman Adii" panose="02010401010101010101" pitchFamily="2" charset="-79"/>
              </a:rPr>
              <a:t>ואעשך</a:t>
            </a:r>
            <a:r>
              <a:rPr lang="he-IL" sz="2000" dirty="0">
                <a:latin typeface="Guttman Adii" panose="02010401010101010101" pitchFamily="2" charset="-79"/>
                <a:cs typeface="Guttman Adii" panose="02010401010101010101" pitchFamily="2" charset="-79"/>
              </a:rPr>
              <a:t> </a:t>
            </a:r>
          </a:p>
          <a:p>
            <a:pPr algn="ctr"/>
            <a:r>
              <a:rPr lang="he-IL" sz="2400" b="1" u="sng" dirty="0">
                <a:latin typeface="Guttman Adii" panose="02010401010101010101" pitchFamily="2" charset="-79"/>
                <a:cs typeface="Guttman Adii" panose="02010401010101010101" pitchFamily="2" charset="-79"/>
              </a:rPr>
              <a:t>לגוי גדול</a:t>
            </a:r>
            <a:r>
              <a:rPr lang="he-IL" sz="2000" dirty="0">
                <a:latin typeface="Guttman Adii" panose="02010401010101010101" pitchFamily="2" charset="-79"/>
                <a:cs typeface="Guttman Adii" panose="02010401010101010101" pitchFamily="2" charset="-79"/>
              </a:rPr>
              <a:t>"</a:t>
            </a:r>
          </a:p>
        </p:txBody>
      </p:sp>
      <p:sp>
        <p:nvSpPr>
          <p:cNvPr id="7" name="TextBox 6">
            <a:extLst>
              <a:ext uri="{FF2B5EF4-FFF2-40B4-BE49-F238E27FC236}">
                <a16:creationId xmlns:a16="http://schemas.microsoft.com/office/drawing/2014/main" id="{6A14A833-33E6-46EC-9484-E3C52D6523FE}"/>
              </a:ext>
            </a:extLst>
          </p:cNvPr>
          <p:cNvSpPr txBox="1"/>
          <p:nvPr/>
        </p:nvSpPr>
        <p:spPr>
          <a:xfrm>
            <a:off x="380071" y="1271212"/>
            <a:ext cx="3481337" cy="3754874"/>
          </a:xfrm>
          <a:prstGeom prst="rect">
            <a:avLst/>
          </a:prstGeom>
          <a:noFill/>
          <a:ln w="57150">
            <a:solidFill>
              <a:schemeClr val="accent6">
                <a:lumMod val="50000"/>
              </a:schemeClr>
            </a:solidFill>
          </a:ln>
        </p:spPr>
        <p:txBody>
          <a:bodyPr wrap="square" rtlCol="1">
            <a:spAutoFit/>
          </a:bodyPr>
          <a:lstStyle/>
          <a:p>
            <a:pPr algn="ctr"/>
            <a:r>
              <a:rPr lang="he-IL" sz="4400" dirty="0">
                <a:solidFill>
                  <a:srgbClr val="FF0000"/>
                </a:solidFill>
                <a:latin typeface="Guttman Adii" panose="02010401010101010101" pitchFamily="2" charset="-79"/>
                <a:cs typeface="Guttman Adii" panose="02010401010101010101" pitchFamily="2" charset="-79"/>
              </a:rPr>
              <a:t> </a:t>
            </a:r>
            <a:r>
              <a:rPr lang="he-IL" sz="3600" b="1" u="sng" dirty="0">
                <a:solidFill>
                  <a:schemeClr val="accent6">
                    <a:lumMod val="50000"/>
                  </a:schemeClr>
                </a:solidFill>
                <a:latin typeface="Guttman Adii" panose="02010401010101010101" pitchFamily="2" charset="-79"/>
                <a:cs typeface="Guttman Adii" panose="02010401010101010101" pitchFamily="2" charset="-79"/>
              </a:rPr>
              <a:t>פרק </a:t>
            </a:r>
            <a:r>
              <a:rPr lang="he-IL" sz="3600" b="1" u="sng" dirty="0" err="1">
                <a:solidFill>
                  <a:schemeClr val="accent6">
                    <a:lumMod val="50000"/>
                  </a:schemeClr>
                </a:solidFill>
                <a:latin typeface="Guttman Adii" panose="02010401010101010101" pitchFamily="2" charset="-79"/>
                <a:cs typeface="Guttman Adii" panose="02010401010101010101" pitchFamily="2" charset="-79"/>
              </a:rPr>
              <a:t>יז</a:t>
            </a:r>
            <a:endParaRPr lang="he-IL" sz="3600" b="1" u="sng"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300"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2800" dirty="0">
                <a:solidFill>
                  <a:schemeClr val="accent6">
                    <a:lumMod val="50000"/>
                  </a:schemeClr>
                </a:solidFill>
                <a:latin typeface="Guttman Adii" panose="02010401010101010101" pitchFamily="2" charset="-79"/>
                <a:cs typeface="Guttman Adii" panose="02010401010101010101" pitchFamily="2" charset="-79"/>
              </a:rPr>
              <a:t>התגלות בגיל 99</a:t>
            </a:r>
          </a:p>
          <a:p>
            <a:pPr algn="ctr"/>
            <a:r>
              <a:rPr lang="he-IL" sz="2800" dirty="0">
                <a:solidFill>
                  <a:schemeClr val="accent6">
                    <a:lumMod val="50000"/>
                  </a:schemeClr>
                </a:solidFill>
                <a:latin typeface="Guttman Adii" panose="02010401010101010101" pitchFamily="2" charset="-79"/>
                <a:cs typeface="Guttman Adii" panose="02010401010101010101" pitchFamily="2" charset="-79"/>
              </a:rPr>
              <a:t>ובברית המילה</a:t>
            </a:r>
            <a:endParaRPr lang="he-IL" sz="400" dirty="0">
              <a:solidFill>
                <a:schemeClr val="accent6">
                  <a:lumMod val="50000"/>
                </a:schemeClr>
              </a:solidFill>
              <a:latin typeface="Guttman Adii" panose="02010401010101010101" pitchFamily="2" charset="-79"/>
              <a:cs typeface="Guttman Adii" panose="02010401010101010101" pitchFamily="2" charset="-79"/>
            </a:endParaRPr>
          </a:p>
          <a:p>
            <a:pPr algn="ctr"/>
            <a:endParaRPr lang="he-IL" sz="600"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1600" dirty="0">
                <a:solidFill>
                  <a:schemeClr val="accent6">
                    <a:lumMod val="50000"/>
                  </a:schemeClr>
                </a:solidFill>
                <a:latin typeface="Guttman Adii" panose="02010401010101010101" pitchFamily="2" charset="-79"/>
                <a:cs typeface="Guttman Adii" panose="02010401010101010101" pitchFamily="2" charset="-79"/>
              </a:rPr>
              <a:t>"וארבה אותך </a:t>
            </a:r>
            <a:r>
              <a:rPr lang="he-IL" sz="2000" b="1" u="sng" dirty="0" err="1">
                <a:solidFill>
                  <a:schemeClr val="accent6">
                    <a:lumMod val="50000"/>
                  </a:schemeClr>
                </a:solidFill>
                <a:latin typeface="Guttman Adii" panose="02010401010101010101" pitchFamily="2" charset="-79"/>
                <a:cs typeface="Guttman Adii" panose="02010401010101010101" pitchFamily="2" charset="-79"/>
              </a:rPr>
              <a:t>במאד</a:t>
            </a:r>
            <a:r>
              <a:rPr lang="he-IL" sz="2000" b="1" u="sng" dirty="0">
                <a:solidFill>
                  <a:schemeClr val="accent6">
                    <a:lumMod val="50000"/>
                  </a:schemeClr>
                </a:solidFill>
                <a:latin typeface="Guttman Adii" panose="02010401010101010101" pitchFamily="2" charset="-79"/>
                <a:cs typeface="Guttman Adii" panose="02010401010101010101" pitchFamily="2" charset="-79"/>
              </a:rPr>
              <a:t> מאד</a:t>
            </a:r>
            <a:r>
              <a:rPr lang="he-IL" sz="1600" dirty="0">
                <a:solidFill>
                  <a:schemeClr val="accent6">
                    <a:lumMod val="50000"/>
                  </a:schemeClr>
                </a:solidFill>
                <a:latin typeface="Guttman Adii" panose="02010401010101010101" pitchFamily="2" charset="-79"/>
                <a:cs typeface="Guttman Adii" panose="02010401010101010101" pitchFamily="2" charset="-79"/>
              </a:rPr>
              <a:t>"</a:t>
            </a:r>
          </a:p>
          <a:p>
            <a:pPr algn="ctr"/>
            <a:endParaRPr lang="he-IL" sz="400"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1600" dirty="0">
                <a:solidFill>
                  <a:schemeClr val="accent6">
                    <a:lumMod val="50000"/>
                  </a:schemeClr>
                </a:solidFill>
                <a:latin typeface="Guttman Adii" panose="02010401010101010101" pitchFamily="2" charset="-79"/>
                <a:cs typeface="Guttman Adii" panose="02010401010101010101" pitchFamily="2" charset="-79"/>
              </a:rPr>
              <a:t>"והיית </a:t>
            </a:r>
            <a:r>
              <a:rPr lang="he-IL" sz="2000" b="1" u="sng" dirty="0">
                <a:solidFill>
                  <a:schemeClr val="accent6">
                    <a:lumMod val="50000"/>
                  </a:schemeClr>
                </a:solidFill>
                <a:latin typeface="Guttman Adii" panose="02010401010101010101" pitchFamily="2" charset="-79"/>
                <a:cs typeface="Guttman Adii" panose="02010401010101010101" pitchFamily="2" charset="-79"/>
              </a:rPr>
              <a:t>לאב המון גויים . </a:t>
            </a:r>
            <a:r>
              <a:rPr lang="he-IL" sz="1600" dirty="0">
                <a:solidFill>
                  <a:schemeClr val="accent6">
                    <a:lumMod val="50000"/>
                  </a:schemeClr>
                </a:solidFill>
                <a:latin typeface="Guttman Adii" panose="02010401010101010101" pitchFamily="2" charset="-79"/>
                <a:cs typeface="Guttman Adii" panose="02010401010101010101" pitchFamily="2" charset="-79"/>
              </a:rPr>
              <a:t>. ."</a:t>
            </a:r>
          </a:p>
          <a:p>
            <a:pPr algn="ctr"/>
            <a:endParaRPr lang="he-IL" sz="700"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1600" dirty="0">
                <a:solidFill>
                  <a:schemeClr val="accent6">
                    <a:lumMod val="50000"/>
                  </a:schemeClr>
                </a:solidFill>
                <a:latin typeface="Guttman Adii" panose="02010401010101010101" pitchFamily="2" charset="-79"/>
                <a:cs typeface="Guttman Adii" panose="02010401010101010101" pitchFamily="2" charset="-79"/>
              </a:rPr>
              <a:t>"והפרתי אותך </a:t>
            </a:r>
            <a:r>
              <a:rPr lang="he-IL" sz="1600" dirty="0" err="1">
                <a:solidFill>
                  <a:schemeClr val="accent6">
                    <a:lumMod val="50000"/>
                  </a:schemeClr>
                </a:solidFill>
                <a:latin typeface="Guttman Adii" panose="02010401010101010101" pitchFamily="2" charset="-79"/>
                <a:cs typeface="Guttman Adii" panose="02010401010101010101" pitchFamily="2" charset="-79"/>
              </a:rPr>
              <a:t>במאד</a:t>
            </a:r>
            <a:r>
              <a:rPr lang="he-IL" sz="1600" dirty="0">
                <a:solidFill>
                  <a:schemeClr val="accent6">
                    <a:lumMod val="50000"/>
                  </a:schemeClr>
                </a:solidFill>
                <a:latin typeface="Guttman Adii" panose="02010401010101010101" pitchFamily="2" charset="-79"/>
                <a:cs typeface="Guttman Adii" panose="02010401010101010101" pitchFamily="2" charset="-79"/>
              </a:rPr>
              <a:t> מאד </a:t>
            </a:r>
          </a:p>
          <a:p>
            <a:pPr algn="ctr"/>
            <a:r>
              <a:rPr lang="he-IL" sz="2000" b="1" u="sng" dirty="0" err="1">
                <a:solidFill>
                  <a:schemeClr val="accent6">
                    <a:lumMod val="50000"/>
                  </a:schemeClr>
                </a:solidFill>
                <a:latin typeface="Guttman Adii" panose="02010401010101010101" pitchFamily="2" charset="-79"/>
                <a:cs typeface="Guttman Adii" panose="02010401010101010101" pitchFamily="2" charset="-79"/>
              </a:rPr>
              <a:t>ונתתיך</a:t>
            </a:r>
            <a:r>
              <a:rPr lang="he-IL" sz="2000" b="1" u="sng" dirty="0">
                <a:solidFill>
                  <a:schemeClr val="accent6">
                    <a:lumMod val="50000"/>
                  </a:schemeClr>
                </a:solidFill>
                <a:latin typeface="Guttman Adii" panose="02010401010101010101" pitchFamily="2" charset="-79"/>
                <a:cs typeface="Guttman Adii" panose="02010401010101010101" pitchFamily="2" charset="-79"/>
              </a:rPr>
              <a:t> לגויים ומלכים ממך יצאו</a:t>
            </a:r>
            <a:r>
              <a:rPr lang="he-IL" sz="1600" dirty="0">
                <a:solidFill>
                  <a:schemeClr val="accent6">
                    <a:lumMod val="50000"/>
                  </a:schemeClr>
                </a:solidFill>
                <a:latin typeface="Guttman Adii" panose="02010401010101010101" pitchFamily="2" charset="-79"/>
                <a:cs typeface="Guttman Adii" panose="02010401010101010101" pitchFamily="2" charset="-79"/>
              </a:rPr>
              <a:t>"</a:t>
            </a:r>
          </a:p>
          <a:p>
            <a:pPr algn="ctr"/>
            <a:endParaRPr lang="he-IL" sz="600" dirty="0">
              <a:solidFill>
                <a:schemeClr val="accent6">
                  <a:lumMod val="50000"/>
                </a:schemeClr>
              </a:solidFill>
              <a:latin typeface="Guttman Adii" panose="02010401010101010101" pitchFamily="2" charset="-79"/>
              <a:cs typeface="Guttman Adii" panose="02010401010101010101" pitchFamily="2" charset="-79"/>
            </a:endParaRPr>
          </a:p>
          <a:p>
            <a:pPr algn="ctr"/>
            <a:r>
              <a:rPr lang="he-IL" sz="1600" dirty="0">
                <a:solidFill>
                  <a:schemeClr val="accent6">
                    <a:lumMod val="50000"/>
                  </a:schemeClr>
                </a:solidFill>
                <a:latin typeface="Guttman Adii" panose="02010401010101010101" pitchFamily="2" charset="-79"/>
                <a:cs typeface="Guttman Adii" panose="02010401010101010101" pitchFamily="2" charset="-79"/>
              </a:rPr>
              <a:t>"</a:t>
            </a:r>
            <a:r>
              <a:rPr lang="he-IL" b="1" u="sng" dirty="0">
                <a:solidFill>
                  <a:schemeClr val="accent6">
                    <a:lumMod val="50000"/>
                  </a:schemeClr>
                </a:solidFill>
                <a:latin typeface="Guttman Adii" panose="02010401010101010101" pitchFamily="2" charset="-79"/>
                <a:cs typeface="Guttman Adii" panose="02010401010101010101" pitchFamily="2" charset="-79"/>
              </a:rPr>
              <a:t>וברכתי אתה (שרה) וגם נתתי ממנה לך </a:t>
            </a:r>
            <a:r>
              <a:rPr lang="he-IL" sz="1400" dirty="0">
                <a:solidFill>
                  <a:schemeClr val="accent6">
                    <a:lumMod val="50000"/>
                  </a:schemeClr>
                </a:solidFill>
                <a:latin typeface="Guttman Adii" panose="02010401010101010101" pitchFamily="2" charset="-79"/>
                <a:cs typeface="Guttman Adii" panose="02010401010101010101" pitchFamily="2" charset="-79"/>
              </a:rPr>
              <a:t>בן. . . </a:t>
            </a:r>
            <a:r>
              <a:rPr lang="he-IL" sz="1400" dirty="0" err="1">
                <a:solidFill>
                  <a:schemeClr val="accent6">
                    <a:lumMod val="50000"/>
                  </a:schemeClr>
                </a:solidFill>
                <a:latin typeface="Guttman Adii" panose="02010401010101010101" pitchFamily="2" charset="-79"/>
                <a:cs typeface="Guttman Adii" panose="02010401010101010101" pitchFamily="2" charset="-79"/>
              </a:rPr>
              <a:t>והיתה</a:t>
            </a:r>
            <a:r>
              <a:rPr lang="he-IL" sz="1400" dirty="0">
                <a:solidFill>
                  <a:schemeClr val="accent6">
                    <a:lumMod val="50000"/>
                  </a:schemeClr>
                </a:solidFill>
                <a:latin typeface="Guttman Adii" panose="02010401010101010101" pitchFamily="2" charset="-79"/>
                <a:cs typeface="Guttman Adii" panose="02010401010101010101" pitchFamily="2" charset="-79"/>
              </a:rPr>
              <a:t> לגוים, מלכי עמים ממנה יהיו"</a:t>
            </a:r>
            <a:endParaRPr lang="he-IL" sz="800" dirty="0">
              <a:solidFill>
                <a:schemeClr val="accent6">
                  <a:lumMod val="50000"/>
                </a:schemeClr>
              </a:solidFill>
              <a:latin typeface="Guttman Adii" panose="02010401010101010101" pitchFamily="2" charset="-79"/>
              <a:cs typeface="Guttman Adii" panose="02010401010101010101" pitchFamily="2" charset="-79"/>
            </a:endParaRPr>
          </a:p>
        </p:txBody>
      </p:sp>
      <p:sp>
        <p:nvSpPr>
          <p:cNvPr id="8" name="TextBox 7">
            <a:extLst>
              <a:ext uri="{FF2B5EF4-FFF2-40B4-BE49-F238E27FC236}">
                <a16:creationId xmlns:a16="http://schemas.microsoft.com/office/drawing/2014/main" id="{56B55359-2640-4DED-8705-F11C66D87B43}"/>
              </a:ext>
            </a:extLst>
          </p:cNvPr>
          <p:cNvSpPr txBox="1"/>
          <p:nvPr/>
        </p:nvSpPr>
        <p:spPr>
          <a:xfrm>
            <a:off x="7468729" y="4903155"/>
            <a:ext cx="4513246" cy="1815882"/>
          </a:xfrm>
          <a:prstGeom prst="rect">
            <a:avLst/>
          </a:prstGeom>
          <a:noFill/>
          <a:ln w="57150">
            <a:solidFill>
              <a:srgbClr val="FFC000"/>
            </a:solidFill>
          </a:ln>
        </p:spPr>
        <p:txBody>
          <a:bodyPr wrap="square" rtlCol="1">
            <a:spAutoFit/>
          </a:bodyPr>
          <a:lstStyle/>
          <a:p>
            <a:pPr algn="ctr"/>
            <a:r>
              <a:rPr lang="he-IL" sz="3200" dirty="0">
                <a:solidFill>
                  <a:srgbClr val="FF0000"/>
                </a:solidFill>
                <a:latin typeface="Guttman Adii" panose="02010401010101010101" pitchFamily="2" charset="-79"/>
                <a:cs typeface="Guttman Adii" panose="02010401010101010101" pitchFamily="2" charset="-79"/>
              </a:rPr>
              <a:t> </a:t>
            </a:r>
            <a:r>
              <a:rPr lang="he-IL" sz="3600" b="1" u="sng" dirty="0">
                <a:solidFill>
                  <a:schemeClr val="accent4">
                    <a:lumMod val="75000"/>
                  </a:schemeClr>
                </a:solidFill>
                <a:latin typeface="Guttman Adii" panose="02010401010101010101" pitchFamily="2" charset="-79"/>
                <a:cs typeface="Guttman Adii" panose="02010401010101010101" pitchFamily="2" charset="-79"/>
              </a:rPr>
              <a:t>פרק </a:t>
            </a:r>
            <a:r>
              <a:rPr lang="he-IL" sz="3600" b="1" u="sng" dirty="0" err="1">
                <a:solidFill>
                  <a:schemeClr val="accent4">
                    <a:lumMod val="75000"/>
                  </a:schemeClr>
                </a:solidFill>
                <a:latin typeface="Guttman Adii" panose="02010401010101010101" pitchFamily="2" charset="-79"/>
                <a:cs typeface="Guttman Adii" panose="02010401010101010101" pitchFamily="2" charset="-79"/>
              </a:rPr>
              <a:t>יח</a:t>
            </a:r>
            <a:endParaRPr lang="he-IL" sz="3600" b="1" u="sng" dirty="0">
              <a:solidFill>
                <a:schemeClr val="accent4">
                  <a:lumMod val="75000"/>
                </a:schemeClr>
              </a:solidFill>
              <a:latin typeface="Guttman Adii" panose="02010401010101010101" pitchFamily="2" charset="-79"/>
              <a:cs typeface="Guttman Adii" panose="02010401010101010101" pitchFamily="2" charset="-79"/>
            </a:endParaRPr>
          </a:p>
          <a:p>
            <a:pPr algn="ctr"/>
            <a:r>
              <a:rPr lang="he-IL" sz="2000" b="1" dirty="0">
                <a:solidFill>
                  <a:schemeClr val="accent4">
                    <a:lumMod val="75000"/>
                  </a:schemeClr>
                </a:solidFill>
                <a:latin typeface="Guttman Adii" panose="02010401010101010101" pitchFamily="2" charset="-79"/>
                <a:cs typeface="Guttman Adii" panose="02010401010101010101" pitchFamily="2" charset="-79"/>
              </a:rPr>
              <a:t>שלושת המלאכים באלוני ממרא – </a:t>
            </a:r>
          </a:p>
          <a:p>
            <a:pPr algn="ctr"/>
            <a:r>
              <a:rPr lang="he-IL" sz="1600" b="1" dirty="0">
                <a:solidFill>
                  <a:schemeClr val="accent4">
                    <a:lumMod val="75000"/>
                  </a:schemeClr>
                </a:solidFill>
                <a:latin typeface="Guttman Adii" panose="02010401010101010101" pitchFamily="2" charset="-79"/>
                <a:cs typeface="Guttman Adii" panose="02010401010101010101" pitchFamily="2" charset="-79"/>
              </a:rPr>
              <a:t>"שוב אשוב אליך כעת חיה והנה בן לשרה אשתך"</a:t>
            </a:r>
          </a:p>
          <a:p>
            <a:pPr algn="ctr"/>
            <a:r>
              <a:rPr lang="he-IL" sz="2000" b="1" dirty="0">
                <a:solidFill>
                  <a:schemeClr val="accent4">
                    <a:lumMod val="75000"/>
                  </a:schemeClr>
                </a:solidFill>
                <a:latin typeface="Guttman Adii" panose="02010401010101010101" pitchFamily="2" charset="-79"/>
                <a:cs typeface="Guttman Adii" panose="02010401010101010101" pitchFamily="2" charset="-79"/>
              </a:rPr>
              <a:t>לפני השמדת סדום </a:t>
            </a:r>
          </a:p>
          <a:p>
            <a:pPr algn="ctr"/>
            <a:r>
              <a:rPr lang="he-IL" sz="2000" b="1" dirty="0">
                <a:solidFill>
                  <a:schemeClr val="accent4">
                    <a:lumMod val="75000"/>
                  </a:schemeClr>
                </a:solidFill>
                <a:latin typeface="Guttman Adii" panose="02010401010101010101" pitchFamily="2" charset="-79"/>
                <a:cs typeface="Guttman Adii" panose="02010401010101010101" pitchFamily="2" charset="-79"/>
              </a:rPr>
              <a:t>– </a:t>
            </a:r>
            <a:r>
              <a:rPr lang="he-IL" sz="1600" b="1" dirty="0">
                <a:solidFill>
                  <a:schemeClr val="accent4">
                    <a:lumMod val="75000"/>
                  </a:schemeClr>
                </a:solidFill>
                <a:latin typeface="Guttman Adii" panose="02010401010101010101" pitchFamily="2" charset="-79"/>
                <a:cs typeface="Guttman Adii" panose="02010401010101010101" pitchFamily="2" charset="-79"/>
              </a:rPr>
              <a:t>"ואברהם היו יהיה </a:t>
            </a:r>
            <a:r>
              <a:rPr lang="he-IL" b="1" dirty="0">
                <a:solidFill>
                  <a:schemeClr val="accent4">
                    <a:lumMod val="75000"/>
                  </a:schemeClr>
                </a:solidFill>
                <a:latin typeface="Guttman Adii" panose="02010401010101010101" pitchFamily="2" charset="-79"/>
                <a:cs typeface="Guttman Adii" panose="02010401010101010101" pitchFamily="2" charset="-79"/>
              </a:rPr>
              <a:t>לגוי גדול ועצום . . . </a:t>
            </a:r>
            <a:endParaRPr lang="he-IL" sz="2000" b="1" dirty="0">
              <a:solidFill>
                <a:schemeClr val="accent4">
                  <a:lumMod val="75000"/>
                </a:schemeClr>
              </a:solidFill>
              <a:latin typeface="Guttman Adii" panose="02010401010101010101" pitchFamily="2" charset="-79"/>
              <a:cs typeface="Guttman Adii" panose="02010401010101010101" pitchFamily="2" charset="-79"/>
            </a:endParaRPr>
          </a:p>
        </p:txBody>
      </p:sp>
      <p:sp>
        <p:nvSpPr>
          <p:cNvPr id="10" name="TextBox 9">
            <a:extLst>
              <a:ext uri="{FF2B5EF4-FFF2-40B4-BE49-F238E27FC236}">
                <a16:creationId xmlns:a16="http://schemas.microsoft.com/office/drawing/2014/main" id="{3581FDEF-85BD-43ED-8C9D-2A5E4AFF8A8F}"/>
              </a:ext>
            </a:extLst>
          </p:cNvPr>
          <p:cNvSpPr txBox="1"/>
          <p:nvPr/>
        </p:nvSpPr>
        <p:spPr>
          <a:xfrm>
            <a:off x="3150287" y="4903155"/>
            <a:ext cx="4142341" cy="1846659"/>
          </a:xfrm>
          <a:prstGeom prst="rect">
            <a:avLst/>
          </a:prstGeom>
          <a:noFill/>
          <a:ln w="57150">
            <a:solidFill>
              <a:schemeClr val="accent2"/>
            </a:solidFill>
          </a:ln>
        </p:spPr>
        <p:txBody>
          <a:bodyPr wrap="square" rtlCol="1">
            <a:spAutoFit/>
          </a:bodyPr>
          <a:lstStyle/>
          <a:p>
            <a:pPr algn="ctr"/>
            <a:r>
              <a:rPr lang="he-IL" sz="3200" dirty="0">
                <a:solidFill>
                  <a:schemeClr val="bg1">
                    <a:lumMod val="50000"/>
                  </a:schemeClr>
                </a:solidFill>
                <a:latin typeface="Guttman Adii" panose="02010401010101010101" pitchFamily="2" charset="-79"/>
                <a:cs typeface="Guttman Adii" panose="02010401010101010101" pitchFamily="2" charset="-79"/>
              </a:rPr>
              <a:t> </a:t>
            </a:r>
            <a:r>
              <a:rPr lang="he-IL" sz="3600" b="1" u="sng" dirty="0">
                <a:solidFill>
                  <a:schemeClr val="accent2"/>
                </a:solidFill>
                <a:latin typeface="Guttman Adii" panose="02010401010101010101" pitchFamily="2" charset="-79"/>
                <a:cs typeface="Guttman Adii" panose="02010401010101010101" pitchFamily="2" charset="-79"/>
              </a:rPr>
              <a:t>פרק </a:t>
            </a:r>
            <a:r>
              <a:rPr lang="he-IL" sz="3600" b="1" u="sng" dirty="0" err="1">
                <a:solidFill>
                  <a:schemeClr val="accent2"/>
                </a:solidFill>
                <a:latin typeface="Guttman Adii" panose="02010401010101010101" pitchFamily="2" charset="-79"/>
                <a:cs typeface="Guttman Adii" panose="02010401010101010101" pitchFamily="2" charset="-79"/>
              </a:rPr>
              <a:t>כב</a:t>
            </a:r>
            <a:endParaRPr lang="he-IL" sz="3600" b="1" u="sng" dirty="0">
              <a:solidFill>
                <a:schemeClr val="accent2"/>
              </a:solidFill>
              <a:latin typeface="Guttman Adii" panose="02010401010101010101" pitchFamily="2" charset="-79"/>
              <a:cs typeface="Guttman Adii" panose="02010401010101010101" pitchFamily="2" charset="-79"/>
            </a:endParaRPr>
          </a:p>
          <a:p>
            <a:pPr algn="ctr"/>
            <a:endParaRPr lang="he-IL" sz="200" b="1" dirty="0">
              <a:solidFill>
                <a:schemeClr val="accent2"/>
              </a:solidFill>
              <a:latin typeface="Guttman Adii" panose="02010401010101010101" pitchFamily="2" charset="-79"/>
              <a:cs typeface="Guttman Adii" panose="02010401010101010101" pitchFamily="2" charset="-79"/>
            </a:endParaRPr>
          </a:p>
          <a:p>
            <a:pPr algn="ctr"/>
            <a:r>
              <a:rPr lang="he-IL" sz="2800" b="1" dirty="0">
                <a:solidFill>
                  <a:schemeClr val="accent2"/>
                </a:solidFill>
                <a:latin typeface="Guttman Adii" panose="02010401010101010101" pitchFamily="2" charset="-79"/>
                <a:cs typeface="Guttman Adii" panose="02010401010101010101" pitchFamily="2" charset="-79"/>
              </a:rPr>
              <a:t>לאחר העקידה</a:t>
            </a:r>
          </a:p>
          <a:p>
            <a:pPr algn="ctr"/>
            <a:r>
              <a:rPr lang="he-IL" b="1" dirty="0">
                <a:solidFill>
                  <a:schemeClr val="accent2"/>
                </a:solidFill>
                <a:latin typeface="Guttman Adii" panose="02010401010101010101" pitchFamily="2" charset="-79"/>
                <a:cs typeface="Guttman Adii" panose="02010401010101010101" pitchFamily="2" charset="-79"/>
              </a:rPr>
              <a:t>"והרבה ארבה את זרעך </a:t>
            </a:r>
            <a:r>
              <a:rPr lang="he-IL" sz="2400" b="1" u="sng" dirty="0">
                <a:solidFill>
                  <a:schemeClr val="accent2"/>
                </a:solidFill>
                <a:latin typeface="Guttman Adii" panose="02010401010101010101" pitchFamily="2" charset="-79"/>
                <a:cs typeface="Guttman Adii" panose="02010401010101010101" pitchFamily="2" charset="-79"/>
              </a:rPr>
              <a:t>ככוכבי השמיים וכחול</a:t>
            </a:r>
            <a:r>
              <a:rPr lang="he-IL" b="1" dirty="0">
                <a:solidFill>
                  <a:schemeClr val="accent2"/>
                </a:solidFill>
                <a:latin typeface="Guttman Adii" panose="02010401010101010101" pitchFamily="2" charset="-79"/>
                <a:cs typeface="Guttman Adii" panose="02010401010101010101" pitchFamily="2" charset="-79"/>
              </a:rPr>
              <a:t> אשר על </a:t>
            </a:r>
            <a:r>
              <a:rPr lang="he-IL" sz="2400" u="sng" dirty="0">
                <a:solidFill>
                  <a:schemeClr val="accent2"/>
                </a:solidFill>
                <a:latin typeface="Guttman Adii" panose="02010401010101010101" pitchFamily="2" charset="-79"/>
                <a:cs typeface="Guttman Adii" panose="02010401010101010101" pitchFamily="2" charset="-79"/>
              </a:rPr>
              <a:t>שפת הים</a:t>
            </a:r>
            <a:r>
              <a:rPr lang="he-IL" b="1" dirty="0">
                <a:solidFill>
                  <a:schemeClr val="accent2"/>
                </a:solidFill>
                <a:latin typeface="Guttman Adii" panose="02010401010101010101" pitchFamily="2" charset="-79"/>
                <a:cs typeface="Guttman Adii" panose="02010401010101010101" pitchFamily="2" charset="-79"/>
              </a:rPr>
              <a:t>"</a:t>
            </a:r>
          </a:p>
        </p:txBody>
      </p:sp>
    </p:spTree>
    <p:extLst>
      <p:ext uri="{BB962C8B-B14F-4D97-AF65-F5344CB8AC3E}">
        <p14:creationId xmlns:p14="http://schemas.microsoft.com/office/powerpoint/2010/main" val="18086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2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2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27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650174" y="157081"/>
            <a:ext cx="10657727" cy="954107"/>
          </a:xfrm>
          <a:prstGeom prst="rect">
            <a:avLst/>
          </a:prstGeom>
          <a:noFill/>
        </p:spPr>
        <p:txBody>
          <a:bodyPr wrap="square" rtlCol="1">
            <a:spAutoFit/>
          </a:bodyPr>
          <a:lstStyle/>
          <a:p>
            <a:pPr algn="ctr"/>
            <a:r>
              <a:rPr lang="he-IL" sz="5400" b="1" u="sng" dirty="0">
                <a:solidFill>
                  <a:srgbClr val="FF0000"/>
                </a:solidFill>
                <a:latin typeface="Guttman Adii" panose="02010401010101010101" pitchFamily="2" charset="-79"/>
                <a:cs typeface="Guttman Adii" panose="02010401010101010101" pitchFamily="2" charset="-79"/>
              </a:rPr>
              <a:t>ההתגלויות ה' לאברהם </a:t>
            </a:r>
            <a:r>
              <a:rPr lang="he-IL" sz="2800" b="1" u="sng" dirty="0">
                <a:solidFill>
                  <a:srgbClr val="FF0000"/>
                </a:solidFill>
                <a:latin typeface="Guttman Adii" panose="02010401010101010101" pitchFamily="2" charset="-79"/>
                <a:cs typeface="Guttman Adii" panose="02010401010101010101" pitchFamily="2" charset="-79"/>
              </a:rPr>
              <a:t>(לרוב הבטחות ונאומי ברכה)</a:t>
            </a:r>
            <a:r>
              <a:rPr lang="en-US" sz="5400" b="1" u="sng" dirty="0">
                <a:solidFill>
                  <a:srgbClr val="FF0000"/>
                </a:solidFill>
                <a:latin typeface="Guttman Adii" panose="02010401010101010101" pitchFamily="2" charset="-79"/>
                <a:cs typeface="Guttman Adii" panose="02010401010101010101" pitchFamily="2" charset="-79"/>
              </a:rPr>
              <a:t/>
            </a:r>
            <a:br>
              <a:rPr lang="en-US" sz="5400" b="1" u="sng" dirty="0">
                <a:solidFill>
                  <a:srgbClr val="FF0000"/>
                </a:solidFill>
                <a:latin typeface="Guttman Adii" panose="02010401010101010101" pitchFamily="2" charset="-79"/>
                <a:cs typeface="Guttman Adii" panose="02010401010101010101" pitchFamily="2" charset="-79"/>
              </a:rPr>
            </a:br>
            <a:r>
              <a:rPr lang="he-IL" sz="200" b="1" u="sng" dirty="0">
                <a:solidFill>
                  <a:srgbClr val="FF0000"/>
                </a:solidFill>
                <a:latin typeface="Guttman Adii" panose="02010401010101010101" pitchFamily="2" charset="-79"/>
                <a:cs typeface="Guttman Adii" panose="02010401010101010101" pitchFamily="2" charset="-79"/>
              </a:rPr>
              <a:t> </a:t>
            </a:r>
            <a:endParaRPr lang="he-IL" sz="1400" b="1" u="sng" dirty="0">
              <a:solidFill>
                <a:srgbClr val="FF0000"/>
              </a:solidFill>
              <a:latin typeface="Guttman Adii" panose="02010401010101010101" pitchFamily="2" charset="-79"/>
              <a:cs typeface="Guttman Adii" panose="02010401010101010101" pitchFamily="2" charset="-79"/>
            </a:endParaRPr>
          </a:p>
        </p:txBody>
      </p:sp>
      <p:graphicFrame>
        <p:nvGraphicFramePr>
          <p:cNvPr id="4" name="טבלה 3">
            <a:extLst>
              <a:ext uri="{FF2B5EF4-FFF2-40B4-BE49-F238E27FC236}">
                <a16:creationId xmlns:a16="http://schemas.microsoft.com/office/drawing/2014/main" id="{77123093-373F-4141-9697-4474FE901385}"/>
              </a:ext>
            </a:extLst>
          </p:cNvPr>
          <p:cNvGraphicFramePr>
            <a:graphicFrameLocks noGrp="1"/>
          </p:cNvGraphicFramePr>
          <p:nvPr>
            <p:extLst>
              <p:ext uri="{D42A27DB-BD31-4B8C-83A1-F6EECF244321}">
                <p14:modId xmlns:p14="http://schemas.microsoft.com/office/powerpoint/2010/main" val="1684283566"/>
              </p:ext>
            </p:extLst>
          </p:nvPr>
        </p:nvGraphicFramePr>
        <p:xfrm>
          <a:off x="1039258" y="1318956"/>
          <a:ext cx="10113484" cy="5255466"/>
        </p:xfrm>
        <a:graphic>
          <a:graphicData uri="http://schemas.openxmlformats.org/drawingml/2006/table">
            <a:tbl>
              <a:tblPr rtl="1" firstRow="1" bandRow="1">
                <a:tableStyleId>{5C22544A-7EE6-4342-B048-85BDC9FD1C3A}</a:tableStyleId>
              </a:tblPr>
              <a:tblGrid>
                <a:gridCol w="720901">
                  <a:extLst>
                    <a:ext uri="{9D8B030D-6E8A-4147-A177-3AD203B41FA5}">
                      <a16:colId xmlns:a16="http://schemas.microsoft.com/office/drawing/2014/main" val="3215357310"/>
                    </a:ext>
                  </a:extLst>
                </a:gridCol>
                <a:gridCol w="1196034">
                  <a:extLst>
                    <a:ext uri="{9D8B030D-6E8A-4147-A177-3AD203B41FA5}">
                      <a16:colId xmlns:a16="http://schemas.microsoft.com/office/drawing/2014/main" val="234894045"/>
                    </a:ext>
                  </a:extLst>
                </a:gridCol>
                <a:gridCol w="2633031">
                  <a:extLst>
                    <a:ext uri="{9D8B030D-6E8A-4147-A177-3AD203B41FA5}">
                      <a16:colId xmlns:a16="http://schemas.microsoft.com/office/drawing/2014/main" val="1960889909"/>
                    </a:ext>
                  </a:extLst>
                </a:gridCol>
                <a:gridCol w="3150824">
                  <a:extLst>
                    <a:ext uri="{9D8B030D-6E8A-4147-A177-3AD203B41FA5}">
                      <a16:colId xmlns:a16="http://schemas.microsoft.com/office/drawing/2014/main" val="1168214594"/>
                    </a:ext>
                  </a:extLst>
                </a:gridCol>
                <a:gridCol w="2412694">
                  <a:extLst>
                    <a:ext uri="{9D8B030D-6E8A-4147-A177-3AD203B41FA5}">
                      <a16:colId xmlns:a16="http://schemas.microsoft.com/office/drawing/2014/main" val="2911031760"/>
                    </a:ext>
                  </a:extLst>
                </a:gridCol>
              </a:tblGrid>
              <a:tr h="875911">
                <a:tc>
                  <a:txBody>
                    <a:bodyPr/>
                    <a:lstStyle/>
                    <a:p>
                      <a:pPr algn="ctr" rtl="1"/>
                      <a:endParaRPr lang="he-IL" sz="1100" dirty="0">
                        <a:latin typeface="Guttman Adii" panose="02010401010101010101" pitchFamily="2" charset="-79"/>
                        <a:cs typeface="Guttman Adii" panose="02010401010101010101" pitchFamily="2" charset="-79"/>
                      </a:endParaRPr>
                    </a:p>
                    <a:p>
                      <a:pPr algn="ctr" rtl="1"/>
                      <a:r>
                        <a:rPr lang="he-IL" sz="2400" dirty="0">
                          <a:latin typeface="Guttman Adii" panose="02010401010101010101" pitchFamily="2" charset="-79"/>
                          <a:cs typeface="Guttman Adii" panose="02010401010101010101" pitchFamily="2" charset="-79"/>
                        </a:rPr>
                        <a:t>פרק</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מקום </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נסיבות</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תוכן ההתגלות </a:t>
                      </a:r>
                    </a:p>
                    <a:p>
                      <a:pPr algn="ctr" rtl="1"/>
                      <a:r>
                        <a:rPr lang="he-IL" sz="2400" dirty="0">
                          <a:latin typeface="Guttman Adii" panose="02010401010101010101" pitchFamily="2" charset="-79"/>
                          <a:cs typeface="Guttman Adii" panose="02010401010101010101" pitchFamily="2" charset="-79"/>
                        </a:rPr>
                        <a:t>באופן כללי</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תגובת</a:t>
                      </a:r>
                    </a:p>
                    <a:p>
                      <a:pPr algn="ctr" rtl="1"/>
                      <a:r>
                        <a:rPr lang="he-IL" sz="2400" dirty="0">
                          <a:latin typeface="Guttman Adii" panose="02010401010101010101" pitchFamily="2" charset="-79"/>
                          <a:cs typeface="Guttman Adii" panose="02010401010101010101" pitchFamily="2" charset="-79"/>
                        </a:rPr>
                        <a:t> אברהם</a:t>
                      </a:r>
                    </a:p>
                  </a:txBody>
                  <a:tcPr>
                    <a:solidFill>
                      <a:schemeClr val="accent2"/>
                    </a:solidFill>
                  </a:tcPr>
                </a:tc>
                <a:extLst>
                  <a:ext uri="{0D108BD9-81ED-4DB2-BD59-A6C34878D82A}">
                    <a16:rowId xmlns:a16="http://schemas.microsoft.com/office/drawing/2014/main" val="824564652"/>
                  </a:ext>
                </a:extLst>
              </a:tr>
              <a:tr h="875911">
                <a:tc>
                  <a:txBody>
                    <a:bodyPr/>
                    <a:lstStyle/>
                    <a:p>
                      <a:pPr algn="ctr" rtl="1"/>
                      <a:endParaRPr lang="he-IL" sz="2400" dirty="0">
                        <a:latin typeface="Guttman Adii" panose="02010401010101010101" pitchFamily="2" charset="-79"/>
                        <a:cs typeface="Guttman Adii" panose="02010401010101010101" pitchFamily="2" charset="-79"/>
                      </a:endParaRPr>
                    </a:p>
                    <a:p>
                      <a:pPr algn="ctr" rtl="1"/>
                      <a:r>
                        <a:rPr lang="he-IL" sz="1600" dirty="0" err="1">
                          <a:latin typeface="Guttman Adii" panose="02010401010101010101" pitchFamily="2" charset="-79"/>
                          <a:cs typeface="Guttman Adii" panose="02010401010101010101" pitchFamily="2" charset="-79"/>
                        </a:rPr>
                        <a:t>יב</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r>
                        <a:rPr lang="he-IL" sz="1600" dirty="0" err="1">
                          <a:latin typeface="Guttman Adii" panose="02010401010101010101" pitchFamily="2" charset="-79"/>
                          <a:cs typeface="Guttman Adii" panose="02010401010101010101" pitchFamily="2" charset="-79"/>
                        </a:rPr>
                        <a:t>חרן</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פנייה פתאומית לאברם </a:t>
                      </a:r>
                    </a:p>
                    <a:p>
                      <a:pPr algn="ctr" rtl="1"/>
                      <a:r>
                        <a:rPr lang="he-IL" sz="1600" dirty="0">
                          <a:latin typeface="Guttman Adii" panose="02010401010101010101" pitchFamily="2" charset="-79"/>
                          <a:cs typeface="Guttman Adii" panose="02010401010101010101" pitchFamily="2" charset="-79"/>
                        </a:rPr>
                        <a:t>בן ה 75</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הוראה על עזיבת </a:t>
                      </a:r>
                      <a:r>
                        <a:rPr lang="he-IL" sz="1600" dirty="0" err="1">
                          <a:latin typeface="Guttman Adii" panose="02010401010101010101" pitchFamily="2" charset="-79"/>
                          <a:cs typeface="Guttman Adii" panose="02010401010101010101" pitchFamily="2" charset="-79"/>
                        </a:rPr>
                        <a:t>חרן</a:t>
                      </a:r>
                      <a:r>
                        <a:rPr lang="he-IL" sz="1600" dirty="0">
                          <a:latin typeface="Guttman Adii" panose="02010401010101010101" pitchFamily="2" charset="-79"/>
                          <a:cs typeface="Guttman Adii" panose="02010401010101010101" pitchFamily="2" charset="-79"/>
                        </a:rPr>
                        <a:t>, הליכה לארץ </a:t>
                      </a:r>
                    </a:p>
                    <a:p>
                      <a:pPr algn="ctr" rtl="1"/>
                      <a:r>
                        <a:rPr lang="he-IL" sz="1600" dirty="0">
                          <a:latin typeface="Guttman Adii" panose="02010401010101010101" pitchFamily="2" charset="-79"/>
                          <a:cs typeface="Guttman Adii" panose="02010401010101010101" pitchFamily="2" charset="-79"/>
                        </a:rPr>
                        <a:t>שיראה לו, הבטחת זרע רב, פרסום שמו, הבטחה שיהיה מקור ברכה לכל</a:t>
                      </a:r>
                    </a:p>
                  </a:txBody>
                  <a:tcPr>
                    <a:solidFill>
                      <a:schemeClr val="accent2"/>
                    </a:solidFill>
                  </a:tcPr>
                </a:tc>
                <a:tc>
                  <a:txBody>
                    <a:bodyPr/>
                    <a:lstStyle/>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הולך לארץ עם אשתו, </a:t>
                      </a:r>
                    </a:p>
                    <a:p>
                      <a:pPr algn="ctr" rtl="1"/>
                      <a:r>
                        <a:rPr lang="he-IL" sz="1600" dirty="0">
                          <a:latin typeface="Guttman Adii" panose="02010401010101010101" pitchFamily="2" charset="-79"/>
                          <a:cs typeface="Guttman Adii" panose="02010401010101010101" pitchFamily="2" charset="-79"/>
                        </a:rPr>
                        <a:t>עם לוט אחיינו, רכושו ועבדיו</a:t>
                      </a:r>
                    </a:p>
                  </a:txBody>
                  <a:tcPr>
                    <a:solidFill>
                      <a:schemeClr val="accent2"/>
                    </a:solidFill>
                  </a:tcPr>
                </a:tc>
                <a:extLst>
                  <a:ext uri="{0D108BD9-81ED-4DB2-BD59-A6C34878D82A}">
                    <a16:rowId xmlns:a16="http://schemas.microsoft.com/office/drawing/2014/main" val="2471525276"/>
                  </a:ext>
                </a:extLst>
              </a:tr>
              <a:tr h="616382">
                <a:tc>
                  <a:txBody>
                    <a:bodyPr/>
                    <a:lstStyle/>
                    <a:p>
                      <a:pPr algn="ctr" rtl="1"/>
                      <a:r>
                        <a:rPr lang="he-IL" sz="1600" dirty="0" err="1">
                          <a:latin typeface="Guttman Adii" panose="02010401010101010101" pitchFamily="2" charset="-79"/>
                          <a:cs typeface="Guttman Adii" panose="02010401010101010101" pitchFamily="2" charset="-79"/>
                        </a:rPr>
                        <a:t>יב</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אלון מורה ליד שכם</a:t>
                      </a:r>
                    </a:p>
                  </a:txBody>
                  <a:tcPr>
                    <a:solidFill>
                      <a:schemeClr val="accent2"/>
                    </a:solidFill>
                  </a:tcPr>
                </a:tc>
                <a:tc>
                  <a:txBody>
                    <a:bodyPr/>
                    <a:lstStyle/>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במהלך מסעותיו בארץ</a:t>
                      </a:r>
                    </a:p>
                  </a:txBody>
                  <a:tcPr>
                    <a:solidFill>
                      <a:schemeClr val="accent2"/>
                    </a:solidFill>
                  </a:tcPr>
                </a:tc>
                <a:tc>
                  <a:txBody>
                    <a:bodyPr/>
                    <a:lstStyle/>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הבטחת הארץ לזרעו</a:t>
                      </a:r>
                    </a:p>
                  </a:txBody>
                  <a:tcPr>
                    <a:solidFill>
                      <a:schemeClr val="accent2"/>
                    </a:solidFill>
                  </a:tcPr>
                </a:tc>
                <a:tc>
                  <a:txBody>
                    <a:bodyPr/>
                    <a:lstStyle/>
                    <a:p>
                      <a:pPr algn="ctr" rtl="1"/>
                      <a:endParaRPr lang="he-IL" sz="10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אברם בונה מזבח (תודה ?)</a:t>
                      </a:r>
                    </a:p>
                  </a:txBody>
                  <a:tcPr>
                    <a:solidFill>
                      <a:schemeClr val="accent2"/>
                    </a:solidFill>
                  </a:tcPr>
                </a:tc>
                <a:extLst>
                  <a:ext uri="{0D108BD9-81ED-4DB2-BD59-A6C34878D82A}">
                    <a16:rowId xmlns:a16="http://schemas.microsoft.com/office/drawing/2014/main" val="3609673280"/>
                  </a:ext>
                </a:extLst>
              </a:tr>
              <a:tr h="875911">
                <a:tc>
                  <a:txBody>
                    <a:bodyPr/>
                    <a:lstStyle/>
                    <a:p>
                      <a:pPr algn="ctr" rtl="1"/>
                      <a:r>
                        <a:rPr lang="he-IL" sz="1600" dirty="0" err="1">
                          <a:latin typeface="Guttman Adii" panose="02010401010101010101" pitchFamily="2" charset="-79"/>
                          <a:cs typeface="Guttman Adii" panose="02010401010101010101" pitchFamily="2" charset="-79"/>
                        </a:rPr>
                        <a:t>יג</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בין בית אל ובין  העי </a:t>
                      </a:r>
                    </a:p>
                  </a:txBody>
                  <a:tcPr>
                    <a:solidFill>
                      <a:schemeClr val="accent2"/>
                    </a:solidFill>
                  </a:tcPr>
                </a:tc>
                <a:tc>
                  <a:txBody>
                    <a:bodyPr/>
                    <a:lstStyle/>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לאחר פרידת</a:t>
                      </a:r>
                    </a:p>
                    <a:p>
                      <a:pPr algn="ctr" rtl="1"/>
                      <a:r>
                        <a:rPr lang="he-IL" sz="1600" dirty="0">
                          <a:latin typeface="Guttman Adii" panose="02010401010101010101" pitchFamily="2" charset="-79"/>
                          <a:cs typeface="Guttman Adii" panose="02010401010101010101" pitchFamily="2" charset="-79"/>
                        </a:rPr>
                        <a:t> לוט מעמו</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הבטחת כל הארץ לכל הכיוונים</a:t>
                      </a:r>
                    </a:p>
                    <a:p>
                      <a:pPr algn="ctr" rtl="1"/>
                      <a:r>
                        <a:rPr lang="he-IL" sz="1600" dirty="0">
                          <a:latin typeface="Guttman Adii" panose="02010401010101010101" pitchFamily="2" charset="-79"/>
                          <a:cs typeface="Guttman Adii" panose="02010401010101010101" pitchFamily="2" charset="-79"/>
                        </a:rPr>
                        <a:t>לו ולזרעו, וכן הבטחת זרע רב כעפר הארץ, צווי להתהלך בכל הארץ</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אברהם נודד עם </a:t>
                      </a:r>
                      <a:r>
                        <a:rPr lang="he-IL" sz="1600" dirty="0" err="1">
                          <a:latin typeface="Guttman Adii" panose="02010401010101010101" pitchFamily="2" charset="-79"/>
                          <a:cs typeface="Guttman Adii" panose="02010401010101010101" pitchFamily="2" charset="-79"/>
                        </a:rPr>
                        <a:t>אהליו</a:t>
                      </a:r>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משם עד חברון </a:t>
                      </a:r>
                    </a:p>
                    <a:p>
                      <a:pPr algn="ctr" rtl="1"/>
                      <a:r>
                        <a:rPr lang="he-IL" sz="1600" dirty="0">
                          <a:latin typeface="Guttman Adii" panose="02010401010101010101" pitchFamily="2" charset="-79"/>
                          <a:cs typeface="Guttman Adii" panose="02010401010101010101" pitchFamily="2" charset="-79"/>
                        </a:rPr>
                        <a:t>ובונה שם מזבח</a:t>
                      </a:r>
                    </a:p>
                  </a:txBody>
                  <a:tcPr>
                    <a:solidFill>
                      <a:schemeClr val="accent2"/>
                    </a:solidFill>
                  </a:tcPr>
                </a:tc>
                <a:extLst>
                  <a:ext uri="{0D108BD9-81ED-4DB2-BD59-A6C34878D82A}">
                    <a16:rowId xmlns:a16="http://schemas.microsoft.com/office/drawing/2014/main" val="406996149"/>
                  </a:ext>
                </a:extLst>
              </a:tr>
              <a:tr h="616382">
                <a:tc>
                  <a:txBody>
                    <a:bodyPr/>
                    <a:lstStyle/>
                    <a:p>
                      <a:pPr algn="ctr" rtl="1"/>
                      <a:r>
                        <a:rPr lang="he-IL" sz="1600" dirty="0">
                          <a:latin typeface="Guttman Adii" panose="02010401010101010101" pitchFamily="2" charset="-79"/>
                          <a:cs typeface="Guttman Adii" panose="02010401010101010101" pitchFamily="2" charset="-79"/>
                        </a:rPr>
                        <a:t>טו</a:t>
                      </a: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לאחר מלחמתו ב 4 המלכים, </a:t>
                      </a:r>
                    </a:p>
                    <a:p>
                      <a:pPr algn="ctr" rtl="1"/>
                      <a:r>
                        <a:rPr lang="he-IL" sz="1600" dirty="0">
                          <a:latin typeface="Guttman Adii" panose="02010401010101010101" pitchFamily="2" charset="-79"/>
                          <a:cs typeface="Guttman Adii" panose="02010401010101010101" pitchFamily="2" charset="-79"/>
                        </a:rPr>
                        <a:t>ה' נגלה במחזה בלילה</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הגנה ושכר, הבטחה לזרע </a:t>
                      </a:r>
                      <a:r>
                        <a:rPr lang="he-IL" sz="1600" dirty="0" err="1">
                          <a:latin typeface="Guttman Adii" panose="02010401010101010101" pitchFamily="2" charset="-79"/>
                          <a:cs typeface="Guttman Adii" panose="02010401010101010101" pitchFamily="2" charset="-79"/>
                        </a:rPr>
                        <a:t>שיוולד</a:t>
                      </a:r>
                      <a:r>
                        <a:rPr lang="he-IL" sz="1600" dirty="0">
                          <a:latin typeface="Guttman Adii" panose="02010401010101010101" pitchFamily="2" charset="-79"/>
                          <a:cs typeface="Guttman Adii" panose="02010401010101010101" pitchFamily="2" charset="-79"/>
                        </a:rPr>
                        <a:t>,</a:t>
                      </a:r>
                    </a:p>
                    <a:p>
                      <a:pPr algn="ctr" rtl="1"/>
                      <a:r>
                        <a:rPr lang="he-IL" sz="1600" dirty="0">
                          <a:latin typeface="Guttman Adii" panose="02010401010101010101" pitchFamily="2" charset="-79"/>
                          <a:cs typeface="Guttman Adii" panose="02010401010101010101" pitchFamily="2" charset="-79"/>
                        </a:rPr>
                        <a:t>זרע רב כמו הכוכבים,</a:t>
                      </a:r>
                    </a:p>
                  </a:txBody>
                  <a:tcPr>
                    <a:solidFill>
                      <a:schemeClr val="accent2"/>
                    </a:solidFill>
                  </a:tcPr>
                </a:tc>
                <a:tc>
                  <a:txBody>
                    <a:bodyPr/>
                    <a:lstStyle/>
                    <a:p>
                      <a:pPr algn="ctr" rtl="1"/>
                      <a:endParaRPr lang="he-IL" sz="9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האמין בה'</a:t>
                      </a:r>
                    </a:p>
                    <a:p>
                      <a:pPr algn="ctr" rtl="1"/>
                      <a:endParaRPr lang="he-IL" sz="500" dirty="0">
                        <a:latin typeface="Guttman Adii" panose="02010401010101010101" pitchFamily="2" charset="-79"/>
                        <a:cs typeface="Guttman Adii" panose="02010401010101010101" pitchFamily="2" charset="-79"/>
                      </a:endParaRPr>
                    </a:p>
                  </a:txBody>
                  <a:tcPr>
                    <a:solidFill>
                      <a:schemeClr val="accent2"/>
                    </a:solidFill>
                  </a:tcPr>
                </a:tc>
                <a:extLst>
                  <a:ext uri="{0D108BD9-81ED-4DB2-BD59-A6C34878D82A}">
                    <a16:rowId xmlns:a16="http://schemas.microsoft.com/office/drawing/2014/main" val="1201298743"/>
                  </a:ext>
                </a:extLst>
              </a:tr>
              <a:tr h="1394969">
                <a:tc>
                  <a:txBody>
                    <a:bodyPr/>
                    <a:lstStyle/>
                    <a:p>
                      <a:pPr algn="ctr" rtl="1"/>
                      <a:r>
                        <a:rPr lang="he-IL" sz="1600" dirty="0">
                          <a:latin typeface="Guttman Adii" panose="02010401010101010101" pitchFamily="2" charset="-79"/>
                          <a:cs typeface="Guttman Adii" panose="02010401010101010101" pitchFamily="2" charset="-79"/>
                        </a:rPr>
                        <a:t>טו</a:t>
                      </a: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המשך ההתגלות במחזה </a:t>
                      </a:r>
                    </a:p>
                    <a:p>
                      <a:pPr algn="ctr" rtl="1"/>
                      <a:r>
                        <a:rPr lang="he-IL" sz="1600" dirty="0">
                          <a:latin typeface="Guttman Adii" panose="02010401010101010101" pitchFamily="2" charset="-79"/>
                          <a:cs typeface="Guttman Adii" panose="02010401010101010101" pitchFamily="2" charset="-79"/>
                        </a:rPr>
                        <a:t>בתרדמה חזקה - </a:t>
                      </a:r>
                    </a:p>
                    <a:p>
                      <a:pPr algn="ctr" rtl="1"/>
                      <a:r>
                        <a:rPr lang="he-IL" sz="1600" dirty="0">
                          <a:latin typeface="Guttman Adii" panose="02010401010101010101" pitchFamily="2" charset="-79"/>
                          <a:cs typeface="Guttman Adii" panose="02010401010101010101" pitchFamily="2" charset="-79"/>
                        </a:rPr>
                        <a:t>בברית בין הבתרים,</a:t>
                      </a:r>
                    </a:p>
                    <a:p>
                      <a:pPr algn="ctr" rtl="1"/>
                      <a:r>
                        <a:rPr lang="he-IL" sz="1600" dirty="0">
                          <a:latin typeface="Guttman Adii" panose="02010401010101010101" pitchFamily="2" charset="-79"/>
                          <a:cs typeface="Guttman Adii" panose="02010401010101010101" pitchFamily="2" charset="-79"/>
                        </a:rPr>
                        <a:t>תנור עשן ולפיד אש עובר </a:t>
                      </a:r>
                      <a:endParaRPr lang="en-US" sz="1600" dirty="0">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בין הבתרים</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הבטחת הארץ לזרעו,</a:t>
                      </a:r>
                    </a:p>
                    <a:p>
                      <a:pPr algn="ctr" rtl="1"/>
                      <a:r>
                        <a:rPr lang="he-IL" sz="1600" dirty="0">
                          <a:latin typeface="Guttman Adii" panose="02010401010101010101" pitchFamily="2" charset="-79"/>
                          <a:cs typeface="Guttman Adii" panose="02010401010101010101" pitchFamily="2" charset="-79"/>
                        </a:rPr>
                        <a:t>גרות עבדות ועינוי לזרעו, יציאה ברכוש גדול, דור רביעי ישובו לארץ, </a:t>
                      </a:r>
                    </a:p>
                    <a:p>
                      <a:pPr algn="ctr" rtl="1"/>
                      <a:r>
                        <a:rPr lang="he-IL" sz="1600" dirty="0">
                          <a:latin typeface="Guttman Adii" panose="02010401010101010101" pitchFamily="2" charset="-79"/>
                          <a:cs typeface="Guttman Adii" panose="02010401010101010101" pitchFamily="2" charset="-79"/>
                        </a:rPr>
                        <a:t>תקבר בשיבה טובה, הבטחת 10 עממים מנהר מצרים עד נהר פרת</a:t>
                      </a: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txBody>
                  <a:tcPr>
                    <a:solidFill>
                      <a:schemeClr val="accent2"/>
                    </a:solidFill>
                  </a:tcPr>
                </a:tc>
                <a:extLst>
                  <a:ext uri="{0D108BD9-81ED-4DB2-BD59-A6C34878D82A}">
                    <a16:rowId xmlns:a16="http://schemas.microsoft.com/office/drawing/2014/main" val="1344837580"/>
                  </a:ext>
                </a:extLst>
              </a:tr>
            </a:tbl>
          </a:graphicData>
        </a:graphic>
      </p:graphicFrame>
    </p:spTree>
    <p:extLst>
      <p:ext uri="{BB962C8B-B14F-4D97-AF65-F5344CB8AC3E}">
        <p14:creationId xmlns:p14="http://schemas.microsoft.com/office/powerpoint/2010/main" val="303987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2555913" y="168232"/>
            <a:ext cx="7766892" cy="969496"/>
          </a:xfrm>
          <a:prstGeom prst="rect">
            <a:avLst/>
          </a:prstGeom>
          <a:noFill/>
        </p:spPr>
        <p:txBody>
          <a:bodyPr wrap="square" rtlCol="1">
            <a:spAutoFit/>
          </a:bodyPr>
          <a:lstStyle/>
          <a:p>
            <a:pPr algn="ctr"/>
            <a:r>
              <a:rPr lang="he-IL" sz="5400" b="1" u="sng" dirty="0">
                <a:solidFill>
                  <a:srgbClr val="FF0000"/>
                </a:solidFill>
                <a:latin typeface="Guttman Adii" panose="02010401010101010101" pitchFamily="2" charset="-79"/>
                <a:cs typeface="Guttman Adii" panose="02010401010101010101" pitchFamily="2" charset="-79"/>
              </a:rPr>
              <a:t>ההתגלויות ה' לאברהם</a:t>
            </a:r>
            <a:r>
              <a:rPr lang="en-US" sz="5400" b="1" u="sng" dirty="0">
                <a:solidFill>
                  <a:srgbClr val="FF0000"/>
                </a:solidFill>
                <a:latin typeface="Guttman Adii" panose="02010401010101010101" pitchFamily="2" charset="-79"/>
                <a:cs typeface="Guttman Adii" panose="02010401010101010101" pitchFamily="2" charset="-79"/>
              </a:rPr>
              <a:t/>
            </a:r>
            <a:br>
              <a:rPr lang="en-US" sz="5400" b="1" u="sng" dirty="0">
                <a:solidFill>
                  <a:srgbClr val="FF0000"/>
                </a:solidFill>
                <a:latin typeface="Guttman Adii" panose="02010401010101010101" pitchFamily="2" charset="-79"/>
                <a:cs typeface="Guttman Adii" panose="02010401010101010101" pitchFamily="2" charset="-79"/>
              </a:rPr>
            </a:br>
            <a:r>
              <a:rPr lang="he-IL" sz="200" b="1" u="sng" dirty="0">
                <a:solidFill>
                  <a:srgbClr val="FF0000"/>
                </a:solidFill>
                <a:latin typeface="Guttman Adii" panose="02010401010101010101" pitchFamily="2" charset="-79"/>
                <a:cs typeface="Guttman Adii" panose="02010401010101010101" pitchFamily="2" charset="-79"/>
              </a:rPr>
              <a:t> </a:t>
            </a:r>
            <a:endParaRPr lang="he-IL" sz="1400" b="1" u="sng" dirty="0">
              <a:solidFill>
                <a:srgbClr val="FF0000"/>
              </a:solidFill>
              <a:latin typeface="Guttman Adii" panose="02010401010101010101" pitchFamily="2" charset="-79"/>
              <a:cs typeface="Guttman Adii" panose="02010401010101010101" pitchFamily="2" charset="-79"/>
            </a:endParaRPr>
          </a:p>
        </p:txBody>
      </p:sp>
      <p:graphicFrame>
        <p:nvGraphicFramePr>
          <p:cNvPr id="4" name="טבלה 3">
            <a:extLst>
              <a:ext uri="{FF2B5EF4-FFF2-40B4-BE49-F238E27FC236}">
                <a16:creationId xmlns:a16="http://schemas.microsoft.com/office/drawing/2014/main" id="{77123093-373F-4141-9697-4474FE901385}"/>
              </a:ext>
            </a:extLst>
          </p:cNvPr>
          <p:cNvGraphicFramePr>
            <a:graphicFrameLocks noGrp="1"/>
          </p:cNvGraphicFramePr>
          <p:nvPr>
            <p:extLst>
              <p:ext uri="{D42A27DB-BD31-4B8C-83A1-F6EECF244321}">
                <p14:modId xmlns:p14="http://schemas.microsoft.com/office/powerpoint/2010/main" val="2044374940"/>
              </p:ext>
            </p:extLst>
          </p:nvPr>
        </p:nvGraphicFramePr>
        <p:xfrm>
          <a:off x="717933" y="1337783"/>
          <a:ext cx="10756134" cy="4998720"/>
        </p:xfrm>
        <a:graphic>
          <a:graphicData uri="http://schemas.openxmlformats.org/drawingml/2006/table">
            <a:tbl>
              <a:tblPr rtl="1" firstRow="1" bandRow="1">
                <a:tableStyleId>{5C22544A-7EE6-4342-B048-85BDC9FD1C3A}</a:tableStyleId>
              </a:tblPr>
              <a:tblGrid>
                <a:gridCol w="767551">
                  <a:extLst>
                    <a:ext uri="{9D8B030D-6E8A-4147-A177-3AD203B41FA5}">
                      <a16:colId xmlns:a16="http://schemas.microsoft.com/office/drawing/2014/main" val="3215357310"/>
                    </a:ext>
                  </a:extLst>
                </a:gridCol>
                <a:gridCol w="1271193">
                  <a:extLst>
                    <a:ext uri="{9D8B030D-6E8A-4147-A177-3AD203B41FA5}">
                      <a16:colId xmlns:a16="http://schemas.microsoft.com/office/drawing/2014/main" val="234894045"/>
                    </a:ext>
                  </a:extLst>
                </a:gridCol>
                <a:gridCol w="3120607">
                  <a:extLst>
                    <a:ext uri="{9D8B030D-6E8A-4147-A177-3AD203B41FA5}">
                      <a16:colId xmlns:a16="http://schemas.microsoft.com/office/drawing/2014/main" val="1960889909"/>
                    </a:ext>
                  </a:extLst>
                </a:gridCol>
                <a:gridCol w="3772849">
                  <a:extLst>
                    <a:ext uri="{9D8B030D-6E8A-4147-A177-3AD203B41FA5}">
                      <a16:colId xmlns:a16="http://schemas.microsoft.com/office/drawing/2014/main" val="1168214594"/>
                    </a:ext>
                  </a:extLst>
                </a:gridCol>
                <a:gridCol w="1823934">
                  <a:extLst>
                    <a:ext uri="{9D8B030D-6E8A-4147-A177-3AD203B41FA5}">
                      <a16:colId xmlns:a16="http://schemas.microsoft.com/office/drawing/2014/main" val="2911031760"/>
                    </a:ext>
                  </a:extLst>
                </a:gridCol>
              </a:tblGrid>
              <a:tr h="0">
                <a:tc>
                  <a:txBody>
                    <a:bodyPr/>
                    <a:lstStyle/>
                    <a:p>
                      <a:pPr algn="ctr" rtl="1"/>
                      <a:r>
                        <a:rPr lang="he-IL" sz="2400" dirty="0">
                          <a:latin typeface="Guttman Adii" panose="02010401010101010101" pitchFamily="2" charset="-79"/>
                          <a:cs typeface="Guttman Adii" panose="02010401010101010101" pitchFamily="2" charset="-79"/>
                        </a:rPr>
                        <a:t>פרק</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מקום </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נסיבות</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תוכן ההתגלות </a:t>
                      </a:r>
                    </a:p>
                    <a:p>
                      <a:pPr algn="ctr" rtl="1"/>
                      <a:r>
                        <a:rPr lang="he-IL" sz="2400" dirty="0">
                          <a:latin typeface="Guttman Adii" panose="02010401010101010101" pitchFamily="2" charset="-79"/>
                          <a:cs typeface="Guttman Adii" panose="02010401010101010101" pitchFamily="2" charset="-79"/>
                        </a:rPr>
                        <a:t>באופן כללי</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תגובת</a:t>
                      </a:r>
                    </a:p>
                    <a:p>
                      <a:pPr algn="ctr" rtl="1"/>
                      <a:r>
                        <a:rPr lang="he-IL" sz="2400" dirty="0">
                          <a:latin typeface="Guttman Adii" panose="02010401010101010101" pitchFamily="2" charset="-79"/>
                          <a:cs typeface="Guttman Adii" panose="02010401010101010101" pitchFamily="2" charset="-79"/>
                        </a:rPr>
                        <a:t> אברהם</a:t>
                      </a:r>
                    </a:p>
                  </a:txBody>
                  <a:tcPr>
                    <a:solidFill>
                      <a:schemeClr val="accent2"/>
                    </a:solidFill>
                  </a:tcPr>
                </a:tc>
                <a:extLst>
                  <a:ext uri="{0D108BD9-81ED-4DB2-BD59-A6C34878D82A}">
                    <a16:rowId xmlns:a16="http://schemas.microsoft.com/office/drawing/2014/main" val="824564652"/>
                  </a:ext>
                </a:extLst>
              </a:tr>
              <a:tr h="370840">
                <a:tc>
                  <a:txBody>
                    <a:bodyPr/>
                    <a:lstStyle/>
                    <a:p>
                      <a:pPr algn="ctr" rtl="1"/>
                      <a:r>
                        <a:rPr lang="he-IL" sz="1600" dirty="0" err="1">
                          <a:latin typeface="Guttman Adii" panose="02010401010101010101" pitchFamily="2" charset="-79"/>
                          <a:cs typeface="Guttman Adii" panose="02010401010101010101" pitchFamily="2" charset="-79"/>
                        </a:rPr>
                        <a:t>טז</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עין המים בדרך שור</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בריחת הגר שהייתה בהריון מפני שרה שהייתה מענה אותה בעקבות יחסה הקל כלפי שרה גברתה</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ציווי להגר לשוב לשרה ולהתענות תחתיה,</a:t>
                      </a:r>
                    </a:p>
                    <a:p>
                      <a:pPr algn="ctr" rtl="1"/>
                      <a:r>
                        <a:rPr lang="he-IL" sz="1600" dirty="0">
                          <a:latin typeface="Guttman Adii" panose="02010401010101010101" pitchFamily="2" charset="-79"/>
                          <a:cs typeface="Guttman Adii" panose="02010401010101010101" pitchFamily="2" charset="-79"/>
                        </a:rPr>
                        <a:t>הבטחה על ריבוי זרעה</a:t>
                      </a:r>
                    </a:p>
                    <a:p>
                      <a:pPr algn="ctr" rtl="1"/>
                      <a:r>
                        <a:rPr lang="he-IL" sz="1600" dirty="0">
                          <a:latin typeface="Guttman Adii" panose="02010401010101010101" pitchFamily="2" charset="-79"/>
                          <a:cs typeface="Guttman Adii" panose="02010401010101010101" pitchFamily="2" charset="-79"/>
                        </a:rPr>
                        <a:t>עליה לקרוא לבן ישמעאל שיהיה פרא אדם...</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קראה למלאך </a:t>
                      </a:r>
                    </a:p>
                    <a:p>
                      <a:pPr algn="ctr" rtl="1"/>
                      <a:r>
                        <a:rPr lang="he-IL" sz="1600" dirty="0">
                          <a:latin typeface="Guttman Adii" panose="02010401010101010101" pitchFamily="2" charset="-79"/>
                          <a:cs typeface="Guttman Adii" panose="02010401010101010101" pitchFamily="2" charset="-79"/>
                        </a:rPr>
                        <a:t>"אל ראי"</a:t>
                      </a:r>
                    </a:p>
                  </a:txBody>
                  <a:tcPr>
                    <a:solidFill>
                      <a:schemeClr val="accent2"/>
                    </a:solidFill>
                  </a:tcPr>
                </a:tc>
                <a:extLst>
                  <a:ext uri="{0D108BD9-81ED-4DB2-BD59-A6C34878D82A}">
                    <a16:rowId xmlns:a16="http://schemas.microsoft.com/office/drawing/2014/main" val="2471525276"/>
                  </a:ext>
                </a:extLst>
              </a:tr>
              <a:tr h="370840">
                <a:tc>
                  <a:txBody>
                    <a:bodyPr/>
                    <a:lstStyle/>
                    <a:p>
                      <a:pPr algn="ctr" rtl="1"/>
                      <a:r>
                        <a:rPr lang="he-IL" sz="1600" dirty="0" err="1">
                          <a:latin typeface="Guttman Adii" panose="02010401010101010101" pitchFamily="2" charset="-79"/>
                          <a:cs typeface="Guttman Adii" panose="02010401010101010101" pitchFamily="2" charset="-79"/>
                        </a:rPr>
                        <a:t>יז</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כנראה</a:t>
                      </a:r>
                    </a:p>
                    <a:p>
                      <a:pPr algn="ctr" rtl="1"/>
                      <a:r>
                        <a:rPr lang="he-IL" sz="1600" dirty="0">
                          <a:latin typeface="Guttman Adii" panose="02010401010101010101" pitchFamily="2" charset="-79"/>
                          <a:cs typeface="Guttman Adii" panose="02010401010101010101" pitchFamily="2" charset="-79"/>
                        </a:rPr>
                        <a:t>אלוני ממרא</a:t>
                      </a:r>
                    </a:p>
                    <a:p>
                      <a:pPr algn="ctr" rtl="1"/>
                      <a:r>
                        <a:rPr lang="he-IL" sz="1600" dirty="0">
                          <a:latin typeface="Guttman Adii" panose="02010401010101010101" pitchFamily="2" charset="-79"/>
                          <a:cs typeface="Guttman Adii" panose="02010401010101010101" pitchFamily="2" charset="-79"/>
                        </a:rPr>
                        <a:t>ליד חברון </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אברהם בן 99, </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אני אל שדי, התהלך לפני והיה תמים</a:t>
                      </a:r>
                    </a:p>
                    <a:p>
                      <a:pPr algn="ctr" rtl="1"/>
                      <a:r>
                        <a:rPr lang="he-IL" sz="1600" dirty="0">
                          <a:latin typeface="Guttman Adii" panose="02010401010101010101" pitchFamily="2" charset="-79"/>
                          <a:cs typeface="Guttman Adii" panose="02010401010101010101" pitchFamily="2" charset="-79"/>
                        </a:rPr>
                        <a:t>נכרות ברית בינינו, וארבה אותך מאד </a:t>
                      </a:r>
                      <a:r>
                        <a:rPr lang="he-IL" sz="1600" dirty="0" err="1">
                          <a:latin typeface="Guttman Adii" panose="02010401010101010101" pitchFamily="2" charset="-79"/>
                          <a:cs typeface="Guttman Adii" panose="02010401010101010101" pitchFamily="2" charset="-79"/>
                        </a:rPr>
                        <a:t>מאד</a:t>
                      </a:r>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היה לאב המון גוים, שינוי השם לאברהם</a:t>
                      </a:r>
                    </a:p>
                    <a:p>
                      <a:pPr algn="ctr" rtl="1"/>
                      <a:r>
                        <a:rPr lang="he-IL" sz="1600" dirty="0">
                          <a:latin typeface="Guttman Adii" panose="02010401010101010101" pitchFamily="2" charset="-79"/>
                          <a:cs typeface="Guttman Adii" panose="02010401010101010101" pitchFamily="2" charset="-79"/>
                        </a:rPr>
                        <a:t>פריון רב, </a:t>
                      </a:r>
                      <a:r>
                        <a:rPr lang="he-IL" sz="1600" dirty="0" err="1">
                          <a:latin typeface="Guttman Adii" panose="02010401010101010101" pitchFamily="2" charset="-79"/>
                          <a:cs typeface="Guttman Adii" panose="02010401010101010101" pitchFamily="2" charset="-79"/>
                        </a:rPr>
                        <a:t>אתנך</a:t>
                      </a:r>
                      <a:r>
                        <a:rPr lang="he-IL" sz="1600" dirty="0">
                          <a:latin typeface="Guttman Adii" panose="02010401010101010101" pitchFamily="2" charset="-79"/>
                          <a:cs typeface="Guttman Adii" panose="02010401010101010101" pitchFamily="2" charset="-79"/>
                        </a:rPr>
                        <a:t> לגויים ויצאו ממך מלכים.</a:t>
                      </a:r>
                    </a:p>
                    <a:p>
                      <a:pPr algn="ctr" rtl="1"/>
                      <a:r>
                        <a:rPr lang="he-IL" sz="1600" dirty="0">
                          <a:latin typeface="Guttman Adii" panose="02010401010101010101" pitchFamily="2" charset="-79"/>
                          <a:cs typeface="Guttman Adii" panose="02010401010101010101" pitchFamily="2" charset="-79"/>
                        </a:rPr>
                        <a:t>כריתת ברית ביני ובינך ובין זרעך</a:t>
                      </a:r>
                    </a:p>
                    <a:p>
                      <a:pPr algn="ctr" rtl="1"/>
                      <a:r>
                        <a:rPr lang="he-IL" sz="1600" dirty="0">
                          <a:latin typeface="Guttman Adii" panose="02010401010101010101" pitchFamily="2" charset="-79"/>
                          <a:cs typeface="Guttman Adii" panose="02010401010101010101" pitchFamily="2" charset="-79"/>
                        </a:rPr>
                        <a:t>נתינת הארץ לזרעו לאחוזת עולם</a:t>
                      </a:r>
                    </a:p>
                    <a:p>
                      <a:pPr algn="ctr" rtl="1"/>
                      <a:r>
                        <a:rPr lang="he-IL" sz="1600" dirty="0">
                          <a:latin typeface="Guttman Adii" panose="02010401010101010101" pitchFamily="2" charset="-79"/>
                          <a:cs typeface="Guttman Adii" panose="02010401010101010101" pitchFamily="2" charset="-79"/>
                        </a:rPr>
                        <a:t>ציווי על ברית המילה</a:t>
                      </a:r>
                    </a:p>
                    <a:p>
                      <a:pPr algn="ctr" rtl="1"/>
                      <a:r>
                        <a:rPr lang="he-IL" sz="1600" dirty="0">
                          <a:latin typeface="Guttman Adii" panose="02010401010101010101" pitchFamily="2" charset="-79"/>
                          <a:cs typeface="Guttman Adii" panose="02010401010101010101" pitchFamily="2" charset="-79"/>
                        </a:rPr>
                        <a:t>ציווי על שינוי שמה של שרה, יהיה לה בן </a:t>
                      </a: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הבטחה לקיום ישמעאל, פריון גדול, 12 נשיאים</a:t>
                      </a:r>
                    </a:p>
                    <a:p>
                      <a:pPr algn="ctr" rtl="1"/>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נופל על פניו </a:t>
                      </a:r>
                      <a:r>
                        <a:rPr lang="he-IL" sz="1400" dirty="0">
                          <a:latin typeface="Guttman Adii" panose="02010401010101010101" pitchFamily="2" charset="-79"/>
                          <a:cs typeface="Guttman Adii" panose="02010401010101010101" pitchFamily="2" charset="-79"/>
                        </a:rPr>
                        <a:t>(מפחד ?)</a:t>
                      </a:r>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נופל על פניו וצוחק</a:t>
                      </a:r>
                    </a:p>
                    <a:p>
                      <a:pPr algn="ctr" rtl="1"/>
                      <a:r>
                        <a:rPr lang="he-IL" sz="1600" dirty="0">
                          <a:latin typeface="Guttman Adii" panose="02010401010101010101" pitchFamily="2" charset="-79"/>
                          <a:cs typeface="Guttman Adii" panose="02010401010101010101" pitchFamily="2" charset="-79"/>
                        </a:rPr>
                        <a:t>מבקש שישמעאל יחיה</a:t>
                      </a: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אברהם </a:t>
                      </a:r>
                      <a:r>
                        <a:rPr lang="he-IL" sz="1600" dirty="0" err="1">
                          <a:latin typeface="Guttman Adii" panose="02010401010101010101" pitchFamily="2" charset="-79"/>
                          <a:cs typeface="Guttman Adii" panose="02010401010101010101" pitchFamily="2" charset="-79"/>
                        </a:rPr>
                        <a:t>וישמעל</a:t>
                      </a:r>
                      <a:r>
                        <a:rPr lang="he-IL" sz="1600" dirty="0">
                          <a:latin typeface="Guttman Adii" panose="02010401010101010101" pitchFamily="2" charset="-79"/>
                          <a:cs typeface="Guttman Adii" panose="02010401010101010101" pitchFamily="2" charset="-79"/>
                        </a:rPr>
                        <a:t> </a:t>
                      </a:r>
                    </a:p>
                    <a:p>
                      <a:pPr algn="ctr" rtl="1"/>
                      <a:r>
                        <a:rPr lang="he-IL" sz="1600" dirty="0">
                          <a:latin typeface="Guttman Adii" panose="02010401010101010101" pitchFamily="2" charset="-79"/>
                          <a:cs typeface="Guttman Adii" panose="02010401010101010101" pitchFamily="2" charset="-79"/>
                        </a:rPr>
                        <a:t>ובני הבית נימולים</a:t>
                      </a:r>
                    </a:p>
                  </a:txBody>
                  <a:tcPr>
                    <a:solidFill>
                      <a:schemeClr val="accent2"/>
                    </a:solidFill>
                  </a:tcPr>
                </a:tc>
                <a:extLst>
                  <a:ext uri="{0D108BD9-81ED-4DB2-BD59-A6C34878D82A}">
                    <a16:rowId xmlns:a16="http://schemas.microsoft.com/office/drawing/2014/main" val="3609673280"/>
                  </a:ext>
                </a:extLst>
              </a:tr>
              <a:tr h="370840">
                <a:tc>
                  <a:txBody>
                    <a:bodyPr/>
                    <a:lstStyle/>
                    <a:p>
                      <a:pPr algn="ctr" rtl="1"/>
                      <a:r>
                        <a:rPr lang="he-IL" sz="1600" dirty="0" err="1">
                          <a:latin typeface="Guttman Adii" panose="02010401010101010101" pitchFamily="2" charset="-79"/>
                          <a:cs typeface="Guttman Adii" panose="02010401010101010101" pitchFamily="2" charset="-79"/>
                        </a:rPr>
                        <a:t>יח</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באלוני ממרא</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חז"ל: ביקור חולים לאחר המילה</a:t>
                      </a:r>
                    </a:p>
                    <a:p>
                      <a:pPr algn="ctr" rtl="1"/>
                      <a:r>
                        <a:rPr lang="he-IL" sz="1600" dirty="0">
                          <a:latin typeface="Guttman Adii" panose="02010401010101010101" pitchFamily="2" charset="-79"/>
                          <a:cs typeface="Guttman Adii" panose="02010401010101010101" pitchFamily="2" charset="-79"/>
                        </a:rPr>
                        <a:t>לבשר לשרה על הבן</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בן לשרה אשתך</a:t>
                      </a:r>
                    </a:p>
                    <a:p>
                      <a:pPr algn="ctr" rtl="1"/>
                      <a:r>
                        <a:rPr lang="he-IL" sz="1600" dirty="0">
                          <a:latin typeface="Guttman Adii" panose="02010401010101010101" pitchFamily="2" charset="-79"/>
                          <a:cs typeface="Guttman Adii" panose="02010401010101010101" pitchFamily="2" charset="-79"/>
                        </a:rPr>
                        <a:t>ביקורת לצחוק שרה וחזרה על ההבטחה.</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שרה צוחקת בקרבה</a:t>
                      </a:r>
                    </a:p>
                    <a:p>
                      <a:pPr algn="ctr" rtl="1"/>
                      <a:r>
                        <a:rPr lang="he-IL" sz="1600" dirty="0">
                          <a:latin typeface="Guttman Adii" panose="02010401010101010101" pitchFamily="2" charset="-79"/>
                          <a:cs typeface="Guttman Adii" panose="02010401010101010101" pitchFamily="2" charset="-79"/>
                        </a:rPr>
                        <a:t>שרה מתכחשת לצחוק</a:t>
                      </a:r>
                    </a:p>
                  </a:txBody>
                  <a:tcPr>
                    <a:solidFill>
                      <a:schemeClr val="accent2"/>
                    </a:solidFill>
                  </a:tcPr>
                </a:tc>
                <a:extLst>
                  <a:ext uri="{0D108BD9-81ED-4DB2-BD59-A6C34878D82A}">
                    <a16:rowId xmlns:a16="http://schemas.microsoft.com/office/drawing/2014/main" val="406996149"/>
                  </a:ext>
                </a:extLst>
              </a:tr>
            </a:tbl>
          </a:graphicData>
        </a:graphic>
      </p:graphicFrame>
      <p:sp>
        <p:nvSpPr>
          <p:cNvPr id="3" name="אליפסה 2">
            <a:extLst>
              <a:ext uri="{FF2B5EF4-FFF2-40B4-BE49-F238E27FC236}">
                <a16:creationId xmlns:a16="http://schemas.microsoft.com/office/drawing/2014/main" id="{DBA045C7-8E75-45FC-A5F8-B2F83CDB3586}"/>
              </a:ext>
            </a:extLst>
          </p:cNvPr>
          <p:cNvSpPr/>
          <p:nvPr/>
        </p:nvSpPr>
        <p:spPr>
          <a:xfrm>
            <a:off x="11244551" y="2131241"/>
            <a:ext cx="947449" cy="771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t>התגלות להגר</a:t>
            </a:r>
          </a:p>
        </p:txBody>
      </p:sp>
    </p:spTree>
    <p:extLst>
      <p:ext uri="{BB962C8B-B14F-4D97-AF65-F5344CB8AC3E}">
        <p14:creationId xmlns:p14="http://schemas.microsoft.com/office/powerpoint/2010/main" val="336484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2555913" y="168232"/>
            <a:ext cx="7766892" cy="969496"/>
          </a:xfrm>
          <a:prstGeom prst="rect">
            <a:avLst/>
          </a:prstGeom>
          <a:noFill/>
        </p:spPr>
        <p:txBody>
          <a:bodyPr wrap="square" rtlCol="1">
            <a:spAutoFit/>
          </a:bodyPr>
          <a:lstStyle/>
          <a:p>
            <a:pPr algn="ctr"/>
            <a:r>
              <a:rPr lang="he-IL" sz="5400" b="1" u="sng" dirty="0">
                <a:solidFill>
                  <a:srgbClr val="FF0000"/>
                </a:solidFill>
                <a:latin typeface="Guttman Adii" panose="02010401010101010101" pitchFamily="2" charset="-79"/>
                <a:cs typeface="Guttman Adii" panose="02010401010101010101" pitchFamily="2" charset="-79"/>
              </a:rPr>
              <a:t>ההתגלויות ה' לאברהם</a:t>
            </a:r>
            <a:r>
              <a:rPr lang="en-US" sz="5400" b="1" u="sng" dirty="0">
                <a:solidFill>
                  <a:srgbClr val="FF0000"/>
                </a:solidFill>
                <a:latin typeface="Guttman Adii" panose="02010401010101010101" pitchFamily="2" charset="-79"/>
                <a:cs typeface="Guttman Adii" panose="02010401010101010101" pitchFamily="2" charset="-79"/>
              </a:rPr>
              <a:t/>
            </a:r>
            <a:br>
              <a:rPr lang="en-US" sz="5400" b="1" u="sng" dirty="0">
                <a:solidFill>
                  <a:srgbClr val="FF0000"/>
                </a:solidFill>
                <a:latin typeface="Guttman Adii" panose="02010401010101010101" pitchFamily="2" charset="-79"/>
                <a:cs typeface="Guttman Adii" panose="02010401010101010101" pitchFamily="2" charset="-79"/>
              </a:rPr>
            </a:br>
            <a:r>
              <a:rPr lang="he-IL" sz="200" b="1" u="sng" dirty="0">
                <a:solidFill>
                  <a:srgbClr val="FF0000"/>
                </a:solidFill>
                <a:latin typeface="Guttman Adii" panose="02010401010101010101" pitchFamily="2" charset="-79"/>
                <a:cs typeface="Guttman Adii" panose="02010401010101010101" pitchFamily="2" charset="-79"/>
              </a:rPr>
              <a:t> </a:t>
            </a:r>
            <a:endParaRPr lang="he-IL" sz="1400" b="1" u="sng" dirty="0">
              <a:solidFill>
                <a:srgbClr val="FF0000"/>
              </a:solidFill>
              <a:latin typeface="Guttman Adii" panose="02010401010101010101" pitchFamily="2" charset="-79"/>
              <a:cs typeface="Guttman Adii" panose="02010401010101010101" pitchFamily="2" charset="-79"/>
            </a:endParaRPr>
          </a:p>
        </p:txBody>
      </p:sp>
      <p:graphicFrame>
        <p:nvGraphicFramePr>
          <p:cNvPr id="4" name="טבלה 3">
            <a:extLst>
              <a:ext uri="{FF2B5EF4-FFF2-40B4-BE49-F238E27FC236}">
                <a16:creationId xmlns:a16="http://schemas.microsoft.com/office/drawing/2014/main" id="{77123093-373F-4141-9697-4474FE901385}"/>
              </a:ext>
            </a:extLst>
          </p:cNvPr>
          <p:cNvGraphicFramePr>
            <a:graphicFrameLocks noGrp="1"/>
          </p:cNvGraphicFramePr>
          <p:nvPr>
            <p:extLst>
              <p:ext uri="{D42A27DB-BD31-4B8C-83A1-F6EECF244321}">
                <p14:modId xmlns:p14="http://schemas.microsoft.com/office/powerpoint/2010/main" val="203012819"/>
              </p:ext>
            </p:extLst>
          </p:nvPr>
        </p:nvGraphicFramePr>
        <p:xfrm>
          <a:off x="308473" y="1203368"/>
          <a:ext cx="11275763" cy="5379720"/>
        </p:xfrm>
        <a:graphic>
          <a:graphicData uri="http://schemas.openxmlformats.org/drawingml/2006/table">
            <a:tbl>
              <a:tblPr rtl="1" firstRow="1" bandRow="1">
                <a:tableStyleId>{5C22544A-7EE6-4342-B048-85BDC9FD1C3A}</a:tableStyleId>
              </a:tblPr>
              <a:tblGrid>
                <a:gridCol w="788122">
                  <a:extLst>
                    <a:ext uri="{9D8B030D-6E8A-4147-A177-3AD203B41FA5}">
                      <a16:colId xmlns:a16="http://schemas.microsoft.com/office/drawing/2014/main" val="3215357310"/>
                    </a:ext>
                  </a:extLst>
                </a:gridCol>
                <a:gridCol w="1305262">
                  <a:extLst>
                    <a:ext uri="{9D8B030D-6E8A-4147-A177-3AD203B41FA5}">
                      <a16:colId xmlns:a16="http://schemas.microsoft.com/office/drawing/2014/main" val="234894045"/>
                    </a:ext>
                  </a:extLst>
                </a:gridCol>
                <a:gridCol w="3342093">
                  <a:extLst>
                    <a:ext uri="{9D8B030D-6E8A-4147-A177-3AD203B41FA5}">
                      <a16:colId xmlns:a16="http://schemas.microsoft.com/office/drawing/2014/main" val="1960889909"/>
                    </a:ext>
                  </a:extLst>
                </a:gridCol>
                <a:gridCol w="3251323">
                  <a:extLst>
                    <a:ext uri="{9D8B030D-6E8A-4147-A177-3AD203B41FA5}">
                      <a16:colId xmlns:a16="http://schemas.microsoft.com/office/drawing/2014/main" val="1168214594"/>
                    </a:ext>
                  </a:extLst>
                </a:gridCol>
                <a:gridCol w="2588963">
                  <a:extLst>
                    <a:ext uri="{9D8B030D-6E8A-4147-A177-3AD203B41FA5}">
                      <a16:colId xmlns:a16="http://schemas.microsoft.com/office/drawing/2014/main" val="2911031760"/>
                    </a:ext>
                  </a:extLst>
                </a:gridCol>
              </a:tblGrid>
              <a:tr h="0">
                <a:tc>
                  <a:txBody>
                    <a:bodyPr/>
                    <a:lstStyle/>
                    <a:p>
                      <a:pPr algn="ctr" rtl="1"/>
                      <a:r>
                        <a:rPr lang="he-IL" sz="2400" dirty="0">
                          <a:latin typeface="Guttman Adii" panose="02010401010101010101" pitchFamily="2" charset="-79"/>
                          <a:cs typeface="Guttman Adii" panose="02010401010101010101" pitchFamily="2" charset="-79"/>
                        </a:rPr>
                        <a:t>פרק</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מקום </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נסיבות</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תוכן ההתגלות </a:t>
                      </a:r>
                    </a:p>
                    <a:p>
                      <a:pPr algn="ctr" rtl="1"/>
                      <a:r>
                        <a:rPr lang="he-IL" sz="2400" dirty="0">
                          <a:latin typeface="Guttman Adii" panose="02010401010101010101" pitchFamily="2" charset="-79"/>
                          <a:cs typeface="Guttman Adii" panose="02010401010101010101" pitchFamily="2" charset="-79"/>
                        </a:rPr>
                        <a:t>באופן כללי</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תגובת</a:t>
                      </a:r>
                    </a:p>
                    <a:p>
                      <a:pPr algn="ctr" rtl="1"/>
                      <a:r>
                        <a:rPr lang="he-IL" sz="2400" dirty="0">
                          <a:latin typeface="Guttman Adii" panose="02010401010101010101" pitchFamily="2" charset="-79"/>
                          <a:cs typeface="Guttman Adii" panose="02010401010101010101" pitchFamily="2" charset="-79"/>
                        </a:rPr>
                        <a:t> אברהם</a:t>
                      </a:r>
                    </a:p>
                  </a:txBody>
                  <a:tcPr>
                    <a:solidFill>
                      <a:schemeClr val="accent2"/>
                    </a:solidFill>
                  </a:tcPr>
                </a:tc>
                <a:extLst>
                  <a:ext uri="{0D108BD9-81ED-4DB2-BD59-A6C34878D82A}">
                    <a16:rowId xmlns:a16="http://schemas.microsoft.com/office/drawing/2014/main" val="824564652"/>
                  </a:ext>
                </a:extLst>
              </a:tr>
              <a:tr h="370840">
                <a:tc>
                  <a:txBody>
                    <a:bodyPr/>
                    <a:lstStyle/>
                    <a:p>
                      <a:pPr algn="ctr" rtl="1"/>
                      <a:r>
                        <a:rPr lang="he-IL" sz="1600" dirty="0" err="1">
                          <a:latin typeface="Guttman Adii" panose="02010401010101010101" pitchFamily="2" charset="-79"/>
                          <a:cs typeface="Guttman Adii" panose="02010401010101010101" pitchFamily="2" charset="-79"/>
                        </a:rPr>
                        <a:t>יח</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בדרך לסדום</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לגלות לאברהם על תכניתו להפוך את סדום וערי </a:t>
                      </a:r>
                      <a:r>
                        <a:rPr lang="he-IL" sz="1600" dirty="0" err="1">
                          <a:latin typeface="Guttman Adii" panose="02010401010101010101" pitchFamily="2" charset="-79"/>
                          <a:cs typeface="Guttman Adii" panose="02010401010101010101" pitchFamily="2" charset="-79"/>
                        </a:rPr>
                        <a:t>הככר</a:t>
                      </a:r>
                      <a:r>
                        <a:rPr lang="he-IL" sz="1600" dirty="0">
                          <a:latin typeface="Guttman Adii" panose="02010401010101010101" pitchFamily="2" charset="-79"/>
                          <a:cs typeface="Guttman Adii" panose="02010401010101010101" pitchFamily="2" charset="-79"/>
                        </a:rPr>
                        <a:t>, בעיני ה' אברהם אב המון גויים המחנך לשמור צדקה ומשפט</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זעקה העולה מסדום גדולה, </a:t>
                      </a:r>
                    </a:p>
                    <a:p>
                      <a:pPr algn="ctr" rtl="1"/>
                      <a:r>
                        <a:rPr lang="he-IL" sz="1600" dirty="0">
                          <a:latin typeface="Guttman Adii" panose="02010401010101010101" pitchFamily="2" charset="-79"/>
                          <a:cs typeface="Guttman Adii" panose="02010401010101010101" pitchFamily="2" charset="-79"/>
                        </a:rPr>
                        <a:t>עלי לרדת ולראות האם אכן עשו רע כמו הצעקה העולה משם . . . </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עומד לפני ה' ומתווכח האם ניתן לא להפוך את סדום</a:t>
                      </a:r>
                    </a:p>
                    <a:p>
                      <a:pPr algn="ctr" rtl="1"/>
                      <a:r>
                        <a:rPr lang="he-IL" sz="1600" dirty="0">
                          <a:latin typeface="Guttman Adii" panose="02010401010101010101" pitchFamily="2" charset="-79"/>
                          <a:cs typeface="Guttman Adii" panose="02010401010101010101" pitchFamily="2" charset="-79"/>
                        </a:rPr>
                        <a:t>בשל צדיקים שאולי יש בה</a:t>
                      </a:r>
                    </a:p>
                  </a:txBody>
                  <a:tcPr>
                    <a:solidFill>
                      <a:schemeClr val="accent2"/>
                    </a:solidFill>
                  </a:tcPr>
                </a:tc>
                <a:extLst>
                  <a:ext uri="{0D108BD9-81ED-4DB2-BD59-A6C34878D82A}">
                    <a16:rowId xmlns:a16="http://schemas.microsoft.com/office/drawing/2014/main" val="2471525276"/>
                  </a:ext>
                </a:extLst>
              </a:tr>
              <a:tr h="370840">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err="1">
                          <a:latin typeface="Guttman Adii" panose="02010401010101010101" pitchFamily="2" charset="-79"/>
                          <a:cs typeface="Guttman Adii" panose="02010401010101010101" pitchFamily="2" charset="-79"/>
                        </a:rPr>
                        <a:t>יט</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סדום</a:t>
                      </a: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05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המלאכים באים להפוך את סדום</a:t>
                      </a:r>
                    </a:p>
                    <a:p>
                      <a:pPr algn="ctr" rtl="1"/>
                      <a:r>
                        <a:rPr lang="he-IL" sz="1600" dirty="0">
                          <a:latin typeface="Guttman Adii" panose="02010401010101010101" pitchFamily="2" charset="-79"/>
                          <a:cs typeface="Guttman Adii" panose="02010401010101010101" pitchFamily="2" charset="-79"/>
                        </a:rPr>
                        <a:t>ואולי קודם לבדוק את </a:t>
                      </a:r>
                      <a:r>
                        <a:rPr lang="he-IL" sz="1600" dirty="0" err="1">
                          <a:latin typeface="Guttman Adii" panose="02010401010101010101" pitchFamily="2" charset="-79"/>
                          <a:cs typeface="Guttman Adii" panose="02010401010101010101" pitchFamily="2" charset="-79"/>
                        </a:rPr>
                        <a:t>רשעתה</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הוראה </a:t>
                      </a:r>
                      <a:r>
                        <a:rPr lang="he-IL" sz="1600" dirty="0" err="1">
                          <a:latin typeface="Guttman Adii" panose="02010401010101010101" pitchFamily="2" charset="-79"/>
                          <a:cs typeface="Guttman Adii" panose="02010401010101010101" pitchFamily="2" charset="-79"/>
                        </a:rPr>
                        <a:t>ללטו</a:t>
                      </a:r>
                      <a:r>
                        <a:rPr lang="he-IL" sz="1600" dirty="0">
                          <a:latin typeface="Guttman Adii" panose="02010401010101010101" pitchFamily="2" charset="-79"/>
                          <a:cs typeface="Guttman Adii" panose="02010401010101010101" pitchFamily="2" charset="-79"/>
                        </a:rPr>
                        <a:t> </a:t>
                      </a:r>
                      <a:r>
                        <a:rPr lang="he-IL" sz="1600" dirty="0" err="1">
                          <a:latin typeface="Guttman Adii" panose="02010401010101010101" pitchFamily="2" charset="-79"/>
                          <a:cs typeface="Guttman Adii" panose="02010401010101010101" pitchFamily="2" charset="-79"/>
                        </a:rPr>
                        <a:t>להותיא</a:t>
                      </a:r>
                      <a:r>
                        <a:rPr lang="he-IL" sz="1600" dirty="0">
                          <a:latin typeface="Guttman Adii" panose="02010401010101010101" pitchFamily="2" charset="-79"/>
                          <a:cs typeface="Guttman Adii" panose="02010401010101010101" pitchFamily="2" charset="-79"/>
                        </a:rPr>
                        <a:t> את משפחתו מסדום, כי ה' שלח אותם להשחית את המקום בגלל הצעקה,</a:t>
                      </a:r>
                    </a:p>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המלאכים מאיצים בלוט</a:t>
                      </a:r>
                    </a:p>
                    <a:p>
                      <a:pPr algn="ctr" rtl="1"/>
                      <a:r>
                        <a:rPr lang="he-IL" sz="1600" dirty="0">
                          <a:latin typeface="Guttman Adii" panose="02010401010101010101" pitchFamily="2" charset="-79"/>
                          <a:cs typeface="Guttman Adii" panose="02010401010101010101" pitchFamily="2" charset="-79"/>
                        </a:rPr>
                        <a:t>המלאכים מוציאים אותו ואשתו ובנותיו מחוץ לעיר, מורים לא להביט אחריו, </a:t>
                      </a:r>
                    </a:p>
                    <a:p>
                      <a:pPr algn="ctr" rtl="1"/>
                      <a:endParaRPr lang="he-IL" sz="12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המלאך מסכים </a:t>
                      </a:r>
                      <a:r>
                        <a:rPr lang="he-IL" sz="1600" dirty="0" err="1">
                          <a:latin typeface="Guttman Adii" panose="02010401010101010101" pitchFamily="2" charset="-79"/>
                          <a:cs typeface="Guttman Adii" panose="02010401010101010101" pitchFamily="2" charset="-79"/>
                        </a:rPr>
                        <a:t>וממהרי</a:t>
                      </a:r>
                      <a:r>
                        <a:rPr lang="he-IL" sz="1600" dirty="0">
                          <a:latin typeface="Guttman Adii" panose="02010401010101010101" pitchFamily="2" charset="-79"/>
                          <a:cs typeface="Guttman Adii" panose="02010401010101010101" pitchFamily="2" charset="-79"/>
                        </a:rPr>
                        <a:t> את לוט</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לוט לא מצליח </a:t>
                      </a:r>
                    </a:p>
                    <a:p>
                      <a:pPr algn="ctr" rtl="1"/>
                      <a:r>
                        <a:rPr lang="he-IL" sz="1600" dirty="0">
                          <a:latin typeface="Guttman Adii" panose="02010401010101010101" pitchFamily="2" charset="-79"/>
                          <a:cs typeface="Guttman Adii" panose="02010401010101010101" pitchFamily="2" charset="-79"/>
                        </a:rPr>
                        <a:t>לשכנע את חתניו, </a:t>
                      </a: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לוט מתמהמה, </a:t>
                      </a: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לוט מבקש לברוח לצוער וממילא לא להפוך אותה</a:t>
                      </a:r>
                    </a:p>
                    <a:p>
                      <a:pPr algn="ctr" rtl="1"/>
                      <a:endParaRPr lang="he-IL" sz="900" dirty="0">
                        <a:latin typeface="Guttman Adii" panose="02010401010101010101" pitchFamily="2" charset="-79"/>
                        <a:cs typeface="Guttman Adii" panose="02010401010101010101" pitchFamily="2" charset="-79"/>
                      </a:endParaRPr>
                    </a:p>
                  </a:txBody>
                  <a:tcPr>
                    <a:solidFill>
                      <a:schemeClr val="accent2"/>
                    </a:solidFill>
                  </a:tcPr>
                </a:tc>
                <a:extLst>
                  <a:ext uri="{0D108BD9-81ED-4DB2-BD59-A6C34878D82A}">
                    <a16:rowId xmlns:a16="http://schemas.microsoft.com/office/drawing/2014/main" val="3609673280"/>
                  </a:ext>
                </a:extLst>
              </a:tr>
              <a:tr h="370840">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כ</a:t>
                      </a: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גרר (נגב)</a:t>
                      </a: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אבימלך לוקח את שרה </a:t>
                      </a:r>
                    </a:p>
                  </a:txBody>
                  <a:tcPr>
                    <a:solidFill>
                      <a:schemeClr val="accent2"/>
                    </a:solidFill>
                  </a:tcPr>
                </a:tc>
                <a:tc>
                  <a:txBody>
                    <a:bodyPr/>
                    <a:lstStyle/>
                    <a:p>
                      <a:pPr algn="ctr" rtl="1"/>
                      <a:endParaRPr lang="he-IL" sz="7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בחלום הלילה, אזהרה לא לקרב לשרה הנשואה לבעל</a:t>
                      </a: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ה' מקבל את הצטדקותו ומורה לו להשיב את שרה אחרת ימות.</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מצטדק וטוען שלא ידע שהיא נשואה</a:t>
                      </a: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כועס על אברהם, אך מחזיר</a:t>
                      </a:r>
                    </a:p>
                    <a:p>
                      <a:pPr algn="ctr" rtl="1"/>
                      <a:r>
                        <a:rPr lang="he-IL" sz="1600" dirty="0">
                          <a:latin typeface="Guttman Adii" panose="02010401010101010101" pitchFamily="2" charset="-79"/>
                          <a:cs typeface="Guttman Adii" panose="02010401010101010101" pitchFamily="2" charset="-79"/>
                        </a:rPr>
                        <a:t>את שרה בתוספת צאן ובקר...</a:t>
                      </a:r>
                    </a:p>
                    <a:p>
                      <a:pPr algn="ctr" rtl="1"/>
                      <a:endParaRPr lang="he-IL" sz="1600" dirty="0">
                        <a:latin typeface="Guttman Adii" panose="02010401010101010101" pitchFamily="2" charset="-79"/>
                        <a:cs typeface="Guttman Adii" panose="02010401010101010101" pitchFamily="2" charset="-79"/>
                      </a:endParaRPr>
                    </a:p>
                  </a:txBody>
                  <a:tcPr>
                    <a:solidFill>
                      <a:schemeClr val="accent2"/>
                    </a:solidFill>
                  </a:tcPr>
                </a:tc>
                <a:extLst>
                  <a:ext uri="{0D108BD9-81ED-4DB2-BD59-A6C34878D82A}">
                    <a16:rowId xmlns:a16="http://schemas.microsoft.com/office/drawing/2014/main" val="406996149"/>
                  </a:ext>
                </a:extLst>
              </a:tr>
            </a:tbl>
          </a:graphicData>
        </a:graphic>
      </p:graphicFrame>
      <p:sp>
        <p:nvSpPr>
          <p:cNvPr id="5" name="אליפסה 4">
            <a:extLst>
              <a:ext uri="{FF2B5EF4-FFF2-40B4-BE49-F238E27FC236}">
                <a16:creationId xmlns:a16="http://schemas.microsoft.com/office/drawing/2014/main" id="{6AD6CFCD-0A67-46A4-95E6-F5CA8631ED8D}"/>
              </a:ext>
            </a:extLst>
          </p:cNvPr>
          <p:cNvSpPr/>
          <p:nvPr/>
        </p:nvSpPr>
        <p:spPr>
          <a:xfrm>
            <a:off x="10322805" y="3179177"/>
            <a:ext cx="947449" cy="771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t>התגלות ללוט</a:t>
            </a:r>
          </a:p>
        </p:txBody>
      </p:sp>
      <p:sp>
        <p:nvSpPr>
          <p:cNvPr id="6" name="אליפסה 5">
            <a:extLst>
              <a:ext uri="{FF2B5EF4-FFF2-40B4-BE49-F238E27FC236}">
                <a16:creationId xmlns:a16="http://schemas.microsoft.com/office/drawing/2014/main" id="{C08C506C-3566-47BE-8F78-E33BAB4DA012}"/>
              </a:ext>
            </a:extLst>
          </p:cNvPr>
          <p:cNvSpPr/>
          <p:nvPr/>
        </p:nvSpPr>
        <p:spPr>
          <a:xfrm>
            <a:off x="10322805" y="5057913"/>
            <a:ext cx="1040175" cy="771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t>התגלות לאבימלך</a:t>
            </a:r>
          </a:p>
        </p:txBody>
      </p:sp>
    </p:spTree>
    <p:extLst>
      <p:ext uri="{BB962C8B-B14F-4D97-AF65-F5344CB8AC3E}">
        <p14:creationId xmlns:p14="http://schemas.microsoft.com/office/powerpoint/2010/main" val="33900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2555913" y="168232"/>
            <a:ext cx="7766892" cy="969496"/>
          </a:xfrm>
          <a:prstGeom prst="rect">
            <a:avLst/>
          </a:prstGeom>
          <a:noFill/>
        </p:spPr>
        <p:txBody>
          <a:bodyPr wrap="square" rtlCol="1">
            <a:spAutoFit/>
          </a:bodyPr>
          <a:lstStyle/>
          <a:p>
            <a:pPr algn="ctr"/>
            <a:r>
              <a:rPr lang="he-IL" sz="5400" b="1" u="sng" dirty="0">
                <a:solidFill>
                  <a:srgbClr val="FF0000"/>
                </a:solidFill>
                <a:latin typeface="Guttman Adii" panose="02010401010101010101" pitchFamily="2" charset="-79"/>
                <a:cs typeface="Guttman Adii" panose="02010401010101010101" pitchFamily="2" charset="-79"/>
              </a:rPr>
              <a:t>ההתגלויות ה' לאברהם</a:t>
            </a:r>
            <a:r>
              <a:rPr lang="en-US" sz="5400" b="1" u="sng" dirty="0">
                <a:solidFill>
                  <a:srgbClr val="FF0000"/>
                </a:solidFill>
                <a:latin typeface="Guttman Adii" panose="02010401010101010101" pitchFamily="2" charset="-79"/>
                <a:cs typeface="Guttman Adii" panose="02010401010101010101" pitchFamily="2" charset="-79"/>
              </a:rPr>
              <a:t/>
            </a:r>
            <a:br>
              <a:rPr lang="en-US" sz="5400" b="1" u="sng" dirty="0">
                <a:solidFill>
                  <a:srgbClr val="FF0000"/>
                </a:solidFill>
                <a:latin typeface="Guttman Adii" panose="02010401010101010101" pitchFamily="2" charset="-79"/>
                <a:cs typeface="Guttman Adii" panose="02010401010101010101" pitchFamily="2" charset="-79"/>
              </a:rPr>
            </a:br>
            <a:r>
              <a:rPr lang="he-IL" sz="200" b="1" u="sng" dirty="0">
                <a:solidFill>
                  <a:srgbClr val="FF0000"/>
                </a:solidFill>
                <a:latin typeface="Guttman Adii" panose="02010401010101010101" pitchFamily="2" charset="-79"/>
                <a:cs typeface="Guttman Adii" panose="02010401010101010101" pitchFamily="2" charset="-79"/>
              </a:rPr>
              <a:t> </a:t>
            </a:r>
            <a:endParaRPr lang="he-IL" sz="1400" b="1" u="sng" dirty="0">
              <a:solidFill>
                <a:srgbClr val="FF0000"/>
              </a:solidFill>
              <a:latin typeface="Guttman Adii" panose="02010401010101010101" pitchFamily="2" charset="-79"/>
              <a:cs typeface="Guttman Adii" panose="02010401010101010101" pitchFamily="2" charset="-79"/>
            </a:endParaRPr>
          </a:p>
        </p:txBody>
      </p:sp>
      <p:graphicFrame>
        <p:nvGraphicFramePr>
          <p:cNvPr id="4" name="טבלה 3">
            <a:extLst>
              <a:ext uri="{FF2B5EF4-FFF2-40B4-BE49-F238E27FC236}">
                <a16:creationId xmlns:a16="http://schemas.microsoft.com/office/drawing/2014/main" id="{77123093-373F-4141-9697-4474FE901385}"/>
              </a:ext>
            </a:extLst>
          </p:cNvPr>
          <p:cNvGraphicFramePr>
            <a:graphicFrameLocks noGrp="1"/>
          </p:cNvGraphicFramePr>
          <p:nvPr>
            <p:extLst>
              <p:ext uri="{D42A27DB-BD31-4B8C-83A1-F6EECF244321}">
                <p14:modId xmlns:p14="http://schemas.microsoft.com/office/powerpoint/2010/main" val="1422478624"/>
              </p:ext>
            </p:extLst>
          </p:nvPr>
        </p:nvGraphicFramePr>
        <p:xfrm>
          <a:off x="308473" y="1203368"/>
          <a:ext cx="11275763" cy="5539740"/>
        </p:xfrm>
        <a:graphic>
          <a:graphicData uri="http://schemas.openxmlformats.org/drawingml/2006/table">
            <a:tbl>
              <a:tblPr rtl="1" firstRow="1" bandRow="1">
                <a:tableStyleId>{5C22544A-7EE6-4342-B048-85BDC9FD1C3A}</a:tableStyleId>
              </a:tblPr>
              <a:tblGrid>
                <a:gridCol w="656041">
                  <a:extLst>
                    <a:ext uri="{9D8B030D-6E8A-4147-A177-3AD203B41FA5}">
                      <a16:colId xmlns:a16="http://schemas.microsoft.com/office/drawing/2014/main" val="3215357310"/>
                    </a:ext>
                  </a:extLst>
                </a:gridCol>
                <a:gridCol w="1237785">
                  <a:extLst>
                    <a:ext uri="{9D8B030D-6E8A-4147-A177-3AD203B41FA5}">
                      <a16:colId xmlns:a16="http://schemas.microsoft.com/office/drawing/2014/main" val="234894045"/>
                    </a:ext>
                  </a:extLst>
                </a:gridCol>
                <a:gridCol w="3541651">
                  <a:extLst>
                    <a:ext uri="{9D8B030D-6E8A-4147-A177-3AD203B41FA5}">
                      <a16:colId xmlns:a16="http://schemas.microsoft.com/office/drawing/2014/main" val="1960889909"/>
                    </a:ext>
                  </a:extLst>
                </a:gridCol>
                <a:gridCol w="3251323">
                  <a:extLst>
                    <a:ext uri="{9D8B030D-6E8A-4147-A177-3AD203B41FA5}">
                      <a16:colId xmlns:a16="http://schemas.microsoft.com/office/drawing/2014/main" val="1168214594"/>
                    </a:ext>
                  </a:extLst>
                </a:gridCol>
                <a:gridCol w="2588963">
                  <a:extLst>
                    <a:ext uri="{9D8B030D-6E8A-4147-A177-3AD203B41FA5}">
                      <a16:colId xmlns:a16="http://schemas.microsoft.com/office/drawing/2014/main" val="2911031760"/>
                    </a:ext>
                  </a:extLst>
                </a:gridCol>
              </a:tblGrid>
              <a:tr h="0">
                <a:tc>
                  <a:txBody>
                    <a:bodyPr/>
                    <a:lstStyle/>
                    <a:p>
                      <a:pPr algn="ctr" rtl="1"/>
                      <a:r>
                        <a:rPr lang="he-IL" sz="2400" dirty="0">
                          <a:latin typeface="Guttman Adii" panose="02010401010101010101" pitchFamily="2" charset="-79"/>
                          <a:cs typeface="Guttman Adii" panose="02010401010101010101" pitchFamily="2" charset="-79"/>
                        </a:rPr>
                        <a:t>פרק</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מקום </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נסיבות</a:t>
                      </a:r>
                    </a:p>
                    <a:p>
                      <a:pPr algn="ctr" rtl="1"/>
                      <a:r>
                        <a:rPr lang="he-IL" sz="2400" dirty="0">
                          <a:latin typeface="Guttman Adii" panose="02010401010101010101" pitchFamily="2" charset="-79"/>
                          <a:cs typeface="Guttman Adii" panose="02010401010101010101" pitchFamily="2" charset="-79"/>
                        </a:rPr>
                        <a:t>ההתגלות</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תוכן ההתגלות </a:t>
                      </a:r>
                    </a:p>
                    <a:p>
                      <a:pPr algn="ctr" rtl="1"/>
                      <a:r>
                        <a:rPr lang="he-IL" sz="2400" dirty="0">
                          <a:latin typeface="Guttman Adii" panose="02010401010101010101" pitchFamily="2" charset="-79"/>
                          <a:cs typeface="Guttman Adii" panose="02010401010101010101" pitchFamily="2" charset="-79"/>
                        </a:rPr>
                        <a:t>באופן כללי</a:t>
                      </a:r>
                    </a:p>
                  </a:txBody>
                  <a:tcPr>
                    <a:solidFill>
                      <a:schemeClr val="accent2"/>
                    </a:solidFill>
                  </a:tcPr>
                </a:tc>
                <a:tc>
                  <a:txBody>
                    <a:bodyPr/>
                    <a:lstStyle/>
                    <a:p>
                      <a:pPr algn="ctr" rtl="1"/>
                      <a:r>
                        <a:rPr lang="he-IL" sz="2400" dirty="0">
                          <a:latin typeface="Guttman Adii" panose="02010401010101010101" pitchFamily="2" charset="-79"/>
                          <a:cs typeface="Guttman Adii" panose="02010401010101010101" pitchFamily="2" charset="-79"/>
                        </a:rPr>
                        <a:t>תגובת</a:t>
                      </a:r>
                    </a:p>
                    <a:p>
                      <a:pPr algn="ctr" rtl="1"/>
                      <a:r>
                        <a:rPr lang="he-IL" sz="2400" dirty="0">
                          <a:latin typeface="Guttman Adii" panose="02010401010101010101" pitchFamily="2" charset="-79"/>
                          <a:cs typeface="Guttman Adii" panose="02010401010101010101" pitchFamily="2" charset="-79"/>
                        </a:rPr>
                        <a:t> אברהם</a:t>
                      </a:r>
                    </a:p>
                  </a:txBody>
                  <a:tcPr>
                    <a:solidFill>
                      <a:schemeClr val="accent2"/>
                    </a:solidFill>
                  </a:tcPr>
                </a:tc>
                <a:extLst>
                  <a:ext uri="{0D108BD9-81ED-4DB2-BD59-A6C34878D82A}">
                    <a16:rowId xmlns:a16="http://schemas.microsoft.com/office/drawing/2014/main" val="824564652"/>
                  </a:ext>
                </a:extLst>
              </a:tr>
              <a:tr h="370840">
                <a:tc>
                  <a:txBody>
                    <a:bodyPr/>
                    <a:lstStyle/>
                    <a:p>
                      <a:pPr algn="ctr" rtl="1"/>
                      <a:endParaRPr lang="he-IL" sz="1600" dirty="0">
                        <a:latin typeface="Guttman Adii" panose="02010401010101010101" pitchFamily="2" charset="-79"/>
                        <a:cs typeface="Guttman Adii" panose="02010401010101010101" pitchFamily="2" charset="-79"/>
                      </a:endParaRPr>
                    </a:p>
                    <a:p>
                      <a:pPr algn="ctr" rtl="1"/>
                      <a:r>
                        <a:rPr lang="he-IL" sz="1600" dirty="0" err="1">
                          <a:latin typeface="Guttman Adii" panose="02010401010101010101" pitchFamily="2" charset="-79"/>
                          <a:cs typeface="Guttman Adii" panose="02010401010101010101" pitchFamily="2" charset="-79"/>
                        </a:rPr>
                        <a:t>כא</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או חברון </a:t>
                      </a:r>
                    </a:p>
                    <a:p>
                      <a:pPr algn="ctr" rtl="1"/>
                      <a:r>
                        <a:rPr lang="he-IL" sz="1600" dirty="0">
                          <a:latin typeface="Guttman Adii" panose="02010401010101010101" pitchFamily="2" charset="-79"/>
                          <a:cs typeface="Guttman Adii" panose="02010401010101010101" pitchFamily="2" charset="-79"/>
                        </a:rPr>
                        <a:t>או באר שבע</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לאחר הולדת יצחק, ישמעאל היה מצחק את יצחק, שרה תובעת את גירוש הגר,</a:t>
                      </a:r>
                    </a:p>
                    <a:p>
                      <a:pPr algn="ctr" rtl="1"/>
                      <a:r>
                        <a:rPr lang="he-IL" sz="1600" dirty="0">
                          <a:latin typeface="Guttman Adii" panose="02010401010101010101" pitchFamily="2" charset="-79"/>
                          <a:cs typeface="Guttman Adii" panose="02010401010101010101" pitchFamily="2" charset="-79"/>
                        </a:rPr>
                        <a:t>הדבר רע בעיני אברהם</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לשמוע בקול שרה, כי זרע </a:t>
                      </a:r>
                      <a:r>
                        <a:rPr lang="he-IL" sz="1600" dirty="0" err="1">
                          <a:latin typeface="Guttman Adii" panose="02010401010101010101" pitchFamily="2" charset="-79"/>
                          <a:cs typeface="Guttman Adii" panose="02010401010101010101" pitchFamily="2" charset="-79"/>
                        </a:rPr>
                        <a:t>ההשמך</a:t>
                      </a:r>
                      <a:r>
                        <a:rPr lang="he-IL" sz="1600" dirty="0">
                          <a:latin typeface="Guttman Adii" panose="02010401010101010101" pitchFamily="2" charset="-79"/>
                          <a:cs typeface="Guttman Adii" panose="02010401010101010101" pitchFamily="2" charset="-79"/>
                        </a:rPr>
                        <a:t> יבואר מיצחק, אם-כי גם בן האמה יהיה לגוי גדול כי הוא מזרעך</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אברהם משכים בבקר ומשלח</a:t>
                      </a:r>
                    </a:p>
                    <a:p>
                      <a:pPr algn="ctr" rtl="1"/>
                      <a:r>
                        <a:rPr lang="he-IL" sz="1600" dirty="0">
                          <a:latin typeface="Guttman Adii" panose="02010401010101010101" pitchFamily="2" charset="-79"/>
                          <a:cs typeface="Guttman Adii" panose="02010401010101010101" pitchFamily="2" charset="-79"/>
                        </a:rPr>
                        <a:t>את הגר ובנה עם לחם ומים</a:t>
                      </a:r>
                    </a:p>
                  </a:txBody>
                  <a:tcPr>
                    <a:solidFill>
                      <a:schemeClr val="accent2"/>
                    </a:solidFill>
                  </a:tcPr>
                </a:tc>
                <a:extLst>
                  <a:ext uri="{0D108BD9-81ED-4DB2-BD59-A6C34878D82A}">
                    <a16:rowId xmlns:a16="http://schemas.microsoft.com/office/drawing/2014/main" val="2471525276"/>
                  </a:ext>
                </a:extLst>
              </a:tr>
              <a:tr h="370840">
                <a:tc>
                  <a:txBody>
                    <a:bodyPr/>
                    <a:lstStyle/>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   </a:t>
                      </a:r>
                      <a:r>
                        <a:rPr lang="he-IL" sz="1600" dirty="0" err="1">
                          <a:latin typeface="Guttman Adii" panose="02010401010101010101" pitchFamily="2" charset="-79"/>
                          <a:cs typeface="Guttman Adii" panose="02010401010101010101" pitchFamily="2" charset="-79"/>
                        </a:rPr>
                        <a:t>כא</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במדבר באר שבע</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הגר הסתבכה בדרך ונשארה ללא מים</a:t>
                      </a:r>
                    </a:p>
                    <a:p>
                      <a:pPr algn="ctr" rtl="1"/>
                      <a:r>
                        <a:rPr lang="he-IL" sz="1600" dirty="0">
                          <a:latin typeface="Guttman Adii" panose="02010401010101010101" pitchFamily="2" charset="-79"/>
                          <a:cs typeface="Guttman Adii" panose="02010401010101010101" pitchFamily="2" charset="-79"/>
                        </a:rPr>
                        <a:t>והילד עמד למות, השליכה אותו כדי לא לראות במותו, ויושבת ובוכה</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מלאך </a:t>
                      </a:r>
                      <a:r>
                        <a:rPr lang="he-IL" sz="1600" dirty="0" err="1">
                          <a:latin typeface="Guttman Adii" panose="02010401010101010101" pitchFamily="2" charset="-79"/>
                          <a:cs typeface="Guttman Adii" panose="02010401010101010101" pitchFamily="2" charset="-79"/>
                        </a:rPr>
                        <a:t>האלהים</a:t>
                      </a:r>
                      <a:r>
                        <a:rPr lang="he-IL" sz="1600" dirty="0">
                          <a:latin typeface="Guttman Adii" panose="02010401010101010101" pitchFamily="2" charset="-79"/>
                          <a:cs typeface="Guttman Adii" panose="02010401010101010101" pitchFamily="2" charset="-79"/>
                        </a:rPr>
                        <a:t> קורא לה מן השמים</a:t>
                      </a:r>
                    </a:p>
                    <a:p>
                      <a:pPr algn="ctr" rtl="1"/>
                      <a:r>
                        <a:rPr lang="he-IL" sz="1600" dirty="0">
                          <a:latin typeface="Guttman Adii" panose="02010401010101010101" pitchFamily="2" charset="-79"/>
                          <a:cs typeface="Guttman Adii" panose="02010401010101010101" pitchFamily="2" charset="-79"/>
                        </a:rPr>
                        <a:t>ומודיע לה שה' שמע בקול הנער, עליה לשאת את הנער, שיהיה לגוי גדול,,,</a:t>
                      </a:r>
                    </a:p>
                    <a:p>
                      <a:pPr algn="ctr" rtl="1"/>
                      <a:r>
                        <a:rPr lang="he-IL" sz="1600" dirty="0" err="1">
                          <a:latin typeface="Guttman Adii" panose="02010401010101010101" pitchFamily="2" charset="-79"/>
                          <a:cs typeface="Guttman Adii" panose="02010401010101010101" pitchFamily="2" charset="-79"/>
                        </a:rPr>
                        <a:t>אלהים</a:t>
                      </a:r>
                      <a:r>
                        <a:rPr lang="he-IL" sz="1600" dirty="0">
                          <a:latin typeface="Guttman Adii" panose="02010401010101010101" pitchFamily="2" charset="-79"/>
                          <a:cs typeface="Guttman Adii" panose="02010401010101010101" pitchFamily="2" charset="-79"/>
                        </a:rPr>
                        <a:t> פקח את עיניה וראתה באר מים,</a:t>
                      </a:r>
                    </a:p>
                  </a:txBody>
                  <a:tcPr>
                    <a:solidFill>
                      <a:schemeClr val="accent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Guttman Adii" panose="02010401010101010101" pitchFamily="2" charset="-79"/>
                          <a:cs typeface="Guttman Adii" panose="02010401010101010101" pitchFamily="2" charset="-79"/>
                        </a:rPr>
                        <a:t>מילאה את החמת במים</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Guttman Adii" panose="02010401010101010101" pitchFamily="2" charset="-79"/>
                          <a:cs typeface="Guttman Adii" panose="02010401010101010101" pitchFamily="2" charset="-79"/>
                        </a:rPr>
                        <a:t>והשקתה אותו. </a:t>
                      </a:r>
                    </a:p>
                    <a:p>
                      <a:pPr algn="ctr" rtl="1"/>
                      <a:endParaRPr lang="he-IL" sz="1600" dirty="0">
                        <a:latin typeface="Guttman Adii" panose="02010401010101010101" pitchFamily="2" charset="-79"/>
                        <a:cs typeface="Guttman Adii" panose="02010401010101010101" pitchFamily="2" charset="-79"/>
                      </a:endParaRPr>
                    </a:p>
                  </a:txBody>
                  <a:tcPr>
                    <a:solidFill>
                      <a:schemeClr val="accent2"/>
                    </a:solidFill>
                  </a:tcPr>
                </a:tc>
                <a:extLst>
                  <a:ext uri="{0D108BD9-81ED-4DB2-BD59-A6C34878D82A}">
                    <a16:rowId xmlns:a16="http://schemas.microsoft.com/office/drawing/2014/main" val="3609673280"/>
                  </a:ext>
                </a:extLst>
              </a:tr>
              <a:tr h="370840">
                <a:tc>
                  <a:txBody>
                    <a:bodyPr/>
                    <a:lstStyle/>
                    <a:p>
                      <a:pPr algn="ctr" rtl="1"/>
                      <a:r>
                        <a:rPr lang="he-IL" sz="1600" dirty="0" err="1">
                          <a:latin typeface="Guttman Adii" panose="02010401010101010101" pitchFamily="2" charset="-79"/>
                          <a:cs typeface="Guttman Adii" panose="02010401010101010101" pitchFamily="2" charset="-79"/>
                        </a:rPr>
                        <a:t>כב</a:t>
                      </a:r>
                      <a:endParaRPr lang="he-IL" sz="1600" dirty="0">
                        <a:latin typeface="Guttman Adii" panose="02010401010101010101" pitchFamily="2" charset="-79"/>
                        <a:cs typeface="Guttman Adii" panose="02010401010101010101" pitchFamily="2" charset="-79"/>
                      </a:endParaRP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חברון </a:t>
                      </a:r>
                    </a:p>
                    <a:p>
                      <a:pPr algn="ctr" rtl="1"/>
                      <a:r>
                        <a:rPr lang="he-IL" sz="1600" dirty="0">
                          <a:latin typeface="Guttman Adii" panose="02010401010101010101" pitchFamily="2" charset="-79"/>
                          <a:cs typeface="Guttman Adii" panose="02010401010101010101" pitchFamily="2" charset="-79"/>
                        </a:rPr>
                        <a:t>או באר שבע</a:t>
                      </a:r>
                    </a:p>
                  </a:txBody>
                  <a:tcPr>
                    <a:solidFill>
                      <a:schemeClr val="accent2"/>
                    </a:solidFill>
                  </a:tcPr>
                </a:tc>
                <a:tc>
                  <a:txBody>
                    <a:bodyPr/>
                    <a:lstStyle/>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endParaRPr lang="he-IL" sz="1600">
                        <a:latin typeface="Guttman Adii" panose="02010401010101010101" pitchFamily="2" charset="-79"/>
                        <a:cs typeface="Guttman Adii" panose="02010401010101010101" pitchFamily="2" charset="-79"/>
                      </a:endParaRPr>
                    </a:p>
                    <a:p>
                      <a:pPr algn="ctr" rtl="1"/>
                      <a:r>
                        <a:rPr lang="he-IL" sz="1600">
                          <a:latin typeface="Guttman Adii" panose="02010401010101010101" pitchFamily="2" charset="-79"/>
                          <a:cs typeface="Guttman Adii" panose="02010401010101010101" pitchFamily="2" charset="-79"/>
                        </a:rPr>
                        <a:t>נסיון</a:t>
                      </a:r>
                      <a:r>
                        <a:rPr lang="he-IL" sz="1600" dirty="0">
                          <a:latin typeface="Guttman Adii" panose="02010401010101010101" pitchFamily="2" charset="-79"/>
                          <a:cs typeface="Guttman Adii" panose="02010401010101010101" pitchFamily="2" charset="-79"/>
                        </a:rPr>
                        <a:t> ה' את אברהם </a:t>
                      </a:r>
                    </a:p>
                    <a:p>
                      <a:pPr algn="ctr" rtl="1"/>
                      <a:r>
                        <a:rPr lang="he-IL" sz="1600" dirty="0">
                          <a:latin typeface="Guttman Adii" panose="02010401010101010101" pitchFamily="2" charset="-79"/>
                          <a:cs typeface="Guttman Adii" panose="02010401010101010101" pitchFamily="2" charset="-79"/>
                        </a:rPr>
                        <a:t>להעלות את יצחק בנו לעולה</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קח נא את בנך אשר אהבת את יצחק ולך לך אל ארץ המורה והעלהו שם לעולה על אחד ההרים אשר אמר אליך</a:t>
                      </a:r>
                    </a:p>
                    <a:p>
                      <a:pPr algn="ctr" rtl="1"/>
                      <a:endParaRPr lang="he-IL" sz="9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מלאך ה' קורא לו מן השמים...אל תשלח ידך אל הנער... כי עתה ידעתי כי ירא </a:t>
                      </a:r>
                      <a:r>
                        <a:rPr lang="he-IL" sz="1600" dirty="0" err="1">
                          <a:latin typeface="Guttman Adii" panose="02010401010101010101" pitchFamily="2" charset="-79"/>
                          <a:cs typeface="Guttman Adii" panose="02010401010101010101" pitchFamily="2" charset="-79"/>
                        </a:rPr>
                        <a:t>אלהים</a:t>
                      </a:r>
                      <a:r>
                        <a:rPr lang="he-IL" sz="1600" dirty="0">
                          <a:latin typeface="Guttman Adii" panose="02010401010101010101" pitchFamily="2" charset="-79"/>
                          <a:cs typeface="Guttman Adii" panose="02010401010101010101" pitchFamily="2" charset="-79"/>
                        </a:rPr>
                        <a:t> אתה...</a:t>
                      </a:r>
                    </a:p>
                    <a:p>
                      <a:pPr algn="ctr" rtl="1"/>
                      <a:endParaRPr lang="he-IL" sz="105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מלאך ה' קורא לו שנית מן השמים</a:t>
                      </a:r>
                    </a:p>
                    <a:p>
                      <a:pPr algn="ctr" rtl="1"/>
                      <a:r>
                        <a:rPr lang="he-IL" sz="1600" dirty="0">
                          <a:latin typeface="Guttman Adii" panose="02010401010101010101" pitchFamily="2" charset="-79"/>
                          <a:cs typeface="Guttman Adii" panose="02010401010101010101" pitchFamily="2" charset="-79"/>
                        </a:rPr>
                        <a:t>ברך </a:t>
                      </a:r>
                      <a:r>
                        <a:rPr lang="he-IL" sz="1600" dirty="0" err="1">
                          <a:latin typeface="Guttman Adii" panose="02010401010101010101" pitchFamily="2" charset="-79"/>
                          <a:cs typeface="Guttman Adii" panose="02010401010101010101" pitchFamily="2" charset="-79"/>
                        </a:rPr>
                        <a:t>אברהך</a:t>
                      </a:r>
                      <a:r>
                        <a:rPr lang="he-IL" sz="1600" dirty="0">
                          <a:latin typeface="Guttman Adii" panose="02010401010101010101" pitchFamily="2" charset="-79"/>
                          <a:cs typeface="Guttman Adii" panose="02010401010101010101" pitchFamily="2" charset="-79"/>
                        </a:rPr>
                        <a:t>, הרבה את זרעך ככוכבים וכחול... </a:t>
                      </a:r>
                      <a:r>
                        <a:rPr lang="he-IL" sz="1600" dirty="0" err="1">
                          <a:latin typeface="Guttman Adii" panose="02010401010101010101" pitchFamily="2" charset="-79"/>
                          <a:cs typeface="Guttman Adii" panose="02010401010101010101" pitchFamily="2" charset="-79"/>
                        </a:rPr>
                        <a:t>וזרעל</a:t>
                      </a:r>
                      <a:r>
                        <a:rPr lang="he-IL" sz="1600" dirty="0">
                          <a:latin typeface="Guttman Adii" panose="02010401010101010101" pitchFamily="2" charset="-79"/>
                          <a:cs typeface="Guttman Adii" panose="02010401010101010101" pitchFamily="2" charset="-79"/>
                        </a:rPr>
                        <a:t> יירש את שער שונאיו</a:t>
                      </a:r>
                    </a:p>
                    <a:p>
                      <a:pPr algn="ctr" rtl="1"/>
                      <a:r>
                        <a:rPr lang="he-IL" sz="1600" dirty="0">
                          <a:latin typeface="Guttman Adii" panose="02010401010101010101" pitchFamily="2" charset="-79"/>
                          <a:cs typeface="Guttman Adii" panose="02010401010101010101" pitchFamily="2" charset="-79"/>
                        </a:rPr>
                        <a:t>כל גויי הארץ יתברכו בגלל</a:t>
                      </a:r>
                    </a:p>
                  </a:txBody>
                  <a:tcPr>
                    <a:solidFill>
                      <a:schemeClr val="accent2"/>
                    </a:solidFill>
                  </a:tcPr>
                </a:tc>
                <a:tc>
                  <a:txBody>
                    <a:bodyPr/>
                    <a:lstStyle/>
                    <a:p>
                      <a:pPr algn="ctr" rtl="1"/>
                      <a:r>
                        <a:rPr lang="he-IL" sz="1600" dirty="0">
                          <a:latin typeface="Guttman Adii" panose="02010401010101010101" pitchFamily="2" charset="-79"/>
                          <a:cs typeface="Guttman Adii" panose="02010401010101010101" pitchFamily="2" charset="-79"/>
                        </a:rPr>
                        <a:t>אברהם משכים בבקר....</a:t>
                      </a:r>
                    </a:p>
                    <a:p>
                      <a:pPr algn="ctr" rtl="1"/>
                      <a:r>
                        <a:rPr lang="he-IL" sz="1600" dirty="0">
                          <a:latin typeface="Guttman Adii" panose="02010401010101010101" pitchFamily="2" charset="-79"/>
                          <a:cs typeface="Guttman Adii" panose="02010401010101010101" pitchFamily="2" charset="-79"/>
                        </a:rPr>
                        <a:t>מגיע ומקים מזבח....</a:t>
                      </a: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אברהם רואה איל נאחז בסבך</a:t>
                      </a:r>
                    </a:p>
                    <a:p>
                      <a:pPr algn="ctr" rtl="1"/>
                      <a:r>
                        <a:rPr lang="he-IL" sz="1600" dirty="0">
                          <a:latin typeface="Guttman Adii" panose="02010401010101010101" pitchFamily="2" charset="-79"/>
                          <a:cs typeface="Guttman Adii" panose="02010401010101010101" pitchFamily="2" charset="-79"/>
                        </a:rPr>
                        <a:t>ומעלה אותו לעולה תחת בנו</a:t>
                      </a:r>
                    </a:p>
                    <a:p>
                      <a:pPr algn="ctr" rtl="1"/>
                      <a:r>
                        <a:rPr lang="he-IL" sz="1600" dirty="0">
                          <a:latin typeface="Guttman Adii" panose="02010401010101010101" pitchFamily="2" charset="-79"/>
                          <a:cs typeface="Guttman Adii" panose="02010401010101010101" pitchFamily="2" charset="-79"/>
                        </a:rPr>
                        <a:t>קורא למקום "ה' יראה"</a:t>
                      </a:r>
                    </a:p>
                    <a:p>
                      <a:pPr algn="ctr" rtl="1"/>
                      <a:endParaRPr lang="he-IL" sz="1600" dirty="0">
                        <a:latin typeface="Guttman Adii" panose="02010401010101010101" pitchFamily="2" charset="-79"/>
                        <a:cs typeface="Guttman Adii" panose="02010401010101010101" pitchFamily="2" charset="-79"/>
                      </a:endParaRPr>
                    </a:p>
                    <a:p>
                      <a:pPr algn="ctr" rtl="1"/>
                      <a:endParaRPr lang="he-IL" sz="1600" dirty="0">
                        <a:latin typeface="Guttman Adii" panose="02010401010101010101" pitchFamily="2" charset="-79"/>
                        <a:cs typeface="Guttman Adii" panose="02010401010101010101" pitchFamily="2" charset="-79"/>
                      </a:endParaRPr>
                    </a:p>
                    <a:p>
                      <a:pPr algn="ctr" rtl="1"/>
                      <a:r>
                        <a:rPr lang="he-IL" sz="1600" dirty="0">
                          <a:latin typeface="Guttman Adii" panose="02010401010101010101" pitchFamily="2" charset="-79"/>
                          <a:cs typeface="Guttman Adii" panose="02010401010101010101" pitchFamily="2" charset="-79"/>
                        </a:rPr>
                        <a:t>אברהם שב לנעריו. . . </a:t>
                      </a:r>
                    </a:p>
                  </a:txBody>
                  <a:tcPr>
                    <a:solidFill>
                      <a:schemeClr val="accent2"/>
                    </a:solidFill>
                  </a:tcPr>
                </a:tc>
                <a:extLst>
                  <a:ext uri="{0D108BD9-81ED-4DB2-BD59-A6C34878D82A}">
                    <a16:rowId xmlns:a16="http://schemas.microsoft.com/office/drawing/2014/main" val="406996149"/>
                  </a:ext>
                </a:extLst>
              </a:tr>
            </a:tbl>
          </a:graphicData>
        </a:graphic>
      </p:graphicFrame>
      <p:sp>
        <p:nvSpPr>
          <p:cNvPr id="5" name="אליפסה 4">
            <a:extLst>
              <a:ext uri="{FF2B5EF4-FFF2-40B4-BE49-F238E27FC236}">
                <a16:creationId xmlns:a16="http://schemas.microsoft.com/office/drawing/2014/main" id="{6AD6CFCD-0A67-46A4-95E6-F5CA8631ED8D}"/>
              </a:ext>
            </a:extLst>
          </p:cNvPr>
          <p:cNvSpPr/>
          <p:nvPr/>
        </p:nvSpPr>
        <p:spPr>
          <a:xfrm>
            <a:off x="11244551" y="3043409"/>
            <a:ext cx="947449" cy="771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t>התגלות להגר</a:t>
            </a:r>
          </a:p>
        </p:txBody>
      </p:sp>
    </p:spTree>
    <p:extLst>
      <p:ext uri="{BB962C8B-B14F-4D97-AF65-F5344CB8AC3E}">
        <p14:creationId xmlns:p14="http://schemas.microsoft.com/office/powerpoint/2010/main" val="24028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4EA4B-5BFF-4087-B866-1B38712AAD9E}"/>
              </a:ext>
            </a:extLst>
          </p:cNvPr>
          <p:cNvSpPr txBox="1"/>
          <p:nvPr/>
        </p:nvSpPr>
        <p:spPr>
          <a:xfrm>
            <a:off x="4243331" y="197262"/>
            <a:ext cx="7364777" cy="1107996"/>
          </a:xfrm>
          <a:prstGeom prst="rect">
            <a:avLst/>
          </a:prstGeom>
          <a:noFill/>
        </p:spPr>
        <p:txBody>
          <a:bodyPr wrap="square" rtlCol="1">
            <a:spAutoFit/>
          </a:bodyPr>
          <a:lstStyle/>
          <a:p>
            <a:pPr algn="ctr"/>
            <a:r>
              <a:rPr lang="he-IL" sz="6600" b="1" u="sng" dirty="0">
                <a:solidFill>
                  <a:srgbClr val="FF0000"/>
                </a:solidFill>
                <a:latin typeface="Guttman Adii" panose="02010401010101010101" pitchFamily="2" charset="-79"/>
                <a:cs typeface="Guttman Adii" panose="02010401010101010101" pitchFamily="2" charset="-79"/>
              </a:rPr>
              <a:t>מזבחות שבנה אברהם</a:t>
            </a:r>
            <a:endParaRPr lang="he-IL" b="1" u="sng" dirty="0">
              <a:solidFill>
                <a:srgbClr val="FF0000"/>
              </a:solidFill>
              <a:latin typeface="Guttman Adii" panose="02010401010101010101" pitchFamily="2" charset="-79"/>
              <a:cs typeface="Guttman Adii" panose="02010401010101010101" pitchFamily="2" charset="-79"/>
            </a:endParaRPr>
          </a:p>
        </p:txBody>
      </p:sp>
      <p:sp>
        <p:nvSpPr>
          <p:cNvPr id="3" name="TextBox 2">
            <a:extLst>
              <a:ext uri="{FF2B5EF4-FFF2-40B4-BE49-F238E27FC236}">
                <a16:creationId xmlns:a16="http://schemas.microsoft.com/office/drawing/2014/main" id="{F15A2EAA-1279-4AB7-B8F4-08CEB401C036}"/>
              </a:ext>
            </a:extLst>
          </p:cNvPr>
          <p:cNvSpPr txBox="1"/>
          <p:nvPr/>
        </p:nvSpPr>
        <p:spPr>
          <a:xfrm>
            <a:off x="8593157" y="1490190"/>
            <a:ext cx="3378508" cy="5139869"/>
          </a:xfrm>
          <a:prstGeom prst="rect">
            <a:avLst/>
          </a:prstGeom>
          <a:noFill/>
          <a:ln w="57150">
            <a:solidFill>
              <a:schemeClr val="tx1"/>
            </a:solidFill>
          </a:ln>
        </p:spPr>
        <p:txBody>
          <a:bodyPr wrap="square" rtlCol="1">
            <a:spAutoFit/>
          </a:bodyPr>
          <a:lstStyle/>
          <a:p>
            <a:pPr algn="ctr"/>
            <a:r>
              <a:rPr lang="he-IL" sz="3200" dirty="0">
                <a:solidFill>
                  <a:srgbClr val="FF0000"/>
                </a:solidFill>
                <a:latin typeface="Guttman Adii" panose="02010401010101010101" pitchFamily="2" charset="-79"/>
                <a:cs typeface="Guttman Adii" panose="02010401010101010101" pitchFamily="2" charset="-79"/>
              </a:rPr>
              <a:t> </a:t>
            </a:r>
            <a:r>
              <a:rPr lang="he-IL" sz="3600" b="1" u="sng" dirty="0">
                <a:latin typeface="Guttman Adii" panose="02010401010101010101" pitchFamily="2" charset="-79"/>
                <a:cs typeface="Guttman Adii" panose="02010401010101010101" pitchFamily="2" charset="-79"/>
              </a:rPr>
              <a:t>פרק </a:t>
            </a:r>
            <a:r>
              <a:rPr lang="he-IL" sz="3600" b="1" u="sng" dirty="0" err="1">
                <a:latin typeface="Guttman Adii" panose="02010401010101010101" pitchFamily="2" charset="-79"/>
                <a:cs typeface="Guttman Adii" panose="02010401010101010101" pitchFamily="2" charset="-79"/>
              </a:rPr>
              <a:t>יב-יג</a:t>
            </a:r>
            <a:endParaRPr lang="he-IL" sz="3600" b="1" u="sng" dirty="0">
              <a:latin typeface="Guttman Adii" panose="02010401010101010101" pitchFamily="2" charset="-79"/>
              <a:cs typeface="Guttman Adii" panose="02010401010101010101" pitchFamily="2" charset="-79"/>
            </a:endParaRPr>
          </a:p>
          <a:p>
            <a:pPr algn="ctr"/>
            <a:endParaRPr lang="he-IL" sz="1200" dirty="0">
              <a:latin typeface="Guttman Adii" panose="02010401010101010101" pitchFamily="2" charset="-79"/>
              <a:cs typeface="Guttman Adii" panose="02010401010101010101" pitchFamily="2" charset="-79"/>
            </a:endParaRPr>
          </a:p>
          <a:p>
            <a:pPr algn="ctr"/>
            <a:r>
              <a:rPr lang="he-IL" sz="2000" dirty="0">
                <a:latin typeface="Guttman Adii" panose="02010401010101010101" pitchFamily="2" charset="-79"/>
                <a:cs typeface="Guttman Adii" panose="02010401010101010101" pitchFamily="2" charset="-79"/>
              </a:rPr>
              <a:t>במהלך מסעותיו הראשונים בארץ</a:t>
            </a:r>
          </a:p>
          <a:p>
            <a:pPr algn="ctr"/>
            <a:endParaRPr lang="he-IL" sz="2000" dirty="0">
              <a:latin typeface="Guttman Adii" panose="02010401010101010101" pitchFamily="2" charset="-79"/>
              <a:cs typeface="Guttman Adii" panose="02010401010101010101" pitchFamily="2" charset="-79"/>
            </a:endParaRPr>
          </a:p>
          <a:p>
            <a:pPr algn="ctr"/>
            <a:r>
              <a:rPr lang="he-IL" sz="2000" u="sng" dirty="0">
                <a:solidFill>
                  <a:schemeClr val="accent2"/>
                </a:solidFill>
                <a:latin typeface="Guttman Adii" panose="02010401010101010101" pitchFamily="2" charset="-79"/>
                <a:cs typeface="Guttman Adii" panose="02010401010101010101" pitchFamily="2" charset="-79"/>
              </a:rPr>
              <a:t>בנה מזבח ראשון לה'</a:t>
            </a:r>
          </a:p>
          <a:p>
            <a:pPr algn="ctr"/>
            <a:r>
              <a:rPr lang="he-IL" sz="1600" dirty="0">
                <a:solidFill>
                  <a:schemeClr val="accent2"/>
                </a:solidFill>
                <a:latin typeface="Guttman Adii" panose="02010401010101010101" pitchFamily="2" charset="-79"/>
                <a:cs typeface="Guttman Adii" panose="02010401010101010101" pitchFamily="2" charset="-79"/>
              </a:rPr>
              <a:t>מקום: </a:t>
            </a:r>
            <a:r>
              <a:rPr lang="he-IL" sz="2000" dirty="0">
                <a:solidFill>
                  <a:schemeClr val="accent2"/>
                </a:solidFill>
                <a:latin typeface="Guttman Adii" panose="02010401010101010101" pitchFamily="2" charset="-79"/>
                <a:cs typeface="Guttman Adii" panose="02010401010101010101" pitchFamily="2" charset="-79"/>
              </a:rPr>
              <a:t>באלון-מורה (ליד שכם)</a:t>
            </a:r>
          </a:p>
          <a:p>
            <a:pPr algn="ctr"/>
            <a:r>
              <a:rPr lang="he-IL" sz="1600" dirty="0">
                <a:solidFill>
                  <a:schemeClr val="accent2"/>
                </a:solidFill>
                <a:latin typeface="Guttman Adii" panose="02010401010101010101" pitchFamily="2" charset="-79"/>
                <a:cs typeface="Guttman Adii" panose="02010401010101010101" pitchFamily="2" charset="-79"/>
              </a:rPr>
              <a:t>נסיבות: </a:t>
            </a:r>
            <a:r>
              <a:rPr lang="he-IL" sz="2000" dirty="0">
                <a:solidFill>
                  <a:schemeClr val="accent2"/>
                </a:solidFill>
                <a:latin typeface="Guttman Adii" panose="02010401010101010101" pitchFamily="2" charset="-79"/>
                <a:cs typeface="Guttman Adii" panose="02010401010101010101" pitchFamily="2" charset="-79"/>
              </a:rPr>
              <a:t>לאחר שה' נראה אליו והבטיח לזרעו את הארץ</a:t>
            </a:r>
            <a:endParaRPr lang="he-IL" sz="2400" dirty="0">
              <a:solidFill>
                <a:schemeClr val="accent2"/>
              </a:solidFill>
              <a:latin typeface="Guttman Adii" panose="02010401010101010101" pitchFamily="2" charset="-79"/>
              <a:cs typeface="Guttman Adii" panose="02010401010101010101" pitchFamily="2" charset="-79"/>
            </a:endParaRPr>
          </a:p>
          <a:p>
            <a:pPr algn="ctr"/>
            <a:endParaRPr lang="he-IL" sz="1050" b="1" u="sng" dirty="0">
              <a:latin typeface="Guttman Adii" panose="02010401010101010101" pitchFamily="2" charset="-79"/>
              <a:cs typeface="Guttman Adii" panose="02010401010101010101" pitchFamily="2" charset="-79"/>
            </a:endParaRPr>
          </a:p>
          <a:p>
            <a:pPr algn="ctr"/>
            <a:endParaRPr lang="he-IL" sz="1050" b="1" u="sng" dirty="0">
              <a:latin typeface="Guttman Adii" panose="02010401010101010101" pitchFamily="2" charset="-79"/>
              <a:cs typeface="Guttman Adii" panose="02010401010101010101" pitchFamily="2" charset="-79"/>
            </a:endParaRPr>
          </a:p>
          <a:p>
            <a:pPr algn="ctr"/>
            <a:endParaRPr lang="he-IL" sz="1050" b="1" u="sng" dirty="0">
              <a:latin typeface="Guttman Adii" panose="02010401010101010101" pitchFamily="2" charset="-79"/>
              <a:cs typeface="Guttman Adii" panose="02010401010101010101" pitchFamily="2" charset="-79"/>
            </a:endParaRPr>
          </a:p>
          <a:p>
            <a:pPr algn="ctr"/>
            <a:endParaRPr lang="he-IL" sz="700" b="1" u="sng" dirty="0">
              <a:latin typeface="Guttman Adii" panose="02010401010101010101" pitchFamily="2" charset="-79"/>
              <a:cs typeface="Guttman Adii" panose="02010401010101010101" pitchFamily="2" charset="-79"/>
            </a:endParaRPr>
          </a:p>
          <a:p>
            <a:pPr algn="ctr"/>
            <a:endParaRPr lang="he-IL" sz="1050" b="1" u="sng" dirty="0">
              <a:latin typeface="Guttman Adii" panose="02010401010101010101" pitchFamily="2" charset="-79"/>
              <a:cs typeface="Guttman Adii" panose="02010401010101010101" pitchFamily="2" charset="-79"/>
            </a:endParaRPr>
          </a:p>
          <a:p>
            <a:pPr algn="ctr"/>
            <a:r>
              <a:rPr lang="he-IL" sz="2000" b="1" u="sng" dirty="0">
                <a:solidFill>
                  <a:srgbClr val="00B050"/>
                </a:solidFill>
                <a:latin typeface="Guttman Adii" panose="02010401010101010101" pitchFamily="2" charset="-79"/>
                <a:cs typeface="Guttman Adii" panose="02010401010101010101" pitchFamily="2" charset="-79"/>
              </a:rPr>
              <a:t>בנה מזבח שני לה'</a:t>
            </a:r>
          </a:p>
          <a:p>
            <a:pPr algn="ctr"/>
            <a:endParaRPr lang="he-IL" sz="300" u="sng" dirty="0">
              <a:solidFill>
                <a:srgbClr val="00B050"/>
              </a:solidFill>
              <a:latin typeface="Guttman Adii" panose="02010401010101010101" pitchFamily="2" charset="-79"/>
              <a:cs typeface="Guttman Adii" panose="02010401010101010101" pitchFamily="2" charset="-79"/>
            </a:endParaRPr>
          </a:p>
          <a:p>
            <a:pPr algn="ctr"/>
            <a:r>
              <a:rPr lang="he-IL" sz="2000" dirty="0">
                <a:solidFill>
                  <a:srgbClr val="00B050"/>
                </a:solidFill>
                <a:latin typeface="Guttman Adii" panose="02010401010101010101" pitchFamily="2" charset="-79"/>
                <a:cs typeface="Guttman Adii" panose="02010401010101010101" pitchFamily="2" charset="-79"/>
              </a:rPr>
              <a:t>בין בית-אל </a:t>
            </a:r>
            <a:r>
              <a:rPr lang="he-IL" sz="2000" dirty="0" err="1">
                <a:solidFill>
                  <a:srgbClr val="00B050"/>
                </a:solidFill>
                <a:latin typeface="Guttman Adii" panose="02010401010101010101" pitchFamily="2" charset="-79"/>
                <a:cs typeface="Guttman Adii" panose="02010401010101010101" pitchFamily="2" charset="-79"/>
              </a:rPr>
              <a:t>להעי</a:t>
            </a:r>
            <a:endParaRPr lang="he-IL" sz="2000" dirty="0">
              <a:solidFill>
                <a:srgbClr val="00B050"/>
              </a:solidFill>
              <a:latin typeface="Guttman Adii" panose="02010401010101010101" pitchFamily="2" charset="-79"/>
              <a:cs typeface="Guttman Adii" panose="02010401010101010101" pitchFamily="2" charset="-79"/>
            </a:endParaRPr>
          </a:p>
          <a:p>
            <a:pPr algn="ctr"/>
            <a:r>
              <a:rPr lang="he-IL" sz="1600" dirty="0">
                <a:solidFill>
                  <a:srgbClr val="00B050"/>
                </a:solidFill>
                <a:latin typeface="Guttman Adii" panose="02010401010101010101" pitchFamily="2" charset="-79"/>
                <a:cs typeface="Guttman Adii" panose="02010401010101010101" pitchFamily="2" charset="-79"/>
              </a:rPr>
              <a:t>נסיבות: </a:t>
            </a:r>
            <a:r>
              <a:rPr lang="he-IL" sz="2000" dirty="0">
                <a:solidFill>
                  <a:srgbClr val="00B050"/>
                </a:solidFill>
                <a:latin typeface="Guttman Adii" panose="02010401010101010101" pitchFamily="2" charset="-79"/>
                <a:cs typeface="Guttman Adii" panose="02010401010101010101" pitchFamily="2" charset="-79"/>
              </a:rPr>
              <a:t>קורא שם בשם ה'</a:t>
            </a:r>
          </a:p>
          <a:p>
            <a:pPr algn="ctr"/>
            <a:endParaRPr lang="he-IL" sz="1200" dirty="0">
              <a:solidFill>
                <a:srgbClr val="00B050"/>
              </a:solidFill>
              <a:latin typeface="Guttman Adii" panose="02010401010101010101" pitchFamily="2" charset="-79"/>
              <a:cs typeface="Guttman Adii" panose="02010401010101010101" pitchFamily="2" charset="-79"/>
            </a:endParaRPr>
          </a:p>
          <a:p>
            <a:pPr algn="ctr"/>
            <a:r>
              <a:rPr lang="he-IL" dirty="0">
                <a:solidFill>
                  <a:srgbClr val="00B050"/>
                </a:solidFill>
                <a:latin typeface="Guttman Adii" panose="02010401010101010101" pitchFamily="2" charset="-79"/>
                <a:cs typeface="Guttman Adii" panose="02010401010101010101" pitchFamily="2" charset="-79"/>
              </a:rPr>
              <a:t>(לאחר החזרה ממצרים חזר למזבח ושוב קרא שם בשם ה'.)</a:t>
            </a:r>
          </a:p>
        </p:txBody>
      </p:sp>
      <p:pic>
        <p:nvPicPr>
          <p:cNvPr id="6" name="Picture 4" descr="×ª××¦××ª ×ª××× × ×¢×××¨ âªalter genesis abrahamâ¬â">
            <a:extLst>
              <a:ext uri="{FF2B5EF4-FFF2-40B4-BE49-F238E27FC236}">
                <a16:creationId xmlns:a16="http://schemas.microsoft.com/office/drawing/2014/main" id="{B110D517-5200-47AA-91D0-D8EA4AEB3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46" y="526596"/>
            <a:ext cx="3718416" cy="38829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A65F06-616B-4774-B7A7-5A8159BA67BF}"/>
              </a:ext>
            </a:extLst>
          </p:cNvPr>
          <p:cNvSpPr txBox="1"/>
          <p:nvPr/>
        </p:nvSpPr>
        <p:spPr>
          <a:xfrm>
            <a:off x="4278657" y="1522620"/>
            <a:ext cx="3931664" cy="2939266"/>
          </a:xfrm>
          <a:prstGeom prst="rect">
            <a:avLst/>
          </a:prstGeom>
          <a:noFill/>
          <a:ln w="57150">
            <a:solidFill>
              <a:schemeClr val="tx1"/>
            </a:solidFill>
          </a:ln>
        </p:spPr>
        <p:txBody>
          <a:bodyPr wrap="square" rtlCol="1">
            <a:spAutoFit/>
          </a:bodyPr>
          <a:lstStyle/>
          <a:p>
            <a:pPr algn="ctr"/>
            <a:r>
              <a:rPr lang="he-IL" sz="3200" dirty="0">
                <a:solidFill>
                  <a:srgbClr val="FF0000"/>
                </a:solidFill>
                <a:latin typeface="Guttman Adii" panose="02010401010101010101" pitchFamily="2" charset="-79"/>
                <a:cs typeface="Guttman Adii" panose="02010401010101010101" pitchFamily="2" charset="-79"/>
              </a:rPr>
              <a:t> </a:t>
            </a:r>
            <a:r>
              <a:rPr lang="he-IL" sz="3600" b="1" u="sng" dirty="0">
                <a:solidFill>
                  <a:srgbClr val="FF0000"/>
                </a:solidFill>
                <a:latin typeface="Guttman Adii" panose="02010401010101010101" pitchFamily="2" charset="-79"/>
                <a:cs typeface="Guttman Adii" panose="02010401010101010101" pitchFamily="2" charset="-79"/>
              </a:rPr>
              <a:t>פרק </a:t>
            </a:r>
            <a:r>
              <a:rPr lang="he-IL" sz="3600" b="1" u="sng" dirty="0" err="1">
                <a:solidFill>
                  <a:srgbClr val="FF0000"/>
                </a:solidFill>
                <a:latin typeface="Guttman Adii" panose="02010401010101010101" pitchFamily="2" charset="-79"/>
                <a:cs typeface="Guttman Adii" panose="02010401010101010101" pitchFamily="2" charset="-79"/>
              </a:rPr>
              <a:t>יג</a:t>
            </a:r>
            <a:endParaRPr lang="he-IL" sz="3600" b="1" u="sng" dirty="0">
              <a:solidFill>
                <a:srgbClr val="FF0000"/>
              </a:solidFill>
              <a:latin typeface="Guttman Adii" panose="02010401010101010101" pitchFamily="2" charset="-79"/>
              <a:cs typeface="Guttman Adii" panose="02010401010101010101" pitchFamily="2" charset="-79"/>
            </a:endParaRPr>
          </a:p>
          <a:p>
            <a:pPr algn="ctr"/>
            <a:endParaRPr lang="he-IL" sz="1200" dirty="0">
              <a:solidFill>
                <a:srgbClr val="FF0000"/>
              </a:solidFill>
              <a:latin typeface="Guttman Adii" panose="02010401010101010101" pitchFamily="2" charset="-79"/>
              <a:cs typeface="Guttman Adii" panose="02010401010101010101" pitchFamily="2" charset="-79"/>
            </a:endParaRPr>
          </a:p>
          <a:p>
            <a:pPr algn="ctr"/>
            <a:r>
              <a:rPr lang="he-IL" sz="2000" dirty="0">
                <a:solidFill>
                  <a:srgbClr val="FF0000"/>
                </a:solidFill>
                <a:latin typeface="Guttman Adii" panose="02010401010101010101" pitchFamily="2" charset="-79"/>
                <a:cs typeface="Guttman Adii" panose="02010401010101010101" pitchFamily="2" charset="-79"/>
              </a:rPr>
              <a:t>לאחר הפרידה מלוט</a:t>
            </a:r>
          </a:p>
          <a:p>
            <a:pPr algn="ctr"/>
            <a:endParaRPr lang="he-IL" sz="700" dirty="0">
              <a:latin typeface="Guttman Adii" panose="02010401010101010101" pitchFamily="2" charset="-79"/>
              <a:cs typeface="Guttman Adii" panose="02010401010101010101" pitchFamily="2" charset="-79"/>
            </a:endParaRPr>
          </a:p>
          <a:p>
            <a:pPr algn="ctr"/>
            <a:r>
              <a:rPr lang="he-IL" sz="2000" b="1" u="sng" dirty="0">
                <a:solidFill>
                  <a:srgbClr val="FF0000"/>
                </a:solidFill>
                <a:latin typeface="Guttman Adii" panose="02010401010101010101" pitchFamily="2" charset="-79"/>
                <a:cs typeface="Guttman Adii" panose="02010401010101010101" pitchFamily="2" charset="-79"/>
              </a:rPr>
              <a:t>בנה מזבח שלישי לה'</a:t>
            </a:r>
          </a:p>
          <a:p>
            <a:pPr algn="ctr"/>
            <a:r>
              <a:rPr lang="he-IL" sz="1400" dirty="0">
                <a:solidFill>
                  <a:srgbClr val="FF0000"/>
                </a:solidFill>
                <a:latin typeface="Guttman Adii" panose="02010401010101010101" pitchFamily="2" charset="-79"/>
                <a:cs typeface="Guttman Adii" panose="02010401010101010101" pitchFamily="2" charset="-79"/>
              </a:rPr>
              <a:t>מקום: </a:t>
            </a:r>
            <a:r>
              <a:rPr lang="he-IL" dirty="0">
                <a:solidFill>
                  <a:srgbClr val="FF0000"/>
                </a:solidFill>
                <a:latin typeface="Guttman Adii" panose="02010401010101010101" pitchFamily="2" charset="-79"/>
                <a:cs typeface="Guttman Adii" panose="02010401010101010101" pitchFamily="2" charset="-79"/>
              </a:rPr>
              <a:t>באלוני-ממרא (ליד חברון)</a:t>
            </a:r>
          </a:p>
          <a:p>
            <a:pPr algn="ctr"/>
            <a:r>
              <a:rPr lang="he-IL" sz="1400" dirty="0">
                <a:solidFill>
                  <a:srgbClr val="FF0000"/>
                </a:solidFill>
                <a:latin typeface="Guttman Adii" panose="02010401010101010101" pitchFamily="2" charset="-79"/>
                <a:cs typeface="Guttman Adii" panose="02010401010101010101" pitchFamily="2" charset="-79"/>
              </a:rPr>
              <a:t>נסיבות: </a:t>
            </a:r>
            <a:r>
              <a:rPr lang="he-IL" dirty="0">
                <a:solidFill>
                  <a:srgbClr val="FF0000"/>
                </a:solidFill>
                <a:latin typeface="Guttman Adii" panose="02010401010101010101" pitchFamily="2" charset="-79"/>
                <a:cs typeface="Guttman Adii" panose="02010401010101010101" pitchFamily="2" charset="-79"/>
              </a:rPr>
              <a:t>ה' נראה אליו לאחר הפרידה מלוט והבטיח לו זרע גדול ושזרעו יקבל את הארץ עד עולם</a:t>
            </a:r>
            <a:r>
              <a:rPr lang="he-IL" sz="1000" b="1" u="sng" dirty="0">
                <a:solidFill>
                  <a:srgbClr val="FF0000"/>
                </a:solidFill>
                <a:latin typeface="Guttman Adii" panose="02010401010101010101" pitchFamily="2" charset="-79"/>
                <a:cs typeface="Guttman Adii" panose="02010401010101010101" pitchFamily="2" charset="-79"/>
              </a:rPr>
              <a:t>.</a:t>
            </a:r>
          </a:p>
          <a:p>
            <a:pPr algn="ctr"/>
            <a:r>
              <a:rPr lang="he-IL" dirty="0">
                <a:solidFill>
                  <a:srgbClr val="FF0000"/>
                </a:solidFill>
                <a:latin typeface="Guttman Adii" panose="02010401010101010101" pitchFamily="2" charset="-79"/>
                <a:cs typeface="Guttman Adii" panose="02010401010101010101" pitchFamily="2" charset="-79"/>
              </a:rPr>
              <a:t>מתיישב באלוני ממרא ובונה שם מזבח לה'. </a:t>
            </a:r>
          </a:p>
        </p:txBody>
      </p:sp>
      <p:sp>
        <p:nvSpPr>
          <p:cNvPr id="9" name="TextBox 8">
            <a:extLst>
              <a:ext uri="{FF2B5EF4-FFF2-40B4-BE49-F238E27FC236}">
                <a16:creationId xmlns:a16="http://schemas.microsoft.com/office/drawing/2014/main" id="{E843FCAC-2CE8-4C58-80E9-D254DF9AC521}"/>
              </a:ext>
            </a:extLst>
          </p:cNvPr>
          <p:cNvSpPr txBox="1"/>
          <p:nvPr/>
        </p:nvSpPr>
        <p:spPr>
          <a:xfrm>
            <a:off x="119899" y="4679248"/>
            <a:ext cx="3663110" cy="2092881"/>
          </a:xfrm>
          <a:prstGeom prst="rect">
            <a:avLst/>
          </a:prstGeom>
          <a:noFill/>
          <a:ln w="57150">
            <a:solidFill>
              <a:srgbClr val="7030A0"/>
            </a:solidFill>
          </a:ln>
        </p:spPr>
        <p:txBody>
          <a:bodyPr wrap="square" rtlCol="1">
            <a:spAutoFit/>
          </a:bodyPr>
          <a:lstStyle/>
          <a:p>
            <a:pPr algn="ctr"/>
            <a:r>
              <a:rPr lang="he-IL" sz="3200" dirty="0">
                <a:solidFill>
                  <a:srgbClr val="7030A0"/>
                </a:solidFill>
                <a:latin typeface="Guttman Adii" panose="02010401010101010101" pitchFamily="2" charset="-79"/>
                <a:cs typeface="Guttman Adii" panose="02010401010101010101" pitchFamily="2" charset="-79"/>
              </a:rPr>
              <a:t> </a:t>
            </a:r>
            <a:r>
              <a:rPr lang="he-IL" sz="3600" b="1" u="sng" dirty="0">
                <a:solidFill>
                  <a:srgbClr val="7030A0"/>
                </a:solidFill>
                <a:latin typeface="Guttman Adii" panose="02010401010101010101" pitchFamily="2" charset="-79"/>
                <a:cs typeface="Guttman Adii" panose="02010401010101010101" pitchFamily="2" charset="-79"/>
              </a:rPr>
              <a:t>פרק </a:t>
            </a:r>
            <a:r>
              <a:rPr lang="he-IL" sz="3600" b="1" u="sng" dirty="0" err="1">
                <a:solidFill>
                  <a:srgbClr val="7030A0"/>
                </a:solidFill>
                <a:latin typeface="Guttman Adii" panose="02010401010101010101" pitchFamily="2" charset="-79"/>
                <a:cs typeface="Guttman Adii" panose="02010401010101010101" pitchFamily="2" charset="-79"/>
              </a:rPr>
              <a:t>כא</a:t>
            </a:r>
            <a:endParaRPr lang="he-IL" sz="3600" b="1" u="sng" dirty="0">
              <a:solidFill>
                <a:srgbClr val="7030A0"/>
              </a:solidFill>
              <a:latin typeface="Guttman Adii" panose="02010401010101010101" pitchFamily="2" charset="-79"/>
              <a:cs typeface="Guttman Adii" panose="02010401010101010101" pitchFamily="2" charset="-79"/>
            </a:endParaRPr>
          </a:p>
          <a:p>
            <a:pPr algn="ctr"/>
            <a:r>
              <a:rPr lang="he-IL" sz="2000" b="1" dirty="0">
                <a:solidFill>
                  <a:srgbClr val="7030A0"/>
                </a:solidFill>
                <a:latin typeface="Guttman Adii" panose="02010401010101010101" pitchFamily="2" charset="-79"/>
                <a:cs typeface="Guttman Adii" panose="02010401010101010101" pitchFamily="2" charset="-79"/>
              </a:rPr>
              <a:t>לאחר הברית עם אבימלך </a:t>
            </a:r>
          </a:p>
          <a:p>
            <a:pPr algn="ctr"/>
            <a:endParaRPr lang="he-IL" sz="100" b="1" u="sng" dirty="0">
              <a:solidFill>
                <a:srgbClr val="7030A0"/>
              </a:solidFill>
              <a:latin typeface="Guttman Adii" panose="02010401010101010101" pitchFamily="2" charset="-79"/>
              <a:cs typeface="Guttman Adii" panose="02010401010101010101" pitchFamily="2" charset="-79"/>
            </a:endParaRPr>
          </a:p>
          <a:p>
            <a:pPr algn="ctr"/>
            <a:r>
              <a:rPr lang="he-IL" sz="2000" b="1" u="sng" dirty="0">
                <a:solidFill>
                  <a:srgbClr val="7030A0"/>
                </a:solidFill>
                <a:latin typeface="Guttman Adii" panose="02010401010101010101" pitchFamily="2" charset="-79"/>
                <a:cs typeface="Guttman Adii" panose="02010401010101010101" pitchFamily="2" charset="-79"/>
              </a:rPr>
              <a:t>נוטע אשל  </a:t>
            </a:r>
          </a:p>
          <a:p>
            <a:pPr algn="ctr"/>
            <a:r>
              <a:rPr lang="he-IL" sz="1600" b="1" dirty="0">
                <a:solidFill>
                  <a:srgbClr val="7030A0"/>
                </a:solidFill>
                <a:latin typeface="Guttman Adii" panose="02010401010101010101" pitchFamily="2" charset="-79"/>
                <a:cs typeface="Guttman Adii" panose="02010401010101010101" pitchFamily="2" charset="-79"/>
              </a:rPr>
              <a:t>מקום: </a:t>
            </a:r>
            <a:r>
              <a:rPr lang="he-IL" sz="2000" b="1" dirty="0">
                <a:solidFill>
                  <a:srgbClr val="7030A0"/>
                </a:solidFill>
                <a:latin typeface="Guttman Adii" panose="02010401010101010101" pitchFamily="2" charset="-79"/>
                <a:cs typeface="Guttman Adii" panose="02010401010101010101" pitchFamily="2" charset="-79"/>
              </a:rPr>
              <a:t>באר שבע</a:t>
            </a:r>
          </a:p>
          <a:p>
            <a:pPr algn="ctr"/>
            <a:r>
              <a:rPr lang="he-IL" sz="1600" b="1" dirty="0">
                <a:solidFill>
                  <a:srgbClr val="7030A0"/>
                </a:solidFill>
                <a:latin typeface="Guttman Adii" panose="02010401010101010101" pitchFamily="2" charset="-79"/>
                <a:cs typeface="Guttman Adii" panose="02010401010101010101" pitchFamily="2" charset="-79"/>
              </a:rPr>
              <a:t>נסיבות: אברהם מגיע לבאר-שבע, ונוטע אשל </a:t>
            </a:r>
            <a:r>
              <a:rPr lang="he-IL" sz="1600" b="1" dirty="0" err="1">
                <a:solidFill>
                  <a:srgbClr val="7030A0"/>
                </a:solidFill>
                <a:latin typeface="Guttman Adii" panose="02010401010101010101" pitchFamily="2" charset="-79"/>
                <a:cs typeface="Guttman Adii" panose="02010401010101010101" pitchFamily="2" charset="-79"/>
              </a:rPr>
              <a:t>ןקורא</a:t>
            </a:r>
            <a:r>
              <a:rPr lang="he-IL" sz="1600" b="1" dirty="0">
                <a:solidFill>
                  <a:srgbClr val="7030A0"/>
                </a:solidFill>
                <a:latin typeface="Guttman Adii" panose="02010401010101010101" pitchFamily="2" charset="-79"/>
                <a:cs typeface="Guttman Adii" panose="02010401010101010101" pitchFamily="2" charset="-79"/>
              </a:rPr>
              <a:t> שם בשם-ה' </a:t>
            </a:r>
            <a:r>
              <a:rPr lang="he-IL" sz="1600" b="1" dirty="0" err="1">
                <a:solidFill>
                  <a:srgbClr val="7030A0"/>
                </a:solidFill>
                <a:latin typeface="Guttman Adii" panose="02010401010101010101" pitchFamily="2" charset="-79"/>
                <a:cs typeface="Guttman Adii" panose="02010401010101010101" pitchFamily="2" charset="-79"/>
              </a:rPr>
              <a:t>אלהי</a:t>
            </a:r>
            <a:r>
              <a:rPr lang="he-IL" sz="1600" b="1" dirty="0">
                <a:solidFill>
                  <a:srgbClr val="7030A0"/>
                </a:solidFill>
                <a:latin typeface="Guttman Adii" panose="02010401010101010101" pitchFamily="2" charset="-79"/>
                <a:cs typeface="Guttman Adii" panose="02010401010101010101" pitchFamily="2" charset="-79"/>
              </a:rPr>
              <a:t> עולם.</a:t>
            </a:r>
            <a:endParaRPr lang="he-IL" sz="2000" b="1" dirty="0">
              <a:solidFill>
                <a:srgbClr val="7030A0"/>
              </a:solidFill>
              <a:latin typeface="Guttman Adii" panose="02010401010101010101" pitchFamily="2" charset="-79"/>
              <a:cs typeface="Guttman Adii" panose="02010401010101010101" pitchFamily="2" charset="-79"/>
            </a:endParaRPr>
          </a:p>
        </p:txBody>
      </p:sp>
      <p:sp>
        <p:nvSpPr>
          <p:cNvPr id="10" name="TextBox 9">
            <a:extLst>
              <a:ext uri="{FF2B5EF4-FFF2-40B4-BE49-F238E27FC236}">
                <a16:creationId xmlns:a16="http://schemas.microsoft.com/office/drawing/2014/main" id="{F19AF429-94A6-45F0-A08F-EF4FBC85BA19}"/>
              </a:ext>
            </a:extLst>
          </p:cNvPr>
          <p:cNvSpPr txBox="1"/>
          <p:nvPr/>
        </p:nvSpPr>
        <p:spPr>
          <a:xfrm>
            <a:off x="4278657" y="4679248"/>
            <a:ext cx="3931664" cy="2077492"/>
          </a:xfrm>
          <a:prstGeom prst="rect">
            <a:avLst/>
          </a:prstGeom>
          <a:noFill/>
          <a:ln w="57150">
            <a:solidFill>
              <a:srgbClr val="FFC000"/>
            </a:solidFill>
          </a:ln>
        </p:spPr>
        <p:txBody>
          <a:bodyPr wrap="square" rtlCol="1">
            <a:spAutoFit/>
          </a:bodyPr>
          <a:lstStyle/>
          <a:p>
            <a:pPr algn="ctr"/>
            <a:r>
              <a:rPr lang="he-IL" sz="3200" dirty="0">
                <a:solidFill>
                  <a:schemeClr val="accent4"/>
                </a:solidFill>
                <a:latin typeface="Guttman Adii" panose="02010401010101010101" pitchFamily="2" charset="-79"/>
                <a:cs typeface="Guttman Adii" panose="02010401010101010101" pitchFamily="2" charset="-79"/>
              </a:rPr>
              <a:t> </a:t>
            </a:r>
            <a:r>
              <a:rPr lang="he-IL" sz="3600" b="1" u="sng" dirty="0">
                <a:solidFill>
                  <a:schemeClr val="accent4"/>
                </a:solidFill>
                <a:latin typeface="Guttman Adii" panose="02010401010101010101" pitchFamily="2" charset="-79"/>
                <a:cs typeface="Guttman Adii" panose="02010401010101010101" pitchFamily="2" charset="-79"/>
              </a:rPr>
              <a:t>פרק </a:t>
            </a:r>
            <a:r>
              <a:rPr lang="he-IL" sz="3600" b="1" u="sng" dirty="0" err="1">
                <a:solidFill>
                  <a:schemeClr val="accent4"/>
                </a:solidFill>
                <a:latin typeface="Guttman Adii" panose="02010401010101010101" pitchFamily="2" charset="-79"/>
                <a:cs typeface="Guttman Adii" panose="02010401010101010101" pitchFamily="2" charset="-79"/>
              </a:rPr>
              <a:t>כב</a:t>
            </a:r>
            <a:endParaRPr lang="he-IL" sz="3600" b="1" u="sng" dirty="0">
              <a:solidFill>
                <a:schemeClr val="accent4"/>
              </a:solidFill>
              <a:latin typeface="Guttman Adii" panose="02010401010101010101" pitchFamily="2" charset="-79"/>
              <a:cs typeface="Guttman Adii" panose="02010401010101010101" pitchFamily="2" charset="-79"/>
            </a:endParaRPr>
          </a:p>
          <a:p>
            <a:pPr algn="ctr"/>
            <a:r>
              <a:rPr lang="he-IL" sz="2000" b="1" u="sng" dirty="0">
                <a:solidFill>
                  <a:schemeClr val="accent4"/>
                </a:solidFill>
                <a:latin typeface="Guttman Adii" panose="02010401010101010101" pitchFamily="2" charset="-79"/>
                <a:cs typeface="Guttman Adii" panose="02010401010101010101" pitchFamily="2" charset="-79"/>
              </a:rPr>
              <a:t>בנה מזבח רביעי לה' </a:t>
            </a:r>
          </a:p>
          <a:p>
            <a:pPr algn="ctr"/>
            <a:endParaRPr lang="he-IL" sz="900" b="1"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endParaRPr>
          </a:p>
          <a:p>
            <a:pPr algn="ctr"/>
            <a:r>
              <a:rPr lang="he-IL" sz="1200" b="1"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rPr>
              <a:t>מקום:</a:t>
            </a:r>
            <a:r>
              <a:rPr lang="en-US" sz="1200" b="1"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rPr>
              <a:t> </a:t>
            </a:r>
            <a:r>
              <a:rPr lang="he-IL" b="1"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rPr>
              <a:t>בארץ המוריה על אחד ההרים</a:t>
            </a:r>
          </a:p>
          <a:p>
            <a:pPr algn="ctr"/>
            <a:endParaRPr lang="he-IL" sz="900" b="1"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endParaRPr>
          </a:p>
          <a:p>
            <a:r>
              <a:rPr lang="he-IL" sz="1600" b="1"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rPr>
              <a:t>נסיבות:  </a:t>
            </a:r>
            <a:r>
              <a:rPr lang="he-IL" sz="1600"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rPr>
              <a:t>עליו אמור היה להיות יצחק מועלה</a:t>
            </a:r>
          </a:p>
          <a:p>
            <a:endParaRPr lang="he-IL" sz="400"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endParaRPr>
          </a:p>
          <a:p>
            <a:r>
              <a:rPr lang="he-IL" sz="1600" dirty="0">
                <a:solidFill>
                  <a:schemeClr val="accent4"/>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rPr>
              <a:t>        לעולה, ואח"כ נשחט איל</a:t>
            </a:r>
            <a:endParaRPr lang="he-IL" sz="1600" u="sng" dirty="0">
              <a:solidFill>
                <a:schemeClr val="accent4">
                  <a:lumMod val="75000"/>
                </a:schemeClr>
              </a:solidFill>
              <a:effectLst>
                <a:outerShdw blurRad="38100" dist="38100" dir="2700000" algn="tl">
                  <a:srgbClr val="000000">
                    <a:alpha val="43137"/>
                  </a:srgbClr>
                </a:outerShdw>
              </a:effectLst>
              <a:latin typeface="Guttman Adii" panose="02010401010101010101" pitchFamily="2" charset="-79"/>
              <a:cs typeface="Guttman Adii" panose="02010401010101010101" pitchFamily="2" charset="-79"/>
            </a:endParaRPr>
          </a:p>
          <a:p>
            <a:endParaRPr lang="he-IL" sz="100" u="sng" dirty="0">
              <a:solidFill>
                <a:schemeClr val="accent4">
                  <a:lumMod val="75000"/>
                </a:schemeClr>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289320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71F3B-7EDE-4429-8E94-3E059F891E26}"/>
              </a:ext>
            </a:extLst>
          </p:cNvPr>
          <p:cNvSpPr txBox="1"/>
          <p:nvPr/>
        </p:nvSpPr>
        <p:spPr>
          <a:xfrm>
            <a:off x="1103523" y="226218"/>
            <a:ext cx="10638622" cy="830997"/>
          </a:xfrm>
          <a:prstGeom prst="rect">
            <a:avLst/>
          </a:prstGeom>
          <a:noFill/>
        </p:spPr>
        <p:txBody>
          <a:bodyPr wrap="square" rtlCol="1">
            <a:spAutoFit/>
          </a:bodyPr>
          <a:lstStyle/>
          <a:p>
            <a:pPr algn="ctr"/>
            <a:r>
              <a:rPr lang="he-IL" sz="4800" b="1" u="sng" dirty="0">
                <a:solidFill>
                  <a:srgbClr val="FF0000"/>
                </a:solidFill>
                <a:latin typeface="Guttman Adii" panose="02010401010101010101" pitchFamily="2" charset="-79"/>
                <a:cs typeface="Guttman Adii" panose="02010401010101010101" pitchFamily="2" charset="-79"/>
              </a:rPr>
              <a:t>שמות ה' המצויים בפרקי אברהם</a:t>
            </a:r>
            <a:endParaRPr lang="he-IL" sz="1200" b="1" u="sng" dirty="0">
              <a:solidFill>
                <a:srgbClr val="FF0000"/>
              </a:solidFill>
              <a:latin typeface="Guttman Adii" panose="02010401010101010101" pitchFamily="2" charset="-79"/>
              <a:cs typeface="Guttman Adii" panose="02010401010101010101" pitchFamily="2" charset="-79"/>
            </a:endParaRPr>
          </a:p>
        </p:txBody>
      </p:sp>
      <p:sp>
        <p:nvSpPr>
          <p:cNvPr id="3" name="מלבן 2">
            <a:extLst>
              <a:ext uri="{FF2B5EF4-FFF2-40B4-BE49-F238E27FC236}">
                <a16:creationId xmlns:a16="http://schemas.microsoft.com/office/drawing/2014/main" id="{A4A5F320-922C-4608-803E-F425930DD262}"/>
              </a:ext>
            </a:extLst>
          </p:cNvPr>
          <p:cNvSpPr/>
          <p:nvPr/>
        </p:nvSpPr>
        <p:spPr>
          <a:xfrm>
            <a:off x="10481632" y="1414597"/>
            <a:ext cx="1159066" cy="2031325"/>
          </a:xfrm>
          <a:prstGeom prst="rect">
            <a:avLst/>
          </a:prstGeom>
        </p:spPr>
        <p:txBody>
          <a:bodyPr wrap="square">
            <a:spAutoFit/>
          </a:bodyPr>
          <a:lstStyle/>
          <a:p>
            <a:pPr algn="ctr"/>
            <a:r>
              <a:rPr lang="he-IL" sz="2400" b="1" dirty="0">
                <a:latin typeface="Guttman Adii" panose="02010401010101010101" pitchFamily="2" charset="-79"/>
                <a:cs typeface="Guttman Adii" panose="02010401010101010101" pitchFamily="2" charset="-79"/>
              </a:rPr>
              <a:t>"יהוה"</a:t>
            </a:r>
          </a:p>
          <a:p>
            <a:pPr algn="ctr"/>
            <a:endParaRPr lang="he-IL" b="1" dirty="0">
              <a:latin typeface="Guttman Adii" panose="02010401010101010101" pitchFamily="2" charset="-79"/>
              <a:cs typeface="Guttman Adii" panose="02010401010101010101" pitchFamily="2" charset="-79"/>
            </a:endParaRPr>
          </a:p>
          <a:p>
            <a:pPr algn="ctr"/>
            <a:endParaRPr lang="he-IL" sz="1000" b="1" dirty="0">
              <a:latin typeface="Guttman Adii" panose="02010401010101010101" pitchFamily="2" charset="-79"/>
              <a:cs typeface="Guttman Adii" panose="02010401010101010101" pitchFamily="2" charset="-79"/>
            </a:endParaRPr>
          </a:p>
          <a:p>
            <a:pPr algn="ctr"/>
            <a:r>
              <a:rPr lang="he-IL" sz="1600" b="1" dirty="0">
                <a:latin typeface="Guttman Adii" panose="02010401010101010101" pitchFamily="2" charset="-79"/>
                <a:cs typeface="Guttman Adii" panose="02010401010101010101" pitchFamily="2" charset="-79"/>
              </a:rPr>
              <a:t>----</a:t>
            </a:r>
          </a:p>
          <a:p>
            <a:pPr algn="ctr"/>
            <a:endParaRPr lang="he-IL" sz="1600" b="1" dirty="0">
              <a:latin typeface="Guttman Adii" panose="02010401010101010101" pitchFamily="2" charset="-79"/>
              <a:cs typeface="Guttman Adii" panose="02010401010101010101" pitchFamily="2" charset="-79"/>
            </a:endParaRPr>
          </a:p>
          <a:p>
            <a:pPr algn="ctr"/>
            <a:r>
              <a:rPr lang="he-IL" sz="1600" b="1" dirty="0">
                <a:latin typeface="Guttman Adii" panose="02010401010101010101" pitchFamily="2" charset="-79"/>
                <a:cs typeface="Guttman Adii" panose="02010401010101010101" pitchFamily="2" charset="-79"/>
              </a:rPr>
              <a:t>ברוב</a:t>
            </a:r>
          </a:p>
          <a:p>
            <a:pPr algn="ctr"/>
            <a:r>
              <a:rPr lang="he-IL" sz="1600" b="1" dirty="0">
                <a:latin typeface="Guttman Adii" panose="02010401010101010101" pitchFamily="2" charset="-79"/>
                <a:cs typeface="Guttman Adii" panose="02010401010101010101" pitchFamily="2" charset="-79"/>
              </a:rPr>
              <a:t>המקרים</a:t>
            </a:r>
          </a:p>
          <a:p>
            <a:endParaRPr lang="he-IL" sz="1000" b="1" dirty="0">
              <a:latin typeface="Guttman Adii" panose="02010401010101010101" pitchFamily="2" charset="-79"/>
              <a:cs typeface="Guttman Adii" panose="02010401010101010101" pitchFamily="2" charset="-79"/>
            </a:endParaRPr>
          </a:p>
        </p:txBody>
      </p:sp>
      <p:sp>
        <p:nvSpPr>
          <p:cNvPr id="4" name="מלבן 3">
            <a:extLst>
              <a:ext uri="{FF2B5EF4-FFF2-40B4-BE49-F238E27FC236}">
                <a16:creationId xmlns:a16="http://schemas.microsoft.com/office/drawing/2014/main" id="{A0A98C01-C7C8-4F45-993E-5B3EC7D6EFBB}"/>
              </a:ext>
            </a:extLst>
          </p:cNvPr>
          <p:cNvSpPr/>
          <p:nvPr/>
        </p:nvSpPr>
        <p:spPr>
          <a:xfrm>
            <a:off x="174434" y="3429000"/>
            <a:ext cx="11843132" cy="369332"/>
          </a:xfrm>
          <a:prstGeom prst="rect">
            <a:avLst/>
          </a:prstGeom>
        </p:spPr>
        <p:txBody>
          <a:bodyPr wrap="square">
            <a:spAutoFit/>
          </a:bodyPr>
          <a:lstStyle/>
          <a:p>
            <a:r>
              <a:rPr lang="he-IL" b="1" dirty="0">
                <a:solidFill>
                  <a:srgbClr val="000000"/>
                </a:solidFill>
                <a:latin typeface="David" panose="020E0502060401010101" pitchFamily="34" charset="-79"/>
                <a:cs typeface="David" panose="020E0502060401010101" pitchFamily="34" charset="-79"/>
              </a:rPr>
              <a:t> </a:t>
            </a:r>
            <a:endParaRPr lang="he-IL" dirty="0"/>
          </a:p>
        </p:txBody>
      </p:sp>
      <p:sp>
        <p:nvSpPr>
          <p:cNvPr id="5" name="מלבן 4">
            <a:extLst>
              <a:ext uri="{FF2B5EF4-FFF2-40B4-BE49-F238E27FC236}">
                <a16:creationId xmlns:a16="http://schemas.microsoft.com/office/drawing/2014/main" id="{C5057513-1691-415B-8A08-964AEC7F031C}"/>
              </a:ext>
            </a:extLst>
          </p:cNvPr>
          <p:cNvSpPr/>
          <p:nvPr/>
        </p:nvSpPr>
        <p:spPr>
          <a:xfrm>
            <a:off x="3634039" y="4649216"/>
            <a:ext cx="2142821" cy="1246495"/>
          </a:xfrm>
          <a:prstGeom prst="rect">
            <a:avLst/>
          </a:prstGeom>
        </p:spPr>
        <p:txBody>
          <a:bodyPr wrap="square">
            <a:spAutoFit/>
          </a:bodyPr>
          <a:lstStyle/>
          <a:p>
            <a:pPr algn="ctr"/>
            <a:r>
              <a:rPr lang="he-IL" sz="3200" b="1" dirty="0">
                <a:solidFill>
                  <a:schemeClr val="accent4">
                    <a:lumMod val="75000"/>
                  </a:schemeClr>
                </a:solidFill>
                <a:latin typeface="Guttman Adii" panose="02010401010101010101" pitchFamily="2" charset="-79"/>
                <a:cs typeface="Guttman Adii" panose="02010401010101010101" pitchFamily="2" charset="-79"/>
              </a:rPr>
              <a:t>"מלאך ה"</a:t>
            </a:r>
            <a:endParaRPr lang="he-IL" sz="4000" b="1" dirty="0">
              <a:solidFill>
                <a:schemeClr val="accent4">
                  <a:lumMod val="75000"/>
                </a:schemeClr>
              </a:solidFill>
              <a:latin typeface="Guttman Adii" panose="02010401010101010101" pitchFamily="2" charset="-79"/>
              <a:cs typeface="Guttman Adii" panose="02010401010101010101" pitchFamily="2" charset="-79"/>
            </a:endParaRPr>
          </a:p>
          <a:p>
            <a:pPr algn="ctr"/>
            <a:r>
              <a:rPr lang="he-IL" b="1" dirty="0">
                <a:solidFill>
                  <a:schemeClr val="accent4">
                    <a:lumMod val="75000"/>
                  </a:schemeClr>
                </a:solidFill>
                <a:latin typeface="Guttman Adii" panose="02010401010101010101" pitchFamily="2" charset="-79"/>
                <a:cs typeface="Guttman Adii" panose="02010401010101010101" pitchFamily="2" charset="-79"/>
              </a:rPr>
              <a:t>פרק </a:t>
            </a:r>
            <a:r>
              <a:rPr lang="he-IL" b="1" dirty="0" err="1">
                <a:solidFill>
                  <a:schemeClr val="accent4">
                    <a:lumMod val="75000"/>
                  </a:schemeClr>
                </a:solidFill>
                <a:latin typeface="Guttman Adii" panose="02010401010101010101" pitchFamily="2" charset="-79"/>
                <a:cs typeface="Guttman Adii" panose="02010401010101010101" pitchFamily="2" charset="-79"/>
              </a:rPr>
              <a:t>כב</a:t>
            </a:r>
            <a:r>
              <a:rPr lang="he-IL" b="1" dirty="0">
                <a:solidFill>
                  <a:schemeClr val="accent4">
                    <a:lumMod val="75000"/>
                  </a:schemeClr>
                </a:solidFill>
                <a:latin typeface="Guttman Adii" panose="02010401010101010101" pitchFamily="2" charset="-79"/>
                <a:cs typeface="Guttman Adii" panose="02010401010101010101" pitchFamily="2" charset="-79"/>
              </a:rPr>
              <a:t> / עקידה</a:t>
            </a:r>
          </a:p>
          <a:p>
            <a:pPr algn="ctr"/>
            <a:endParaRPr lang="he-IL" sz="700" b="1" dirty="0">
              <a:solidFill>
                <a:schemeClr val="accent4">
                  <a:lumMod val="75000"/>
                </a:schemeClr>
              </a:solidFill>
              <a:latin typeface="Guttman Adii" panose="02010401010101010101" pitchFamily="2" charset="-79"/>
              <a:cs typeface="Guttman Adii" panose="02010401010101010101" pitchFamily="2" charset="-79"/>
            </a:endParaRPr>
          </a:p>
          <a:p>
            <a:pPr algn="ctr"/>
            <a:r>
              <a:rPr lang="he-IL" b="1" dirty="0">
                <a:solidFill>
                  <a:schemeClr val="accent4">
                    <a:lumMod val="75000"/>
                  </a:schemeClr>
                </a:solidFill>
                <a:latin typeface="Guttman Adii" panose="02010401010101010101" pitchFamily="2" charset="-79"/>
                <a:cs typeface="Guttman Adii" panose="02010401010101010101" pitchFamily="2" charset="-79"/>
              </a:rPr>
              <a:t> </a:t>
            </a:r>
          </a:p>
        </p:txBody>
      </p:sp>
      <p:sp>
        <p:nvSpPr>
          <p:cNvPr id="6" name="מלבן 5">
            <a:extLst>
              <a:ext uri="{FF2B5EF4-FFF2-40B4-BE49-F238E27FC236}">
                <a16:creationId xmlns:a16="http://schemas.microsoft.com/office/drawing/2014/main" id="{C405C0A1-32A6-412F-BBD7-83EE9A48E1AF}"/>
              </a:ext>
            </a:extLst>
          </p:cNvPr>
          <p:cNvSpPr/>
          <p:nvPr/>
        </p:nvSpPr>
        <p:spPr>
          <a:xfrm>
            <a:off x="3445068" y="1283059"/>
            <a:ext cx="3569465" cy="2800767"/>
          </a:xfrm>
          <a:prstGeom prst="rect">
            <a:avLst/>
          </a:prstGeom>
        </p:spPr>
        <p:txBody>
          <a:bodyPr wrap="square">
            <a:spAutoFit/>
          </a:bodyPr>
          <a:lstStyle/>
          <a:p>
            <a:pPr algn="ctr"/>
            <a:r>
              <a:rPr lang="he-IL" sz="2400" b="1" dirty="0">
                <a:solidFill>
                  <a:schemeClr val="accent2"/>
                </a:solidFill>
                <a:latin typeface="Guttman Adii" panose="02010401010101010101" pitchFamily="2" charset="-79"/>
                <a:cs typeface="Guttman Adii" panose="02010401010101010101" pitchFamily="2" charset="-79"/>
              </a:rPr>
              <a:t>"אל עליון </a:t>
            </a:r>
          </a:p>
          <a:p>
            <a:pPr algn="ctr"/>
            <a:r>
              <a:rPr lang="he-IL" sz="2400" b="1" dirty="0">
                <a:solidFill>
                  <a:srgbClr val="7030A0"/>
                </a:solidFill>
                <a:latin typeface="Guttman Adii" panose="02010401010101010101" pitchFamily="2" charset="-79"/>
                <a:cs typeface="Guttman Adii" panose="02010401010101010101" pitchFamily="2" charset="-79"/>
              </a:rPr>
              <a:t>קנה שמים וארץ"</a:t>
            </a:r>
          </a:p>
          <a:p>
            <a:pPr algn="ctr"/>
            <a:endParaRPr lang="he-IL" sz="300" b="1" dirty="0">
              <a:solidFill>
                <a:schemeClr val="accent2"/>
              </a:solidFill>
              <a:latin typeface="Guttman Adii" panose="02010401010101010101" pitchFamily="2" charset="-79"/>
              <a:cs typeface="Guttman Adii" panose="02010401010101010101" pitchFamily="2" charset="-79"/>
            </a:endParaRPr>
          </a:p>
          <a:p>
            <a:pPr algn="ctr"/>
            <a:r>
              <a:rPr lang="he-IL" sz="2800" b="1" dirty="0">
                <a:solidFill>
                  <a:schemeClr val="accent2"/>
                </a:solidFill>
                <a:latin typeface="Guttman Adii" panose="02010401010101010101" pitchFamily="2" charset="-79"/>
                <a:cs typeface="Guttman Adii" panose="02010401010101010101" pitchFamily="2" charset="-79"/>
              </a:rPr>
              <a:t>---------------</a:t>
            </a:r>
          </a:p>
          <a:p>
            <a:pPr algn="ctr"/>
            <a:r>
              <a:rPr lang="he-IL" b="1" dirty="0">
                <a:solidFill>
                  <a:schemeClr val="accent2"/>
                </a:solidFill>
                <a:latin typeface="Guttman Adii" panose="02010401010101010101" pitchFamily="2" charset="-79"/>
                <a:cs typeface="Guttman Adii" panose="02010401010101010101" pitchFamily="2" charset="-79"/>
              </a:rPr>
              <a:t>פרק יד / לאחר הניצחון </a:t>
            </a:r>
          </a:p>
          <a:p>
            <a:pPr algn="ctr"/>
            <a:r>
              <a:rPr lang="he-IL" b="1" dirty="0">
                <a:solidFill>
                  <a:schemeClr val="accent2"/>
                </a:solidFill>
                <a:latin typeface="Guttman Adii" panose="02010401010101010101" pitchFamily="2" charset="-79"/>
                <a:cs typeface="Guttman Adii" panose="02010401010101010101" pitchFamily="2" charset="-79"/>
              </a:rPr>
              <a:t>על ארבעת המלכים </a:t>
            </a:r>
          </a:p>
          <a:p>
            <a:pPr algn="ctr"/>
            <a:endParaRPr lang="he-IL" sz="600" b="1" dirty="0">
              <a:solidFill>
                <a:schemeClr val="accent2"/>
              </a:solidFill>
              <a:latin typeface="Guttman Adii" panose="02010401010101010101" pitchFamily="2" charset="-79"/>
              <a:cs typeface="Guttman Adii" panose="02010401010101010101" pitchFamily="2" charset="-79"/>
            </a:endParaRPr>
          </a:p>
          <a:p>
            <a:pPr algn="ctr"/>
            <a:r>
              <a:rPr lang="he-IL" sz="1400" b="1" dirty="0">
                <a:solidFill>
                  <a:schemeClr val="accent2"/>
                </a:solidFill>
                <a:latin typeface="Guttman Adii" panose="02010401010101010101" pitchFamily="2" charset="-79"/>
                <a:cs typeface="Guttman Adii" panose="02010401010101010101" pitchFamily="2" charset="-79"/>
              </a:rPr>
              <a:t>"ומלכי צדק מלך שלם הוציא לחם ויין... </a:t>
            </a:r>
          </a:p>
          <a:p>
            <a:pPr algn="ctr"/>
            <a:endParaRPr lang="he-IL" sz="100" b="1" dirty="0">
              <a:solidFill>
                <a:schemeClr val="accent2"/>
              </a:solidFill>
              <a:latin typeface="Guttman Adii" panose="02010401010101010101" pitchFamily="2" charset="-79"/>
              <a:cs typeface="Guttman Adii" panose="02010401010101010101" pitchFamily="2" charset="-79"/>
            </a:endParaRPr>
          </a:p>
          <a:p>
            <a:pPr algn="ctr"/>
            <a:r>
              <a:rPr lang="he-IL" sz="1400" b="1" dirty="0">
                <a:solidFill>
                  <a:schemeClr val="accent2"/>
                </a:solidFill>
                <a:latin typeface="Guttman Adii" panose="02010401010101010101" pitchFamily="2" charset="-79"/>
                <a:cs typeface="Guttman Adii" panose="02010401010101010101" pitchFamily="2" charset="-79"/>
              </a:rPr>
              <a:t>ויברכהו ויאמר ברוך אברם לאל עליון </a:t>
            </a:r>
          </a:p>
          <a:p>
            <a:pPr algn="ctr"/>
            <a:endParaRPr lang="he-IL" sz="200" b="1" dirty="0">
              <a:solidFill>
                <a:schemeClr val="accent2"/>
              </a:solidFill>
              <a:latin typeface="Guttman Adii" panose="02010401010101010101" pitchFamily="2" charset="-79"/>
              <a:cs typeface="Guttman Adii" panose="02010401010101010101" pitchFamily="2" charset="-79"/>
            </a:endParaRPr>
          </a:p>
          <a:p>
            <a:pPr algn="ctr"/>
            <a:r>
              <a:rPr lang="he-IL" b="1" dirty="0">
                <a:solidFill>
                  <a:srgbClr val="7030A0"/>
                </a:solidFill>
                <a:latin typeface="Guttman Adii" panose="02010401010101010101" pitchFamily="2" charset="-79"/>
                <a:cs typeface="Guttman Adii" panose="02010401010101010101" pitchFamily="2" charset="-79"/>
              </a:rPr>
              <a:t>קנה שמים וארץ"</a:t>
            </a:r>
          </a:p>
        </p:txBody>
      </p:sp>
      <p:sp>
        <p:nvSpPr>
          <p:cNvPr id="7" name="מלבן 6">
            <a:extLst>
              <a:ext uri="{FF2B5EF4-FFF2-40B4-BE49-F238E27FC236}">
                <a16:creationId xmlns:a16="http://schemas.microsoft.com/office/drawing/2014/main" id="{8CE2B802-C5B1-4E38-B11C-C3547EAB0FA7}"/>
              </a:ext>
            </a:extLst>
          </p:cNvPr>
          <p:cNvSpPr/>
          <p:nvPr/>
        </p:nvSpPr>
        <p:spPr>
          <a:xfrm>
            <a:off x="6912167" y="1318577"/>
            <a:ext cx="3671831" cy="2246769"/>
          </a:xfrm>
          <a:prstGeom prst="rect">
            <a:avLst/>
          </a:prstGeom>
        </p:spPr>
        <p:txBody>
          <a:bodyPr wrap="square">
            <a:spAutoFit/>
          </a:bodyPr>
          <a:lstStyle/>
          <a:p>
            <a:pPr algn="ctr"/>
            <a:r>
              <a:rPr lang="he-IL" sz="2400" b="1" dirty="0">
                <a:solidFill>
                  <a:schemeClr val="accent2"/>
                </a:solidFill>
                <a:latin typeface="Guttman Adii" panose="02010401010101010101" pitchFamily="2" charset="-79"/>
                <a:cs typeface="Guttman Adii" panose="02010401010101010101" pitchFamily="2" charset="-79"/>
              </a:rPr>
              <a:t>"אל עליון"</a:t>
            </a:r>
          </a:p>
          <a:p>
            <a:pPr algn="ctr"/>
            <a:r>
              <a:rPr lang="he-IL" sz="2800" b="1" dirty="0">
                <a:solidFill>
                  <a:schemeClr val="accent2"/>
                </a:solidFill>
                <a:latin typeface="Guttman Adii" panose="02010401010101010101" pitchFamily="2" charset="-79"/>
                <a:cs typeface="Guttman Adii" panose="02010401010101010101" pitchFamily="2" charset="-79"/>
              </a:rPr>
              <a:t> </a:t>
            </a:r>
          </a:p>
          <a:p>
            <a:pPr algn="ctr"/>
            <a:r>
              <a:rPr lang="he-IL" sz="2800" b="1" dirty="0">
                <a:solidFill>
                  <a:schemeClr val="accent2"/>
                </a:solidFill>
                <a:latin typeface="Guttman Adii" panose="02010401010101010101" pitchFamily="2" charset="-79"/>
                <a:cs typeface="Guttman Adii" panose="02010401010101010101" pitchFamily="2" charset="-79"/>
              </a:rPr>
              <a:t>------------</a:t>
            </a:r>
          </a:p>
          <a:p>
            <a:pPr algn="ctr"/>
            <a:r>
              <a:rPr lang="he-IL" b="1" dirty="0">
                <a:solidFill>
                  <a:schemeClr val="accent2"/>
                </a:solidFill>
                <a:latin typeface="Guttman Adii" panose="02010401010101010101" pitchFamily="2" charset="-79"/>
                <a:cs typeface="Guttman Adii" panose="02010401010101010101" pitchFamily="2" charset="-79"/>
              </a:rPr>
              <a:t>פרק יד / לאחר הניצחון </a:t>
            </a:r>
          </a:p>
          <a:p>
            <a:pPr algn="ctr"/>
            <a:r>
              <a:rPr lang="he-IL" b="1" dirty="0">
                <a:solidFill>
                  <a:schemeClr val="accent2"/>
                </a:solidFill>
                <a:latin typeface="Guttman Adii" panose="02010401010101010101" pitchFamily="2" charset="-79"/>
                <a:cs typeface="Guttman Adii" panose="02010401010101010101" pitchFamily="2" charset="-79"/>
              </a:rPr>
              <a:t>על ארבעת המלכים </a:t>
            </a:r>
          </a:p>
          <a:p>
            <a:pPr algn="ctr"/>
            <a:r>
              <a:rPr lang="he-IL" sz="2400" b="1" dirty="0">
                <a:solidFill>
                  <a:schemeClr val="accent2"/>
                </a:solidFill>
                <a:latin typeface="Guttman Adii" panose="02010401010101010101" pitchFamily="2" charset="-79"/>
                <a:cs typeface="Guttman Adii" panose="02010401010101010101" pitchFamily="2" charset="-79"/>
              </a:rPr>
              <a:t> </a:t>
            </a:r>
            <a:r>
              <a:rPr lang="he-IL" sz="1400" b="1" dirty="0">
                <a:solidFill>
                  <a:schemeClr val="accent2"/>
                </a:solidFill>
                <a:latin typeface="Guttman Adii" panose="02010401010101010101" pitchFamily="2" charset="-79"/>
                <a:cs typeface="Guttman Adii" panose="02010401010101010101" pitchFamily="2" charset="-79"/>
              </a:rPr>
              <a:t>וברוך אל עליון אשר מגן צריך בידך...</a:t>
            </a:r>
          </a:p>
        </p:txBody>
      </p:sp>
      <p:sp>
        <p:nvSpPr>
          <p:cNvPr id="8" name="מלבן 7">
            <a:extLst>
              <a:ext uri="{FF2B5EF4-FFF2-40B4-BE49-F238E27FC236}">
                <a16:creationId xmlns:a16="http://schemas.microsoft.com/office/drawing/2014/main" id="{2E55F25C-EAC9-4582-AE9A-212632A66F2D}"/>
              </a:ext>
            </a:extLst>
          </p:cNvPr>
          <p:cNvSpPr/>
          <p:nvPr/>
        </p:nvSpPr>
        <p:spPr>
          <a:xfrm>
            <a:off x="241680" y="1376786"/>
            <a:ext cx="3041808" cy="2062103"/>
          </a:xfrm>
          <a:prstGeom prst="rect">
            <a:avLst/>
          </a:prstGeom>
        </p:spPr>
        <p:txBody>
          <a:bodyPr wrap="square">
            <a:spAutoFit/>
          </a:bodyPr>
          <a:lstStyle/>
          <a:p>
            <a:pPr algn="ctr"/>
            <a:r>
              <a:rPr lang="he-IL" sz="2800" b="1" dirty="0">
                <a:solidFill>
                  <a:schemeClr val="accent6"/>
                </a:solidFill>
                <a:latin typeface="Guttman Adii" panose="02010401010101010101" pitchFamily="2" charset="-79"/>
                <a:cs typeface="Guttman Adii" panose="02010401010101010101" pitchFamily="2" charset="-79"/>
              </a:rPr>
              <a:t>"אדני </a:t>
            </a:r>
          </a:p>
          <a:p>
            <a:pPr algn="ctr"/>
            <a:r>
              <a:rPr lang="he-IL" sz="2800" b="1" dirty="0">
                <a:solidFill>
                  <a:schemeClr val="accent6"/>
                </a:solidFill>
                <a:latin typeface="Guttman Adii" panose="02010401010101010101" pitchFamily="2" charset="-79"/>
                <a:cs typeface="Guttman Adii" panose="02010401010101010101" pitchFamily="2" charset="-79"/>
              </a:rPr>
              <a:t>יהוה"</a:t>
            </a:r>
          </a:p>
          <a:p>
            <a:pPr algn="ctr"/>
            <a:r>
              <a:rPr lang="he-IL" sz="2000" b="1" dirty="0">
                <a:solidFill>
                  <a:schemeClr val="accent6"/>
                </a:solidFill>
                <a:latin typeface="Guttman Adii" panose="02010401010101010101" pitchFamily="2" charset="-79"/>
                <a:cs typeface="Guttman Adii" panose="02010401010101010101" pitchFamily="2" charset="-79"/>
              </a:rPr>
              <a:t>-------------</a:t>
            </a:r>
          </a:p>
          <a:p>
            <a:pPr algn="ctr"/>
            <a:r>
              <a:rPr lang="he-IL" sz="2000" b="1" dirty="0">
                <a:solidFill>
                  <a:schemeClr val="accent6"/>
                </a:solidFill>
                <a:latin typeface="Guttman Adii" panose="02010401010101010101" pitchFamily="2" charset="-79"/>
                <a:cs typeface="Guttman Adii" panose="02010401010101010101" pitchFamily="2" charset="-79"/>
              </a:rPr>
              <a:t>פרק טו / במחזה</a:t>
            </a:r>
          </a:p>
          <a:p>
            <a:pPr algn="ctr"/>
            <a:r>
              <a:rPr lang="he-IL" sz="1400" b="1" dirty="0">
                <a:solidFill>
                  <a:schemeClr val="accent6"/>
                </a:solidFill>
                <a:latin typeface="Guttman Adii" panose="02010401010101010101" pitchFamily="2" charset="-79"/>
                <a:cs typeface="Guttman Adii" panose="02010401010101010101" pitchFamily="2" charset="-79"/>
              </a:rPr>
              <a:t>"ויאמר אברם</a:t>
            </a:r>
          </a:p>
          <a:p>
            <a:pPr algn="ctr"/>
            <a:r>
              <a:rPr lang="he-IL" sz="1400" b="1" dirty="0">
                <a:solidFill>
                  <a:schemeClr val="accent6"/>
                </a:solidFill>
                <a:latin typeface="Guttman Adii" panose="02010401010101010101" pitchFamily="2" charset="-79"/>
                <a:cs typeface="Guttman Adii" panose="02010401010101010101" pitchFamily="2" charset="-79"/>
              </a:rPr>
              <a:t>מה </a:t>
            </a:r>
            <a:r>
              <a:rPr lang="he-IL" sz="1400" b="1" dirty="0" err="1">
                <a:solidFill>
                  <a:schemeClr val="accent6"/>
                </a:solidFill>
                <a:latin typeface="Guttman Adii" panose="02010401010101010101" pitchFamily="2" charset="-79"/>
                <a:cs typeface="Guttman Adii" panose="02010401010101010101" pitchFamily="2" charset="-79"/>
              </a:rPr>
              <a:t>תתן</a:t>
            </a:r>
            <a:r>
              <a:rPr lang="he-IL" sz="1400" b="1" dirty="0">
                <a:solidFill>
                  <a:schemeClr val="accent6"/>
                </a:solidFill>
                <a:latin typeface="Guttman Adii" panose="02010401010101010101" pitchFamily="2" charset="-79"/>
                <a:cs typeface="Guttman Adii" panose="02010401010101010101" pitchFamily="2" charset="-79"/>
              </a:rPr>
              <a:t> לי ואנכי הולך ערירי . . . "</a:t>
            </a:r>
            <a:endParaRPr lang="he-IL" sz="1400" dirty="0">
              <a:solidFill>
                <a:schemeClr val="accent6"/>
              </a:solidFill>
            </a:endParaRPr>
          </a:p>
        </p:txBody>
      </p:sp>
      <p:sp>
        <p:nvSpPr>
          <p:cNvPr id="10" name="מלבן 9">
            <a:extLst>
              <a:ext uri="{FF2B5EF4-FFF2-40B4-BE49-F238E27FC236}">
                <a16:creationId xmlns:a16="http://schemas.microsoft.com/office/drawing/2014/main" id="{981A05FD-79C1-41AA-B938-B23F4B20196F}"/>
              </a:ext>
            </a:extLst>
          </p:cNvPr>
          <p:cNvSpPr/>
          <p:nvPr/>
        </p:nvSpPr>
        <p:spPr>
          <a:xfrm>
            <a:off x="9866060" y="4697878"/>
            <a:ext cx="2151506" cy="1646605"/>
          </a:xfrm>
          <a:prstGeom prst="rect">
            <a:avLst/>
          </a:prstGeom>
        </p:spPr>
        <p:txBody>
          <a:bodyPr wrap="square">
            <a:spAutoFit/>
          </a:bodyPr>
          <a:lstStyle/>
          <a:p>
            <a:pPr algn="ctr"/>
            <a:r>
              <a:rPr lang="he-IL" sz="2800" b="1" dirty="0">
                <a:solidFill>
                  <a:schemeClr val="accent1"/>
                </a:solidFill>
                <a:latin typeface="Guttman Adii" panose="02010401010101010101" pitchFamily="2" charset="-79"/>
                <a:cs typeface="Guttman Adii" panose="02010401010101010101" pitchFamily="2" charset="-79"/>
              </a:rPr>
              <a:t>"אל שדי"</a:t>
            </a:r>
            <a:endParaRPr lang="he-IL" sz="3600" b="1" dirty="0">
              <a:solidFill>
                <a:schemeClr val="accent1"/>
              </a:solidFill>
              <a:latin typeface="Guttman Adii" panose="02010401010101010101" pitchFamily="2" charset="-79"/>
              <a:cs typeface="Guttman Adii" panose="02010401010101010101" pitchFamily="2" charset="-79"/>
            </a:endParaRPr>
          </a:p>
          <a:p>
            <a:pPr algn="ctr"/>
            <a:r>
              <a:rPr lang="he-IL" b="1" dirty="0">
                <a:solidFill>
                  <a:schemeClr val="accent1"/>
                </a:solidFill>
                <a:latin typeface="Guttman Adii" panose="02010401010101010101" pitchFamily="2" charset="-79"/>
                <a:cs typeface="Guttman Adii" panose="02010401010101010101" pitchFamily="2" charset="-79"/>
              </a:rPr>
              <a:t>פרק </a:t>
            </a:r>
            <a:r>
              <a:rPr lang="he-IL" b="1" dirty="0" err="1">
                <a:solidFill>
                  <a:schemeClr val="accent1"/>
                </a:solidFill>
                <a:latin typeface="Guttman Adii" panose="02010401010101010101" pitchFamily="2" charset="-79"/>
                <a:cs typeface="Guttman Adii" panose="02010401010101010101" pitchFamily="2" charset="-79"/>
              </a:rPr>
              <a:t>יז</a:t>
            </a:r>
            <a:r>
              <a:rPr lang="he-IL" b="1" dirty="0">
                <a:solidFill>
                  <a:schemeClr val="accent1"/>
                </a:solidFill>
                <a:latin typeface="Guttman Adii" panose="02010401010101010101" pitchFamily="2" charset="-79"/>
                <a:cs typeface="Guttman Adii" panose="02010401010101010101" pitchFamily="2" charset="-79"/>
              </a:rPr>
              <a:t> / לפני ברית המילה</a:t>
            </a:r>
          </a:p>
          <a:p>
            <a:pPr algn="ctr"/>
            <a:endParaRPr lang="he-IL" sz="500" b="1" dirty="0">
              <a:solidFill>
                <a:schemeClr val="accent1"/>
              </a:solidFill>
              <a:latin typeface="Guttman Adii" panose="02010401010101010101" pitchFamily="2" charset="-79"/>
              <a:cs typeface="Guttman Adii" panose="02010401010101010101" pitchFamily="2" charset="-79"/>
            </a:endParaRPr>
          </a:p>
          <a:p>
            <a:pPr algn="ctr"/>
            <a:r>
              <a:rPr lang="he-IL" sz="1400" b="1" dirty="0">
                <a:solidFill>
                  <a:schemeClr val="accent1"/>
                </a:solidFill>
                <a:latin typeface="Guttman Adii" panose="02010401010101010101" pitchFamily="2" charset="-79"/>
                <a:cs typeface="Guttman Adii" panose="02010401010101010101" pitchFamily="2" charset="-79"/>
              </a:rPr>
              <a:t>"אני אל שדי התהלך לפני והיה תמים"</a:t>
            </a:r>
          </a:p>
        </p:txBody>
      </p:sp>
      <p:sp>
        <p:nvSpPr>
          <p:cNvPr id="11" name="מלבן 10">
            <a:extLst>
              <a:ext uri="{FF2B5EF4-FFF2-40B4-BE49-F238E27FC236}">
                <a16:creationId xmlns:a16="http://schemas.microsoft.com/office/drawing/2014/main" id="{B372DC55-1226-40B7-9FDF-EDE30FEE51BC}"/>
              </a:ext>
            </a:extLst>
          </p:cNvPr>
          <p:cNvSpPr/>
          <p:nvPr/>
        </p:nvSpPr>
        <p:spPr>
          <a:xfrm>
            <a:off x="5662560" y="4702393"/>
            <a:ext cx="3977890" cy="1938992"/>
          </a:xfrm>
          <a:prstGeom prst="rect">
            <a:avLst/>
          </a:prstGeom>
        </p:spPr>
        <p:txBody>
          <a:bodyPr wrap="square">
            <a:spAutoFit/>
          </a:bodyPr>
          <a:lstStyle/>
          <a:p>
            <a:pPr algn="ctr"/>
            <a:r>
              <a:rPr lang="he-IL" sz="3200" b="1" dirty="0">
                <a:solidFill>
                  <a:srgbClr val="0070C0"/>
                </a:solidFill>
                <a:latin typeface="Guttman Adii" panose="02010401010101010101" pitchFamily="2" charset="-79"/>
                <a:cs typeface="Guttman Adii" panose="02010401010101010101" pitchFamily="2" charset="-79"/>
              </a:rPr>
              <a:t>"</a:t>
            </a:r>
            <a:r>
              <a:rPr lang="he-IL" sz="3200" b="1" dirty="0" err="1">
                <a:solidFill>
                  <a:srgbClr val="0070C0"/>
                </a:solidFill>
                <a:latin typeface="Guttman Adii" panose="02010401010101010101" pitchFamily="2" charset="-79"/>
                <a:cs typeface="Guttman Adii" panose="02010401010101010101" pitchFamily="2" charset="-79"/>
              </a:rPr>
              <a:t>אלהים</a:t>
            </a:r>
            <a:r>
              <a:rPr lang="he-IL" sz="3200" b="1" dirty="0">
                <a:solidFill>
                  <a:srgbClr val="0070C0"/>
                </a:solidFill>
                <a:latin typeface="Guttman Adii" panose="02010401010101010101" pitchFamily="2" charset="-79"/>
                <a:cs typeface="Guttman Adii" panose="02010401010101010101" pitchFamily="2" charset="-79"/>
              </a:rPr>
              <a:t>"</a:t>
            </a:r>
          </a:p>
          <a:p>
            <a:pPr algn="ctr"/>
            <a:r>
              <a:rPr lang="he-IL" sz="1400" b="1" dirty="0">
                <a:solidFill>
                  <a:srgbClr val="0070C0"/>
                </a:solidFill>
                <a:latin typeface="Guttman Adii" panose="02010401010101010101" pitchFamily="2" charset="-79"/>
                <a:cs typeface="Guttman Adii" panose="02010401010101010101" pitchFamily="2" charset="-79"/>
              </a:rPr>
              <a:t>פרק </a:t>
            </a:r>
            <a:r>
              <a:rPr lang="he-IL" sz="1400" b="1" dirty="0" err="1">
                <a:solidFill>
                  <a:srgbClr val="0070C0"/>
                </a:solidFill>
                <a:latin typeface="Guttman Adii" panose="02010401010101010101" pitchFamily="2" charset="-79"/>
                <a:cs typeface="Guttman Adii" panose="02010401010101010101" pitchFamily="2" charset="-79"/>
              </a:rPr>
              <a:t>יז</a:t>
            </a:r>
            <a:r>
              <a:rPr lang="he-IL" sz="1400" b="1" dirty="0">
                <a:solidFill>
                  <a:srgbClr val="0070C0"/>
                </a:solidFill>
                <a:latin typeface="Guttman Adii" panose="02010401010101010101" pitchFamily="2" charset="-79"/>
                <a:cs typeface="Guttman Adii" panose="02010401010101010101" pitchFamily="2" charset="-79"/>
              </a:rPr>
              <a:t> / לפני ברית המילה</a:t>
            </a:r>
          </a:p>
          <a:p>
            <a:pPr algn="ctr"/>
            <a:endParaRPr lang="he-IL" sz="400" b="1" dirty="0">
              <a:solidFill>
                <a:srgbClr val="0070C0"/>
              </a:solidFill>
              <a:latin typeface="Guttman Adii" panose="02010401010101010101" pitchFamily="2" charset="-79"/>
              <a:cs typeface="Guttman Adii" panose="02010401010101010101" pitchFamily="2" charset="-79"/>
            </a:endParaRPr>
          </a:p>
          <a:p>
            <a:pPr algn="ctr"/>
            <a:r>
              <a:rPr lang="he-IL" sz="1400" b="1" dirty="0">
                <a:solidFill>
                  <a:srgbClr val="0070C0"/>
                </a:solidFill>
                <a:latin typeface="Guttman Adii" panose="02010401010101010101" pitchFamily="2" charset="-79"/>
                <a:cs typeface="Guttman Adii" panose="02010401010101010101" pitchFamily="2" charset="-79"/>
              </a:rPr>
              <a:t>"</a:t>
            </a:r>
            <a:r>
              <a:rPr lang="he-IL" sz="1400" b="1" dirty="0" err="1">
                <a:solidFill>
                  <a:srgbClr val="0070C0"/>
                </a:solidFill>
                <a:latin typeface="Guttman Adii" panose="02010401010101010101" pitchFamily="2" charset="-79"/>
                <a:cs typeface="Guttman Adii" panose="02010401010101010101" pitchFamily="2" charset="-79"/>
              </a:rPr>
              <a:t>ויפל</a:t>
            </a:r>
            <a:r>
              <a:rPr lang="he-IL" sz="1400" b="1" dirty="0">
                <a:solidFill>
                  <a:srgbClr val="0070C0"/>
                </a:solidFill>
                <a:latin typeface="Guttman Adii" panose="02010401010101010101" pitchFamily="2" charset="-79"/>
                <a:cs typeface="Guttman Adii" panose="02010401010101010101" pitchFamily="2" charset="-79"/>
              </a:rPr>
              <a:t> אברם על פניו וידבר אתו </a:t>
            </a:r>
            <a:r>
              <a:rPr lang="he-IL" sz="1400" b="1" dirty="0" err="1">
                <a:solidFill>
                  <a:srgbClr val="0070C0"/>
                </a:solidFill>
                <a:latin typeface="Guttman Adii" panose="02010401010101010101" pitchFamily="2" charset="-79"/>
                <a:cs typeface="Guttman Adii" panose="02010401010101010101" pitchFamily="2" charset="-79"/>
              </a:rPr>
              <a:t>אלהים</a:t>
            </a:r>
            <a:r>
              <a:rPr lang="he-IL" sz="1400" b="1" dirty="0">
                <a:solidFill>
                  <a:srgbClr val="0070C0"/>
                </a:solidFill>
                <a:latin typeface="Guttman Adii" panose="02010401010101010101" pitchFamily="2" charset="-79"/>
                <a:cs typeface="Guttman Adii" panose="02010401010101010101" pitchFamily="2" charset="-79"/>
              </a:rPr>
              <a:t> </a:t>
            </a:r>
            <a:r>
              <a:rPr lang="he-IL" sz="1400" b="1" dirty="0" err="1">
                <a:solidFill>
                  <a:srgbClr val="0070C0"/>
                </a:solidFill>
                <a:latin typeface="Guttman Adii" panose="02010401010101010101" pitchFamily="2" charset="-79"/>
                <a:cs typeface="Guttman Adii" panose="02010401010101010101" pitchFamily="2" charset="-79"/>
              </a:rPr>
              <a:t>לאמר</a:t>
            </a:r>
            <a:r>
              <a:rPr lang="he-IL" sz="1400" b="1" dirty="0">
                <a:solidFill>
                  <a:srgbClr val="0070C0"/>
                </a:solidFill>
                <a:latin typeface="Guttman Adii" panose="02010401010101010101" pitchFamily="2" charset="-79"/>
                <a:cs typeface="Guttman Adii" panose="02010401010101010101" pitchFamily="2" charset="-79"/>
              </a:rPr>
              <a:t>.... </a:t>
            </a:r>
          </a:p>
          <a:p>
            <a:pPr algn="ctr"/>
            <a:r>
              <a:rPr lang="he-IL" sz="1400" b="1" dirty="0">
                <a:solidFill>
                  <a:srgbClr val="0070C0"/>
                </a:solidFill>
                <a:latin typeface="Guttman Adii" panose="02010401010101010101" pitchFamily="2" charset="-79"/>
                <a:cs typeface="Guttman Adii" panose="02010401010101010101" pitchFamily="2" charset="-79"/>
              </a:rPr>
              <a:t>והייתי להם </a:t>
            </a:r>
            <a:r>
              <a:rPr lang="he-IL" sz="1400" b="1" dirty="0" err="1">
                <a:solidFill>
                  <a:srgbClr val="0070C0"/>
                </a:solidFill>
                <a:latin typeface="Guttman Adii" panose="02010401010101010101" pitchFamily="2" charset="-79"/>
                <a:cs typeface="Guttman Adii" panose="02010401010101010101" pitchFamily="2" charset="-79"/>
              </a:rPr>
              <a:t>לאלהים</a:t>
            </a:r>
            <a:r>
              <a:rPr lang="he-IL" sz="1400" b="1" dirty="0">
                <a:solidFill>
                  <a:srgbClr val="0070C0"/>
                </a:solidFill>
                <a:latin typeface="Guttman Adii" panose="02010401010101010101" pitchFamily="2" charset="-79"/>
                <a:cs typeface="Guttman Adii" panose="02010401010101010101" pitchFamily="2" charset="-79"/>
              </a:rPr>
              <a:t>"</a:t>
            </a:r>
          </a:p>
          <a:p>
            <a:pPr algn="ctr"/>
            <a:r>
              <a:rPr lang="he-IL" sz="1400" b="1" dirty="0">
                <a:solidFill>
                  <a:srgbClr val="0070C0"/>
                </a:solidFill>
                <a:latin typeface="Guttman Adii" panose="02010401010101010101" pitchFamily="2" charset="-79"/>
                <a:cs typeface="Guttman Adii" panose="02010401010101010101" pitchFamily="2" charset="-79"/>
              </a:rPr>
              <a:t>פרק </a:t>
            </a:r>
            <a:r>
              <a:rPr lang="he-IL" sz="1400" b="1" dirty="0" err="1">
                <a:solidFill>
                  <a:srgbClr val="0070C0"/>
                </a:solidFill>
                <a:latin typeface="Guttman Adii" panose="02010401010101010101" pitchFamily="2" charset="-79"/>
                <a:cs typeface="Guttman Adii" panose="02010401010101010101" pitchFamily="2" charset="-79"/>
              </a:rPr>
              <a:t>כא</a:t>
            </a:r>
            <a:r>
              <a:rPr lang="he-IL" sz="1400" b="1" dirty="0">
                <a:solidFill>
                  <a:srgbClr val="0070C0"/>
                </a:solidFill>
                <a:latin typeface="Guttman Adii" panose="02010401010101010101" pitchFamily="2" charset="-79"/>
                <a:cs typeface="Guttman Adii" panose="02010401010101010101" pitchFamily="2" charset="-79"/>
              </a:rPr>
              <a:t> / סיפור אבימלך</a:t>
            </a:r>
          </a:p>
          <a:p>
            <a:pPr algn="ctr"/>
            <a:r>
              <a:rPr lang="he-IL" sz="1400" b="1" dirty="0">
                <a:solidFill>
                  <a:srgbClr val="0070C0"/>
                </a:solidFill>
                <a:latin typeface="Guttman Adii" panose="02010401010101010101" pitchFamily="2" charset="-79"/>
                <a:cs typeface="Guttman Adii" panose="02010401010101010101" pitchFamily="2" charset="-79"/>
              </a:rPr>
              <a:t>ויתפלל אברהם אל </a:t>
            </a:r>
            <a:r>
              <a:rPr lang="he-IL" sz="1400" b="1" dirty="0" err="1">
                <a:solidFill>
                  <a:srgbClr val="0070C0"/>
                </a:solidFill>
                <a:latin typeface="Guttman Adii" panose="02010401010101010101" pitchFamily="2" charset="-79"/>
                <a:cs typeface="Guttman Adii" panose="02010401010101010101" pitchFamily="2" charset="-79"/>
              </a:rPr>
              <a:t>האלהים</a:t>
            </a:r>
            <a:r>
              <a:rPr lang="he-IL" sz="1400" b="1" dirty="0">
                <a:solidFill>
                  <a:srgbClr val="0070C0"/>
                </a:solidFill>
                <a:latin typeface="Guttman Adii" panose="02010401010101010101" pitchFamily="2" charset="-79"/>
                <a:cs typeface="Guttman Adii" panose="02010401010101010101" pitchFamily="2" charset="-79"/>
              </a:rPr>
              <a:t>..." </a:t>
            </a:r>
          </a:p>
          <a:p>
            <a:pPr algn="ctr"/>
            <a:r>
              <a:rPr lang="he-IL" sz="1400" b="1" dirty="0">
                <a:solidFill>
                  <a:srgbClr val="0070C0"/>
                </a:solidFill>
                <a:latin typeface="Guttman Adii" panose="02010401010101010101" pitchFamily="2" charset="-79"/>
                <a:cs typeface="Guttman Adii" panose="02010401010101010101" pitchFamily="2" charset="-79"/>
              </a:rPr>
              <a:t>פרק </a:t>
            </a:r>
            <a:r>
              <a:rPr lang="he-IL" sz="1400" b="1" dirty="0" err="1">
                <a:solidFill>
                  <a:srgbClr val="0070C0"/>
                </a:solidFill>
                <a:latin typeface="Guttman Adii" panose="02010401010101010101" pitchFamily="2" charset="-79"/>
                <a:cs typeface="Guttman Adii" panose="02010401010101010101" pitchFamily="2" charset="-79"/>
              </a:rPr>
              <a:t>כא</a:t>
            </a:r>
            <a:r>
              <a:rPr lang="he-IL" sz="1400" b="1" dirty="0">
                <a:solidFill>
                  <a:srgbClr val="0070C0"/>
                </a:solidFill>
                <a:latin typeface="Guttman Adii" panose="02010401010101010101" pitchFamily="2" charset="-79"/>
                <a:cs typeface="Guttman Adii" panose="02010401010101010101" pitchFamily="2" charset="-79"/>
              </a:rPr>
              <a:t> / </a:t>
            </a:r>
            <a:r>
              <a:rPr lang="he-IL" sz="1400" b="1" dirty="0" err="1">
                <a:solidFill>
                  <a:srgbClr val="0070C0"/>
                </a:solidFill>
                <a:latin typeface="Guttman Adii" panose="02010401010101010101" pitchFamily="2" charset="-79"/>
                <a:cs typeface="Guttman Adii" panose="02010401010101010101" pitchFamily="2" charset="-79"/>
              </a:rPr>
              <a:t>יששמעאל</a:t>
            </a:r>
            <a:r>
              <a:rPr lang="he-IL" sz="1400" b="1" dirty="0">
                <a:solidFill>
                  <a:srgbClr val="0070C0"/>
                </a:solidFill>
                <a:latin typeface="Guttman Adii" panose="02010401010101010101" pitchFamily="2" charset="-79"/>
                <a:cs typeface="Guttman Adii" panose="02010401010101010101" pitchFamily="2" charset="-79"/>
              </a:rPr>
              <a:t>: "ויהי </a:t>
            </a:r>
            <a:r>
              <a:rPr lang="he-IL" sz="1400" b="1" dirty="0" err="1">
                <a:solidFill>
                  <a:srgbClr val="0070C0"/>
                </a:solidFill>
                <a:latin typeface="Guttman Adii" panose="02010401010101010101" pitchFamily="2" charset="-79"/>
                <a:cs typeface="Guttman Adii" panose="02010401010101010101" pitchFamily="2" charset="-79"/>
              </a:rPr>
              <a:t>אלהים</a:t>
            </a:r>
            <a:r>
              <a:rPr lang="he-IL" sz="1400" b="1" dirty="0">
                <a:solidFill>
                  <a:srgbClr val="0070C0"/>
                </a:solidFill>
                <a:latin typeface="Guttman Adii" panose="02010401010101010101" pitchFamily="2" charset="-79"/>
                <a:cs typeface="Guttman Adii" panose="02010401010101010101" pitchFamily="2" charset="-79"/>
              </a:rPr>
              <a:t> את הנער ויגדל"</a:t>
            </a:r>
          </a:p>
        </p:txBody>
      </p:sp>
      <p:sp>
        <p:nvSpPr>
          <p:cNvPr id="13" name="מלבן 12">
            <a:extLst>
              <a:ext uri="{FF2B5EF4-FFF2-40B4-BE49-F238E27FC236}">
                <a16:creationId xmlns:a16="http://schemas.microsoft.com/office/drawing/2014/main" id="{FD3C8D7B-E8D5-45DD-8642-807146D10E86}"/>
              </a:ext>
            </a:extLst>
          </p:cNvPr>
          <p:cNvSpPr/>
          <p:nvPr/>
        </p:nvSpPr>
        <p:spPr>
          <a:xfrm>
            <a:off x="208056" y="4602365"/>
            <a:ext cx="3109055" cy="2139047"/>
          </a:xfrm>
          <a:prstGeom prst="rect">
            <a:avLst/>
          </a:prstGeom>
        </p:spPr>
        <p:txBody>
          <a:bodyPr wrap="square">
            <a:spAutoFit/>
          </a:bodyPr>
          <a:lstStyle/>
          <a:p>
            <a:pPr algn="ctr"/>
            <a:r>
              <a:rPr lang="he-IL" sz="2800" b="1" dirty="0">
                <a:latin typeface="Guttman Adii" panose="02010401010101010101" pitchFamily="2" charset="-79"/>
                <a:cs typeface="Guttman Adii" panose="02010401010101010101" pitchFamily="2" charset="-79"/>
              </a:rPr>
              <a:t>"אדני"</a:t>
            </a:r>
          </a:p>
          <a:p>
            <a:pPr algn="ctr"/>
            <a:endParaRPr lang="he-IL" sz="600" b="1" dirty="0">
              <a:latin typeface="Guttman Adii" panose="02010401010101010101" pitchFamily="2" charset="-79"/>
              <a:cs typeface="Guttman Adii" panose="02010401010101010101" pitchFamily="2" charset="-79"/>
            </a:endParaRPr>
          </a:p>
          <a:p>
            <a:pPr algn="ctr"/>
            <a:r>
              <a:rPr lang="he-IL" sz="2000" b="1" dirty="0">
                <a:latin typeface="Guttman Adii" panose="02010401010101010101" pitchFamily="2" charset="-79"/>
                <a:cs typeface="Guttman Adii" panose="02010401010101010101" pitchFamily="2" charset="-79"/>
              </a:rPr>
              <a:t>פרק </a:t>
            </a:r>
            <a:r>
              <a:rPr lang="he-IL" sz="2000" b="1" dirty="0" err="1">
                <a:latin typeface="Guttman Adii" panose="02010401010101010101" pitchFamily="2" charset="-79"/>
                <a:cs typeface="Guttman Adii" panose="02010401010101010101" pitchFamily="2" charset="-79"/>
              </a:rPr>
              <a:t>יח</a:t>
            </a:r>
            <a:r>
              <a:rPr lang="he-IL" sz="2000" b="1" dirty="0">
                <a:latin typeface="Guttman Adii" panose="02010401010101010101" pitchFamily="2" charset="-79"/>
                <a:cs typeface="Guttman Adii" panose="02010401010101010101" pitchFamily="2" charset="-79"/>
              </a:rPr>
              <a:t> / בקשת אברהם מה' </a:t>
            </a:r>
          </a:p>
          <a:p>
            <a:pPr algn="ctr"/>
            <a:r>
              <a:rPr lang="he-IL" sz="2000" b="1" dirty="0">
                <a:latin typeface="Guttman Adii" panose="02010401010101010101" pitchFamily="2" charset="-79"/>
                <a:cs typeface="Guttman Adii" panose="02010401010101010101" pitchFamily="2" charset="-79"/>
              </a:rPr>
              <a:t>שלא ישחית את סדום</a:t>
            </a:r>
          </a:p>
          <a:p>
            <a:pPr algn="ctr"/>
            <a:endParaRPr lang="he-IL" sz="900" b="1" dirty="0">
              <a:latin typeface="Guttman Adii" panose="02010401010101010101" pitchFamily="2" charset="-79"/>
              <a:cs typeface="Guttman Adii" panose="02010401010101010101" pitchFamily="2" charset="-79"/>
            </a:endParaRPr>
          </a:p>
          <a:p>
            <a:pPr algn="ctr"/>
            <a:r>
              <a:rPr lang="he-IL" sz="1600" b="1" dirty="0">
                <a:latin typeface="Guttman Adii" panose="02010401010101010101" pitchFamily="2" charset="-79"/>
                <a:cs typeface="Guttman Adii" panose="02010401010101010101" pitchFamily="2" charset="-79"/>
              </a:rPr>
              <a:t>------------------</a:t>
            </a:r>
          </a:p>
          <a:p>
            <a:pPr algn="ctr"/>
            <a:r>
              <a:rPr lang="he-IL" sz="1600" b="1" dirty="0">
                <a:latin typeface="Guttman Adii" panose="02010401010101010101" pitchFamily="2" charset="-79"/>
                <a:cs typeface="Guttman Adii" panose="02010401010101010101" pitchFamily="2" charset="-79"/>
              </a:rPr>
              <a:t>"ויען אברהם ויאמר הנה נא הואלתי לדבר אל אדני...</a:t>
            </a:r>
            <a:r>
              <a:rPr lang="he-IL" b="1" dirty="0">
                <a:latin typeface="Guttman Adii" panose="02010401010101010101" pitchFamily="2" charset="-79"/>
                <a:cs typeface="Guttman Adii" panose="02010401010101010101" pitchFamily="2" charset="-79"/>
              </a:rPr>
              <a:t> </a:t>
            </a:r>
          </a:p>
        </p:txBody>
      </p:sp>
      <p:sp>
        <p:nvSpPr>
          <p:cNvPr id="9" name="מלבן 8">
            <a:extLst>
              <a:ext uri="{FF2B5EF4-FFF2-40B4-BE49-F238E27FC236}">
                <a16:creationId xmlns:a16="http://schemas.microsoft.com/office/drawing/2014/main" id="{F49CBB1C-6B65-46F7-9A13-6FDB49B7F6DD}"/>
              </a:ext>
            </a:extLst>
          </p:cNvPr>
          <p:cNvSpPr/>
          <p:nvPr/>
        </p:nvSpPr>
        <p:spPr>
          <a:xfrm>
            <a:off x="208056" y="3072996"/>
            <a:ext cx="11843132" cy="1446550"/>
          </a:xfrm>
          <a:prstGeom prst="rect">
            <a:avLst/>
          </a:prstGeom>
        </p:spPr>
        <p:txBody>
          <a:bodyPr wrap="square">
            <a:spAutoFit/>
          </a:bodyPr>
          <a:lstStyle/>
          <a:p>
            <a:r>
              <a:rPr lang="he-IL" sz="8800" b="1" dirty="0">
                <a:solidFill>
                  <a:srgbClr val="FF0000"/>
                </a:solidFill>
                <a:latin typeface="Guttman Adii" panose="02010401010101010101" pitchFamily="2" charset="-79"/>
                <a:cs typeface="Guttman Adii" panose="02010401010101010101" pitchFamily="2" charset="-79"/>
              </a:rPr>
              <a:t>____________________________</a:t>
            </a:r>
            <a:endParaRPr lang="he-IL" sz="3000" dirty="0">
              <a:solidFill>
                <a:srgbClr val="FF0000"/>
              </a:solidFill>
            </a:endParaRPr>
          </a:p>
        </p:txBody>
      </p:sp>
      <p:sp>
        <p:nvSpPr>
          <p:cNvPr id="14" name="מלבן 13">
            <a:extLst>
              <a:ext uri="{FF2B5EF4-FFF2-40B4-BE49-F238E27FC236}">
                <a16:creationId xmlns:a16="http://schemas.microsoft.com/office/drawing/2014/main" id="{DBBFCFF6-22E6-4E41-8B69-483BDFFE6269}"/>
              </a:ext>
            </a:extLst>
          </p:cNvPr>
          <p:cNvSpPr/>
          <p:nvPr/>
        </p:nvSpPr>
        <p:spPr>
          <a:xfrm>
            <a:off x="3901638" y="5920356"/>
            <a:ext cx="1607621" cy="461665"/>
          </a:xfrm>
          <a:prstGeom prst="rect">
            <a:avLst/>
          </a:prstGeom>
        </p:spPr>
        <p:txBody>
          <a:bodyPr wrap="square">
            <a:spAutoFit/>
          </a:bodyPr>
          <a:lstStyle/>
          <a:p>
            <a:pPr algn="ctr"/>
            <a:r>
              <a:rPr lang="he-IL" sz="2400" b="1" dirty="0">
                <a:solidFill>
                  <a:srgbClr val="FF0000"/>
                </a:solidFill>
                <a:latin typeface="Guttman Adii" panose="02010401010101010101" pitchFamily="2" charset="-79"/>
                <a:cs typeface="Guttman Adii" panose="02010401010101010101" pitchFamily="2" charset="-79"/>
              </a:rPr>
              <a:t>"פחד יצחק"</a:t>
            </a:r>
            <a:endParaRPr lang="he-IL" sz="700" b="1" dirty="0">
              <a:solidFill>
                <a:schemeClr val="accent4">
                  <a:lumMod val="75000"/>
                </a:schemeClr>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825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71F3B-7EDE-4429-8E94-3E059F891E26}"/>
              </a:ext>
            </a:extLst>
          </p:cNvPr>
          <p:cNvSpPr txBox="1"/>
          <p:nvPr/>
        </p:nvSpPr>
        <p:spPr>
          <a:xfrm>
            <a:off x="354976" y="436223"/>
            <a:ext cx="10638622" cy="1169551"/>
          </a:xfrm>
          <a:prstGeom prst="rect">
            <a:avLst/>
          </a:prstGeom>
          <a:noFill/>
        </p:spPr>
        <p:txBody>
          <a:bodyPr wrap="square" rtlCol="1">
            <a:spAutoFit/>
          </a:bodyPr>
          <a:lstStyle/>
          <a:p>
            <a:pPr algn="ctr"/>
            <a:r>
              <a:rPr lang="he-IL" sz="6600" b="1" u="sng" dirty="0">
                <a:solidFill>
                  <a:srgbClr val="FF0000"/>
                </a:solidFill>
                <a:latin typeface="Guttman Adii" panose="02010401010101010101" pitchFamily="2" charset="-79"/>
                <a:cs typeface="Guttman Adii" panose="02010401010101010101" pitchFamily="2" charset="-79"/>
              </a:rPr>
              <a:t>אברהם - אב המון גוים</a:t>
            </a:r>
            <a:r>
              <a:rPr lang="en-US" sz="6600" b="1" u="sng" dirty="0">
                <a:solidFill>
                  <a:srgbClr val="FF0000"/>
                </a:solidFill>
                <a:latin typeface="Guttman Adii" panose="02010401010101010101" pitchFamily="2" charset="-79"/>
                <a:cs typeface="Guttman Adii" panose="02010401010101010101" pitchFamily="2" charset="-79"/>
              </a:rPr>
              <a:t/>
            </a:r>
            <a:br>
              <a:rPr lang="en-US" sz="6600" b="1" u="sng" dirty="0">
                <a:solidFill>
                  <a:srgbClr val="FF0000"/>
                </a:solidFill>
                <a:latin typeface="Guttman Adii" panose="02010401010101010101" pitchFamily="2" charset="-79"/>
                <a:cs typeface="Guttman Adii" panose="02010401010101010101" pitchFamily="2" charset="-79"/>
              </a:rPr>
            </a:br>
            <a:r>
              <a:rPr lang="he-IL" sz="400" b="1" u="sng" dirty="0">
                <a:solidFill>
                  <a:srgbClr val="FF0000"/>
                </a:solidFill>
                <a:latin typeface="Guttman Adii" panose="02010401010101010101" pitchFamily="2" charset="-79"/>
                <a:cs typeface="Guttman Adii" panose="02010401010101010101" pitchFamily="2" charset="-79"/>
              </a:rPr>
              <a:t> </a:t>
            </a:r>
            <a:endParaRPr lang="he-IL" b="1" u="sng" dirty="0">
              <a:solidFill>
                <a:srgbClr val="FF0000"/>
              </a:solidFill>
              <a:latin typeface="Guttman Adii" panose="02010401010101010101" pitchFamily="2" charset="-79"/>
              <a:cs typeface="Guttman Adii" panose="02010401010101010101" pitchFamily="2" charset="-79"/>
            </a:endParaRPr>
          </a:p>
        </p:txBody>
      </p:sp>
      <p:sp>
        <p:nvSpPr>
          <p:cNvPr id="3" name="מלבן 2">
            <a:extLst>
              <a:ext uri="{FF2B5EF4-FFF2-40B4-BE49-F238E27FC236}">
                <a16:creationId xmlns:a16="http://schemas.microsoft.com/office/drawing/2014/main" id="{A4A5F320-922C-4608-803E-F425930DD262}"/>
              </a:ext>
            </a:extLst>
          </p:cNvPr>
          <p:cNvSpPr/>
          <p:nvPr/>
        </p:nvSpPr>
        <p:spPr>
          <a:xfrm>
            <a:off x="1879156" y="1874728"/>
            <a:ext cx="8433687" cy="1615827"/>
          </a:xfrm>
          <a:prstGeom prst="rect">
            <a:avLst/>
          </a:prstGeom>
        </p:spPr>
        <p:txBody>
          <a:bodyPr wrap="square">
            <a:spAutoFit/>
          </a:bodyPr>
          <a:lstStyle/>
          <a:p>
            <a:pPr algn="ctr"/>
            <a:r>
              <a:rPr lang="he-IL" sz="3200" b="1" u="sng" dirty="0">
                <a:solidFill>
                  <a:schemeClr val="accent1"/>
                </a:solidFill>
                <a:latin typeface="Guttman Adii" panose="02010401010101010101" pitchFamily="2" charset="-79"/>
                <a:cs typeface="Guttman Adii" panose="02010401010101010101" pitchFamily="2" charset="-79"/>
              </a:rPr>
              <a:t>העמים מתברכים על ידו (פרק </a:t>
            </a:r>
            <a:r>
              <a:rPr lang="he-IL" sz="3200" b="1" u="sng" dirty="0" err="1">
                <a:solidFill>
                  <a:schemeClr val="accent1"/>
                </a:solidFill>
                <a:latin typeface="Guttman Adii" panose="02010401010101010101" pitchFamily="2" charset="-79"/>
                <a:cs typeface="Guttman Adii" panose="02010401010101010101" pitchFamily="2" charset="-79"/>
              </a:rPr>
              <a:t>יב</a:t>
            </a:r>
            <a:r>
              <a:rPr lang="he-IL" sz="3200" b="1" u="sng" dirty="0">
                <a:solidFill>
                  <a:schemeClr val="accent1"/>
                </a:solidFill>
                <a:latin typeface="Guttman Adii" panose="02010401010101010101" pitchFamily="2" charset="-79"/>
                <a:cs typeface="Guttman Adii" panose="02010401010101010101" pitchFamily="2" charset="-79"/>
              </a:rPr>
              <a:t>)</a:t>
            </a:r>
          </a:p>
          <a:p>
            <a:pPr algn="ctr"/>
            <a:endParaRPr lang="he-IL" sz="400" dirty="0">
              <a:solidFill>
                <a:srgbClr val="000000"/>
              </a:solidFill>
              <a:latin typeface="Guttman Adii" panose="02010401010101010101" pitchFamily="2" charset="-79"/>
              <a:cs typeface="Guttman Adii" panose="02010401010101010101" pitchFamily="2" charset="-79"/>
            </a:endParaRPr>
          </a:p>
          <a:p>
            <a:pPr algn="ctr"/>
            <a:endParaRPr lang="he-IL" sz="500" dirty="0">
              <a:solidFill>
                <a:srgbClr val="000000"/>
              </a:solidFill>
              <a:latin typeface="Guttman Adii" panose="02010401010101010101" pitchFamily="2" charset="-79"/>
              <a:cs typeface="Guttman Adii" panose="02010401010101010101" pitchFamily="2" charset="-79"/>
            </a:endParaRPr>
          </a:p>
          <a:p>
            <a:pPr algn="ctr"/>
            <a:r>
              <a:rPr lang="he-IL" sz="2400" dirty="0">
                <a:solidFill>
                  <a:srgbClr val="000000"/>
                </a:solidFill>
                <a:latin typeface="Guttman Adii" panose="02010401010101010101" pitchFamily="2" charset="-79"/>
                <a:cs typeface="Guttman Adii" panose="02010401010101010101" pitchFamily="2" charset="-79"/>
              </a:rPr>
              <a:t> </a:t>
            </a:r>
            <a:r>
              <a:rPr lang="he-IL" sz="2400" dirty="0" err="1">
                <a:solidFill>
                  <a:srgbClr val="000000"/>
                </a:solidFill>
                <a:latin typeface="Guttman Adii" panose="02010401010101010101" pitchFamily="2" charset="-79"/>
                <a:cs typeface="Guttman Adii" panose="02010401010101010101" pitchFamily="2" charset="-79"/>
              </a:rPr>
              <a:t>וְאֶעֶשְׂך</a:t>
            </a:r>
            <a:r>
              <a:rPr lang="he-IL" sz="2400" dirty="0">
                <a:solidFill>
                  <a:srgbClr val="000000"/>
                </a:solidFill>
                <a:latin typeface="Guttman Adii" panose="02010401010101010101" pitchFamily="2" charset="-79"/>
                <a:cs typeface="Guttman Adii" panose="02010401010101010101" pitchFamily="2" charset="-79"/>
              </a:rPr>
              <a:t>ָ לְגוֹי גָּדוֹל, וַאֲבָרֶכְךָ, וַאֲגַדְּלָה שְׁמֶךָ, וֶהְיֵה בְּרָכָה.  </a:t>
            </a:r>
          </a:p>
          <a:p>
            <a:pPr algn="ctr"/>
            <a:endParaRPr lang="he-IL" sz="800" dirty="0">
              <a:solidFill>
                <a:srgbClr val="000000"/>
              </a:solidFill>
              <a:latin typeface="Guttman Adii" panose="02010401010101010101" pitchFamily="2" charset="-79"/>
              <a:cs typeface="Guttman Adii" panose="02010401010101010101" pitchFamily="2" charset="-79"/>
            </a:endParaRPr>
          </a:p>
          <a:p>
            <a:pPr algn="ctr"/>
            <a:r>
              <a:rPr lang="he-IL" sz="2400" dirty="0">
                <a:solidFill>
                  <a:srgbClr val="000000"/>
                </a:solidFill>
                <a:latin typeface="Guttman Adii" panose="02010401010101010101" pitchFamily="2" charset="-79"/>
                <a:cs typeface="Guttman Adii" panose="02010401010101010101" pitchFamily="2" charset="-79"/>
              </a:rPr>
              <a:t>וַאֲבָרְכָה </a:t>
            </a:r>
            <a:r>
              <a:rPr lang="he-IL" sz="1400" dirty="0">
                <a:solidFill>
                  <a:srgbClr val="000000"/>
                </a:solidFill>
                <a:latin typeface="Guttman Adii" panose="02010401010101010101" pitchFamily="2" charset="-79"/>
                <a:cs typeface="Guttman Adii" panose="02010401010101010101" pitchFamily="2" charset="-79"/>
              </a:rPr>
              <a:t>(את) </a:t>
            </a:r>
            <a:r>
              <a:rPr lang="he-IL" sz="2400" dirty="0">
                <a:solidFill>
                  <a:srgbClr val="000000"/>
                </a:solidFill>
                <a:latin typeface="Guttman Adii" panose="02010401010101010101" pitchFamily="2" charset="-79"/>
                <a:cs typeface="Guttman Adii" panose="02010401010101010101" pitchFamily="2" charset="-79"/>
              </a:rPr>
              <a:t>מְבָרְכֶיךָ, וּמְקַלֶּלְךָ </a:t>
            </a:r>
            <a:r>
              <a:rPr lang="he-IL" sz="2400" dirty="0" err="1">
                <a:solidFill>
                  <a:srgbClr val="000000"/>
                </a:solidFill>
                <a:latin typeface="Guttman Adii" panose="02010401010101010101" pitchFamily="2" charset="-79"/>
                <a:cs typeface="Guttman Adii" panose="02010401010101010101" pitchFamily="2" charset="-79"/>
              </a:rPr>
              <a:t>אָאֹר</a:t>
            </a:r>
            <a:r>
              <a:rPr lang="he-IL" sz="2400" dirty="0">
                <a:solidFill>
                  <a:srgbClr val="000000"/>
                </a:solidFill>
                <a:latin typeface="Guttman Adii" panose="02010401010101010101" pitchFamily="2" charset="-79"/>
                <a:cs typeface="Guttman Adii" panose="02010401010101010101" pitchFamily="2" charset="-79"/>
              </a:rPr>
              <a:t> </a:t>
            </a:r>
            <a:r>
              <a:rPr lang="he-IL" sz="1400" dirty="0">
                <a:solidFill>
                  <a:srgbClr val="000000"/>
                </a:solidFill>
                <a:latin typeface="Guttman Adii" panose="02010401010101010101" pitchFamily="2" charset="-79"/>
                <a:cs typeface="Guttman Adii" panose="02010401010101010101" pitchFamily="2" charset="-79"/>
              </a:rPr>
              <a:t>(אקלל)  </a:t>
            </a:r>
            <a:r>
              <a:rPr lang="he-IL" sz="2400" dirty="0" err="1">
                <a:solidFill>
                  <a:srgbClr val="000000"/>
                </a:solidFill>
                <a:latin typeface="Guttman Adii" panose="02010401010101010101" pitchFamily="2" charset="-79"/>
                <a:cs typeface="Guttman Adii" panose="02010401010101010101" pitchFamily="2" charset="-79"/>
              </a:rPr>
              <a:t>וְנִבְרְכו</a:t>
            </a:r>
            <a:r>
              <a:rPr lang="he-IL" sz="2400" dirty="0">
                <a:solidFill>
                  <a:srgbClr val="000000"/>
                </a:solidFill>
                <a:latin typeface="Guttman Adii" panose="02010401010101010101" pitchFamily="2" charset="-79"/>
                <a:cs typeface="Guttman Adii" panose="02010401010101010101" pitchFamily="2" charset="-79"/>
              </a:rPr>
              <a:t>ּ בְךָ כֹּל מִשְׁפְּחֹת-הָאֲדָמָה</a:t>
            </a:r>
            <a:endParaRPr lang="he-IL" sz="2400" dirty="0">
              <a:latin typeface="Guttman Adii" panose="02010401010101010101" pitchFamily="2" charset="-79"/>
              <a:cs typeface="Guttman Adii" panose="02010401010101010101" pitchFamily="2" charset="-79"/>
            </a:endParaRPr>
          </a:p>
        </p:txBody>
      </p:sp>
      <p:sp>
        <p:nvSpPr>
          <p:cNvPr id="4" name="מלבן 3">
            <a:extLst>
              <a:ext uri="{FF2B5EF4-FFF2-40B4-BE49-F238E27FC236}">
                <a16:creationId xmlns:a16="http://schemas.microsoft.com/office/drawing/2014/main" id="{A0A98C01-C7C8-4F45-993E-5B3EC7D6EFBB}"/>
              </a:ext>
            </a:extLst>
          </p:cNvPr>
          <p:cNvSpPr/>
          <p:nvPr/>
        </p:nvSpPr>
        <p:spPr>
          <a:xfrm>
            <a:off x="6803330" y="4635682"/>
            <a:ext cx="5274875" cy="1323439"/>
          </a:xfrm>
          <a:prstGeom prst="rect">
            <a:avLst/>
          </a:prstGeom>
        </p:spPr>
        <p:txBody>
          <a:bodyPr wrap="square">
            <a:spAutoFit/>
          </a:bodyPr>
          <a:lstStyle/>
          <a:p>
            <a:pPr algn="ctr"/>
            <a:r>
              <a:rPr lang="he-IL" sz="2800" b="1" dirty="0">
                <a:solidFill>
                  <a:srgbClr val="00B050"/>
                </a:solidFill>
                <a:latin typeface="Guttman Adii" panose="02010401010101010101" pitchFamily="2" charset="-79"/>
                <a:cs typeface="Guttman Adii" panose="02010401010101010101" pitchFamily="2" charset="-79"/>
              </a:rPr>
              <a:t>(פרק </a:t>
            </a:r>
            <a:r>
              <a:rPr lang="he-IL" sz="2800" b="1" dirty="0" err="1">
                <a:solidFill>
                  <a:srgbClr val="00B050"/>
                </a:solidFill>
                <a:latin typeface="Guttman Adii" panose="02010401010101010101" pitchFamily="2" charset="-79"/>
                <a:cs typeface="Guttman Adii" panose="02010401010101010101" pitchFamily="2" charset="-79"/>
              </a:rPr>
              <a:t>יב</a:t>
            </a:r>
            <a:r>
              <a:rPr lang="he-IL" sz="2800" b="1" dirty="0">
                <a:solidFill>
                  <a:srgbClr val="00B050"/>
                </a:solidFill>
                <a:latin typeface="Guttman Adii" panose="02010401010101010101" pitchFamily="2" charset="-79"/>
                <a:cs typeface="Guttman Adii" panose="02010401010101010101" pitchFamily="2" charset="-79"/>
              </a:rPr>
              <a:t>)</a:t>
            </a:r>
          </a:p>
          <a:p>
            <a:pPr algn="ctr"/>
            <a:endParaRPr lang="he-IL" sz="400" dirty="0">
              <a:solidFill>
                <a:srgbClr val="000000"/>
              </a:solidFill>
              <a:latin typeface="David" panose="020E0502060401010101" pitchFamily="34" charset="-79"/>
              <a:cs typeface="David" panose="020E0502060401010101" pitchFamily="34" charset="-79"/>
            </a:endParaRPr>
          </a:p>
          <a:p>
            <a:pPr algn="ctr"/>
            <a:r>
              <a:rPr lang="he-IL" sz="1600" dirty="0">
                <a:solidFill>
                  <a:srgbClr val="000000"/>
                </a:solidFill>
                <a:latin typeface="David" panose="020E0502060401010101" pitchFamily="34" charset="-79"/>
                <a:cs typeface="David" panose="020E0502060401010101" pitchFamily="34" charset="-79"/>
              </a:rPr>
              <a:t> </a:t>
            </a:r>
            <a:r>
              <a:rPr lang="he-IL" sz="2000" dirty="0" err="1">
                <a:solidFill>
                  <a:srgbClr val="000000"/>
                </a:solidFill>
                <a:latin typeface="Guttman Adii" panose="02010401010101010101" pitchFamily="2" charset="-79"/>
                <a:cs typeface="Guttman Adii" panose="02010401010101010101" pitchFamily="2" charset="-79"/>
              </a:rPr>
              <a:t>וַיַּעְתֵּק</a:t>
            </a:r>
            <a:r>
              <a:rPr lang="he-IL" sz="2000" dirty="0">
                <a:solidFill>
                  <a:srgbClr val="000000"/>
                </a:solidFill>
                <a:latin typeface="Guttman Adii" panose="02010401010101010101" pitchFamily="2" charset="-79"/>
                <a:cs typeface="Guttman Adii" panose="02010401010101010101" pitchFamily="2" charset="-79"/>
              </a:rPr>
              <a:t> מִשָּׁם הָהָרָה, מִקֶּדֶם לְבֵית-אֵל </a:t>
            </a:r>
            <a:r>
              <a:rPr lang="he-IL" sz="2000" dirty="0" err="1">
                <a:solidFill>
                  <a:srgbClr val="000000"/>
                </a:solidFill>
                <a:latin typeface="Guttman Adii" panose="02010401010101010101" pitchFamily="2" charset="-79"/>
                <a:cs typeface="Guttman Adii" panose="02010401010101010101" pitchFamily="2" charset="-79"/>
              </a:rPr>
              <a:t>וַיֵּט</a:t>
            </a:r>
            <a:r>
              <a:rPr lang="he-IL" sz="2000" dirty="0">
                <a:solidFill>
                  <a:srgbClr val="000000"/>
                </a:solidFill>
                <a:latin typeface="Guttman Adii" panose="02010401010101010101" pitchFamily="2" charset="-79"/>
                <a:cs typeface="Guttman Adii" panose="02010401010101010101" pitchFamily="2" charset="-79"/>
              </a:rPr>
              <a:t> </a:t>
            </a:r>
            <a:r>
              <a:rPr lang="he-IL" sz="2000" dirty="0" err="1">
                <a:solidFill>
                  <a:srgbClr val="000000"/>
                </a:solidFill>
                <a:latin typeface="Guttman Adii" panose="02010401010101010101" pitchFamily="2" charset="-79"/>
                <a:cs typeface="Guttman Adii" panose="02010401010101010101" pitchFamily="2" charset="-79"/>
              </a:rPr>
              <a:t>אָהֳלֹה</a:t>
            </a:r>
            <a:r>
              <a:rPr lang="he-IL" sz="2000" dirty="0">
                <a:solidFill>
                  <a:srgbClr val="000000"/>
                </a:solidFill>
                <a:latin typeface="Guttman Adii" panose="02010401010101010101" pitchFamily="2" charset="-79"/>
                <a:cs typeface="Guttman Adii" panose="02010401010101010101" pitchFamily="2" charset="-79"/>
              </a:rPr>
              <a:t> . . .</a:t>
            </a:r>
          </a:p>
          <a:p>
            <a:pPr algn="ctr"/>
            <a:endParaRPr lang="he-IL" sz="800" dirty="0">
              <a:solidFill>
                <a:srgbClr val="000000"/>
              </a:solidFill>
              <a:latin typeface="Guttman Adii" panose="02010401010101010101" pitchFamily="2" charset="-79"/>
              <a:cs typeface="Guttman Adii" panose="02010401010101010101" pitchFamily="2" charset="-79"/>
            </a:endParaRPr>
          </a:p>
          <a:p>
            <a:pPr algn="ctr"/>
            <a:r>
              <a:rPr lang="he-IL" sz="2000" dirty="0" err="1">
                <a:solidFill>
                  <a:srgbClr val="000000"/>
                </a:solidFill>
                <a:latin typeface="Guttman Adii" panose="02010401010101010101" pitchFamily="2" charset="-79"/>
                <a:cs typeface="Guttman Adii" panose="02010401010101010101" pitchFamily="2" charset="-79"/>
              </a:rPr>
              <a:t>וַיִּבֶן-שָׁם</a:t>
            </a:r>
            <a:r>
              <a:rPr lang="he-IL" sz="2000" dirty="0">
                <a:solidFill>
                  <a:srgbClr val="000000"/>
                </a:solidFill>
                <a:latin typeface="Guttman Adii" panose="02010401010101010101" pitchFamily="2" charset="-79"/>
                <a:cs typeface="Guttman Adii" panose="02010401010101010101" pitchFamily="2" charset="-79"/>
              </a:rPr>
              <a:t> מִזְבֵּחַ לה' </a:t>
            </a:r>
            <a:r>
              <a:rPr lang="he-IL" sz="2000" dirty="0">
                <a:solidFill>
                  <a:schemeClr val="accent6"/>
                </a:solidFill>
                <a:latin typeface="Guttman Adii" panose="02010401010101010101" pitchFamily="2" charset="-79"/>
                <a:cs typeface="Guttman Adii" panose="02010401010101010101" pitchFamily="2" charset="-79"/>
              </a:rPr>
              <a:t>וַיִּקְרָא בְּשֵׁם ה'</a:t>
            </a:r>
          </a:p>
        </p:txBody>
      </p:sp>
      <p:sp>
        <p:nvSpPr>
          <p:cNvPr id="5" name="מלבן 4">
            <a:extLst>
              <a:ext uri="{FF2B5EF4-FFF2-40B4-BE49-F238E27FC236}">
                <a16:creationId xmlns:a16="http://schemas.microsoft.com/office/drawing/2014/main" id="{C5057513-1691-415B-8A08-964AEC7F031C}"/>
              </a:ext>
            </a:extLst>
          </p:cNvPr>
          <p:cNvSpPr/>
          <p:nvPr/>
        </p:nvSpPr>
        <p:spPr>
          <a:xfrm>
            <a:off x="-242370" y="5536568"/>
            <a:ext cx="11975335" cy="369332"/>
          </a:xfrm>
          <a:prstGeom prst="rect">
            <a:avLst/>
          </a:prstGeom>
        </p:spPr>
        <p:txBody>
          <a:bodyPr wrap="square">
            <a:spAutoFit/>
          </a:bodyPr>
          <a:lstStyle/>
          <a:p>
            <a:r>
              <a:rPr lang="he-IL" dirty="0">
                <a:solidFill>
                  <a:srgbClr val="000000"/>
                </a:solidFill>
                <a:latin typeface="David" panose="020E0502060401010101" pitchFamily="34" charset="-79"/>
                <a:cs typeface="David" panose="020E0502060401010101" pitchFamily="34" charset="-79"/>
              </a:rPr>
              <a:t> </a:t>
            </a:r>
            <a:endParaRPr lang="he-IL" dirty="0"/>
          </a:p>
        </p:txBody>
      </p:sp>
      <p:sp>
        <p:nvSpPr>
          <p:cNvPr id="6" name="מלבן 5">
            <a:extLst>
              <a:ext uri="{FF2B5EF4-FFF2-40B4-BE49-F238E27FC236}">
                <a16:creationId xmlns:a16="http://schemas.microsoft.com/office/drawing/2014/main" id="{02117176-361A-4EDB-AD19-050BD1CC2DFD}"/>
              </a:ext>
            </a:extLst>
          </p:cNvPr>
          <p:cNvSpPr/>
          <p:nvPr/>
        </p:nvSpPr>
        <p:spPr>
          <a:xfrm>
            <a:off x="354976" y="4635682"/>
            <a:ext cx="6345484" cy="2215991"/>
          </a:xfrm>
          <a:prstGeom prst="rect">
            <a:avLst/>
          </a:prstGeom>
        </p:spPr>
        <p:txBody>
          <a:bodyPr wrap="square">
            <a:spAutoFit/>
          </a:bodyPr>
          <a:lstStyle/>
          <a:p>
            <a:pPr algn="ctr"/>
            <a:r>
              <a:rPr lang="he-IL" sz="2800" b="1" dirty="0">
                <a:solidFill>
                  <a:srgbClr val="00B050"/>
                </a:solidFill>
                <a:latin typeface="Guttman Adii" panose="02010401010101010101" pitchFamily="2" charset="-79"/>
                <a:cs typeface="Guttman Adii" panose="02010401010101010101" pitchFamily="2" charset="-79"/>
              </a:rPr>
              <a:t> (פרק </a:t>
            </a:r>
            <a:r>
              <a:rPr lang="he-IL" sz="2800" b="1" dirty="0" err="1">
                <a:solidFill>
                  <a:srgbClr val="00B050"/>
                </a:solidFill>
                <a:latin typeface="Guttman Adii" panose="02010401010101010101" pitchFamily="2" charset="-79"/>
                <a:cs typeface="Guttman Adii" panose="02010401010101010101" pitchFamily="2" charset="-79"/>
              </a:rPr>
              <a:t>יג</a:t>
            </a:r>
            <a:r>
              <a:rPr lang="he-IL" sz="2800" b="1" dirty="0">
                <a:solidFill>
                  <a:srgbClr val="00B050"/>
                </a:solidFill>
                <a:latin typeface="Guttman Adii" panose="02010401010101010101" pitchFamily="2" charset="-79"/>
                <a:cs typeface="Guttman Adii" panose="02010401010101010101" pitchFamily="2" charset="-79"/>
              </a:rPr>
              <a:t>)</a:t>
            </a:r>
          </a:p>
          <a:p>
            <a:endParaRPr lang="he-IL" sz="600" b="1" dirty="0">
              <a:solidFill>
                <a:srgbClr val="000000"/>
              </a:solidFill>
              <a:latin typeface="Guttman Adii" panose="02010401010101010101" pitchFamily="2" charset="-79"/>
              <a:cs typeface="Guttman Adii" panose="02010401010101010101" pitchFamily="2" charset="-79"/>
            </a:endParaRPr>
          </a:p>
          <a:p>
            <a:r>
              <a:rPr lang="he-IL" sz="2000" b="1" dirty="0">
                <a:solidFill>
                  <a:srgbClr val="000000"/>
                </a:solidFill>
                <a:latin typeface="Guttman Adii" panose="02010401010101010101" pitchFamily="2" charset="-79"/>
                <a:cs typeface="Guttman Adii" panose="02010401010101010101" pitchFamily="2" charset="-79"/>
              </a:rPr>
              <a:t> </a:t>
            </a:r>
            <a:r>
              <a:rPr lang="he-IL" sz="2000" dirty="0">
                <a:solidFill>
                  <a:srgbClr val="000000"/>
                </a:solidFill>
                <a:latin typeface="Guttman Adii" panose="02010401010101010101" pitchFamily="2" charset="-79"/>
                <a:cs typeface="Guttman Adii" panose="02010401010101010101" pitchFamily="2" charset="-79"/>
              </a:rPr>
              <a:t>וַיַּעַל אַבְרָם מִמִּצְרַיִם הוּא וְאִשְׁתּוֹ וְכָל-אֲשֶׁר-לוֹ, וְלוֹט עִמּוֹ הַנֶּגְבָּה </a:t>
            </a:r>
          </a:p>
          <a:p>
            <a:endParaRPr lang="he-IL" sz="700" dirty="0">
              <a:solidFill>
                <a:srgbClr val="000000"/>
              </a:solidFill>
              <a:latin typeface="Guttman Adii" panose="02010401010101010101" pitchFamily="2" charset="-79"/>
              <a:cs typeface="Guttman Adii" panose="02010401010101010101" pitchFamily="2" charset="-79"/>
            </a:endParaRPr>
          </a:p>
          <a:p>
            <a:r>
              <a:rPr lang="he-IL" sz="2000" dirty="0">
                <a:solidFill>
                  <a:srgbClr val="000000"/>
                </a:solidFill>
                <a:latin typeface="Guttman Adii" panose="02010401010101010101" pitchFamily="2" charset="-79"/>
                <a:cs typeface="Guttman Adii" panose="02010401010101010101" pitchFamily="2" charset="-79"/>
              </a:rPr>
              <a:t>. . .  וַיֵּלֶךְ, </a:t>
            </a:r>
            <a:r>
              <a:rPr lang="he-IL" sz="2000" dirty="0" err="1">
                <a:solidFill>
                  <a:srgbClr val="000000"/>
                </a:solidFill>
                <a:latin typeface="Guttman Adii" panose="02010401010101010101" pitchFamily="2" charset="-79"/>
                <a:cs typeface="Guttman Adii" panose="02010401010101010101" pitchFamily="2" charset="-79"/>
              </a:rPr>
              <a:t>לְמַסָּעָיו</a:t>
            </a:r>
            <a:r>
              <a:rPr lang="he-IL" sz="2000" dirty="0">
                <a:solidFill>
                  <a:srgbClr val="000000"/>
                </a:solidFill>
                <a:latin typeface="Guttman Adii" panose="02010401010101010101" pitchFamily="2" charset="-79"/>
                <a:cs typeface="Guttman Adii" panose="02010401010101010101" pitchFamily="2" charset="-79"/>
              </a:rPr>
              <a:t>, מִנֶּגֶב, וְעַד-בֵּית-אֵל . . .  אֶל-מְקוֹם הַמִּזְבֵּחַ </a:t>
            </a:r>
          </a:p>
          <a:p>
            <a:endParaRPr lang="he-IL" sz="900" dirty="0">
              <a:solidFill>
                <a:srgbClr val="000000"/>
              </a:solidFill>
              <a:latin typeface="Guttman Adii" panose="02010401010101010101" pitchFamily="2" charset="-79"/>
              <a:cs typeface="Guttman Adii" panose="02010401010101010101" pitchFamily="2" charset="-79"/>
            </a:endParaRPr>
          </a:p>
          <a:p>
            <a:r>
              <a:rPr lang="he-IL" sz="2000" dirty="0">
                <a:solidFill>
                  <a:srgbClr val="000000"/>
                </a:solidFill>
                <a:latin typeface="Guttman Adii" panose="02010401010101010101" pitchFamily="2" charset="-79"/>
                <a:cs typeface="Guttman Adii" panose="02010401010101010101" pitchFamily="2" charset="-79"/>
              </a:rPr>
              <a:t>      אֲשֶׁר עָשָׂה שָׁם בָּרִאשֹׁנָה, </a:t>
            </a:r>
            <a:r>
              <a:rPr lang="he-IL" sz="2000" dirty="0">
                <a:solidFill>
                  <a:schemeClr val="accent6"/>
                </a:solidFill>
                <a:latin typeface="Guttman Adii" panose="02010401010101010101" pitchFamily="2" charset="-79"/>
                <a:cs typeface="Guttman Adii" panose="02010401010101010101" pitchFamily="2" charset="-79"/>
              </a:rPr>
              <a:t>וַיִּקְרָא שָׁם אַבְרָם, בְּשֵׁם ה'  </a:t>
            </a:r>
            <a:endParaRPr lang="he-IL" sz="1000" dirty="0">
              <a:solidFill>
                <a:schemeClr val="accent6"/>
              </a:solidFill>
              <a:latin typeface="Guttman Adii" panose="02010401010101010101" pitchFamily="2" charset="-79"/>
              <a:cs typeface="Guttman Adii" panose="02010401010101010101" pitchFamily="2" charset="-79"/>
            </a:endParaRPr>
          </a:p>
          <a:p>
            <a:pPr algn="ctr"/>
            <a:r>
              <a:rPr lang="he-IL" sz="2400" dirty="0">
                <a:solidFill>
                  <a:srgbClr val="000000"/>
                </a:solidFill>
                <a:latin typeface="Guttman Adii" panose="02010401010101010101" pitchFamily="2" charset="-79"/>
                <a:cs typeface="Guttman Adii" panose="02010401010101010101" pitchFamily="2" charset="-79"/>
              </a:rPr>
              <a:t> </a:t>
            </a:r>
          </a:p>
        </p:txBody>
      </p:sp>
      <p:sp>
        <p:nvSpPr>
          <p:cNvPr id="7" name="מלבן 6">
            <a:extLst>
              <a:ext uri="{FF2B5EF4-FFF2-40B4-BE49-F238E27FC236}">
                <a16:creationId xmlns:a16="http://schemas.microsoft.com/office/drawing/2014/main" id="{BF9576CB-B0E1-4C82-BAAF-5E172FDDEABD}"/>
              </a:ext>
            </a:extLst>
          </p:cNvPr>
          <p:cNvSpPr/>
          <p:nvPr/>
        </p:nvSpPr>
        <p:spPr>
          <a:xfrm>
            <a:off x="4783835" y="3989351"/>
            <a:ext cx="3198312" cy="646331"/>
          </a:xfrm>
          <a:prstGeom prst="rect">
            <a:avLst/>
          </a:prstGeom>
        </p:spPr>
        <p:txBody>
          <a:bodyPr wrap="none">
            <a:spAutoFit/>
          </a:bodyPr>
          <a:lstStyle/>
          <a:p>
            <a:r>
              <a:rPr lang="he-IL" sz="3600" b="1" u="sng" dirty="0">
                <a:solidFill>
                  <a:srgbClr val="00B050"/>
                </a:solidFill>
                <a:latin typeface="Guttman Adii" panose="02010401010101010101" pitchFamily="2" charset="-79"/>
                <a:cs typeface="Guttman Adii" panose="02010401010101010101" pitchFamily="2" charset="-79"/>
              </a:rPr>
              <a:t>מפיץ את שם ה' </a:t>
            </a:r>
            <a:endParaRPr lang="he-IL" sz="3600" u="sng" dirty="0"/>
          </a:p>
        </p:txBody>
      </p:sp>
    </p:spTree>
    <p:extLst>
      <p:ext uri="{BB962C8B-B14F-4D97-AF65-F5344CB8AC3E}">
        <p14:creationId xmlns:p14="http://schemas.microsoft.com/office/powerpoint/2010/main" val="36406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60FC364C-CE7C-4262-8ED2-FFFAA2BFFBA0}"/>
              </a:ext>
            </a:extLst>
          </p:cNvPr>
          <p:cNvSpPr/>
          <p:nvPr/>
        </p:nvSpPr>
        <p:spPr>
          <a:xfrm>
            <a:off x="3276600" y="197870"/>
            <a:ext cx="6096000" cy="892552"/>
          </a:xfrm>
          <a:prstGeom prst="rect">
            <a:avLst/>
          </a:prstGeom>
        </p:spPr>
        <p:txBody>
          <a:bodyPr>
            <a:spAutoFit/>
          </a:bodyPr>
          <a:lstStyle/>
          <a:p>
            <a:pPr algn="ctr"/>
            <a:r>
              <a:rPr lang="he-IL" sz="4400" b="1" u="sng" dirty="0">
                <a:solidFill>
                  <a:srgbClr val="FF0000"/>
                </a:solidFill>
                <a:latin typeface="Guttman Adii" panose="02010401010101010101" pitchFamily="2" charset="-79"/>
                <a:cs typeface="Guttman Adii" panose="02010401010101010101" pitchFamily="2" charset="-79"/>
              </a:rPr>
              <a:t>אברהם כאב המון גוים</a:t>
            </a:r>
            <a:r>
              <a:rPr lang="en-US" sz="4400" b="1" u="sng" dirty="0">
                <a:solidFill>
                  <a:srgbClr val="FF0000"/>
                </a:solidFill>
                <a:latin typeface="Guttman Adii" panose="02010401010101010101" pitchFamily="2" charset="-79"/>
                <a:cs typeface="Guttman Adii" panose="02010401010101010101" pitchFamily="2" charset="-79"/>
              </a:rPr>
              <a:t/>
            </a:r>
            <a:br>
              <a:rPr lang="en-US" sz="4400" b="1" u="sng" dirty="0">
                <a:solidFill>
                  <a:srgbClr val="FF0000"/>
                </a:solidFill>
                <a:latin typeface="Guttman Adii" panose="02010401010101010101" pitchFamily="2" charset="-79"/>
                <a:cs typeface="Guttman Adii" panose="02010401010101010101" pitchFamily="2" charset="-79"/>
              </a:rPr>
            </a:br>
            <a:r>
              <a:rPr lang="he-IL" sz="800" b="1" u="sng" dirty="0">
                <a:solidFill>
                  <a:srgbClr val="FF0000"/>
                </a:solidFill>
                <a:latin typeface="Guttman Adii" panose="02010401010101010101" pitchFamily="2" charset="-79"/>
                <a:cs typeface="Guttman Adii" panose="02010401010101010101" pitchFamily="2" charset="-79"/>
              </a:rPr>
              <a:t> </a:t>
            </a:r>
            <a:endParaRPr lang="he-IL" sz="4400" b="1" u="sng" dirty="0">
              <a:solidFill>
                <a:srgbClr val="FF0000"/>
              </a:solidFill>
              <a:latin typeface="Guttman Adii" panose="02010401010101010101" pitchFamily="2" charset="-79"/>
              <a:cs typeface="Guttman Adii" panose="02010401010101010101" pitchFamily="2" charset="-79"/>
            </a:endParaRPr>
          </a:p>
        </p:txBody>
      </p:sp>
      <p:sp>
        <p:nvSpPr>
          <p:cNvPr id="3" name="מלבן 2">
            <a:extLst>
              <a:ext uri="{FF2B5EF4-FFF2-40B4-BE49-F238E27FC236}">
                <a16:creationId xmlns:a16="http://schemas.microsoft.com/office/drawing/2014/main" id="{FB3B2097-A6F8-46B3-8E68-3F7CCDB8DBE2}"/>
              </a:ext>
            </a:extLst>
          </p:cNvPr>
          <p:cNvSpPr/>
          <p:nvPr/>
        </p:nvSpPr>
        <p:spPr>
          <a:xfrm>
            <a:off x="186253" y="1010809"/>
            <a:ext cx="11750040" cy="2308324"/>
          </a:xfrm>
          <a:prstGeom prst="rect">
            <a:avLst/>
          </a:prstGeom>
          <a:ln w="57150">
            <a:solidFill>
              <a:schemeClr val="accent4"/>
            </a:solidFill>
          </a:ln>
        </p:spPr>
        <p:txBody>
          <a:bodyPr wrap="square">
            <a:spAutoFit/>
          </a:bodyPr>
          <a:lstStyle/>
          <a:p>
            <a:r>
              <a:rPr lang="he-IL" sz="1600" b="1" dirty="0">
                <a:solidFill>
                  <a:schemeClr val="accent4"/>
                </a:solidFill>
                <a:latin typeface="David" panose="020E0502060401010101" pitchFamily="34" charset="-79"/>
                <a:cs typeface="David" panose="020E0502060401010101" pitchFamily="34" charset="-79"/>
              </a:rPr>
              <a:t>פרק יד מציל את לוט ואנשי סדום</a:t>
            </a:r>
            <a:r>
              <a:rPr lang="he-IL" sz="1600" b="1" dirty="0">
                <a:solidFill>
                  <a:srgbClr val="000000"/>
                </a:solidFill>
                <a:latin typeface="David" panose="020E0502060401010101" pitchFamily="34" charset="-79"/>
                <a:cs typeface="David" panose="020E0502060401010101" pitchFamily="34" charset="-79"/>
              </a:rPr>
              <a:t> </a:t>
            </a:r>
          </a:p>
          <a:p>
            <a:r>
              <a:rPr lang="he-IL" sz="1600" b="1" dirty="0">
                <a:solidFill>
                  <a:srgbClr val="000000"/>
                </a:solidFill>
                <a:latin typeface="David" panose="020E0502060401010101" pitchFamily="34" charset="-79"/>
                <a:cs typeface="David" panose="020E0502060401010101" pitchFamily="34" charset="-79"/>
              </a:rPr>
              <a:t>יא</a:t>
            </a:r>
            <a:r>
              <a:rPr lang="he-IL" sz="1600" dirty="0">
                <a:solidFill>
                  <a:srgbClr val="000000"/>
                </a:solidFill>
                <a:latin typeface="David" panose="020E0502060401010101" pitchFamily="34" charset="-79"/>
                <a:cs typeface="David" panose="020E0502060401010101" pitchFamily="34" charset="-79"/>
              </a:rPr>
              <a:t> </a:t>
            </a:r>
            <a:r>
              <a:rPr lang="he-IL" sz="1600" dirty="0" err="1">
                <a:solidFill>
                  <a:srgbClr val="000000"/>
                </a:solidFill>
                <a:latin typeface="David" panose="020E0502060401010101" pitchFamily="34" charset="-79"/>
                <a:cs typeface="David" panose="020E0502060401010101" pitchFamily="34" charset="-79"/>
              </a:rPr>
              <a:t>וַיִּקְחו</a:t>
            </a:r>
            <a:r>
              <a:rPr lang="he-IL" sz="1600" dirty="0">
                <a:solidFill>
                  <a:srgbClr val="000000"/>
                </a:solidFill>
                <a:latin typeface="David" panose="020E0502060401010101" pitchFamily="34" charset="-79"/>
                <a:cs typeface="David" panose="020E0502060401010101" pitchFamily="34" charset="-79"/>
              </a:rPr>
              <a:t>ּ אֶת-כָּל-רְכֻשׁ סְדֹם </a:t>
            </a:r>
            <a:r>
              <a:rPr lang="he-IL" sz="1600" dirty="0" err="1">
                <a:solidFill>
                  <a:srgbClr val="000000"/>
                </a:solidFill>
                <a:latin typeface="David" panose="020E0502060401010101" pitchFamily="34" charset="-79"/>
                <a:cs typeface="David" panose="020E0502060401010101" pitchFamily="34" charset="-79"/>
              </a:rPr>
              <a:t>וַעֲמֹרָה</a:t>
            </a:r>
            <a:r>
              <a:rPr lang="he-IL" sz="1600" dirty="0">
                <a:solidFill>
                  <a:srgbClr val="000000"/>
                </a:solidFill>
                <a:latin typeface="David" panose="020E0502060401010101" pitchFamily="34" charset="-79"/>
                <a:cs typeface="David" panose="020E0502060401010101" pitchFamily="34" charset="-79"/>
              </a:rPr>
              <a:t>, וְאֶת-כָּל-אָכְלָם וַיֵּלֵכוּ.  </a:t>
            </a:r>
            <a:r>
              <a:rPr lang="he-IL" sz="1600" b="1" dirty="0" err="1">
                <a:solidFill>
                  <a:srgbClr val="000000"/>
                </a:solidFill>
                <a:latin typeface="David" panose="020E0502060401010101" pitchFamily="34" charset="-79"/>
                <a:cs typeface="David" panose="020E0502060401010101" pitchFamily="34" charset="-79"/>
              </a:rPr>
              <a:t>יב</a:t>
            </a:r>
            <a:r>
              <a:rPr lang="he-IL" sz="1600" dirty="0">
                <a:solidFill>
                  <a:srgbClr val="000000"/>
                </a:solidFill>
                <a:latin typeface="David" panose="020E0502060401010101" pitchFamily="34" charset="-79"/>
                <a:cs typeface="David" panose="020E0502060401010101" pitchFamily="34" charset="-79"/>
              </a:rPr>
              <a:t> </a:t>
            </a:r>
            <a:r>
              <a:rPr lang="he-IL" sz="1600" dirty="0" err="1">
                <a:solidFill>
                  <a:srgbClr val="000000"/>
                </a:solidFill>
                <a:latin typeface="David" panose="020E0502060401010101" pitchFamily="34" charset="-79"/>
                <a:cs typeface="David" panose="020E0502060401010101" pitchFamily="34" charset="-79"/>
              </a:rPr>
              <a:t>וַיִּקְחו</a:t>
            </a:r>
            <a:r>
              <a:rPr lang="he-IL" sz="1600" dirty="0">
                <a:solidFill>
                  <a:srgbClr val="000000"/>
                </a:solidFill>
                <a:latin typeface="David" panose="020E0502060401010101" pitchFamily="34" charset="-79"/>
                <a:cs typeface="David" panose="020E0502060401010101" pitchFamily="34" charset="-79"/>
              </a:rPr>
              <a:t>ּ אֶת-לוֹט וְאֶת-רְכֻשׁוֹ בֶּן-אֲחִי אַבְרָם, וַיֵּלֵכוּ; וְהוּא יֹשֵׁב, בִּסְדֹם.  </a:t>
            </a:r>
          </a:p>
          <a:p>
            <a:r>
              <a:rPr lang="he-IL" sz="1600" b="1" dirty="0" err="1">
                <a:solidFill>
                  <a:srgbClr val="000000"/>
                </a:solidFill>
                <a:latin typeface="David" panose="020E0502060401010101" pitchFamily="34" charset="-79"/>
                <a:cs typeface="David" panose="020E0502060401010101" pitchFamily="34" charset="-79"/>
              </a:rPr>
              <a:t>יג</a:t>
            </a:r>
            <a:r>
              <a:rPr lang="he-IL" sz="1600" dirty="0">
                <a:solidFill>
                  <a:srgbClr val="000000"/>
                </a:solidFill>
                <a:latin typeface="David" panose="020E0502060401010101" pitchFamily="34" charset="-79"/>
                <a:cs typeface="David" panose="020E0502060401010101" pitchFamily="34" charset="-79"/>
              </a:rPr>
              <a:t> וַיָּבֹא הַפָּלִיט, </a:t>
            </a:r>
            <a:r>
              <a:rPr lang="he-IL" sz="1600" dirty="0" err="1">
                <a:solidFill>
                  <a:srgbClr val="000000"/>
                </a:solidFill>
                <a:latin typeface="David" panose="020E0502060401010101" pitchFamily="34" charset="-79"/>
                <a:cs typeface="David" panose="020E0502060401010101" pitchFamily="34" charset="-79"/>
              </a:rPr>
              <a:t>וַיַּגֵּד</a:t>
            </a:r>
            <a:r>
              <a:rPr lang="he-IL" sz="1600" dirty="0">
                <a:solidFill>
                  <a:srgbClr val="000000"/>
                </a:solidFill>
                <a:latin typeface="David" panose="020E0502060401010101" pitchFamily="34" charset="-79"/>
                <a:cs typeface="David" panose="020E0502060401010101" pitchFamily="34" charset="-79"/>
              </a:rPr>
              <a:t> לְאַבְרָם הָעִבְרִי . . .  </a:t>
            </a:r>
            <a:r>
              <a:rPr lang="he-IL" sz="1600" b="1" dirty="0">
                <a:solidFill>
                  <a:srgbClr val="000000"/>
                </a:solidFill>
                <a:latin typeface="David" panose="020E0502060401010101" pitchFamily="34" charset="-79"/>
                <a:cs typeface="David" panose="020E0502060401010101" pitchFamily="34" charset="-79"/>
              </a:rPr>
              <a:t>יד</a:t>
            </a:r>
            <a:r>
              <a:rPr lang="he-IL" sz="1600" dirty="0">
                <a:solidFill>
                  <a:srgbClr val="000000"/>
                </a:solidFill>
                <a:latin typeface="David" panose="020E0502060401010101" pitchFamily="34" charset="-79"/>
                <a:cs typeface="David" panose="020E0502060401010101" pitchFamily="34" charset="-79"/>
              </a:rPr>
              <a:t> וַיִּשְׁמַע אַבְרָם, כִּי נִשְׁבָּה אָחִיו; וַיָּרֶק אֶת-חֲנִיכָיו יְלִידֵי בֵיתוֹ, שְׁמֹנָה עָשָׂר וּשְׁלֹשׁ מֵאוֹת, </a:t>
            </a:r>
            <a:r>
              <a:rPr lang="he-IL" sz="1600" dirty="0" err="1">
                <a:solidFill>
                  <a:srgbClr val="000000"/>
                </a:solidFill>
                <a:latin typeface="David" panose="020E0502060401010101" pitchFamily="34" charset="-79"/>
                <a:cs typeface="David" panose="020E0502060401010101" pitchFamily="34" charset="-79"/>
              </a:rPr>
              <a:t>וַיִּרְדֹּף</a:t>
            </a:r>
            <a:r>
              <a:rPr lang="he-IL" sz="1600" dirty="0">
                <a:solidFill>
                  <a:srgbClr val="000000"/>
                </a:solidFill>
                <a:latin typeface="David" panose="020E0502060401010101" pitchFamily="34" charset="-79"/>
                <a:cs typeface="David" panose="020E0502060401010101" pitchFamily="34" charset="-79"/>
              </a:rPr>
              <a:t>, עַד-דָּן. </a:t>
            </a:r>
          </a:p>
          <a:p>
            <a:r>
              <a:rPr lang="he-IL" sz="1600" b="1" dirty="0">
                <a:solidFill>
                  <a:srgbClr val="000000"/>
                </a:solidFill>
                <a:latin typeface="David" panose="020E0502060401010101" pitchFamily="34" charset="-79"/>
                <a:cs typeface="David" panose="020E0502060401010101" pitchFamily="34" charset="-79"/>
              </a:rPr>
              <a:t>טו</a:t>
            </a:r>
            <a:r>
              <a:rPr lang="he-IL" sz="1600" dirty="0">
                <a:solidFill>
                  <a:srgbClr val="000000"/>
                </a:solidFill>
                <a:latin typeface="David" panose="020E0502060401010101" pitchFamily="34" charset="-79"/>
                <a:cs typeface="David" panose="020E0502060401010101" pitchFamily="34" charset="-79"/>
              </a:rPr>
              <a:t> וַיֵּחָלֵק עֲלֵיהֶם לַיְלָה הוּא וַעֲבָדָיו, וַיַּכֵּם וַיִּרְדְּפֵם, עַד-חוֹבָה, אֲשֶׁר מִשְּׂמֹאל, לְדַמָּשֶׂק.  </a:t>
            </a:r>
            <a:r>
              <a:rPr lang="he-IL" sz="1600" b="1" dirty="0" err="1">
                <a:solidFill>
                  <a:srgbClr val="000000"/>
                </a:solidFill>
                <a:latin typeface="David" panose="020E0502060401010101" pitchFamily="34" charset="-79"/>
                <a:cs typeface="David" panose="020E0502060401010101" pitchFamily="34" charset="-79"/>
              </a:rPr>
              <a:t>טז</a:t>
            </a:r>
            <a:r>
              <a:rPr lang="he-IL" sz="1600" dirty="0">
                <a:solidFill>
                  <a:srgbClr val="000000"/>
                </a:solidFill>
                <a:latin typeface="David" panose="020E0502060401010101" pitchFamily="34" charset="-79"/>
                <a:cs typeface="David" panose="020E0502060401010101" pitchFamily="34" charset="-79"/>
              </a:rPr>
              <a:t> וַיָּשֶׁב, אֵת כָּל-הָרְכֻשׁ; וְגַם אֶת-לוֹט אָחִיו וּרְכֻשׁוֹ הֵשִׁיב, וְגַם אֶת-הַנָּשִׁים וְאֶת-הָעָם.  </a:t>
            </a:r>
            <a:r>
              <a:rPr lang="he-IL" sz="1600" b="1" dirty="0" err="1">
                <a:solidFill>
                  <a:srgbClr val="000000"/>
                </a:solidFill>
                <a:latin typeface="David" panose="020E0502060401010101" pitchFamily="34" charset="-79"/>
                <a:cs typeface="David" panose="020E0502060401010101" pitchFamily="34" charset="-79"/>
              </a:rPr>
              <a:t>יז</a:t>
            </a:r>
            <a:r>
              <a:rPr lang="he-IL" sz="1600" dirty="0">
                <a:solidFill>
                  <a:srgbClr val="000000"/>
                </a:solidFill>
                <a:latin typeface="David" panose="020E0502060401010101" pitchFamily="34" charset="-79"/>
                <a:cs typeface="David" panose="020E0502060401010101" pitchFamily="34" charset="-79"/>
              </a:rPr>
              <a:t> וַיֵּצֵא מֶלֶךְ-סְדֹם, לִקְרָאתוֹ, אַחֲרֵי שׁוּבוֹ מֵהַכּוֹת </a:t>
            </a:r>
            <a:r>
              <a:rPr lang="he-IL" sz="1600" dirty="0" err="1">
                <a:solidFill>
                  <a:srgbClr val="000000"/>
                </a:solidFill>
                <a:latin typeface="David" panose="020E0502060401010101" pitchFamily="34" charset="-79"/>
                <a:cs typeface="David" panose="020E0502060401010101" pitchFamily="34" charset="-79"/>
              </a:rPr>
              <a:t>אֶת-כְּדָרְלָעֹמֶר</a:t>
            </a:r>
            <a:r>
              <a:rPr lang="he-IL" sz="1600" dirty="0">
                <a:solidFill>
                  <a:srgbClr val="000000"/>
                </a:solidFill>
                <a:latin typeface="David" panose="020E0502060401010101" pitchFamily="34" charset="-79"/>
                <a:cs typeface="David" panose="020E0502060401010101" pitchFamily="34" charset="-79"/>
              </a:rPr>
              <a:t>, וְאֶת-הַמְּלָכִים אֲשֶׁר אִתּוֹ אֶל </a:t>
            </a:r>
            <a:r>
              <a:rPr lang="he-IL" sz="1600" dirty="0" err="1">
                <a:solidFill>
                  <a:srgbClr val="000000"/>
                </a:solidFill>
                <a:latin typeface="David" panose="020E0502060401010101" pitchFamily="34" charset="-79"/>
                <a:cs typeface="David" panose="020E0502060401010101" pitchFamily="34" charset="-79"/>
              </a:rPr>
              <a:t>עֵמֶק-שָׁוֵה</a:t>
            </a:r>
            <a:r>
              <a:rPr lang="he-IL" sz="1600" dirty="0">
                <a:solidFill>
                  <a:srgbClr val="000000"/>
                </a:solidFill>
                <a:latin typeface="David" panose="020E0502060401010101" pitchFamily="34" charset="-79"/>
                <a:cs typeface="David" panose="020E0502060401010101" pitchFamily="34" charset="-79"/>
              </a:rPr>
              <a:t>, הוּא עֵמֶק הַמֶּלֶךְ.  </a:t>
            </a:r>
            <a:r>
              <a:rPr lang="he-IL" sz="1600" b="1" dirty="0" err="1">
                <a:solidFill>
                  <a:srgbClr val="000000"/>
                </a:solidFill>
                <a:latin typeface="David" panose="020E0502060401010101" pitchFamily="34" charset="-79"/>
                <a:cs typeface="David" panose="020E0502060401010101" pitchFamily="34" charset="-79"/>
              </a:rPr>
              <a:t>יח</a:t>
            </a:r>
            <a:r>
              <a:rPr lang="he-IL" sz="1600" b="1" dirty="0">
                <a:solidFill>
                  <a:srgbClr val="000000"/>
                </a:solidFill>
                <a:latin typeface="David" panose="020E0502060401010101" pitchFamily="34" charset="-79"/>
                <a:cs typeface="David" panose="020E0502060401010101" pitchFamily="34" charset="-79"/>
              </a:rPr>
              <a:t>  </a:t>
            </a:r>
            <a:r>
              <a:rPr lang="he-IL" sz="1600" dirty="0">
                <a:solidFill>
                  <a:srgbClr val="000000"/>
                </a:solidFill>
                <a:latin typeface="David" panose="020E0502060401010101" pitchFamily="34" charset="-79"/>
                <a:cs typeface="David" panose="020E0502060401010101" pitchFamily="34" charset="-79"/>
              </a:rPr>
              <a:t>וּמַלְכִּי-צֶדֶק מֶלֶךְ שָׁלֵם, הוֹצִיא לֶחֶם וָיָיִן; וְהוּא כֹהֵן, לְאֵל עֶלְיוֹן.  </a:t>
            </a:r>
            <a:r>
              <a:rPr lang="he-IL" sz="1600" b="1" dirty="0" err="1">
                <a:solidFill>
                  <a:srgbClr val="000000"/>
                </a:solidFill>
                <a:latin typeface="David" panose="020E0502060401010101" pitchFamily="34" charset="-79"/>
                <a:cs typeface="David" panose="020E0502060401010101" pitchFamily="34" charset="-79"/>
              </a:rPr>
              <a:t>יט</a:t>
            </a:r>
            <a:r>
              <a:rPr lang="he-IL" sz="1600" dirty="0">
                <a:solidFill>
                  <a:srgbClr val="000000"/>
                </a:solidFill>
                <a:latin typeface="David" panose="020E0502060401010101" pitchFamily="34" charset="-79"/>
                <a:cs typeface="David" panose="020E0502060401010101" pitchFamily="34" charset="-79"/>
              </a:rPr>
              <a:t> וַיְבָרְכֵהוּ וַיֹּאמַר: בָּרוּךְ אַבְרָם לְאֵל עֶלְיוֹן, קֹנֵה שָׁמַיִם וָאָרֶץ.  </a:t>
            </a:r>
          </a:p>
          <a:p>
            <a:r>
              <a:rPr lang="he-IL" sz="1600" b="1" dirty="0">
                <a:solidFill>
                  <a:srgbClr val="000000"/>
                </a:solidFill>
                <a:latin typeface="David" panose="020E0502060401010101" pitchFamily="34" charset="-79"/>
                <a:cs typeface="David" panose="020E0502060401010101" pitchFamily="34" charset="-79"/>
              </a:rPr>
              <a:t>כ</a:t>
            </a:r>
            <a:r>
              <a:rPr lang="he-IL" sz="1600" dirty="0">
                <a:solidFill>
                  <a:srgbClr val="000000"/>
                </a:solidFill>
                <a:latin typeface="David" panose="020E0502060401010101" pitchFamily="34" charset="-79"/>
                <a:cs typeface="David" panose="020E0502060401010101" pitchFamily="34" charset="-79"/>
              </a:rPr>
              <a:t> וּבָרוּךְ אֵל עֶלְיוֹן, אֲשֶׁר-מִגֵּן צָרֶיךָ בְּיָדֶךָ; </a:t>
            </a:r>
            <a:r>
              <a:rPr lang="he-IL" sz="1600" dirty="0" err="1">
                <a:solidFill>
                  <a:srgbClr val="000000"/>
                </a:solidFill>
                <a:latin typeface="David" panose="020E0502060401010101" pitchFamily="34" charset="-79"/>
                <a:cs typeface="David" panose="020E0502060401010101" pitchFamily="34" charset="-79"/>
              </a:rPr>
              <a:t>וַיִּתֶּן-לו</a:t>
            </a:r>
            <a:r>
              <a:rPr lang="he-IL" sz="1600" dirty="0">
                <a:solidFill>
                  <a:srgbClr val="000000"/>
                </a:solidFill>
                <a:latin typeface="David" panose="020E0502060401010101" pitchFamily="34" charset="-79"/>
                <a:cs typeface="David" panose="020E0502060401010101" pitchFamily="34" charset="-79"/>
              </a:rPr>
              <a:t>ֹ מַעֲשֵׂר, מִכֹּל.  </a:t>
            </a:r>
            <a:r>
              <a:rPr lang="he-IL" sz="1600" b="1" dirty="0" err="1">
                <a:solidFill>
                  <a:srgbClr val="000000"/>
                </a:solidFill>
                <a:latin typeface="David" panose="020E0502060401010101" pitchFamily="34" charset="-79"/>
                <a:cs typeface="David" panose="020E0502060401010101" pitchFamily="34" charset="-79"/>
              </a:rPr>
              <a:t>כא</a:t>
            </a:r>
            <a:r>
              <a:rPr lang="he-IL" sz="1600" dirty="0">
                <a:solidFill>
                  <a:srgbClr val="000000"/>
                </a:solidFill>
                <a:latin typeface="David" panose="020E0502060401010101" pitchFamily="34" charset="-79"/>
                <a:cs typeface="David" panose="020E0502060401010101" pitchFamily="34" charset="-79"/>
              </a:rPr>
              <a:t> וַיֹּאמֶר מֶלֶךְ-סְדֹם, אֶל-אַבְרָם:  תֶּן-לִי הַנֶּפֶשׁ, וְהָרְכֻשׁ קַח-לָךְ.  </a:t>
            </a:r>
          </a:p>
          <a:p>
            <a:r>
              <a:rPr lang="he-IL" sz="1600" b="1" dirty="0" err="1">
                <a:solidFill>
                  <a:srgbClr val="000000"/>
                </a:solidFill>
                <a:latin typeface="David" panose="020E0502060401010101" pitchFamily="34" charset="-79"/>
                <a:cs typeface="David" panose="020E0502060401010101" pitchFamily="34" charset="-79"/>
              </a:rPr>
              <a:t>כב</a:t>
            </a:r>
            <a:r>
              <a:rPr lang="he-IL" sz="1600" dirty="0">
                <a:solidFill>
                  <a:srgbClr val="000000"/>
                </a:solidFill>
                <a:latin typeface="David" panose="020E0502060401010101" pitchFamily="34" charset="-79"/>
                <a:cs typeface="David" panose="020E0502060401010101" pitchFamily="34" charset="-79"/>
              </a:rPr>
              <a:t> וַיֹּאמֶר אַבְרָם, אֶל-מֶלֶךְ סְדֹם:  הֲרִמֹתִי יָדִי אֶל-ה' אֵל עֶלְיוֹן, קֹנֵה שָׁמַיִם וָאָרֶץ.  </a:t>
            </a:r>
            <a:r>
              <a:rPr lang="he-IL" sz="1600" b="1" dirty="0" err="1">
                <a:solidFill>
                  <a:srgbClr val="000000"/>
                </a:solidFill>
                <a:latin typeface="David" panose="020E0502060401010101" pitchFamily="34" charset="-79"/>
                <a:cs typeface="David" panose="020E0502060401010101" pitchFamily="34" charset="-79"/>
              </a:rPr>
              <a:t>כג</a:t>
            </a:r>
            <a:r>
              <a:rPr lang="he-IL" sz="1600" dirty="0">
                <a:solidFill>
                  <a:srgbClr val="000000"/>
                </a:solidFill>
                <a:latin typeface="David" panose="020E0502060401010101" pitchFamily="34" charset="-79"/>
                <a:cs typeface="David" panose="020E0502060401010101" pitchFamily="34" charset="-79"/>
              </a:rPr>
              <a:t> אִם-מִחוּט וְעַד שְׂרוֹךְ-נַעַל, וְאִם-אֶקַּח מִכָּל-אֲשֶׁר-לָךְ, </a:t>
            </a:r>
          </a:p>
          <a:p>
            <a:r>
              <a:rPr lang="he-IL" sz="1600" dirty="0">
                <a:solidFill>
                  <a:srgbClr val="000000"/>
                </a:solidFill>
                <a:latin typeface="David" panose="020E0502060401010101" pitchFamily="34" charset="-79"/>
                <a:cs typeface="David" panose="020E0502060401010101" pitchFamily="34" charset="-79"/>
              </a:rPr>
              <a:t>וְלֹא תֹאמַר, אֲנִי הֶעֱשַׁרְתִּי אֶת-אַבְרָם.  </a:t>
            </a:r>
            <a:r>
              <a:rPr lang="he-IL" sz="1600" b="1" dirty="0">
                <a:solidFill>
                  <a:srgbClr val="000000"/>
                </a:solidFill>
                <a:latin typeface="David" panose="020E0502060401010101" pitchFamily="34" charset="-79"/>
                <a:cs typeface="David" panose="020E0502060401010101" pitchFamily="34" charset="-79"/>
              </a:rPr>
              <a:t>כד</a:t>
            </a:r>
            <a:r>
              <a:rPr lang="he-IL" sz="1600" dirty="0">
                <a:solidFill>
                  <a:srgbClr val="000000"/>
                </a:solidFill>
                <a:latin typeface="David" panose="020E0502060401010101" pitchFamily="34" charset="-79"/>
                <a:cs typeface="David" panose="020E0502060401010101" pitchFamily="34" charset="-79"/>
              </a:rPr>
              <a:t> בִּלְעָדַי, רַק אֲשֶׁר אָכְלוּ הַנְּעָרִים, וְחֵלֶק הָאֲנָשִׁים, אֲשֶׁר הָלְכוּ אִתִּי </a:t>
            </a:r>
            <a:r>
              <a:rPr lang="he-IL" sz="1600" dirty="0" err="1">
                <a:solidFill>
                  <a:srgbClr val="000000"/>
                </a:solidFill>
                <a:latin typeface="David" panose="020E0502060401010101" pitchFamily="34" charset="-79"/>
                <a:cs typeface="David" panose="020E0502060401010101" pitchFamily="34" charset="-79"/>
              </a:rPr>
              <a:t>עָנֵר</a:t>
            </a:r>
            <a:r>
              <a:rPr lang="he-IL" sz="1600" dirty="0">
                <a:solidFill>
                  <a:srgbClr val="000000"/>
                </a:solidFill>
                <a:latin typeface="David" panose="020E0502060401010101" pitchFamily="34" charset="-79"/>
                <a:cs typeface="David" panose="020E0502060401010101" pitchFamily="34" charset="-79"/>
              </a:rPr>
              <a:t> אֶשְׁכֹּל </a:t>
            </a:r>
            <a:r>
              <a:rPr lang="he-IL" sz="1600" dirty="0" err="1">
                <a:solidFill>
                  <a:srgbClr val="000000"/>
                </a:solidFill>
                <a:latin typeface="David" panose="020E0502060401010101" pitchFamily="34" charset="-79"/>
                <a:cs typeface="David" panose="020E0502060401010101" pitchFamily="34" charset="-79"/>
              </a:rPr>
              <a:t>וּמַמְרֵא</a:t>
            </a:r>
            <a:r>
              <a:rPr lang="he-IL" sz="1600" dirty="0">
                <a:solidFill>
                  <a:srgbClr val="000000"/>
                </a:solidFill>
                <a:latin typeface="David" panose="020E0502060401010101" pitchFamily="34" charset="-79"/>
                <a:cs typeface="David" panose="020E0502060401010101" pitchFamily="34" charset="-79"/>
              </a:rPr>
              <a:t>, הֵם </a:t>
            </a:r>
            <a:r>
              <a:rPr lang="he-IL" sz="1600" dirty="0" err="1">
                <a:solidFill>
                  <a:srgbClr val="000000"/>
                </a:solidFill>
                <a:latin typeface="David" panose="020E0502060401010101" pitchFamily="34" charset="-79"/>
                <a:cs typeface="David" panose="020E0502060401010101" pitchFamily="34" charset="-79"/>
              </a:rPr>
              <a:t>יִקְחו</a:t>
            </a:r>
            <a:r>
              <a:rPr lang="he-IL" sz="1600" dirty="0">
                <a:solidFill>
                  <a:srgbClr val="000000"/>
                </a:solidFill>
                <a:latin typeface="David" panose="020E0502060401010101" pitchFamily="34" charset="-79"/>
                <a:cs typeface="David" panose="020E0502060401010101" pitchFamily="34" charset="-79"/>
              </a:rPr>
              <a:t>ּ חֶלְקָם. </a:t>
            </a:r>
            <a:endParaRPr lang="he-IL" sz="1600" dirty="0"/>
          </a:p>
        </p:txBody>
      </p:sp>
      <p:sp>
        <p:nvSpPr>
          <p:cNvPr id="4" name="מלבן 3">
            <a:extLst>
              <a:ext uri="{FF2B5EF4-FFF2-40B4-BE49-F238E27FC236}">
                <a16:creationId xmlns:a16="http://schemas.microsoft.com/office/drawing/2014/main" id="{C9E722BE-3417-4D49-A095-CA3103BBACB3}"/>
              </a:ext>
            </a:extLst>
          </p:cNvPr>
          <p:cNvSpPr/>
          <p:nvPr/>
        </p:nvSpPr>
        <p:spPr>
          <a:xfrm>
            <a:off x="229287" y="3592022"/>
            <a:ext cx="11663971" cy="1354217"/>
          </a:xfrm>
          <a:prstGeom prst="rect">
            <a:avLst/>
          </a:prstGeom>
          <a:ln w="57150">
            <a:solidFill>
              <a:srgbClr val="0070C0"/>
            </a:solidFill>
          </a:ln>
        </p:spPr>
        <p:txBody>
          <a:bodyPr wrap="square">
            <a:spAutoFit/>
          </a:bodyPr>
          <a:lstStyle/>
          <a:p>
            <a:r>
              <a:rPr lang="he-IL" sz="1600" b="1" dirty="0">
                <a:solidFill>
                  <a:srgbClr val="0070C0"/>
                </a:solidFill>
                <a:latin typeface="David" panose="020E0502060401010101" pitchFamily="34" charset="-79"/>
                <a:cs typeface="David" panose="020E0502060401010101" pitchFamily="34" charset="-79"/>
              </a:rPr>
              <a:t>פרק </a:t>
            </a:r>
            <a:r>
              <a:rPr lang="he-IL" sz="1600" b="1" dirty="0" err="1">
                <a:solidFill>
                  <a:srgbClr val="0070C0"/>
                </a:solidFill>
                <a:latin typeface="David" panose="020E0502060401010101" pitchFamily="34" charset="-79"/>
                <a:cs typeface="David" panose="020E0502060401010101" pitchFamily="34" charset="-79"/>
              </a:rPr>
              <a:t>יז</a:t>
            </a:r>
            <a:r>
              <a:rPr lang="he-IL" sz="1600" b="1" dirty="0">
                <a:solidFill>
                  <a:srgbClr val="0070C0"/>
                </a:solidFill>
                <a:latin typeface="David" panose="020E0502060401010101" pitchFamily="34" charset="-79"/>
                <a:cs typeface="David" panose="020E0502060401010101" pitchFamily="34" charset="-79"/>
              </a:rPr>
              <a:t> ברית המילה</a:t>
            </a:r>
          </a:p>
          <a:p>
            <a:r>
              <a:rPr lang="he-IL" sz="1600" b="1" dirty="0">
                <a:solidFill>
                  <a:srgbClr val="000000"/>
                </a:solidFill>
                <a:latin typeface="David" panose="020E0502060401010101" pitchFamily="34" charset="-79"/>
                <a:cs typeface="David" panose="020E0502060401010101" pitchFamily="34" charset="-79"/>
              </a:rPr>
              <a:t>א</a:t>
            </a:r>
            <a:r>
              <a:rPr lang="he-IL" sz="1600" dirty="0">
                <a:solidFill>
                  <a:srgbClr val="000000"/>
                </a:solidFill>
                <a:latin typeface="David" panose="020E0502060401010101" pitchFamily="34" charset="-79"/>
                <a:cs typeface="David" panose="020E0502060401010101" pitchFamily="34" charset="-79"/>
              </a:rPr>
              <a:t> וַיְהִי אַבְרָם, בֶּן-תִּשְׁעִים שָׁנָה וְתֵשַׁע שָׁנִים, וַיֵּרָא ה' אֶל-אַבְרָם, וַיֹּאמֶר אֵלָיו: אֲנִי-אֵל שַׁדַּי, הִתְהַלֵּךְ לְפָנַי, וֶהְיֵה תָמִים.  </a:t>
            </a:r>
          </a:p>
          <a:p>
            <a:r>
              <a:rPr lang="he-IL" sz="1600" b="1" dirty="0">
                <a:solidFill>
                  <a:srgbClr val="000000"/>
                </a:solidFill>
                <a:latin typeface="David" panose="020E0502060401010101" pitchFamily="34" charset="-79"/>
                <a:cs typeface="David" panose="020E0502060401010101" pitchFamily="34" charset="-79"/>
              </a:rPr>
              <a:t>ב</a:t>
            </a:r>
            <a:r>
              <a:rPr lang="he-IL" sz="1600" dirty="0">
                <a:solidFill>
                  <a:srgbClr val="000000"/>
                </a:solidFill>
                <a:latin typeface="David" panose="020E0502060401010101" pitchFamily="34" charset="-79"/>
                <a:cs typeface="David" panose="020E0502060401010101" pitchFamily="34" charset="-79"/>
              </a:rPr>
              <a:t> וְאֶתְּנָה בְרִיתִי בֵּינִי וּבֵינֶךָ, וְאַרְבֶּה אוֹתְךָ </a:t>
            </a:r>
            <a:r>
              <a:rPr lang="he-IL" sz="1600" dirty="0" err="1">
                <a:solidFill>
                  <a:srgbClr val="000000"/>
                </a:solidFill>
                <a:latin typeface="David" panose="020E0502060401010101" pitchFamily="34" charset="-79"/>
                <a:cs typeface="David" panose="020E0502060401010101" pitchFamily="34" charset="-79"/>
              </a:rPr>
              <a:t>בִּמְאֹד</a:t>
            </a:r>
            <a:r>
              <a:rPr lang="he-IL" sz="1600" dirty="0">
                <a:solidFill>
                  <a:srgbClr val="000000"/>
                </a:solidFill>
                <a:latin typeface="David" panose="020E0502060401010101" pitchFamily="34" charset="-79"/>
                <a:cs typeface="David" panose="020E0502060401010101" pitchFamily="34" charset="-79"/>
              </a:rPr>
              <a:t> מְאֹד.   </a:t>
            </a:r>
            <a:r>
              <a:rPr lang="he-IL" sz="1600" b="1" dirty="0">
                <a:solidFill>
                  <a:srgbClr val="000000"/>
                </a:solidFill>
                <a:latin typeface="David" panose="020E0502060401010101" pitchFamily="34" charset="-79"/>
                <a:cs typeface="David" panose="020E0502060401010101" pitchFamily="34" charset="-79"/>
              </a:rPr>
              <a:t>ג</a:t>
            </a:r>
            <a:r>
              <a:rPr lang="he-IL" sz="1600" dirty="0">
                <a:solidFill>
                  <a:srgbClr val="000000"/>
                </a:solidFill>
                <a:latin typeface="David" panose="020E0502060401010101" pitchFamily="34" charset="-79"/>
                <a:cs typeface="David" panose="020E0502060401010101" pitchFamily="34" charset="-79"/>
              </a:rPr>
              <a:t> </a:t>
            </a:r>
            <a:r>
              <a:rPr lang="he-IL" sz="1600" dirty="0" err="1">
                <a:solidFill>
                  <a:srgbClr val="000000"/>
                </a:solidFill>
                <a:latin typeface="David" panose="020E0502060401010101" pitchFamily="34" charset="-79"/>
                <a:cs typeface="David" panose="020E0502060401010101" pitchFamily="34" charset="-79"/>
              </a:rPr>
              <a:t>וַיִּפֹּל</a:t>
            </a:r>
            <a:r>
              <a:rPr lang="he-IL" sz="1600" dirty="0">
                <a:solidFill>
                  <a:srgbClr val="000000"/>
                </a:solidFill>
                <a:latin typeface="David" panose="020E0502060401010101" pitchFamily="34" charset="-79"/>
                <a:cs typeface="David" panose="020E0502060401010101" pitchFamily="34" charset="-79"/>
              </a:rPr>
              <a:t> אַבְרָם עַל-פָּנָיו, וַיְדַבֵּר אִתּוֹ </a:t>
            </a:r>
            <a:r>
              <a:rPr lang="he-IL" sz="1600" dirty="0" err="1">
                <a:solidFill>
                  <a:srgbClr val="000000"/>
                </a:solidFill>
                <a:latin typeface="David" panose="020E0502060401010101" pitchFamily="34" charset="-79"/>
                <a:cs typeface="David" panose="020E0502060401010101" pitchFamily="34" charset="-79"/>
              </a:rPr>
              <a:t>אֱלֹהִים</a:t>
            </a:r>
            <a:r>
              <a:rPr lang="he-IL" sz="1600" dirty="0">
                <a:solidFill>
                  <a:srgbClr val="000000"/>
                </a:solidFill>
                <a:latin typeface="David" panose="020E0502060401010101" pitchFamily="34" charset="-79"/>
                <a:cs typeface="David" panose="020E0502060401010101" pitchFamily="34" charset="-79"/>
              </a:rPr>
              <a:t>, </a:t>
            </a:r>
            <a:r>
              <a:rPr lang="he-IL" sz="1600" dirty="0" err="1">
                <a:solidFill>
                  <a:srgbClr val="000000"/>
                </a:solidFill>
                <a:latin typeface="David" panose="020E0502060401010101" pitchFamily="34" charset="-79"/>
                <a:cs typeface="David" panose="020E0502060401010101" pitchFamily="34" charset="-79"/>
              </a:rPr>
              <a:t>לֵאמֹר</a:t>
            </a:r>
            <a:r>
              <a:rPr lang="he-IL" sz="1600" dirty="0">
                <a:solidFill>
                  <a:srgbClr val="000000"/>
                </a:solidFill>
                <a:latin typeface="David" panose="020E0502060401010101" pitchFamily="34" charset="-79"/>
                <a:cs typeface="David" panose="020E0502060401010101" pitchFamily="34" charset="-79"/>
              </a:rPr>
              <a:t>.   </a:t>
            </a:r>
          </a:p>
          <a:p>
            <a:r>
              <a:rPr lang="he-IL" sz="1600" b="1" dirty="0">
                <a:solidFill>
                  <a:srgbClr val="000000"/>
                </a:solidFill>
                <a:latin typeface="David" panose="020E0502060401010101" pitchFamily="34" charset="-79"/>
                <a:cs typeface="David" panose="020E0502060401010101" pitchFamily="34" charset="-79"/>
              </a:rPr>
              <a:t>ד</a:t>
            </a:r>
            <a:r>
              <a:rPr lang="he-IL" sz="1600" dirty="0">
                <a:solidFill>
                  <a:srgbClr val="000000"/>
                </a:solidFill>
                <a:latin typeface="David" panose="020E0502060401010101" pitchFamily="34" charset="-79"/>
                <a:cs typeface="David" panose="020E0502060401010101" pitchFamily="34" charset="-79"/>
              </a:rPr>
              <a:t> אֲנִי, הִנֵּה בְרִיתִי אִתָּךְ; וְהָיִיתָ, </a:t>
            </a:r>
            <a:r>
              <a:rPr lang="he-IL" sz="1600" u="sng" dirty="0">
                <a:solidFill>
                  <a:srgbClr val="0070C0"/>
                </a:solidFill>
                <a:latin typeface="David" panose="020E0502060401010101" pitchFamily="34" charset="-79"/>
                <a:cs typeface="David" panose="020E0502060401010101" pitchFamily="34" charset="-79"/>
              </a:rPr>
              <a:t>לְאַב הֲמוֹן גּוֹיִם.</a:t>
            </a:r>
            <a:r>
              <a:rPr lang="he-IL" sz="1600" u="sng" dirty="0">
                <a:solidFill>
                  <a:srgbClr val="FF0000"/>
                </a:solidFill>
                <a:latin typeface="David" panose="020E0502060401010101" pitchFamily="34" charset="-79"/>
                <a:cs typeface="David" panose="020E0502060401010101" pitchFamily="34" charset="-79"/>
              </a:rPr>
              <a:t> </a:t>
            </a:r>
            <a:r>
              <a:rPr lang="he-IL" sz="1600" dirty="0">
                <a:solidFill>
                  <a:srgbClr val="000000"/>
                </a:solidFill>
                <a:latin typeface="David" panose="020E0502060401010101" pitchFamily="34" charset="-79"/>
                <a:cs typeface="David" panose="020E0502060401010101" pitchFamily="34" charset="-79"/>
              </a:rPr>
              <a:t>  </a:t>
            </a:r>
            <a:r>
              <a:rPr lang="he-IL" sz="1600" b="1" dirty="0">
                <a:solidFill>
                  <a:srgbClr val="000000"/>
                </a:solidFill>
                <a:latin typeface="David" panose="020E0502060401010101" pitchFamily="34" charset="-79"/>
                <a:cs typeface="David" panose="020E0502060401010101" pitchFamily="34" charset="-79"/>
              </a:rPr>
              <a:t>ה</a:t>
            </a:r>
            <a:r>
              <a:rPr lang="he-IL" sz="1600" dirty="0">
                <a:solidFill>
                  <a:srgbClr val="000000"/>
                </a:solidFill>
                <a:latin typeface="David" panose="020E0502060401010101" pitchFamily="34" charset="-79"/>
                <a:cs typeface="David" panose="020E0502060401010101" pitchFamily="34" charset="-79"/>
              </a:rPr>
              <a:t> וְלֹא-יִקָּרֵא עוֹד אֶת-שִׁמְךָ, אַבְרָם, וְהָיָה שִׁמְךָ אַבְרָהָם</a:t>
            </a:r>
            <a:r>
              <a:rPr lang="he-IL" sz="1600" dirty="0">
                <a:solidFill>
                  <a:srgbClr val="0070C0"/>
                </a:solidFill>
                <a:latin typeface="David" panose="020E0502060401010101" pitchFamily="34" charset="-79"/>
                <a:cs typeface="David" panose="020E0502060401010101" pitchFamily="34" charset="-79"/>
              </a:rPr>
              <a:t>, </a:t>
            </a:r>
            <a:r>
              <a:rPr lang="he-IL" sz="1600" u="sng" dirty="0">
                <a:solidFill>
                  <a:srgbClr val="0070C0"/>
                </a:solidFill>
                <a:latin typeface="David" panose="020E0502060401010101" pitchFamily="34" charset="-79"/>
                <a:cs typeface="David" panose="020E0502060401010101" pitchFamily="34" charset="-79"/>
              </a:rPr>
              <a:t>כִּי אַב-הֲמוֹן גּוֹיִם </a:t>
            </a:r>
            <a:r>
              <a:rPr lang="he-IL" sz="1600" dirty="0" err="1">
                <a:solidFill>
                  <a:srgbClr val="000000"/>
                </a:solidFill>
                <a:latin typeface="David" panose="020E0502060401010101" pitchFamily="34" charset="-79"/>
                <a:cs typeface="David" panose="020E0502060401010101" pitchFamily="34" charset="-79"/>
              </a:rPr>
              <a:t>נְתַתִּיך</a:t>
            </a:r>
            <a:r>
              <a:rPr lang="he-IL" sz="1600" dirty="0">
                <a:solidFill>
                  <a:srgbClr val="000000"/>
                </a:solidFill>
                <a:latin typeface="David" panose="020E0502060401010101" pitchFamily="34" charset="-79"/>
                <a:cs typeface="David" panose="020E0502060401010101" pitchFamily="34" charset="-79"/>
              </a:rPr>
              <a:t>ָ.  </a:t>
            </a:r>
          </a:p>
          <a:p>
            <a:r>
              <a:rPr lang="he-IL" sz="1600" b="1" dirty="0">
                <a:solidFill>
                  <a:srgbClr val="000000"/>
                </a:solidFill>
                <a:latin typeface="David" panose="020E0502060401010101" pitchFamily="34" charset="-79"/>
                <a:cs typeface="David" panose="020E0502060401010101" pitchFamily="34" charset="-79"/>
              </a:rPr>
              <a:t>ו</a:t>
            </a:r>
            <a:r>
              <a:rPr lang="he-IL" sz="1600" dirty="0">
                <a:solidFill>
                  <a:srgbClr val="000000"/>
                </a:solidFill>
                <a:latin typeface="David" panose="020E0502060401010101" pitchFamily="34" charset="-79"/>
                <a:cs typeface="David" panose="020E0502060401010101" pitchFamily="34" charset="-79"/>
              </a:rPr>
              <a:t> וְהִפְרֵתִי אֹתְךָ </a:t>
            </a:r>
            <a:r>
              <a:rPr lang="he-IL" sz="1600" dirty="0" err="1">
                <a:solidFill>
                  <a:srgbClr val="000000"/>
                </a:solidFill>
                <a:latin typeface="David" panose="020E0502060401010101" pitchFamily="34" charset="-79"/>
                <a:cs typeface="David" panose="020E0502060401010101" pitchFamily="34" charset="-79"/>
              </a:rPr>
              <a:t>בִּמְאֹד</a:t>
            </a:r>
            <a:r>
              <a:rPr lang="he-IL" sz="1600" dirty="0">
                <a:solidFill>
                  <a:srgbClr val="000000"/>
                </a:solidFill>
                <a:latin typeface="David" panose="020E0502060401010101" pitchFamily="34" charset="-79"/>
                <a:cs typeface="David" panose="020E0502060401010101" pitchFamily="34" charset="-79"/>
              </a:rPr>
              <a:t> מְאֹד, </a:t>
            </a:r>
            <a:r>
              <a:rPr lang="he-IL" sz="1600" u="sng" dirty="0" err="1">
                <a:solidFill>
                  <a:srgbClr val="0070C0"/>
                </a:solidFill>
                <a:latin typeface="David" panose="020E0502060401010101" pitchFamily="34" charset="-79"/>
                <a:cs typeface="David" panose="020E0502060401010101" pitchFamily="34" charset="-79"/>
              </a:rPr>
              <a:t>וּנְתַתִּיך</a:t>
            </a:r>
            <a:r>
              <a:rPr lang="he-IL" sz="1600" u="sng" dirty="0">
                <a:solidFill>
                  <a:srgbClr val="0070C0"/>
                </a:solidFill>
                <a:latin typeface="David" panose="020E0502060401010101" pitchFamily="34" charset="-79"/>
                <a:cs typeface="David" panose="020E0502060401010101" pitchFamily="34" charset="-79"/>
              </a:rPr>
              <a:t>ָ לְגוֹיִם; </a:t>
            </a:r>
            <a:r>
              <a:rPr lang="he-IL" sz="1600" dirty="0">
                <a:solidFill>
                  <a:srgbClr val="000000"/>
                </a:solidFill>
                <a:latin typeface="David" panose="020E0502060401010101" pitchFamily="34" charset="-79"/>
                <a:cs typeface="David" panose="020E0502060401010101" pitchFamily="34" charset="-79"/>
              </a:rPr>
              <a:t>וּמְלָכִים מִמְּךָ יֵצֵאוּ.</a:t>
            </a:r>
            <a:endParaRPr lang="he-IL" sz="1600" dirty="0"/>
          </a:p>
        </p:txBody>
      </p:sp>
      <p:sp>
        <p:nvSpPr>
          <p:cNvPr id="5" name="מלבן 4">
            <a:extLst>
              <a:ext uri="{FF2B5EF4-FFF2-40B4-BE49-F238E27FC236}">
                <a16:creationId xmlns:a16="http://schemas.microsoft.com/office/drawing/2014/main" id="{D553F55B-C55C-434F-859B-EA219DAA0683}"/>
              </a:ext>
            </a:extLst>
          </p:cNvPr>
          <p:cNvSpPr/>
          <p:nvPr/>
        </p:nvSpPr>
        <p:spPr>
          <a:xfrm>
            <a:off x="143218" y="5305913"/>
            <a:ext cx="11750040" cy="1354217"/>
          </a:xfrm>
          <a:prstGeom prst="rect">
            <a:avLst/>
          </a:prstGeom>
          <a:ln w="57150">
            <a:solidFill>
              <a:srgbClr val="00B050"/>
            </a:solidFill>
          </a:ln>
        </p:spPr>
        <p:txBody>
          <a:bodyPr wrap="square">
            <a:spAutoFit/>
          </a:bodyPr>
          <a:lstStyle/>
          <a:p>
            <a:r>
              <a:rPr lang="he-IL" sz="1600" b="1" dirty="0">
                <a:solidFill>
                  <a:schemeClr val="accent6"/>
                </a:solidFill>
                <a:latin typeface="David" panose="020E0502060401010101" pitchFamily="34" charset="-79"/>
                <a:cs typeface="David" panose="020E0502060401010101" pitchFamily="34" charset="-79"/>
              </a:rPr>
              <a:t>פרק </a:t>
            </a:r>
            <a:r>
              <a:rPr lang="he-IL" sz="1600" b="1" dirty="0" err="1">
                <a:solidFill>
                  <a:schemeClr val="accent6"/>
                </a:solidFill>
                <a:latin typeface="David" panose="020E0502060401010101" pitchFamily="34" charset="-79"/>
                <a:cs typeface="David" panose="020E0502060401010101" pitchFamily="34" charset="-79"/>
              </a:rPr>
              <a:t>יח</a:t>
            </a:r>
            <a:r>
              <a:rPr lang="he-IL" sz="1600" b="1" dirty="0">
                <a:solidFill>
                  <a:schemeClr val="accent6"/>
                </a:solidFill>
                <a:latin typeface="David" panose="020E0502060401010101" pitchFamily="34" charset="-79"/>
                <a:cs typeface="David" panose="020E0502060401010101" pitchFamily="34" charset="-79"/>
              </a:rPr>
              <a:t> מבקש מה' רחמים על אנשים, ואפילו על רשעים</a:t>
            </a:r>
          </a:p>
          <a:p>
            <a:r>
              <a:rPr lang="he-IL" sz="1600" b="1" dirty="0">
                <a:latin typeface="David" panose="020E0502060401010101" pitchFamily="34" charset="-79"/>
                <a:cs typeface="David" panose="020E0502060401010101" pitchFamily="34" charset="-79"/>
              </a:rPr>
              <a:t>כ</a:t>
            </a:r>
            <a:r>
              <a:rPr lang="he-IL" sz="1600" dirty="0">
                <a:latin typeface="David" panose="020E0502060401010101" pitchFamily="34" charset="-79"/>
                <a:cs typeface="David" panose="020E0502060401010101" pitchFamily="34" charset="-79"/>
              </a:rPr>
              <a:t> וַיֹּאמֶר ה': זַעֲקַת סְדֹם </a:t>
            </a:r>
            <a:r>
              <a:rPr lang="he-IL" sz="1600" dirty="0" err="1">
                <a:latin typeface="David" panose="020E0502060401010101" pitchFamily="34" charset="-79"/>
                <a:cs typeface="David" panose="020E0502060401010101" pitchFamily="34" charset="-79"/>
              </a:rPr>
              <a:t>וַעֲמֹרָה</a:t>
            </a:r>
            <a:r>
              <a:rPr lang="he-IL" sz="1600" dirty="0">
                <a:latin typeface="David" panose="020E0502060401010101" pitchFamily="34" charset="-79"/>
                <a:cs typeface="David" panose="020E0502060401010101" pitchFamily="34" charset="-79"/>
              </a:rPr>
              <a:t> כִּי-רָבָּה; וְחַטָּאתָם כִּי כָבְדָה, מְאֹד.  </a:t>
            </a:r>
            <a:r>
              <a:rPr lang="he-IL" sz="1600" b="1" dirty="0" err="1">
                <a:latin typeface="David" panose="020E0502060401010101" pitchFamily="34" charset="-79"/>
                <a:cs typeface="David" panose="020E0502060401010101" pitchFamily="34" charset="-79"/>
              </a:rPr>
              <a:t>כא</a:t>
            </a:r>
            <a:r>
              <a:rPr lang="he-IL" sz="1600" dirty="0">
                <a:latin typeface="David" panose="020E0502060401010101" pitchFamily="34" charset="-79"/>
                <a:cs typeface="David" panose="020E0502060401010101" pitchFamily="34" charset="-79"/>
              </a:rPr>
              <a:t> אֵרְדָה-נָּא וְאֶרְאֶה, הַכְּצַעֲקָתָהּ הַבָּאָה אֵלַי עָשׂוּ כָּלָה; וְאִם-לֹא, אֵדָעָה.  </a:t>
            </a:r>
          </a:p>
          <a:p>
            <a:r>
              <a:rPr lang="he-IL" sz="1600" b="1" dirty="0" err="1">
                <a:latin typeface="David" panose="020E0502060401010101" pitchFamily="34" charset="-79"/>
                <a:cs typeface="David" panose="020E0502060401010101" pitchFamily="34" charset="-79"/>
              </a:rPr>
              <a:t>כב</a:t>
            </a:r>
            <a:r>
              <a:rPr lang="he-IL" sz="1600" dirty="0">
                <a:latin typeface="David" panose="020E0502060401010101" pitchFamily="34" charset="-79"/>
                <a:cs typeface="David" panose="020E0502060401010101" pitchFamily="34" charset="-79"/>
              </a:rPr>
              <a:t> וַיִּפְנוּ מִשָּׁם הָאֲנָשִׁים, וַיֵּלְכוּ </a:t>
            </a:r>
            <a:r>
              <a:rPr lang="he-IL" sz="1600" dirty="0" err="1">
                <a:latin typeface="David" panose="020E0502060401010101" pitchFamily="34" charset="-79"/>
                <a:cs typeface="David" panose="020E0502060401010101" pitchFamily="34" charset="-79"/>
              </a:rPr>
              <a:t>סְדֹמָה</a:t>
            </a:r>
            <a:r>
              <a:rPr lang="he-IL" sz="1600" dirty="0">
                <a:latin typeface="David" panose="020E0502060401010101" pitchFamily="34" charset="-79"/>
                <a:cs typeface="David" panose="020E0502060401010101" pitchFamily="34" charset="-79"/>
              </a:rPr>
              <a:t>, וְאַבְרָהָם עוֹדֶנּוּ עֹמֵד לִפְנֵי ה'  </a:t>
            </a:r>
            <a:r>
              <a:rPr lang="he-IL" sz="1600" b="1" dirty="0" err="1">
                <a:latin typeface="David" panose="020E0502060401010101" pitchFamily="34" charset="-79"/>
                <a:cs typeface="David" panose="020E0502060401010101" pitchFamily="34" charset="-79"/>
              </a:rPr>
              <a:t>כג</a:t>
            </a:r>
            <a:r>
              <a:rPr lang="he-IL" sz="1600" dirty="0">
                <a:latin typeface="David" panose="020E0502060401010101" pitchFamily="34" charset="-79"/>
                <a:cs typeface="David" panose="020E0502060401010101" pitchFamily="34" charset="-79"/>
              </a:rPr>
              <a:t> </a:t>
            </a:r>
            <a:r>
              <a:rPr lang="he-IL" sz="1600" dirty="0" err="1">
                <a:latin typeface="David" panose="020E0502060401010101" pitchFamily="34" charset="-79"/>
                <a:cs typeface="David" panose="020E0502060401010101" pitchFamily="34" charset="-79"/>
              </a:rPr>
              <a:t>וַיִּגַּש</a:t>
            </a:r>
            <a:r>
              <a:rPr lang="he-IL" sz="1600" dirty="0">
                <a:latin typeface="David" panose="020E0502060401010101" pitchFamily="34" charset="-79"/>
                <a:cs typeface="David" panose="020E0502060401010101" pitchFamily="34" charset="-79"/>
              </a:rPr>
              <a:t>ׁ אַבְרָהָם, וַיֹּאמַר:  הַאַף תִּסְפֶּה, צַדִּיק עִם-רָשָׁע ?! </a:t>
            </a:r>
          </a:p>
          <a:p>
            <a:r>
              <a:rPr lang="he-IL" sz="1600" b="1" dirty="0">
                <a:latin typeface="David" panose="020E0502060401010101" pitchFamily="34" charset="-79"/>
                <a:cs typeface="David" panose="020E0502060401010101" pitchFamily="34" charset="-79"/>
              </a:rPr>
              <a:t>כד</a:t>
            </a:r>
            <a:r>
              <a:rPr lang="he-IL" sz="1600" dirty="0">
                <a:latin typeface="David" panose="020E0502060401010101" pitchFamily="34" charset="-79"/>
                <a:cs typeface="David" panose="020E0502060401010101" pitchFamily="34" charset="-79"/>
              </a:rPr>
              <a:t> אוּלַי יֵשׁ חֲמִשִּׁים צַדִּיקִם, בְּתוֹךְ הָעִיר, הַאַף תִּסְפֶּה </a:t>
            </a:r>
            <a:r>
              <a:rPr lang="he-IL" sz="1600" dirty="0" err="1">
                <a:latin typeface="David" panose="020E0502060401010101" pitchFamily="34" charset="-79"/>
                <a:cs typeface="David" panose="020E0502060401010101" pitchFamily="34" charset="-79"/>
              </a:rPr>
              <a:t>וְלֹא-תִשָּׂא</a:t>
            </a:r>
            <a:r>
              <a:rPr lang="he-IL" sz="1600" dirty="0">
                <a:latin typeface="David" panose="020E0502060401010101" pitchFamily="34" charset="-79"/>
                <a:cs typeface="David" panose="020E0502060401010101" pitchFamily="34" charset="-79"/>
              </a:rPr>
              <a:t> לַמָּקוֹם, לְמַעַן חֲמִשִּׁים הַצַּדִּיקִם אֲשֶׁר בְּקִרְבָּהּ ?!  </a:t>
            </a:r>
          </a:p>
          <a:p>
            <a:r>
              <a:rPr lang="he-IL" sz="1600" b="1" dirty="0">
                <a:latin typeface="David" panose="020E0502060401010101" pitchFamily="34" charset="-79"/>
                <a:cs typeface="David" panose="020E0502060401010101" pitchFamily="34" charset="-79"/>
              </a:rPr>
              <a:t>כה</a:t>
            </a:r>
            <a:r>
              <a:rPr lang="he-IL" sz="1600" dirty="0">
                <a:latin typeface="David" panose="020E0502060401010101" pitchFamily="34" charset="-79"/>
                <a:cs typeface="David" panose="020E0502060401010101" pitchFamily="34" charset="-79"/>
              </a:rPr>
              <a:t> חָלִלָה לְּךָ מֵעֲשֹׂת כַּדָּבָר הַזֶּה, לְהָמִית צַדִּיק עִם-רָשָׁע ?! וְהָיָה כַצַּדִּיק כָּרָשָׁע ?! חָלִלָה לָּךְ </a:t>
            </a:r>
            <a:r>
              <a:rPr lang="en-US" sz="16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 </a:t>
            </a:r>
            <a:r>
              <a:rPr lang="he-IL" sz="1600" b="1" dirty="0">
                <a:solidFill>
                  <a:schemeClr val="accent6"/>
                </a:solidFill>
                <a:latin typeface="David" panose="020E0502060401010101" pitchFamily="34" charset="-79"/>
                <a:cs typeface="David" panose="020E0502060401010101" pitchFamily="34" charset="-79"/>
              </a:rPr>
              <a:t>הֲשֹׁפֵט כָּל-הָאָרֶץ לֹא יַעֲשֶׂה מִשְׁפָּט ?!</a:t>
            </a:r>
            <a:endParaRPr lang="he-IL" sz="1600" b="1" dirty="0">
              <a:solidFill>
                <a:schemeClr val="accent6"/>
              </a:solidFill>
            </a:endParaRPr>
          </a:p>
        </p:txBody>
      </p:sp>
    </p:spTree>
    <p:extLst>
      <p:ext uri="{BB962C8B-B14F-4D97-AF65-F5344CB8AC3E}">
        <p14:creationId xmlns:p14="http://schemas.microsoft.com/office/powerpoint/2010/main" val="3853563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3E2B9-F990-4730-82A6-4E30D5A05C88}"/>
              </a:ext>
            </a:extLst>
          </p:cNvPr>
          <p:cNvSpPr txBox="1"/>
          <p:nvPr/>
        </p:nvSpPr>
        <p:spPr>
          <a:xfrm>
            <a:off x="2049138" y="344502"/>
            <a:ext cx="8361804" cy="1169551"/>
          </a:xfrm>
          <a:prstGeom prst="rect">
            <a:avLst/>
          </a:prstGeom>
          <a:noFill/>
        </p:spPr>
        <p:txBody>
          <a:bodyPr wrap="square" rtlCol="1">
            <a:spAutoFit/>
          </a:bodyPr>
          <a:lstStyle/>
          <a:p>
            <a:pPr algn="ctr"/>
            <a:r>
              <a:rPr lang="he-IL" sz="6600" u="sng" dirty="0">
                <a:solidFill>
                  <a:srgbClr val="FF0000"/>
                </a:solidFill>
                <a:latin typeface="Guttman Adii" panose="02010401010101010101" pitchFamily="2" charset="-79"/>
                <a:cs typeface="Guttman Adii" panose="02010401010101010101" pitchFamily="2" charset="-79"/>
              </a:rPr>
              <a:t>אברהם</a:t>
            </a:r>
            <a:r>
              <a:rPr lang="en-US" sz="6600" u="sng" dirty="0">
                <a:solidFill>
                  <a:srgbClr val="FF0000"/>
                </a:solidFill>
                <a:latin typeface="Guttman Adii" panose="02010401010101010101" pitchFamily="2" charset="-79"/>
                <a:cs typeface="Guttman Adii" panose="02010401010101010101" pitchFamily="2" charset="-79"/>
              </a:rPr>
              <a:t> </a:t>
            </a:r>
            <a:r>
              <a:rPr lang="he-IL" sz="6600" u="sng" dirty="0">
                <a:solidFill>
                  <a:srgbClr val="FF0000"/>
                </a:solidFill>
                <a:latin typeface="Guttman Adii" panose="02010401010101010101" pitchFamily="2" charset="-79"/>
                <a:cs typeface="Guttman Adii" panose="02010401010101010101" pitchFamily="2" charset="-79"/>
              </a:rPr>
              <a:t>ויחסיו עם העמים </a:t>
            </a:r>
            <a:r>
              <a:rPr lang="en-US" sz="6600" u="sng" dirty="0">
                <a:solidFill>
                  <a:srgbClr val="FF0000"/>
                </a:solidFill>
                <a:latin typeface="Guttman Adii" panose="02010401010101010101" pitchFamily="2" charset="-79"/>
                <a:cs typeface="Guttman Adii" panose="02010401010101010101" pitchFamily="2" charset="-79"/>
              </a:rPr>
              <a:t/>
            </a:r>
            <a:br>
              <a:rPr lang="en-US" sz="6600" u="sng" dirty="0">
                <a:solidFill>
                  <a:srgbClr val="FF0000"/>
                </a:solidFill>
                <a:latin typeface="Guttman Adii" panose="02010401010101010101" pitchFamily="2" charset="-79"/>
                <a:cs typeface="Guttman Adii" panose="02010401010101010101" pitchFamily="2" charset="-79"/>
              </a:rPr>
            </a:br>
            <a:r>
              <a:rPr lang="he-IL" sz="400" u="sng" dirty="0">
                <a:solidFill>
                  <a:srgbClr val="FF0000"/>
                </a:solidFill>
                <a:latin typeface="Guttman Adii" panose="02010401010101010101" pitchFamily="2" charset="-79"/>
                <a:cs typeface="Guttman Adii" panose="02010401010101010101" pitchFamily="2" charset="-79"/>
              </a:rPr>
              <a:t> </a:t>
            </a:r>
            <a:endParaRPr lang="he-IL" u="sng" dirty="0">
              <a:solidFill>
                <a:srgbClr val="FF0000"/>
              </a:solidFill>
              <a:latin typeface="Guttman Adii" panose="02010401010101010101" pitchFamily="2" charset="-79"/>
              <a:cs typeface="Guttman Adii" panose="02010401010101010101" pitchFamily="2" charset="-79"/>
            </a:endParaRPr>
          </a:p>
        </p:txBody>
      </p:sp>
      <p:sp>
        <p:nvSpPr>
          <p:cNvPr id="3" name="TextBox 2">
            <a:extLst>
              <a:ext uri="{FF2B5EF4-FFF2-40B4-BE49-F238E27FC236}">
                <a16:creationId xmlns:a16="http://schemas.microsoft.com/office/drawing/2014/main" id="{A0BDCE78-6DDD-487D-9826-365AD91656D9}"/>
              </a:ext>
            </a:extLst>
          </p:cNvPr>
          <p:cNvSpPr txBox="1"/>
          <p:nvPr/>
        </p:nvSpPr>
        <p:spPr>
          <a:xfrm>
            <a:off x="1211856" y="1777774"/>
            <a:ext cx="2776251" cy="1323439"/>
          </a:xfrm>
          <a:prstGeom prst="rect">
            <a:avLst/>
          </a:prstGeom>
          <a:noFill/>
        </p:spPr>
        <p:txBody>
          <a:bodyPr wrap="square" rtlCol="1">
            <a:spAutoFit/>
          </a:bodyPr>
          <a:lstStyle/>
          <a:p>
            <a:pPr algn="ctr"/>
            <a:r>
              <a:rPr lang="he-IL" sz="4000" dirty="0">
                <a:latin typeface="Guttman Adii" panose="02010401010101010101" pitchFamily="2" charset="-79"/>
                <a:cs typeface="Guttman Adii" panose="02010401010101010101" pitchFamily="2" charset="-79"/>
              </a:rPr>
              <a:t>אבימלך</a:t>
            </a:r>
          </a:p>
          <a:p>
            <a:pPr algn="ctr"/>
            <a:r>
              <a:rPr lang="he-IL" sz="4000" dirty="0">
                <a:latin typeface="Guttman Adii" panose="02010401010101010101" pitchFamily="2" charset="-79"/>
                <a:cs typeface="Guttman Adii" panose="02010401010101010101" pitchFamily="2" charset="-79"/>
              </a:rPr>
              <a:t>מלך פלישתים</a:t>
            </a:r>
          </a:p>
        </p:txBody>
      </p:sp>
      <p:sp>
        <p:nvSpPr>
          <p:cNvPr id="5" name="TextBox 4">
            <a:extLst>
              <a:ext uri="{FF2B5EF4-FFF2-40B4-BE49-F238E27FC236}">
                <a16:creationId xmlns:a16="http://schemas.microsoft.com/office/drawing/2014/main" id="{2BAB72BF-F15C-4043-BF40-8F698425A5BB}"/>
              </a:ext>
            </a:extLst>
          </p:cNvPr>
          <p:cNvSpPr txBox="1"/>
          <p:nvPr/>
        </p:nvSpPr>
        <p:spPr>
          <a:xfrm>
            <a:off x="4258932" y="1747848"/>
            <a:ext cx="2252951" cy="1569660"/>
          </a:xfrm>
          <a:prstGeom prst="rect">
            <a:avLst/>
          </a:prstGeom>
          <a:noFill/>
        </p:spPr>
        <p:txBody>
          <a:bodyPr wrap="square" rtlCol="1">
            <a:spAutoFit/>
          </a:bodyPr>
          <a:lstStyle/>
          <a:p>
            <a:pPr algn="ctr"/>
            <a:r>
              <a:rPr lang="he-IL" sz="3800" dirty="0">
                <a:latin typeface="Guttman Adii" panose="02010401010101010101" pitchFamily="2" charset="-79"/>
                <a:cs typeface="Guttman Adii" panose="02010401010101010101" pitchFamily="2" charset="-79"/>
              </a:rPr>
              <a:t>פרעה</a:t>
            </a:r>
          </a:p>
          <a:p>
            <a:pPr algn="ctr"/>
            <a:r>
              <a:rPr lang="he-IL" sz="3800" dirty="0">
                <a:latin typeface="Guttman Adii" panose="02010401010101010101" pitchFamily="2" charset="-79"/>
                <a:cs typeface="Guttman Adii" panose="02010401010101010101" pitchFamily="2" charset="-79"/>
              </a:rPr>
              <a:t>מלך מצרים</a:t>
            </a:r>
          </a:p>
          <a:p>
            <a:pPr algn="ctr"/>
            <a:r>
              <a:rPr lang="he-IL" sz="2000" dirty="0">
                <a:latin typeface="Guttman Adii" panose="02010401010101010101" pitchFamily="2" charset="-79"/>
                <a:cs typeface="Guttman Adii" panose="02010401010101010101" pitchFamily="2" charset="-79"/>
              </a:rPr>
              <a:t>(פרק </a:t>
            </a:r>
            <a:r>
              <a:rPr lang="he-IL" sz="2000" dirty="0" err="1">
                <a:latin typeface="Guttman Adii" panose="02010401010101010101" pitchFamily="2" charset="-79"/>
                <a:cs typeface="Guttman Adii" panose="02010401010101010101" pitchFamily="2" charset="-79"/>
              </a:rPr>
              <a:t>יב</a:t>
            </a:r>
            <a:r>
              <a:rPr lang="he-IL" sz="2000" dirty="0">
                <a:latin typeface="Guttman Adii" panose="02010401010101010101" pitchFamily="2" charset="-79"/>
                <a:cs typeface="Guttman Adii" panose="02010401010101010101" pitchFamily="2" charset="-79"/>
              </a:rPr>
              <a:t>)</a:t>
            </a:r>
          </a:p>
        </p:txBody>
      </p:sp>
      <p:sp>
        <p:nvSpPr>
          <p:cNvPr id="6" name="TextBox 5">
            <a:extLst>
              <a:ext uri="{FF2B5EF4-FFF2-40B4-BE49-F238E27FC236}">
                <a16:creationId xmlns:a16="http://schemas.microsoft.com/office/drawing/2014/main" id="{7EF63D52-AAC2-42C0-8358-DF45D4F38192}"/>
              </a:ext>
            </a:extLst>
          </p:cNvPr>
          <p:cNvSpPr txBox="1"/>
          <p:nvPr/>
        </p:nvSpPr>
        <p:spPr>
          <a:xfrm>
            <a:off x="7392318" y="1972638"/>
            <a:ext cx="4359007" cy="2015936"/>
          </a:xfrm>
          <a:prstGeom prst="rect">
            <a:avLst/>
          </a:prstGeom>
          <a:noFill/>
          <a:ln w="57150">
            <a:solidFill>
              <a:srgbClr val="0070C0"/>
            </a:solidFill>
          </a:ln>
        </p:spPr>
        <p:txBody>
          <a:bodyPr wrap="square" rtlCol="1">
            <a:spAutoFit/>
          </a:bodyPr>
          <a:lstStyle/>
          <a:p>
            <a:pPr algn="ctr"/>
            <a:r>
              <a:rPr lang="he-IL" sz="3200" dirty="0">
                <a:solidFill>
                  <a:srgbClr val="0070C0"/>
                </a:solidFill>
                <a:latin typeface="Guttman Adii" panose="02010401010101010101" pitchFamily="2" charset="-79"/>
                <a:cs typeface="Guttman Adii" panose="02010401010101010101" pitchFamily="2" charset="-79"/>
              </a:rPr>
              <a:t>נלחם בארבעת המלכים</a:t>
            </a:r>
          </a:p>
          <a:p>
            <a:pPr algn="ctr"/>
            <a:r>
              <a:rPr lang="he-IL" sz="2400" dirty="0">
                <a:solidFill>
                  <a:srgbClr val="0070C0"/>
                </a:solidFill>
                <a:latin typeface="Guttman Adii" panose="02010401010101010101" pitchFamily="2" charset="-79"/>
                <a:cs typeface="Guttman Adii" panose="02010401010101010101" pitchFamily="2" charset="-79"/>
              </a:rPr>
              <a:t>(עילם, גויים, שנער, אלסר)</a:t>
            </a:r>
          </a:p>
          <a:p>
            <a:pPr algn="ctr"/>
            <a:r>
              <a:rPr lang="he-IL" sz="3200" dirty="0">
                <a:solidFill>
                  <a:srgbClr val="0070C0"/>
                </a:solidFill>
                <a:latin typeface="Guttman Adii" panose="02010401010101010101" pitchFamily="2" charset="-79"/>
                <a:cs typeface="Guttman Adii" panose="02010401010101010101" pitchFamily="2" charset="-79"/>
              </a:rPr>
              <a:t>שלקחו בשבי את לוט</a:t>
            </a:r>
          </a:p>
          <a:p>
            <a:pPr algn="ctr"/>
            <a:r>
              <a:rPr lang="he-IL" sz="3200" dirty="0">
                <a:solidFill>
                  <a:srgbClr val="0070C0"/>
                </a:solidFill>
                <a:latin typeface="Guttman Adii" panose="02010401010101010101" pitchFamily="2" charset="-79"/>
                <a:cs typeface="Guttman Adii" panose="02010401010101010101" pitchFamily="2" charset="-79"/>
              </a:rPr>
              <a:t>ואנשי סדום </a:t>
            </a:r>
            <a:r>
              <a:rPr lang="he-IL" sz="2400" dirty="0">
                <a:solidFill>
                  <a:srgbClr val="0070C0"/>
                </a:solidFill>
                <a:latin typeface="Guttman Adii" panose="02010401010101010101" pitchFamily="2" charset="-79"/>
                <a:cs typeface="Guttman Adii" panose="02010401010101010101" pitchFamily="2" charset="-79"/>
              </a:rPr>
              <a:t>(פרק יד) </a:t>
            </a:r>
            <a:r>
              <a:rPr lang="en-US" sz="2400" dirty="0">
                <a:solidFill>
                  <a:srgbClr val="0070C0"/>
                </a:solidFill>
                <a:latin typeface="Guttman Adii" panose="02010401010101010101" pitchFamily="2" charset="-79"/>
                <a:cs typeface="Guttman Adii" panose="02010401010101010101" pitchFamily="2" charset="-79"/>
              </a:rPr>
              <a:t> </a:t>
            </a:r>
            <a:r>
              <a:rPr lang="en-US" sz="4800" dirty="0">
                <a:solidFill>
                  <a:srgbClr val="FF0000"/>
                </a:solidFill>
                <a:latin typeface="Guttman Adii" panose="02010401010101010101" pitchFamily="2" charset="-79"/>
                <a:cs typeface="Guttman Adii" panose="02010401010101010101" pitchFamily="2" charset="-79"/>
              </a:rPr>
              <a:t/>
            </a:r>
            <a:br>
              <a:rPr lang="en-US" sz="4800" dirty="0">
                <a:solidFill>
                  <a:srgbClr val="FF0000"/>
                </a:solidFill>
                <a:latin typeface="Guttman Adii" panose="02010401010101010101" pitchFamily="2" charset="-79"/>
                <a:cs typeface="Guttman Adii" panose="02010401010101010101" pitchFamily="2" charset="-79"/>
              </a:rPr>
            </a:br>
            <a:r>
              <a:rPr lang="he-IL" sz="100" dirty="0">
                <a:solidFill>
                  <a:srgbClr val="FF0000"/>
                </a:solidFill>
                <a:latin typeface="Guttman Adii" panose="02010401010101010101" pitchFamily="2" charset="-79"/>
                <a:cs typeface="Guttman Adii" panose="02010401010101010101" pitchFamily="2" charset="-79"/>
              </a:rPr>
              <a:t> </a:t>
            </a:r>
            <a:endParaRPr lang="he-IL" sz="1200" dirty="0">
              <a:solidFill>
                <a:srgbClr val="FF0000"/>
              </a:solidFill>
              <a:latin typeface="Guttman Adii" panose="02010401010101010101" pitchFamily="2" charset="-79"/>
              <a:cs typeface="Guttman Adii" panose="02010401010101010101" pitchFamily="2" charset="-79"/>
            </a:endParaRPr>
          </a:p>
        </p:txBody>
      </p:sp>
      <p:sp>
        <p:nvSpPr>
          <p:cNvPr id="4" name="סוגר מסולסל שמאלי 3">
            <a:extLst>
              <a:ext uri="{FF2B5EF4-FFF2-40B4-BE49-F238E27FC236}">
                <a16:creationId xmlns:a16="http://schemas.microsoft.com/office/drawing/2014/main" id="{E5CBEAB2-343E-495C-B6FF-40FECBA5038D}"/>
              </a:ext>
            </a:extLst>
          </p:cNvPr>
          <p:cNvSpPr/>
          <p:nvPr/>
        </p:nvSpPr>
        <p:spPr>
          <a:xfrm rot="16200000">
            <a:off x="3580665" y="959110"/>
            <a:ext cx="565175" cy="5100810"/>
          </a:xfrm>
          <a:prstGeom prst="leftBrace">
            <a:avLst>
              <a:gd name="adj1" fmla="val 8333"/>
              <a:gd name="adj2" fmla="val 52707"/>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 name="TextBox 6">
            <a:extLst>
              <a:ext uri="{FF2B5EF4-FFF2-40B4-BE49-F238E27FC236}">
                <a16:creationId xmlns:a16="http://schemas.microsoft.com/office/drawing/2014/main" id="{1096E022-2AE3-4F6B-9172-12851245E7AF}"/>
              </a:ext>
            </a:extLst>
          </p:cNvPr>
          <p:cNvSpPr txBox="1"/>
          <p:nvPr/>
        </p:nvSpPr>
        <p:spPr>
          <a:xfrm>
            <a:off x="363557" y="4170881"/>
            <a:ext cx="6255749" cy="2200602"/>
          </a:xfrm>
          <a:prstGeom prst="rect">
            <a:avLst/>
          </a:prstGeom>
          <a:noFill/>
        </p:spPr>
        <p:txBody>
          <a:bodyPr wrap="square" rtlCol="1">
            <a:spAutoFit/>
          </a:bodyPr>
          <a:lstStyle/>
          <a:p>
            <a:pPr marL="342900" indent="-342900">
              <a:buFont typeface="Wingdings" panose="05000000000000000000" pitchFamily="2" charset="2"/>
              <a:buChar char="v"/>
            </a:pPr>
            <a:r>
              <a:rPr lang="he-IL" b="1" dirty="0">
                <a:solidFill>
                  <a:srgbClr val="7030A0"/>
                </a:solidFill>
                <a:latin typeface="Guttman Adii" panose="02010401010101010101" pitchFamily="2" charset="-79"/>
                <a:cs typeface="Guttman Adii" panose="02010401010101010101" pitchFamily="2" charset="-79"/>
              </a:rPr>
              <a:t>ירד לשני מקומות אלה בגלל הרעב בכנען</a:t>
            </a:r>
          </a:p>
          <a:p>
            <a:endParaRPr lang="he-IL" sz="1000" b="1" dirty="0">
              <a:solidFill>
                <a:srgbClr val="7030A0"/>
              </a:solidFill>
              <a:latin typeface="Guttman Adii" panose="02010401010101010101" pitchFamily="2" charset="-79"/>
              <a:cs typeface="Guttman Adii" panose="02010401010101010101" pitchFamily="2" charset="-79"/>
            </a:endParaRPr>
          </a:p>
          <a:p>
            <a:pPr marL="342900" indent="-342900">
              <a:buFont typeface="Wingdings" panose="05000000000000000000" pitchFamily="2" charset="2"/>
              <a:buChar char="v"/>
            </a:pPr>
            <a:r>
              <a:rPr lang="he-IL" b="1" dirty="0">
                <a:solidFill>
                  <a:srgbClr val="7030A0"/>
                </a:solidFill>
                <a:latin typeface="Guttman Adii" panose="02010401010101010101" pitchFamily="2" charset="-79"/>
                <a:cs typeface="Guttman Adii" panose="02010401010101010101" pitchFamily="2" charset="-79"/>
              </a:rPr>
              <a:t>בשני המקרים לקחו בכוח את שרה למלך (ללא התחשבות בטענת אברהם שהיא אחותו וממילא מן הנהוג לקבל את רשות האח)</a:t>
            </a:r>
          </a:p>
          <a:p>
            <a:endParaRPr lang="he-IL" sz="900" b="1" dirty="0">
              <a:solidFill>
                <a:srgbClr val="7030A0"/>
              </a:solidFill>
              <a:latin typeface="Guttman Adii" panose="02010401010101010101" pitchFamily="2" charset="-79"/>
              <a:cs typeface="Guttman Adii" panose="02010401010101010101" pitchFamily="2" charset="-79"/>
            </a:endParaRPr>
          </a:p>
          <a:p>
            <a:pPr marL="342900" indent="-342900">
              <a:buFont typeface="Wingdings" panose="05000000000000000000" pitchFamily="2" charset="2"/>
              <a:buChar char="v"/>
            </a:pPr>
            <a:r>
              <a:rPr lang="he-IL" b="1" dirty="0">
                <a:solidFill>
                  <a:srgbClr val="7030A0"/>
                </a:solidFill>
                <a:latin typeface="Guttman Adii" panose="02010401010101010101" pitchFamily="2" charset="-79"/>
                <a:cs typeface="Guttman Adii" panose="02010401010101010101" pitchFamily="2" charset="-79"/>
              </a:rPr>
              <a:t>בשני המקרים ה' גרם למלך להבין את טעותו </a:t>
            </a:r>
          </a:p>
          <a:p>
            <a:r>
              <a:rPr lang="he-IL" b="1" dirty="0">
                <a:solidFill>
                  <a:srgbClr val="7030A0"/>
                </a:solidFill>
                <a:latin typeface="Guttman Adii" panose="02010401010101010101" pitchFamily="2" charset="-79"/>
                <a:cs typeface="Guttman Adii" panose="02010401010101010101" pitchFamily="2" charset="-79"/>
              </a:rPr>
              <a:t>   (נגעים למצרים, התגלות לאבימלך בחלום הלילה ועצירת הלידות)</a:t>
            </a:r>
          </a:p>
          <a:p>
            <a:pPr marL="342900" indent="-342900">
              <a:buFont typeface="Wingdings" panose="05000000000000000000" pitchFamily="2" charset="2"/>
              <a:buChar char="v"/>
            </a:pPr>
            <a:endParaRPr lang="he-IL" sz="1000" b="1" dirty="0">
              <a:solidFill>
                <a:srgbClr val="7030A0"/>
              </a:solidFill>
              <a:latin typeface="Guttman Adii" panose="02010401010101010101" pitchFamily="2" charset="-79"/>
              <a:cs typeface="Guttman Adii" panose="02010401010101010101" pitchFamily="2" charset="-79"/>
            </a:endParaRPr>
          </a:p>
          <a:p>
            <a:pPr marL="342900" indent="-342900">
              <a:buFont typeface="Wingdings" panose="05000000000000000000" pitchFamily="2" charset="2"/>
              <a:buChar char="v"/>
            </a:pPr>
            <a:r>
              <a:rPr lang="he-IL" b="1" dirty="0">
                <a:solidFill>
                  <a:srgbClr val="7030A0"/>
                </a:solidFill>
                <a:latin typeface="Guttman Adii" panose="02010401010101010101" pitchFamily="2" charset="-79"/>
                <a:cs typeface="Guttman Adii" panose="02010401010101010101" pitchFamily="2" charset="-79"/>
              </a:rPr>
              <a:t>בשני המקרים יוצא עם רכוש גדול שקיבל מהמלך</a:t>
            </a:r>
          </a:p>
        </p:txBody>
      </p:sp>
      <p:sp>
        <p:nvSpPr>
          <p:cNvPr id="8" name="מלבן 7">
            <a:extLst>
              <a:ext uri="{FF2B5EF4-FFF2-40B4-BE49-F238E27FC236}">
                <a16:creationId xmlns:a16="http://schemas.microsoft.com/office/drawing/2014/main" id="{BF8CF0B1-A55E-419A-9301-113B41B311B4}"/>
              </a:ext>
            </a:extLst>
          </p:cNvPr>
          <p:cNvSpPr/>
          <p:nvPr/>
        </p:nvSpPr>
        <p:spPr>
          <a:xfrm>
            <a:off x="2092966" y="2979404"/>
            <a:ext cx="952505" cy="369332"/>
          </a:xfrm>
          <a:prstGeom prst="rect">
            <a:avLst/>
          </a:prstGeom>
        </p:spPr>
        <p:txBody>
          <a:bodyPr wrap="square">
            <a:spAutoFit/>
          </a:bodyPr>
          <a:lstStyle/>
          <a:p>
            <a:pPr algn="ctr"/>
            <a:r>
              <a:rPr lang="he-IL" dirty="0">
                <a:latin typeface="Guttman Adii" panose="02010401010101010101" pitchFamily="2" charset="-79"/>
                <a:cs typeface="Guttman Adii" panose="02010401010101010101" pitchFamily="2" charset="-79"/>
              </a:rPr>
              <a:t>(פרק כ)</a:t>
            </a:r>
          </a:p>
        </p:txBody>
      </p:sp>
      <p:sp>
        <p:nvSpPr>
          <p:cNvPr id="9" name="TextBox 8">
            <a:extLst>
              <a:ext uri="{FF2B5EF4-FFF2-40B4-BE49-F238E27FC236}">
                <a16:creationId xmlns:a16="http://schemas.microsoft.com/office/drawing/2014/main" id="{E590AF67-FCF2-4A48-B3FD-7365F079D54F}"/>
              </a:ext>
            </a:extLst>
          </p:cNvPr>
          <p:cNvSpPr txBox="1"/>
          <p:nvPr/>
        </p:nvSpPr>
        <p:spPr>
          <a:xfrm>
            <a:off x="7392318" y="4355546"/>
            <a:ext cx="4359007" cy="1831271"/>
          </a:xfrm>
          <a:prstGeom prst="rect">
            <a:avLst/>
          </a:prstGeom>
          <a:noFill/>
          <a:ln w="57150">
            <a:solidFill>
              <a:schemeClr val="accent2">
                <a:lumMod val="75000"/>
              </a:schemeClr>
            </a:solidFill>
          </a:ln>
        </p:spPr>
        <p:txBody>
          <a:bodyPr wrap="square" rtlCol="1">
            <a:spAutoFit/>
          </a:bodyPr>
          <a:lstStyle/>
          <a:p>
            <a:pPr algn="ctr"/>
            <a:r>
              <a:rPr lang="he-IL" sz="2800" dirty="0">
                <a:solidFill>
                  <a:schemeClr val="accent2"/>
                </a:solidFill>
                <a:latin typeface="Guttman Adii" panose="02010401010101010101" pitchFamily="2" charset="-79"/>
                <a:cs typeface="Guttman Adii" panose="02010401010101010101" pitchFamily="2" charset="-79"/>
              </a:rPr>
              <a:t>מנהל משא ומתן </a:t>
            </a:r>
          </a:p>
          <a:p>
            <a:pPr algn="ctr"/>
            <a:r>
              <a:rPr lang="he-IL" sz="2800" dirty="0">
                <a:solidFill>
                  <a:schemeClr val="accent2"/>
                </a:solidFill>
                <a:latin typeface="Guttman Adii" panose="02010401010101010101" pitchFamily="2" charset="-79"/>
                <a:cs typeface="Guttman Adii" panose="02010401010101010101" pitchFamily="2" charset="-79"/>
              </a:rPr>
              <a:t>מנומס אך החלטי</a:t>
            </a:r>
          </a:p>
          <a:p>
            <a:pPr algn="ctr"/>
            <a:r>
              <a:rPr lang="he-IL" sz="2800" dirty="0">
                <a:solidFill>
                  <a:schemeClr val="accent2"/>
                </a:solidFill>
                <a:latin typeface="Guttman Adii" panose="02010401010101010101" pitchFamily="2" charset="-79"/>
                <a:cs typeface="Guttman Adii" panose="02010401010101010101" pitchFamily="2" charset="-79"/>
              </a:rPr>
              <a:t>מול בני חת (ועפרון) </a:t>
            </a:r>
          </a:p>
          <a:p>
            <a:pPr algn="ctr"/>
            <a:r>
              <a:rPr lang="he-IL" sz="2800" dirty="0">
                <a:solidFill>
                  <a:schemeClr val="accent2"/>
                </a:solidFill>
                <a:latin typeface="Guttman Adii" panose="02010401010101010101" pitchFamily="2" charset="-79"/>
                <a:cs typeface="Guttman Adii" panose="02010401010101010101" pitchFamily="2" charset="-79"/>
              </a:rPr>
              <a:t>לקבלת מערת המכפלה </a:t>
            </a:r>
            <a:r>
              <a:rPr lang="he-IL" sz="2000" dirty="0">
                <a:solidFill>
                  <a:schemeClr val="accent2"/>
                </a:solidFill>
                <a:latin typeface="Guttman Adii" panose="02010401010101010101" pitchFamily="2" charset="-79"/>
                <a:cs typeface="Guttman Adii" panose="02010401010101010101" pitchFamily="2" charset="-79"/>
              </a:rPr>
              <a:t>(פרק </a:t>
            </a:r>
            <a:r>
              <a:rPr lang="he-IL" sz="2000" dirty="0" err="1">
                <a:solidFill>
                  <a:schemeClr val="accent2"/>
                </a:solidFill>
                <a:latin typeface="Guttman Adii" panose="02010401010101010101" pitchFamily="2" charset="-79"/>
                <a:cs typeface="Guttman Adii" panose="02010401010101010101" pitchFamily="2" charset="-79"/>
              </a:rPr>
              <a:t>כג</a:t>
            </a:r>
            <a:r>
              <a:rPr lang="he-IL" sz="2000" dirty="0">
                <a:solidFill>
                  <a:schemeClr val="accent2"/>
                </a:solidFill>
                <a:latin typeface="Guttman Adii" panose="02010401010101010101" pitchFamily="2" charset="-79"/>
                <a:cs typeface="Guttman Adii" panose="02010401010101010101" pitchFamily="2" charset="-79"/>
              </a:rPr>
              <a:t>) </a:t>
            </a:r>
            <a:r>
              <a:rPr lang="en-US" sz="2000" dirty="0">
                <a:solidFill>
                  <a:schemeClr val="accent2"/>
                </a:solidFill>
                <a:latin typeface="Guttman Adii" panose="02010401010101010101" pitchFamily="2" charset="-79"/>
                <a:cs typeface="Guttman Adii" panose="02010401010101010101" pitchFamily="2" charset="-79"/>
              </a:rPr>
              <a:t> </a:t>
            </a:r>
            <a:r>
              <a:rPr lang="en-US" sz="4800" dirty="0">
                <a:solidFill>
                  <a:srgbClr val="FF0000"/>
                </a:solidFill>
                <a:latin typeface="Guttman Adii" panose="02010401010101010101" pitchFamily="2" charset="-79"/>
                <a:cs typeface="Guttman Adii" panose="02010401010101010101" pitchFamily="2" charset="-79"/>
              </a:rPr>
              <a:t/>
            </a:r>
            <a:br>
              <a:rPr lang="en-US" sz="4800" dirty="0">
                <a:solidFill>
                  <a:srgbClr val="FF0000"/>
                </a:solidFill>
                <a:latin typeface="Guttman Adii" panose="02010401010101010101" pitchFamily="2" charset="-79"/>
                <a:cs typeface="Guttman Adii" panose="02010401010101010101" pitchFamily="2" charset="-79"/>
              </a:rPr>
            </a:br>
            <a:r>
              <a:rPr lang="he-IL" sz="100" dirty="0">
                <a:solidFill>
                  <a:srgbClr val="FF0000"/>
                </a:solidFill>
                <a:latin typeface="Guttman Adii" panose="02010401010101010101" pitchFamily="2" charset="-79"/>
                <a:cs typeface="Guttman Adii" panose="02010401010101010101" pitchFamily="2" charset="-79"/>
              </a:rPr>
              <a:t> </a:t>
            </a:r>
            <a:endParaRPr lang="he-IL" sz="1200" dirty="0">
              <a:solidFill>
                <a:srgbClr val="FF0000"/>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181071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2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2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7"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C208D0-8C1A-4FFD-9E7B-DB00031D86CE}"/>
              </a:ext>
            </a:extLst>
          </p:cNvPr>
          <p:cNvSpPr txBox="1"/>
          <p:nvPr/>
        </p:nvSpPr>
        <p:spPr>
          <a:xfrm>
            <a:off x="9122795" y="4032809"/>
            <a:ext cx="3199061" cy="1677382"/>
          </a:xfrm>
          <a:prstGeom prst="rect">
            <a:avLst/>
          </a:prstGeom>
          <a:noFill/>
        </p:spPr>
        <p:txBody>
          <a:bodyPr wrap="square" rtlCol="1">
            <a:spAutoFit/>
          </a:bodyPr>
          <a:lstStyle/>
          <a:p>
            <a:pPr algn="ctr"/>
            <a:r>
              <a:rPr lang="he-IL" sz="3200" dirty="0">
                <a:solidFill>
                  <a:schemeClr val="accent1"/>
                </a:solidFill>
                <a:latin typeface="Guttman Adii" panose="02010401010101010101" pitchFamily="2" charset="-79"/>
                <a:cs typeface="Guttman Adii" panose="02010401010101010101" pitchFamily="2" charset="-79"/>
              </a:rPr>
              <a:t> הבריאה </a:t>
            </a:r>
          </a:p>
          <a:p>
            <a:pPr algn="ctr"/>
            <a:r>
              <a:rPr lang="he-IL" sz="3200" dirty="0">
                <a:solidFill>
                  <a:schemeClr val="accent1"/>
                </a:solidFill>
                <a:latin typeface="Guttman Adii" panose="02010401010101010101" pitchFamily="2" charset="-79"/>
                <a:cs typeface="Guttman Adii" panose="02010401010101010101" pitchFamily="2" charset="-79"/>
              </a:rPr>
              <a:t>ותחילת האנושות</a:t>
            </a:r>
          </a:p>
          <a:p>
            <a:pPr algn="ctr"/>
            <a:endParaRPr lang="he-IL" sz="1200" dirty="0">
              <a:solidFill>
                <a:schemeClr val="accent1"/>
              </a:solidFill>
              <a:latin typeface="Guttman Adii" panose="02010401010101010101" pitchFamily="2" charset="-79"/>
              <a:cs typeface="Guttman Adii" panose="02010401010101010101" pitchFamily="2" charset="-79"/>
            </a:endParaRPr>
          </a:p>
          <a:p>
            <a:pPr algn="ctr"/>
            <a:r>
              <a:rPr lang="he-IL" sz="2400" b="1" dirty="0">
                <a:solidFill>
                  <a:schemeClr val="accent1"/>
                </a:solidFill>
                <a:latin typeface="Guttman Adii" panose="02010401010101010101" pitchFamily="2" charset="-79"/>
                <a:cs typeface="Guttman Adii" panose="02010401010101010101" pitchFamily="2" charset="-79"/>
              </a:rPr>
              <a:t>(בראשית, נח)</a:t>
            </a:r>
          </a:p>
          <a:p>
            <a:pPr algn="ctr"/>
            <a:endParaRPr lang="he-IL" sz="300" b="1" spc="-400" dirty="0">
              <a:solidFill>
                <a:schemeClr val="accent1"/>
              </a:solidFill>
              <a:latin typeface="Guttman Adii" panose="02010401010101010101" pitchFamily="2" charset="-79"/>
              <a:cs typeface="Guttman Adii" panose="02010401010101010101" pitchFamily="2" charset="-79"/>
            </a:endParaRPr>
          </a:p>
        </p:txBody>
      </p:sp>
      <p:sp>
        <p:nvSpPr>
          <p:cNvPr id="3" name="TextBox 2">
            <a:extLst>
              <a:ext uri="{FF2B5EF4-FFF2-40B4-BE49-F238E27FC236}">
                <a16:creationId xmlns:a16="http://schemas.microsoft.com/office/drawing/2014/main" id="{A4D2243C-3E14-495A-95C9-3FC656C10590}"/>
              </a:ext>
            </a:extLst>
          </p:cNvPr>
          <p:cNvSpPr txBox="1"/>
          <p:nvPr/>
        </p:nvSpPr>
        <p:spPr>
          <a:xfrm>
            <a:off x="4337896" y="3797917"/>
            <a:ext cx="2236424" cy="1661993"/>
          </a:xfrm>
          <a:prstGeom prst="rect">
            <a:avLst/>
          </a:prstGeom>
          <a:noFill/>
        </p:spPr>
        <p:txBody>
          <a:bodyPr wrap="square" rtlCol="1">
            <a:spAutoFit/>
          </a:bodyPr>
          <a:lstStyle/>
          <a:p>
            <a:pPr algn="ctr"/>
            <a:r>
              <a:rPr lang="he-IL" sz="2400" dirty="0">
                <a:solidFill>
                  <a:schemeClr val="accent2"/>
                </a:solidFill>
                <a:latin typeface="Guttman Adii" panose="02010401010101010101" pitchFamily="2" charset="-79"/>
                <a:cs typeface="Guttman Adii" panose="02010401010101010101" pitchFamily="2" charset="-79"/>
              </a:rPr>
              <a:t> </a:t>
            </a:r>
          </a:p>
          <a:p>
            <a:pPr algn="ctr"/>
            <a:r>
              <a:rPr lang="he-IL" sz="3600" b="1" dirty="0">
                <a:solidFill>
                  <a:schemeClr val="accent2"/>
                </a:solidFill>
                <a:latin typeface="Guttman Adii" panose="02010401010101010101" pitchFamily="2" charset="-79"/>
                <a:cs typeface="Guttman Adii" panose="02010401010101010101" pitchFamily="2" charset="-79"/>
              </a:rPr>
              <a:t>יצחק</a:t>
            </a:r>
          </a:p>
          <a:p>
            <a:pPr algn="ctr"/>
            <a:endParaRPr lang="he-IL" sz="1400" spc="-400" dirty="0">
              <a:solidFill>
                <a:schemeClr val="accent2"/>
              </a:solidFill>
              <a:latin typeface="Guttman Adii" panose="02010401010101010101" pitchFamily="2" charset="-79"/>
              <a:cs typeface="Guttman Adii" panose="02010401010101010101" pitchFamily="2" charset="-79"/>
            </a:endParaRPr>
          </a:p>
          <a:p>
            <a:pPr algn="ctr"/>
            <a:r>
              <a:rPr lang="he-IL" sz="2400" dirty="0">
                <a:solidFill>
                  <a:schemeClr val="accent2"/>
                </a:solidFill>
                <a:latin typeface="Guttman Adii" panose="02010401010101010101" pitchFamily="2" charset="-79"/>
                <a:cs typeface="Guttman Adii" panose="02010401010101010101" pitchFamily="2" charset="-79"/>
              </a:rPr>
              <a:t>(</a:t>
            </a:r>
            <a:r>
              <a:rPr lang="he-IL" sz="2800" b="1" dirty="0">
                <a:solidFill>
                  <a:schemeClr val="accent2"/>
                </a:solidFill>
                <a:latin typeface="Guttman Adii" panose="02010401010101010101" pitchFamily="2" charset="-79"/>
                <a:cs typeface="Guttman Adii" panose="02010401010101010101" pitchFamily="2" charset="-79"/>
              </a:rPr>
              <a:t>תולדות</a:t>
            </a:r>
            <a:r>
              <a:rPr lang="he-IL" sz="2400" dirty="0">
                <a:solidFill>
                  <a:schemeClr val="accent2"/>
                </a:solidFill>
                <a:latin typeface="Guttman Adii" panose="02010401010101010101" pitchFamily="2" charset="-79"/>
                <a:cs typeface="Guttman Adii" panose="02010401010101010101" pitchFamily="2" charset="-79"/>
              </a:rPr>
              <a:t>)</a:t>
            </a:r>
          </a:p>
        </p:txBody>
      </p:sp>
      <p:sp>
        <p:nvSpPr>
          <p:cNvPr id="4" name="TextBox 3">
            <a:extLst>
              <a:ext uri="{FF2B5EF4-FFF2-40B4-BE49-F238E27FC236}">
                <a16:creationId xmlns:a16="http://schemas.microsoft.com/office/drawing/2014/main" id="{ACB6A4B7-43C3-4A57-8C8D-E13FBC135CF8}"/>
              </a:ext>
            </a:extLst>
          </p:cNvPr>
          <p:cNvSpPr txBox="1"/>
          <p:nvPr/>
        </p:nvSpPr>
        <p:spPr>
          <a:xfrm>
            <a:off x="6261489" y="3796860"/>
            <a:ext cx="3199062" cy="2339102"/>
          </a:xfrm>
          <a:prstGeom prst="rect">
            <a:avLst/>
          </a:prstGeom>
          <a:noFill/>
        </p:spPr>
        <p:txBody>
          <a:bodyPr wrap="square" rtlCol="1">
            <a:spAutoFit/>
          </a:bodyPr>
          <a:lstStyle/>
          <a:p>
            <a:pPr algn="ctr"/>
            <a:r>
              <a:rPr lang="he-IL" sz="1400" dirty="0">
                <a:solidFill>
                  <a:srgbClr val="00B050"/>
                </a:solidFill>
                <a:latin typeface="Guttman Adii" panose="02010401010101010101" pitchFamily="2" charset="-79"/>
                <a:cs typeface="Guttman Adii" panose="02010401010101010101" pitchFamily="2" charset="-79"/>
              </a:rPr>
              <a:t> </a:t>
            </a:r>
            <a:endParaRPr lang="he-IL" sz="4000" dirty="0">
              <a:solidFill>
                <a:srgbClr val="00B050"/>
              </a:solidFill>
              <a:latin typeface="Guttman Adii" panose="02010401010101010101" pitchFamily="2" charset="-79"/>
              <a:cs typeface="Guttman Adii" panose="02010401010101010101" pitchFamily="2" charset="-79"/>
            </a:endParaRPr>
          </a:p>
          <a:p>
            <a:pPr algn="ctr"/>
            <a:endParaRPr lang="he-IL" sz="1200" dirty="0">
              <a:solidFill>
                <a:srgbClr val="00B050"/>
              </a:solidFill>
              <a:latin typeface="Guttman Adii" panose="02010401010101010101" pitchFamily="2" charset="-79"/>
              <a:cs typeface="Guttman Adii" panose="02010401010101010101" pitchFamily="2" charset="-79"/>
            </a:endParaRPr>
          </a:p>
          <a:p>
            <a:pPr algn="ctr"/>
            <a:r>
              <a:rPr lang="he-IL" sz="3200" dirty="0">
                <a:solidFill>
                  <a:srgbClr val="00B050"/>
                </a:solidFill>
                <a:latin typeface="Guttman Adii" panose="02010401010101010101" pitchFamily="2" charset="-79"/>
                <a:cs typeface="Guttman Adii" panose="02010401010101010101" pitchFamily="2" charset="-79"/>
              </a:rPr>
              <a:t>אברהם</a:t>
            </a:r>
          </a:p>
          <a:p>
            <a:pPr algn="ctr"/>
            <a:endParaRPr lang="he-IL" sz="1600" b="1" dirty="0">
              <a:solidFill>
                <a:srgbClr val="00B050"/>
              </a:solidFill>
              <a:latin typeface="Guttman Adii" panose="02010401010101010101" pitchFamily="2" charset="-79"/>
              <a:cs typeface="Guttman Adii" panose="02010401010101010101" pitchFamily="2" charset="-79"/>
            </a:endParaRPr>
          </a:p>
          <a:p>
            <a:pPr algn="ctr"/>
            <a:r>
              <a:rPr lang="he-IL" sz="2400" b="1" dirty="0">
                <a:solidFill>
                  <a:srgbClr val="00B050"/>
                </a:solidFill>
                <a:latin typeface="Guttman Adii" panose="02010401010101010101" pitchFamily="2" charset="-79"/>
                <a:cs typeface="Guttman Adii" panose="02010401010101010101" pitchFamily="2" charset="-79"/>
              </a:rPr>
              <a:t>(לך-לך</a:t>
            </a:r>
          </a:p>
          <a:p>
            <a:pPr algn="ctr"/>
            <a:r>
              <a:rPr lang="he-IL" sz="2400" b="1" dirty="0">
                <a:solidFill>
                  <a:srgbClr val="00B050"/>
                </a:solidFill>
                <a:latin typeface="Guttman Adii" panose="02010401010101010101" pitchFamily="2" charset="-79"/>
                <a:cs typeface="Guttman Adii" panose="02010401010101010101" pitchFamily="2" charset="-79"/>
              </a:rPr>
              <a:t>וירא, </a:t>
            </a:r>
          </a:p>
          <a:p>
            <a:pPr algn="ctr"/>
            <a:r>
              <a:rPr lang="he-IL" sz="2400" b="1" dirty="0">
                <a:solidFill>
                  <a:srgbClr val="00B050"/>
                </a:solidFill>
                <a:latin typeface="Guttman Adii" panose="02010401010101010101" pitchFamily="2" charset="-79"/>
                <a:cs typeface="Guttman Adii" panose="02010401010101010101" pitchFamily="2" charset="-79"/>
              </a:rPr>
              <a:t>חיי שרה)</a:t>
            </a:r>
          </a:p>
        </p:txBody>
      </p:sp>
      <p:sp>
        <p:nvSpPr>
          <p:cNvPr id="5" name="TextBox 4">
            <a:extLst>
              <a:ext uri="{FF2B5EF4-FFF2-40B4-BE49-F238E27FC236}">
                <a16:creationId xmlns:a16="http://schemas.microsoft.com/office/drawing/2014/main" id="{E1FBBDA8-8FAC-447C-9D34-17BDBA87EC19}"/>
              </a:ext>
            </a:extLst>
          </p:cNvPr>
          <p:cNvSpPr txBox="1"/>
          <p:nvPr/>
        </p:nvSpPr>
        <p:spPr>
          <a:xfrm>
            <a:off x="2073408" y="3583654"/>
            <a:ext cx="2435474" cy="1877437"/>
          </a:xfrm>
          <a:prstGeom prst="rect">
            <a:avLst/>
          </a:prstGeom>
          <a:noFill/>
        </p:spPr>
        <p:txBody>
          <a:bodyPr wrap="square" rtlCol="1">
            <a:spAutoFit/>
          </a:bodyPr>
          <a:lstStyle/>
          <a:p>
            <a:pPr algn="ctr"/>
            <a:endParaRPr lang="he-IL" sz="1200" spc="-400" dirty="0">
              <a:solidFill>
                <a:srgbClr val="FF0000"/>
              </a:solidFill>
              <a:latin typeface="Guttman Adii" panose="02010401010101010101" pitchFamily="2" charset="-79"/>
              <a:cs typeface="Guttman Adii" panose="02010401010101010101" pitchFamily="2" charset="-79"/>
            </a:endParaRPr>
          </a:p>
          <a:p>
            <a:pPr algn="ctr"/>
            <a:r>
              <a:rPr lang="he-IL" sz="2400" dirty="0">
                <a:solidFill>
                  <a:schemeClr val="accent2">
                    <a:lumMod val="75000"/>
                  </a:schemeClr>
                </a:solidFill>
                <a:latin typeface="Guttman Adii" panose="02010401010101010101" pitchFamily="2" charset="-79"/>
                <a:cs typeface="Guttman Adii" panose="02010401010101010101" pitchFamily="2" charset="-79"/>
              </a:rPr>
              <a:t> </a:t>
            </a:r>
          </a:p>
          <a:p>
            <a:pPr algn="ctr"/>
            <a:r>
              <a:rPr lang="he-IL" sz="3600" dirty="0">
                <a:solidFill>
                  <a:schemeClr val="accent2">
                    <a:lumMod val="75000"/>
                  </a:schemeClr>
                </a:solidFill>
                <a:latin typeface="Guttman Adii" panose="02010401010101010101" pitchFamily="2" charset="-79"/>
                <a:cs typeface="Guttman Adii" panose="02010401010101010101" pitchFamily="2" charset="-79"/>
              </a:rPr>
              <a:t>יעקב</a:t>
            </a:r>
          </a:p>
          <a:p>
            <a:pPr algn="ctr"/>
            <a:endParaRPr lang="he-IL" sz="200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2400" b="1" dirty="0">
                <a:solidFill>
                  <a:schemeClr val="accent2">
                    <a:lumMod val="75000"/>
                  </a:schemeClr>
                </a:solidFill>
                <a:latin typeface="Guttman Adii" panose="02010401010101010101" pitchFamily="2" charset="-79"/>
                <a:cs typeface="Guttman Adii" panose="02010401010101010101" pitchFamily="2" charset="-79"/>
              </a:rPr>
              <a:t>(ויצא, וישלח וישב)</a:t>
            </a:r>
          </a:p>
        </p:txBody>
      </p:sp>
      <p:sp>
        <p:nvSpPr>
          <p:cNvPr id="6" name="TextBox 5">
            <a:extLst>
              <a:ext uri="{FF2B5EF4-FFF2-40B4-BE49-F238E27FC236}">
                <a16:creationId xmlns:a16="http://schemas.microsoft.com/office/drawing/2014/main" id="{5875AEFA-C877-4784-A5FD-C6108214AFB9}"/>
              </a:ext>
            </a:extLst>
          </p:cNvPr>
          <p:cNvSpPr txBox="1"/>
          <p:nvPr/>
        </p:nvSpPr>
        <p:spPr>
          <a:xfrm>
            <a:off x="-122941" y="4305748"/>
            <a:ext cx="2236424" cy="1477328"/>
          </a:xfrm>
          <a:prstGeom prst="rect">
            <a:avLst/>
          </a:prstGeom>
          <a:noFill/>
        </p:spPr>
        <p:txBody>
          <a:bodyPr wrap="square" rtlCol="1">
            <a:spAutoFit/>
          </a:bodyPr>
          <a:lstStyle/>
          <a:p>
            <a:pPr algn="ctr"/>
            <a:r>
              <a:rPr lang="he-IL" sz="3200" dirty="0">
                <a:solidFill>
                  <a:srgbClr val="FF0000"/>
                </a:solidFill>
                <a:latin typeface="Guttman Adii" panose="02010401010101010101" pitchFamily="2" charset="-79"/>
                <a:cs typeface="Guttman Adii" panose="02010401010101010101" pitchFamily="2" charset="-79"/>
              </a:rPr>
              <a:t>יוסף ואחיו</a:t>
            </a:r>
          </a:p>
          <a:p>
            <a:pPr algn="ctr"/>
            <a:endParaRPr lang="he-IL" sz="1000" dirty="0">
              <a:solidFill>
                <a:srgbClr val="FF0000"/>
              </a:solidFill>
              <a:latin typeface="Guttman Adii" panose="02010401010101010101" pitchFamily="2" charset="-79"/>
              <a:cs typeface="Guttman Adii" panose="02010401010101010101" pitchFamily="2" charset="-79"/>
            </a:endParaRPr>
          </a:p>
          <a:p>
            <a:pPr algn="ctr"/>
            <a:r>
              <a:rPr lang="he-IL" sz="2400" dirty="0">
                <a:solidFill>
                  <a:srgbClr val="FF0000"/>
                </a:solidFill>
                <a:latin typeface="Guttman Adii" panose="02010401010101010101" pitchFamily="2" charset="-79"/>
                <a:cs typeface="Guttman Adii" panose="02010401010101010101" pitchFamily="2" charset="-79"/>
              </a:rPr>
              <a:t>(וישב, מקץ</a:t>
            </a:r>
          </a:p>
          <a:p>
            <a:pPr algn="ctr"/>
            <a:r>
              <a:rPr lang="he-IL" sz="2400" dirty="0" err="1">
                <a:solidFill>
                  <a:srgbClr val="FF0000"/>
                </a:solidFill>
                <a:latin typeface="Guttman Adii" panose="02010401010101010101" pitchFamily="2" charset="-79"/>
                <a:cs typeface="Guttman Adii" panose="02010401010101010101" pitchFamily="2" charset="-79"/>
              </a:rPr>
              <a:t>ויגש</a:t>
            </a:r>
            <a:r>
              <a:rPr lang="he-IL" sz="2400" dirty="0">
                <a:solidFill>
                  <a:srgbClr val="FF0000"/>
                </a:solidFill>
                <a:latin typeface="Guttman Adii" panose="02010401010101010101" pitchFamily="2" charset="-79"/>
                <a:cs typeface="Guttman Adii" panose="02010401010101010101" pitchFamily="2" charset="-79"/>
              </a:rPr>
              <a:t>, ויחי)</a:t>
            </a:r>
          </a:p>
        </p:txBody>
      </p:sp>
      <p:sp>
        <p:nvSpPr>
          <p:cNvPr id="7" name="TextBox 6">
            <a:extLst>
              <a:ext uri="{FF2B5EF4-FFF2-40B4-BE49-F238E27FC236}">
                <a16:creationId xmlns:a16="http://schemas.microsoft.com/office/drawing/2014/main" id="{18D8E790-609E-48AB-88B6-F2BFC4F0B65C}"/>
              </a:ext>
            </a:extLst>
          </p:cNvPr>
          <p:cNvSpPr txBox="1"/>
          <p:nvPr/>
        </p:nvSpPr>
        <p:spPr>
          <a:xfrm>
            <a:off x="958467" y="275561"/>
            <a:ext cx="10983817" cy="1323439"/>
          </a:xfrm>
          <a:prstGeom prst="rect">
            <a:avLst/>
          </a:prstGeom>
          <a:noFill/>
        </p:spPr>
        <p:txBody>
          <a:bodyPr wrap="square" rtlCol="1">
            <a:spAutoFit/>
          </a:bodyPr>
          <a:lstStyle/>
          <a:p>
            <a:pPr algn="ctr"/>
            <a:r>
              <a:rPr lang="he-IL" sz="6600" dirty="0">
                <a:latin typeface="Gill Sans MT" panose="020B0502020104020203" pitchFamily="34" charset="0"/>
                <a:cs typeface="Guttman Adii" panose="02010401010101010101" pitchFamily="2" charset="-79"/>
              </a:rPr>
              <a:t>נושאי החומש לפי </a:t>
            </a:r>
            <a:r>
              <a:rPr lang="he-IL" sz="8000" dirty="0">
                <a:solidFill>
                  <a:srgbClr val="FF0000"/>
                </a:solidFill>
                <a:latin typeface="Gill Sans MT" panose="020B0502020104020203" pitchFamily="34" charset="0"/>
                <a:cs typeface="Guttman Adii" panose="02010401010101010101" pitchFamily="2" charset="-79"/>
              </a:rPr>
              <a:t>פרשות</a:t>
            </a:r>
            <a:r>
              <a:rPr lang="he-IL" sz="6600" dirty="0">
                <a:latin typeface="Gill Sans MT" panose="020B0502020104020203" pitchFamily="34" charset="0"/>
                <a:cs typeface="Guttman Adii" panose="02010401010101010101" pitchFamily="2" charset="-79"/>
              </a:rPr>
              <a:t> </a:t>
            </a:r>
            <a:endParaRPr lang="he-IL" sz="1400" dirty="0">
              <a:latin typeface="Guttman Adii" panose="02010401010101010101" pitchFamily="2" charset="-79"/>
              <a:cs typeface="Guttman Adii" panose="02010401010101010101" pitchFamily="2" charset="-79"/>
            </a:endParaRPr>
          </a:p>
        </p:txBody>
      </p:sp>
      <p:cxnSp>
        <p:nvCxnSpPr>
          <p:cNvPr id="8" name="מחבר ישר 7">
            <a:extLst>
              <a:ext uri="{FF2B5EF4-FFF2-40B4-BE49-F238E27FC236}">
                <a16:creationId xmlns:a16="http://schemas.microsoft.com/office/drawing/2014/main" id="{16ED258A-4225-4BFE-8414-9B550BF270C3}"/>
              </a:ext>
            </a:extLst>
          </p:cNvPr>
          <p:cNvCxnSpPr>
            <a:cxnSpLocks/>
          </p:cNvCxnSpPr>
          <p:nvPr/>
        </p:nvCxnSpPr>
        <p:spPr>
          <a:xfrm>
            <a:off x="9951096" y="1671670"/>
            <a:ext cx="464143" cy="19119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97462269-88FF-4406-B507-70BF6ADA35B1}"/>
              </a:ext>
            </a:extLst>
          </p:cNvPr>
          <p:cNvCxnSpPr>
            <a:cxnSpLocks/>
          </p:cNvCxnSpPr>
          <p:nvPr/>
        </p:nvCxnSpPr>
        <p:spPr>
          <a:xfrm flipV="1">
            <a:off x="1408730" y="1671671"/>
            <a:ext cx="1371320" cy="220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DAFD1851-B2CA-430D-9B54-07DCAAC037AC}"/>
              </a:ext>
            </a:extLst>
          </p:cNvPr>
          <p:cNvCxnSpPr>
            <a:cxnSpLocks/>
          </p:cNvCxnSpPr>
          <p:nvPr/>
        </p:nvCxnSpPr>
        <p:spPr>
          <a:xfrm>
            <a:off x="7861020" y="1706923"/>
            <a:ext cx="45267" cy="19841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F4314EBF-9727-4579-B6D0-DD73209B2D55}"/>
              </a:ext>
            </a:extLst>
          </p:cNvPr>
          <p:cNvCxnSpPr>
            <a:cxnSpLocks/>
          </p:cNvCxnSpPr>
          <p:nvPr/>
        </p:nvCxnSpPr>
        <p:spPr>
          <a:xfrm flipH="1">
            <a:off x="5587019" y="1693707"/>
            <a:ext cx="579181" cy="23391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אליפסה 8">
            <a:extLst>
              <a:ext uri="{FF2B5EF4-FFF2-40B4-BE49-F238E27FC236}">
                <a16:creationId xmlns:a16="http://schemas.microsoft.com/office/drawing/2014/main" id="{26039E76-A298-4633-B85F-8F0F761569C6}"/>
              </a:ext>
            </a:extLst>
          </p:cNvPr>
          <p:cNvSpPr/>
          <p:nvPr/>
        </p:nvSpPr>
        <p:spPr>
          <a:xfrm>
            <a:off x="6413665" y="4032809"/>
            <a:ext cx="2869785" cy="26127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8" name="מחבר ישר 17">
            <a:extLst>
              <a:ext uri="{FF2B5EF4-FFF2-40B4-BE49-F238E27FC236}">
                <a16:creationId xmlns:a16="http://schemas.microsoft.com/office/drawing/2014/main" id="{345A6818-A670-477C-BC6E-DBE4E755E1E4}"/>
              </a:ext>
            </a:extLst>
          </p:cNvPr>
          <p:cNvCxnSpPr>
            <a:cxnSpLocks/>
          </p:cNvCxnSpPr>
          <p:nvPr/>
        </p:nvCxnSpPr>
        <p:spPr>
          <a:xfrm flipH="1">
            <a:off x="3306134" y="1599000"/>
            <a:ext cx="815257" cy="2433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9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7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A40940-179B-413F-97BD-98F5CDE2D4D4}"/>
              </a:ext>
            </a:extLst>
          </p:cNvPr>
          <p:cNvSpPr txBox="1"/>
          <p:nvPr/>
        </p:nvSpPr>
        <p:spPr>
          <a:xfrm>
            <a:off x="4447240" y="236893"/>
            <a:ext cx="2764790" cy="646331"/>
          </a:xfrm>
          <a:prstGeom prst="rect">
            <a:avLst/>
          </a:prstGeom>
          <a:noFill/>
          <a:ln w="76200">
            <a:solidFill>
              <a:schemeClr val="tx1"/>
            </a:solidFill>
          </a:ln>
        </p:spPr>
        <p:txBody>
          <a:bodyPr wrap="square" rtlCol="1">
            <a:spAutoFit/>
          </a:bodyPr>
          <a:lstStyle/>
          <a:p>
            <a:pPr algn="ctr"/>
            <a:r>
              <a:rPr lang="he-IL" sz="3600" dirty="0">
                <a:latin typeface="Guttman Adii" panose="02010401010101010101" pitchFamily="2" charset="-79"/>
                <a:cs typeface="Guttman Adii" panose="02010401010101010101" pitchFamily="2" charset="-79"/>
              </a:rPr>
              <a:t>צאצאי אברהם</a:t>
            </a:r>
            <a:endParaRPr lang="he-IL" sz="1050" dirty="0">
              <a:latin typeface="Guttman Adii" panose="02010401010101010101" pitchFamily="2" charset="-79"/>
              <a:cs typeface="Guttman Adii" panose="02010401010101010101" pitchFamily="2" charset="-79"/>
            </a:endParaRPr>
          </a:p>
        </p:txBody>
      </p:sp>
      <p:sp>
        <p:nvSpPr>
          <p:cNvPr id="8" name="TextBox 7">
            <a:extLst>
              <a:ext uri="{FF2B5EF4-FFF2-40B4-BE49-F238E27FC236}">
                <a16:creationId xmlns:a16="http://schemas.microsoft.com/office/drawing/2014/main" id="{6800E2D6-0775-42A7-9638-CAA9A407C4FA}"/>
              </a:ext>
            </a:extLst>
          </p:cNvPr>
          <p:cNvSpPr txBox="1"/>
          <p:nvPr/>
        </p:nvSpPr>
        <p:spPr>
          <a:xfrm>
            <a:off x="5320190" y="2129862"/>
            <a:ext cx="1139190" cy="461665"/>
          </a:xfrm>
          <a:prstGeom prst="rect">
            <a:avLst/>
          </a:prstGeom>
          <a:noFill/>
          <a:ln w="76200">
            <a:solidFill>
              <a:srgbClr val="FF0000"/>
            </a:solidFill>
          </a:ln>
        </p:spPr>
        <p:txBody>
          <a:bodyPr wrap="square" rtlCol="1">
            <a:spAutoFit/>
          </a:bodyPr>
          <a:lstStyle/>
          <a:p>
            <a:pPr algn="ctr"/>
            <a:r>
              <a:rPr lang="he-IL" sz="2400" b="1" dirty="0">
                <a:latin typeface="Guttman Adii" panose="02010401010101010101" pitchFamily="2" charset="-79"/>
                <a:cs typeface="Guttman Adii" panose="02010401010101010101" pitchFamily="2" charset="-79"/>
              </a:rPr>
              <a:t>יצחק</a:t>
            </a:r>
            <a:endParaRPr lang="he-IL" sz="2800" b="1" dirty="0">
              <a:latin typeface="Guttman Adii" panose="02010401010101010101" pitchFamily="2" charset="-79"/>
              <a:cs typeface="Guttman Adii" panose="02010401010101010101" pitchFamily="2" charset="-79"/>
            </a:endParaRPr>
          </a:p>
        </p:txBody>
      </p:sp>
      <p:sp>
        <p:nvSpPr>
          <p:cNvPr id="10" name="TextBox 9">
            <a:extLst>
              <a:ext uri="{FF2B5EF4-FFF2-40B4-BE49-F238E27FC236}">
                <a16:creationId xmlns:a16="http://schemas.microsoft.com/office/drawing/2014/main" id="{717D44B3-1279-4992-911C-375D869C802C}"/>
              </a:ext>
            </a:extLst>
          </p:cNvPr>
          <p:cNvSpPr txBox="1"/>
          <p:nvPr/>
        </p:nvSpPr>
        <p:spPr>
          <a:xfrm>
            <a:off x="10042531" y="2129862"/>
            <a:ext cx="1430510" cy="461665"/>
          </a:xfrm>
          <a:prstGeom prst="rect">
            <a:avLst/>
          </a:prstGeom>
          <a:noFill/>
          <a:ln w="76200">
            <a:solidFill>
              <a:schemeClr val="accent2">
                <a:lumMod val="75000"/>
              </a:schemeClr>
            </a:solidFill>
          </a:ln>
        </p:spPr>
        <p:txBody>
          <a:bodyPr wrap="square" rtlCol="1">
            <a:spAutoFit/>
          </a:bodyPr>
          <a:lstStyle>
            <a:defPPr>
              <a:defRPr lang="he-IL"/>
            </a:defPPr>
            <a:lvl1pPr algn="ctr">
              <a:defRPr sz="4800">
                <a:solidFill>
                  <a:schemeClr val="accent2"/>
                </a:solidFill>
                <a:latin typeface="Guttman Adii" panose="02010401010101010101" pitchFamily="2" charset="-79"/>
                <a:cs typeface="Guttman Adii" panose="02010401010101010101" pitchFamily="2" charset="-79"/>
              </a:defRPr>
            </a:lvl1pPr>
          </a:lstStyle>
          <a:p>
            <a:r>
              <a:rPr lang="he-IL" sz="2400" b="1" dirty="0">
                <a:solidFill>
                  <a:schemeClr val="tx1"/>
                </a:solidFill>
              </a:rPr>
              <a:t>ישמעאל</a:t>
            </a:r>
            <a:endParaRPr lang="he-IL" sz="3200" b="1" dirty="0">
              <a:solidFill>
                <a:schemeClr val="tx1"/>
              </a:solidFill>
            </a:endParaRPr>
          </a:p>
        </p:txBody>
      </p:sp>
      <p:sp>
        <p:nvSpPr>
          <p:cNvPr id="14" name="TextBox 13">
            <a:extLst>
              <a:ext uri="{FF2B5EF4-FFF2-40B4-BE49-F238E27FC236}">
                <a16:creationId xmlns:a16="http://schemas.microsoft.com/office/drawing/2014/main" id="{13487E50-3976-48D2-B014-77081AFFD13D}"/>
              </a:ext>
            </a:extLst>
          </p:cNvPr>
          <p:cNvSpPr txBox="1"/>
          <p:nvPr/>
        </p:nvSpPr>
        <p:spPr>
          <a:xfrm>
            <a:off x="10667231" y="3529370"/>
            <a:ext cx="1430507" cy="1569660"/>
          </a:xfrm>
          <a:prstGeom prst="rect">
            <a:avLst/>
          </a:prstGeom>
          <a:noFill/>
          <a:ln w="76200">
            <a:solidFill>
              <a:schemeClr val="accent2">
                <a:lumMod val="75000"/>
              </a:schemeClr>
            </a:solidFill>
          </a:ln>
        </p:spPr>
        <p:txBody>
          <a:bodyPr wrap="square" rtlCol="1">
            <a:spAutoFit/>
          </a:bodyPr>
          <a:lstStyle/>
          <a:p>
            <a:pPr algn="ctr"/>
            <a:r>
              <a:rPr lang="he-IL" sz="1600" dirty="0" err="1">
                <a:latin typeface="Guttman Adii" panose="02010401010101010101" pitchFamily="2" charset="-79"/>
                <a:cs typeface="Guttman Adii" panose="02010401010101010101" pitchFamily="2" charset="-79"/>
              </a:rPr>
              <a:t>נביות</a:t>
            </a:r>
            <a:r>
              <a:rPr lang="he-IL" sz="1600" dirty="0">
                <a:latin typeface="Guttman Adii" panose="02010401010101010101" pitchFamily="2" charset="-79"/>
                <a:cs typeface="Guttman Adii" panose="02010401010101010101" pitchFamily="2" charset="-79"/>
              </a:rPr>
              <a:t>, קדר</a:t>
            </a:r>
          </a:p>
          <a:p>
            <a:pPr algn="ctr"/>
            <a:r>
              <a:rPr lang="he-IL" sz="1600" dirty="0" err="1">
                <a:latin typeface="Guttman Adii" panose="02010401010101010101" pitchFamily="2" charset="-79"/>
                <a:cs typeface="Guttman Adii" panose="02010401010101010101" pitchFamily="2" charset="-79"/>
              </a:rPr>
              <a:t>אדבאל</a:t>
            </a:r>
            <a:r>
              <a:rPr lang="he-IL" sz="1600" dirty="0">
                <a:latin typeface="Guttman Adii" panose="02010401010101010101" pitchFamily="2" charset="-79"/>
                <a:cs typeface="Guttman Adii" panose="02010401010101010101" pitchFamily="2" charset="-79"/>
              </a:rPr>
              <a:t>, מבשם</a:t>
            </a:r>
          </a:p>
          <a:p>
            <a:pPr algn="ctr"/>
            <a:r>
              <a:rPr lang="he-IL" sz="1600" dirty="0">
                <a:latin typeface="Guttman Adii" panose="02010401010101010101" pitchFamily="2" charset="-79"/>
                <a:cs typeface="Guttman Adii" panose="02010401010101010101" pitchFamily="2" charset="-79"/>
              </a:rPr>
              <a:t>משמע, דומה, משא, חדד,</a:t>
            </a:r>
          </a:p>
          <a:p>
            <a:pPr algn="ctr"/>
            <a:r>
              <a:rPr lang="he-IL" sz="1600" dirty="0" err="1">
                <a:latin typeface="Guttman Adii" panose="02010401010101010101" pitchFamily="2" charset="-79"/>
                <a:cs typeface="Guttman Adii" panose="02010401010101010101" pitchFamily="2" charset="-79"/>
              </a:rPr>
              <a:t>תימא</a:t>
            </a:r>
            <a:r>
              <a:rPr lang="he-IL" sz="1600" dirty="0">
                <a:latin typeface="Guttman Adii" panose="02010401010101010101" pitchFamily="2" charset="-79"/>
                <a:cs typeface="Guttman Adii" panose="02010401010101010101" pitchFamily="2" charset="-79"/>
              </a:rPr>
              <a:t>, </a:t>
            </a:r>
            <a:r>
              <a:rPr lang="he-IL" sz="1600" dirty="0" err="1">
                <a:latin typeface="Guttman Adii" panose="02010401010101010101" pitchFamily="2" charset="-79"/>
                <a:cs typeface="Guttman Adii" panose="02010401010101010101" pitchFamily="2" charset="-79"/>
              </a:rPr>
              <a:t>יטור</a:t>
            </a:r>
            <a:r>
              <a:rPr lang="he-IL" sz="1600" dirty="0">
                <a:latin typeface="Guttman Adii" panose="02010401010101010101" pitchFamily="2" charset="-79"/>
                <a:cs typeface="Guttman Adii" panose="02010401010101010101" pitchFamily="2" charset="-79"/>
              </a:rPr>
              <a:t>, </a:t>
            </a:r>
          </a:p>
          <a:p>
            <a:pPr algn="ctr"/>
            <a:r>
              <a:rPr lang="he-IL" sz="1600" dirty="0" err="1">
                <a:latin typeface="Guttman Adii" panose="02010401010101010101" pitchFamily="2" charset="-79"/>
                <a:cs typeface="Guttman Adii" panose="02010401010101010101" pitchFamily="2" charset="-79"/>
              </a:rPr>
              <a:t>נפיש</a:t>
            </a:r>
            <a:r>
              <a:rPr lang="he-IL" sz="1600" dirty="0">
                <a:latin typeface="Guttman Adii" panose="02010401010101010101" pitchFamily="2" charset="-79"/>
                <a:cs typeface="Guttman Adii" panose="02010401010101010101" pitchFamily="2" charset="-79"/>
              </a:rPr>
              <a:t>, קדמה</a:t>
            </a:r>
          </a:p>
        </p:txBody>
      </p:sp>
      <p:sp>
        <p:nvSpPr>
          <p:cNvPr id="9" name="TextBox 8">
            <a:extLst>
              <a:ext uri="{FF2B5EF4-FFF2-40B4-BE49-F238E27FC236}">
                <a16:creationId xmlns:a16="http://schemas.microsoft.com/office/drawing/2014/main" id="{46190D76-44D0-48EF-A3C0-1250CBA74163}"/>
              </a:ext>
            </a:extLst>
          </p:cNvPr>
          <p:cNvSpPr txBox="1"/>
          <p:nvPr/>
        </p:nvSpPr>
        <p:spPr>
          <a:xfrm>
            <a:off x="103083" y="1742413"/>
            <a:ext cx="2661634" cy="4870564"/>
          </a:xfrm>
          <a:prstGeom prst="rect">
            <a:avLst/>
          </a:prstGeom>
          <a:noFill/>
          <a:ln w="76200">
            <a:solidFill>
              <a:schemeClr val="accent1"/>
            </a:solidFill>
          </a:ln>
        </p:spPr>
        <p:txBody>
          <a:bodyPr wrap="square" rtlCol="1">
            <a:spAutoFit/>
          </a:bodyPr>
          <a:lstStyle/>
          <a:p>
            <a:r>
              <a:rPr lang="he-IL" sz="2400" b="1" dirty="0">
                <a:latin typeface="Guttman Adii" panose="02010401010101010101" pitchFamily="2" charset="-79"/>
                <a:cs typeface="Guttman Adii" panose="02010401010101010101" pitchFamily="2" charset="-79"/>
              </a:rPr>
              <a:t>זמרן,</a:t>
            </a:r>
          </a:p>
          <a:p>
            <a:endParaRPr lang="he-IL" sz="1050" b="1" dirty="0">
              <a:latin typeface="Guttman Adii" panose="02010401010101010101" pitchFamily="2" charset="-79"/>
              <a:cs typeface="Guttman Adii" panose="02010401010101010101" pitchFamily="2" charset="-79"/>
            </a:endParaRPr>
          </a:p>
          <a:p>
            <a:endParaRPr lang="he-IL" sz="700" b="1" dirty="0">
              <a:latin typeface="Guttman Adii" panose="02010401010101010101" pitchFamily="2" charset="-79"/>
              <a:cs typeface="Guttman Adii" panose="02010401010101010101" pitchFamily="2" charset="-79"/>
            </a:endParaRPr>
          </a:p>
          <a:p>
            <a:r>
              <a:rPr lang="he-IL" sz="2400" b="1" dirty="0" err="1">
                <a:latin typeface="Guttman Adii" panose="02010401010101010101" pitchFamily="2" charset="-79"/>
                <a:cs typeface="Guttman Adii" panose="02010401010101010101" pitchFamily="2" charset="-79"/>
              </a:rPr>
              <a:t>יקשן</a:t>
            </a:r>
            <a:r>
              <a:rPr lang="he-IL" sz="2400" b="1" dirty="0">
                <a:latin typeface="Guttman Adii" panose="02010401010101010101" pitchFamily="2" charset="-79"/>
                <a:cs typeface="Guttman Adii" panose="02010401010101010101" pitchFamily="2" charset="-79"/>
              </a:rPr>
              <a:t>    </a:t>
            </a:r>
            <a:r>
              <a:rPr lang="he-IL" sz="2400" b="1" baseline="30000" dirty="0">
                <a:latin typeface="Guttman Adii" panose="02010401010101010101" pitchFamily="2" charset="-79"/>
                <a:cs typeface="Guttman Adii" panose="02010401010101010101" pitchFamily="2" charset="-79"/>
              </a:rPr>
              <a:t>שבא</a:t>
            </a:r>
            <a:r>
              <a:rPr lang="he-IL" sz="2400" b="1" dirty="0">
                <a:latin typeface="Guttman Adii" panose="02010401010101010101" pitchFamily="2" charset="-79"/>
                <a:cs typeface="Guttman Adii" panose="02010401010101010101" pitchFamily="2" charset="-79"/>
              </a:rPr>
              <a:t>    </a:t>
            </a:r>
            <a:r>
              <a:rPr lang="he-IL" sz="1400" b="1" dirty="0">
                <a:latin typeface="Guttman Adii" panose="02010401010101010101" pitchFamily="2" charset="-79"/>
                <a:cs typeface="Guttman Adii" panose="02010401010101010101" pitchFamily="2" charset="-79"/>
              </a:rPr>
              <a:t>אשורים</a:t>
            </a:r>
          </a:p>
          <a:p>
            <a:r>
              <a:rPr lang="he-IL" sz="2400" b="1" dirty="0">
                <a:latin typeface="Guttman Adii" panose="02010401010101010101" pitchFamily="2" charset="-79"/>
                <a:cs typeface="Guttman Adii" panose="02010401010101010101" pitchFamily="2" charset="-79"/>
              </a:rPr>
              <a:t>        </a:t>
            </a:r>
            <a:r>
              <a:rPr lang="he-IL" sz="2400" b="1" baseline="30000" dirty="0" err="1">
                <a:latin typeface="Guttman Adii" panose="02010401010101010101" pitchFamily="2" charset="-79"/>
                <a:cs typeface="Guttman Adii" panose="02010401010101010101" pitchFamily="2" charset="-79"/>
              </a:rPr>
              <a:t>דדן</a:t>
            </a:r>
            <a:r>
              <a:rPr lang="he-IL" sz="2400" b="1" baseline="30000" dirty="0">
                <a:latin typeface="Guttman Adii" panose="02010401010101010101" pitchFamily="2" charset="-79"/>
                <a:cs typeface="Guttman Adii" panose="02010401010101010101" pitchFamily="2" charset="-79"/>
              </a:rPr>
              <a:t>      </a:t>
            </a:r>
            <a:r>
              <a:rPr lang="he-IL" sz="2000" b="1" baseline="30000" dirty="0">
                <a:latin typeface="Guttman Adii" panose="02010401010101010101" pitchFamily="2" charset="-79"/>
                <a:cs typeface="Guttman Adii" panose="02010401010101010101" pitchFamily="2" charset="-79"/>
              </a:rPr>
              <a:t>לטושים</a:t>
            </a:r>
            <a:endParaRPr lang="he-IL" sz="2000" b="1" dirty="0">
              <a:latin typeface="Guttman Adii" panose="02010401010101010101" pitchFamily="2" charset="-79"/>
              <a:cs typeface="Guttman Adii" panose="02010401010101010101" pitchFamily="2" charset="-79"/>
            </a:endParaRPr>
          </a:p>
          <a:p>
            <a:r>
              <a:rPr lang="he-IL" sz="2800" b="1" baseline="30000" dirty="0">
                <a:latin typeface="Guttman Adii" panose="02010401010101010101" pitchFamily="2" charset="-79"/>
                <a:cs typeface="Guttman Adii" panose="02010401010101010101" pitchFamily="2" charset="-79"/>
              </a:rPr>
              <a:t> </a:t>
            </a:r>
            <a:r>
              <a:rPr lang="he-IL" sz="2400" b="1" dirty="0">
                <a:latin typeface="Guttman Adii" panose="02010401010101010101" pitchFamily="2" charset="-79"/>
                <a:cs typeface="Guttman Adii" panose="02010401010101010101" pitchFamily="2" charset="-79"/>
              </a:rPr>
              <a:t>             </a:t>
            </a:r>
            <a:r>
              <a:rPr lang="he-IL" sz="2000" b="1" baseline="30000" dirty="0">
                <a:latin typeface="Guttman Adii" panose="02010401010101010101" pitchFamily="2" charset="-79"/>
                <a:cs typeface="Guttman Adii" panose="02010401010101010101" pitchFamily="2" charset="-79"/>
              </a:rPr>
              <a:t>לאומים</a:t>
            </a:r>
            <a:r>
              <a:rPr lang="he-IL" sz="2400" baseline="30000" dirty="0">
                <a:latin typeface="Guttman Adii" panose="02010401010101010101" pitchFamily="2" charset="-79"/>
                <a:cs typeface="Guttman Adii" panose="02010401010101010101" pitchFamily="2" charset="-79"/>
              </a:rPr>
              <a:t> </a:t>
            </a:r>
            <a:r>
              <a:rPr lang="he-IL" sz="1600" b="1" dirty="0">
                <a:latin typeface="Guttman Adii" panose="02010401010101010101" pitchFamily="2" charset="-79"/>
                <a:cs typeface="Guttman Adii" panose="02010401010101010101" pitchFamily="2" charset="-79"/>
              </a:rPr>
              <a:t>                   </a:t>
            </a:r>
          </a:p>
          <a:p>
            <a:r>
              <a:rPr lang="he-IL" sz="2400" b="1" dirty="0">
                <a:latin typeface="Guttman Adii" panose="02010401010101010101" pitchFamily="2" charset="-79"/>
                <a:cs typeface="Guttman Adii" panose="02010401010101010101" pitchFamily="2" charset="-79"/>
              </a:rPr>
              <a:t>מדן</a:t>
            </a:r>
          </a:p>
          <a:p>
            <a:r>
              <a:rPr lang="he-IL" sz="2400" b="1" dirty="0">
                <a:latin typeface="Guttman Adii" panose="02010401010101010101" pitchFamily="2" charset="-79"/>
                <a:cs typeface="Guttman Adii" panose="02010401010101010101" pitchFamily="2" charset="-79"/>
              </a:rPr>
              <a:t>       </a:t>
            </a:r>
            <a:r>
              <a:rPr lang="he-IL" b="1" dirty="0" err="1">
                <a:latin typeface="Guttman Adii" panose="02010401010101010101" pitchFamily="2" charset="-79"/>
                <a:cs typeface="Guttman Adii" panose="02010401010101010101" pitchFamily="2" charset="-79"/>
              </a:rPr>
              <a:t>עיפה</a:t>
            </a:r>
            <a:endParaRPr lang="he-IL" b="1" dirty="0">
              <a:latin typeface="Guttman Adii" panose="02010401010101010101" pitchFamily="2" charset="-79"/>
              <a:cs typeface="Guttman Adii" panose="02010401010101010101" pitchFamily="2" charset="-79"/>
            </a:endParaRPr>
          </a:p>
          <a:p>
            <a:r>
              <a:rPr lang="he-IL" b="1" dirty="0">
                <a:latin typeface="Guttman Adii" panose="02010401010101010101" pitchFamily="2" charset="-79"/>
                <a:cs typeface="Guttman Adii" panose="02010401010101010101" pitchFamily="2" charset="-79"/>
              </a:rPr>
              <a:t>          עפר</a:t>
            </a:r>
          </a:p>
          <a:p>
            <a:r>
              <a:rPr lang="he-IL" sz="2400" b="1" dirty="0">
                <a:latin typeface="Guttman Adii" panose="02010401010101010101" pitchFamily="2" charset="-79"/>
                <a:cs typeface="Guttman Adii" panose="02010401010101010101" pitchFamily="2" charset="-79"/>
              </a:rPr>
              <a:t>מדין    </a:t>
            </a:r>
            <a:r>
              <a:rPr lang="he-IL" sz="1600" b="1" dirty="0">
                <a:latin typeface="Guttman Adii" panose="02010401010101010101" pitchFamily="2" charset="-79"/>
                <a:cs typeface="Guttman Adii" panose="02010401010101010101" pitchFamily="2" charset="-79"/>
              </a:rPr>
              <a:t>חנוך</a:t>
            </a:r>
          </a:p>
          <a:p>
            <a:r>
              <a:rPr lang="he-IL" sz="2400" b="1" dirty="0">
                <a:latin typeface="Guttman Adii" panose="02010401010101010101" pitchFamily="2" charset="-79"/>
                <a:cs typeface="Guttman Adii" panose="02010401010101010101" pitchFamily="2" charset="-79"/>
              </a:rPr>
              <a:t>       </a:t>
            </a:r>
            <a:r>
              <a:rPr lang="he-IL" sz="1600" b="1" dirty="0" err="1">
                <a:latin typeface="Guttman Adii" panose="02010401010101010101" pitchFamily="2" charset="-79"/>
                <a:cs typeface="Guttman Adii" panose="02010401010101010101" pitchFamily="2" charset="-79"/>
              </a:rPr>
              <a:t>אבידע</a:t>
            </a:r>
            <a:endParaRPr lang="he-IL" sz="1600" b="1" dirty="0">
              <a:latin typeface="Guttman Adii" panose="02010401010101010101" pitchFamily="2" charset="-79"/>
              <a:cs typeface="Guttman Adii" panose="02010401010101010101" pitchFamily="2" charset="-79"/>
            </a:endParaRPr>
          </a:p>
          <a:p>
            <a:r>
              <a:rPr lang="he-IL" sz="2400" b="1" dirty="0">
                <a:latin typeface="Guttman Adii" panose="02010401010101010101" pitchFamily="2" charset="-79"/>
                <a:cs typeface="Guttman Adii" panose="02010401010101010101" pitchFamily="2" charset="-79"/>
              </a:rPr>
              <a:t>       </a:t>
            </a:r>
            <a:r>
              <a:rPr lang="he-IL" sz="1600" b="1" dirty="0" err="1">
                <a:latin typeface="Guttman Adii" panose="02010401010101010101" pitchFamily="2" charset="-79"/>
                <a:cs typeface="Guttman Adii" panose="02010401010101010101" pitchFamily="2" charset="-79"/>
              </a:rPr>
              <a:t>אלדעה</a:t>
            </a:r>
            <a:endParaRPr lang="he-IL" sz="1600" b="1" dirty="0">
              <a:latin typeface="Guttman Adii" panose="02010401010101010101" pitchFamily="2" charset="-79"/>
              <a:cs typeface="Guttman Adii" panose="02010401010101010101" pitchFamily="2" charset="-79"/>
            </a:endParaRPr>
          </a:p>
          <a:p>
            <a:r>
              <a:rPr lang="he-IL" sz="2400" b="1" dirty="0" err="1">
                <a:latin typeface="Guttman Adii" panose="02010401010101010101" pitchFamily="2" charset="-79"/>
                <a:cs typeface="Guttman Adii" panose="02010401010101010101" pitchFamily="2" charset="-79"/>
              </a:rPr>
              <a:t>ישבק</a:t>
            </a:r>
            <a:endParaRPr lang="he-IL" sz="2400" b="1" dirty="0">
              <a:latin typeface="Guttman Adii" panose="02010401010101010101" pitchFamily="2" charset="-79"/>
              <a:cs typeface="Guttman Adii" panose="02010401010101010101" pitchFamily="2" charset="-79"/>
            </a:endParaRPr>
          </a:p>
          <a:p>
            <a:endParaRPr lang="he-IL" sz="1100" b="1" dirty="0">
              <a:latin typeface="Guttman Adii" panose="02010401010101010101" pitchFamily="2" charset="-79"/>
              <a:cs typeface="Guttman Adii" panose="02010401010101010101" pitchFamily="2" charset="-79"/>
            </a:endParaRPr>
          </a:p>
          <a:p>
            <a:r>
              <a:rPr lang="he-IL" sz="2400" b="1" dirty="0" err="1">
                <a:latin typeface="Guttman Adii" panose="02010401010101010101" pitchFamily="2" charset="-79"/>
                <a:cs typeface="Guttman Adii" panose="02010401010101010101" pitchFamily="2" charset="-79"/>
              </a:rPr>
              <a:t>שוח</a:t>
            </a:r>
            <a:r>
              <a:rPr lang="he-IL" sz="2400" b="1" dirty="0">
                <a:latin typeface="Guttman Adii" panose="02010401010101010101" pitchFamily="2" charset="-79"/>
                <a:cs typeface="Guttman Adii" panose="02010401010101010101" pitchFamily="2" charset="-79"/>
              </a:rPr>
              <a:t> </a:t>
            </a:r>
          </a:p>
        </p:txBody>
      </p:sp>
      <p:cxnSp>
        <p:nvCxnSpPr>
          <p:cNvPr id="20" name="מחבר ישר 19">
            <a:extLst>
              <a:ext uri="{FF2B5EF4-FFF2-40B4-BE49-F238E27FC236}">
                <a16:creationId xmlns:a16="http://schemas.microsoft.com/office/drawing/2014/main" id="{6B999FAD-6B03-47EF-AA4A-23D62A1530B0}"/>
              </a:ext>
            </a:extLst>
          </p:cNvPr>
          <p:cNvCxnSpPr>
            <a:cxnSpLocks/>
          </p:cNvCxnSpPr>
          <p:nvPr/>
        </p:nvCxnSpPr>
        <p:spPr>
          <a:xfrm flipV="1">
            <a:off x="2873715" y="978486"/>
            <a:ext cx="1486870" cy="6953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מחבר ישר 28">
            <a:extLst>
              <a:ext uri="{FF2B5EF4-FFF2-40B4-BE49-F238E27FC236}">
                <a16:creationId xmlns:a16="http://schemas.microsoft.com/office/drawing/2014/main" id="{939B4FBB-EAC4-4251-9AAB-84EAFA395213}"/>
              </a:ext>
            </a:extLst>
          </p:cNvPr>
          <p:cNvCxnSpPr>
            <a:cxnSpLocks/>
          </p:cNvCxnSpPr>
          <p:nvPr/>
        </p:nvCxnSpPr>
        <p:spPr>
          <a:xfrm>
            <a:off x="7384959" y="916488"/>
            <a:ext cx="2805477" cy="98262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CC0A45CC-A73A-4C31-87C5-441A49C980E5}"/>
              </a:ext>
            </a:extLst>
          </p:cNvPr>
          <p:cNvCxnSpPr>
            <a:cxnSpLocks/>
          </p:cNvCxnSpPr>
          <p:nvPr/>
        </p:nvCxnSpPr>
        <p:spPr>
          <a:xfrm>
            <a:off x="5956453" y="1084972"/>
            <a:ext cx="0" cy="8827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914123AB-C3F3-4A00-B879-E02E2F2F1CCD}"/>
              </a:ext>
            </a:extLst>
          </p:cNvPr>
          <p:cNvCxnSpPr>
            <a:cxnSpLocks/>
          </p:cNvCxnSpPr>
          <p:nvPr/>
        </p:nvCxnSpPr>
        <p:spPr>
          <a:xfrm flipH="1" flipV="1">
            <a:off x="11340471" y="2899033"/>
            <a:ext cx="1" cy="3249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A46EB7D-091F-4C7D-8F69-57AD6AF65AD1}"/>
              </a:ext>
            </a:extLst>
          </p:cNvPr>
          <p:cNvSpPr txBox="1"/>
          <p:nvPr/>
        </p:nvSpPr>
        <p:spPr>
          <a:xfrm>
            <a:off x="3921079" y="3458450"/>
            <a:ext cx="1220562" cy="523220"/>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עשו</a:t>
            </a:r>
            <a:endParaRPr lang="he-IL" sz="2000" b="1" dirty="0">
              <a:latin typeface="Guttman Adii" panose="02010401010101010101" pitchFamily="2" charset="-79"/>
              <a:cs typeface="Guttman Adii" panose="02010401010101010101" pitchFamily="2" charset="-79"/>
            </a:endParaRPr>
          </a:p>
          <a:p>
            <a:pPr algn="ctr"/>
            <a:endParaRPr lang="he-IL" sz="400" dirty="0">
              <a:latin typeface="Guttman Adii" panose="02010401010101010101" pitchFamily="2" charset="-79"/>
              <a:cs typeface="Guttman Adii" panose="02010401010101010101" pitchFamily="2" charset="-79"/>
            </a:endParaRPr>
          </a:p>
        </p:txBody>
      </p:sp>
      <p:sp>
        <p:nvSpPr>
          <p:cNvPr id="56" name="TextBox 55">
            <a:extLst>
              <a:ext uri="{FF2B5EF4-FFF2-40B4-BE49-F238E27FC236}">
                <a16:creationId xmlns:a16="http://schemas.microsoft.com/office/drawing/2014/main" id="{F35F4E37-C3A3-4FF4-9403-41333EE00C94}"/>
              </a:ext>
            </a:extLst>
          </p:cNvPr>
          <p:cNvSpPr txBox="1"/>
          <p:nvPr/>
        </p:nvSpPr>
        <p:spPr>
          <a:xfrm>
            <a:off x="6401532" y="3478318"/>
            <a:ext cx="1389262" cy="477054"/>
          </a:xfrm>
          <a:prstGeom prst="rect">
            <a:avLst/>
          </a:prstGeom>
          <a:noFill/>
          <a:ln w="76200">
            <a:solidFill>
              <a:srgbClr val="FF0000"/>
            </a:solidFill>
          </a:ln>
        </p:spPr>
        <p:txBody>
          <a:bodyPr wrap="square" rtlCol="1">
            <a:spAutoFit/>
          </a:bodyPr>
          <a:lstStyle/>
          <a:p>
            <a:pPr algn="ctr"/>
            <a:r>
              <a:rPr lang="he-IL" sz="2400" dirty="0">
                <a:latin typeface="Guttman Adii" panose="02010401010101010101" pitchFamily="2" charset="-79"/>
                <a:cs typeface="Guttman Adii" panose="02010401010101010101" pitchFamily="2" charset="-79"/>
              </a:rPr>
              <a:t>יעקב</a:t>
            </a:r>
            <a:endParaRPr lang="he-IL" sz="2400" b="1" dirty="0">
              <a:latin typeface="Guttman Adii" panose="02010401010101010101" pitchFamily="2" charset="-79"/>
              <a:cs typeface="Guttman Adii" panose="02010401010101010101" pitchFamily="2" charset="-79"/>
            </a:endParaRPr>
          </a:p>
          <a:p>
            <a:pPr algn="ctr"/>
            <a:endParaRPr lang="he-IL" sz="100" dirty="0">
              <a:latin typeface="Guttman Adii" panose="02010401010101010101" pitchFamily="2" charset="-79"/>
              <a:cs typeface="Guttman Adii" panose="02010401010101010101" pitchFamily="2" charset="-79"/>
            </a:endParaRPr>
          </a:p>
        </p:txBody>
      </p:sp>
      <p:cxnSp>
        <p:nvCxnSpPr>
          <p:cNvPr id="59" name="מחבר ישר 58">
            <a:extLst>
              <a:ext uri="{FF2B5EF4-FFF2-40B4-BE49-F238E27FC236}">
                <a16:creationId xmlns:a16="http://schemas.microsoft.com/office/drawing/2014/main" id="{79DCFD79-4C82-430D-BA8A-5EC34A5C896C}"/>
              </a:ext>
            </a:extLst>
          </p:cNvPr>
          <p:cNvCxnSpPr>
            <a:cxnSpLocks/>
          </p:cNvCxnSpPr>
          <p:nvPr/>
        </p:nvCxnSpPr>
        <p:spPr>
          <a:xfrm>
            <a:off x="6096000" y="2761359"/>
            <a:ext cx="478417" cy="5659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id="{16CCB098-8526-40F9-B66D-1EC19C08935E}"/>
              </a:ext>
            </a:extLst>
          </p:cNvPr>
          <p:cNvCxnSpPr>
            <a:cxnSpLocks/>
          </p:cNvCxnSpPr>
          <p:nvPr/>
        </p:nvCxnSpPr>
        <p:spPr>
          <a:xfrm flipH="1">
            <a:off x="4945965" y="2761359"/>
            <a:ext cx="534762" cy="5659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D319525-5173-48D4-8632-3DB8D1DD8AAC}"/>
              </a:ext>
            </a:extLst>
          </p:cNvPr>
          <p:cNvSpPr txBox="1"/>
          <p:nvPr/>
        </p:nvSpPr>
        <p:spPr>
          <a:xfrm>
            <a:off x="8540892" y="4671680"/>
            <a:ext cx="1139190" cy="954107"/>
          </a:xfrm>
          <a:prstGeom prst="rect">
            <a:avLst/>
          </a:prstGeom>
          <a:noFill/>
          <a:ln w="76200">
            <a:solidFill>
              <a:srgbClr val="FF0000"/>
            </a:solid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ראובן שמעון</a:t>
            </a:r>
          </a:p>
          <a:p>
            <a:pPr algn="ctr"/>
            <a:r>
              <a:rPr lang="he-IL" sz="1400" dirty="0">
                <a:latin typeface="Guttman Adii" panose="02010401010101010101" pitchFamily="2" charset="-79"/>
                <a:cs typeface="Guttman Adii" panose="02010401010101010101" pitchFamily="2" charset="-79"/>
              </a:rPr>
              <a:t>לוי, יהודה,</a:t>
            </a:r>
          </a:p>
          <a:p>
            <a:pPr algn="ctr"/>
            <a:r>
              <a:rPr lang="he-IL" sz="1400" dirty="0">
                <a:latin typeface="Guttman Adii" panose="02010401010101010101" pitchFamily="2" charset="-79"/>
                <a:cs typeface="Guttman Adii" panose="02010401010101010101" pitchFamily="2" charset="-79"/>
              </a:rPr>
              <a:t>יששכר, זבולון</a:t>
            </a:r>
          </a:p>
          <a:p>
            <a:pPr algn="ctr"/>
            <a:r>
              <a:rPr lang="he-IL" sz="1400" b="1" dirty="0">
                <a:solidFill>
                  <a:srgbClr val="FF0000"/>
                </a:solidFill>
                <a:latin typeface="Guttman Adii" panose="02010401010101010101" pitchFamily="2" charset="-79"/>
                <a:cs typeface="Guttman Adii" panose="02010401010101010101" pitchFamily="2" charset="-79"/>
              </a:rPr>
              <a:t>(בני לאה)</a:t>
            </a:r>
            <a:endParaRPr lang="he-IL" sz="1000" dirty="0">
              <a:latin typeface="Guttman Adii" panose="02010401010101010101" pitchFamily="2" charset="-79"/>
              <a:cs typeface="Guttman Adii" panose="02010401010101010101" pitchFamily="2" charset="-79"/>
            </a:endParaRPr>
          </a:p>
        </p:txBody>
      </p:sp>
      <p:sp>
        <p:nvSpPr>
          <p:cNvPr id="42" name="TextBox 41">
            <a:extLst>
              <a:ext uri="{FF2B5EF4-FFF2-40B4-BE49-F238E27FC236}">
                <a16:creationId xmlns:a16="http://schemas.microsoft.com/office/drawing/2014/main" id="{D254174E-4B61-42DA-8AAC-39A11CF87E57}"/>
              </a:ext>
            </a:extLst>
          </p:cNvPr>
          <p:cNvSpPr txBox="1"/>
          <p:nvPr/>
        </p:nvSpPr>
        <p:spPr>
          <a:xfrm>
            <a:off x="7289177" y="4671680"/>
            <a:ext cx="953474" cy="923330"/>
          </a:xfrm>
          <a:prstGeom prst="rect">
            <a:avLst/>
          </a:prstGeom>
          <a:noFill/>
          <a:ln w="76200">
            <a:solidFill>
              <a:srgbClr val="FF0000"/>
            </a:solid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יוסף, </a:t>
            </a:r>
          </a:p>
          <a:p>
            <a:pPr algn="ctr"/>
            <a:r>
              <a:rPr lang="he-IL" sz="1400" dirty="0">
                <a:latin typeface="Guttman Adii" panose="02010401010101010101" pitchFamily="2" charset="-79"/>
                <a:cs typeface="Guttman Adii" panose="02010401010101010101" pitchFamily="2" charset="-79"/>
              </a:rPr>
              <a:t>בנימין</a:t>
            </a:r>
          </a:p>
          <a:p>
            <a:pPr algn="ctr"/>
            <a:r>
              <a:rPr lang="he-IL" sz="1400" b="1" dirty="0">
                <a:solidFill>
                  <a:srgbClr val="FF0000"/>
                </a:solidFill>
                <a:latin typeface="Guttman Adii" panose="02010401010101010101" pitchFamily="2" charset="-79"/>
                <a:cs typeface="Guttman Adii" panose="02010401010101010101" pitchFamily="2" charset="-79"/>
              </a:rPr>
              <a:t>(בני רחל</a:t>
            </a:r>
            <a:r>
              <a:rPr lang="he-IL" sz="1400" dirty="0">
                <a:solidFill>
                  <a:srgbClr val="FF0000"/>
                </a:solidFill>
                <a:latin typeface="Guttman Adii" panose="02010401010101010101" pitchFamily="2" charset="-79"/>
                <a:cs typeface="Guttman Adii" panose="02010401010101010101" pitchFamily="2" charset="-79"/>
              </a:rPr>
              <a:t>)</a:t>
            </a:r>
          </a:p>
          <a:p>
            <a:pPr algn="ctr"/>
            <a:endParaRPr lang="he-IL" sz="12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A2F93902-565A-4F41-8CB3-503737ECEFB1}"/>
              </a:ext>
            </a:extLst>
          </p:cNvPr>
          <p:cNvSpPr txBox="1"/>
          <p:nvPr/>
        </p:nvSpPr>
        <p:spPr>
          <a:xfrm>
            <a:off x="6057397" y="4693298"/>
            <a:ext cx="953475" cy="907941"/>
          </a:xfrm>
          <a:prstGeom prst="rect">
            <a:avLst/>
          </a:prstGeom>
          <a:noFill/>
          <a:ln w="76200">
            <a:solidFill>
              <a:srgbClr val="FF0000"/>
            </a:solid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דן,</a:t>
            </a:r>
          </a:p>
          <a:p>
            <a:pPr algn="ctr"/>
            <a:r>
              <a:rPr lang="he-IL" sz="1400" dirty="0">
                <a:latin typeface="Guttman Adii" panose="02010401010101010101" pitchFamily="2" charset="-79"/>
                <a:cs typeface="Guttman Adii" panose="02010401010101010101" pitchFamily="2" charset="-79"/>
              </a:rPr>
              <a:t> נפתלי</a:t>
            </a:r>
          </a:p>
          <a:p>
            <a:pPr algn="ctr"/>
            <a:r>
              <a:rPr lang="he-IL" sz="1400" b="1" dirty="0">
                <a:solidFill>
                  <a:srgbClr val="FF0000"/>
                </a:solidFill>
                <a:latin typeface="Guttman Adii" panose="02010401010101010101" pitchFamily="2" charset="-79"/>
                <a:cs typeface="Guttman Adii" panose="02010401010101010101" pitchFamily="2" charset="-79"/>
              </a:rPr>
              <a:t>(בני בלהה)</a:t>
            </a:r>
          </a:p>
          <a:p>
            <a:pPr algn="ctr"/>
            <a:endParaRPr lang="he-IL" sz="1100" dirty="0">
              <a:latin typeface="Guttman Adii" panose="02010401010101010101" pitchFamily="2" charset="-79"/>
              <a:cs typeface="Guttman Adii" panose="02010401010101010101" pitchFamily="2" charset="-79"/>
            </a:endParaRPr>
          </a:p>
        </p:txBody>
      </p:sp>
      <p:sp>
        <p:nvSpPr>
          <p:cNvPr id="45" name="TextBox 44">
            <a:extLst>
              <a:ext uri="{FF2B5EF4-FFF2-40B4-BE49-F238E27FC236}">
                <a16:creationId xmlns:a16="http://schemas.microsoft.com/office/drawing/2014/main" id="{0111C9A9-2602-4BD1-9352-AD85D617252D}"/>
              </a:ext>
            </a:extLst>
          </p:cNvPr>
          <p:cNvSpPr txBox="1"/>
          <p:nvPr/>
        </p:nvSpPr>
        <p:spPr>
          <a:xfrm>
            <a:off x="4781755" y="4717846"/>
            <a:ext cx="953476" cy="907941"/>
          </a:xfrm>
          <a:prstGeom prst="rect">
            <a:avLst/>
          </a:prstGeom>
          <a:noFill/>
          <a:ln w="76200">
            <a:solidFill>
              <a:srgbClr val="FF0000"/>
            </a:solid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גד, </a:t>
            </a:r>
            <a:r>
              <a:rPr lang="en-US" sz="1400" dirty="0">
                <a:latin typeface="Guttman Adii" panose="02010401010101010101" pitchFamily="2" charset="-79"/>
                <a:cs typeface="Guttman Adii" panose="02010401010101010101" pitchFamily="2" charset="-79"/>
              </a:rPr>
              <a:t/>
            </a:r>
            <a:br>
              <a:rPr lang="en-US" sz="1400" dirty="0">
                <a:latin typeface="Guttman Adii" panose="02010401010101010101" pitchFamily="2" charset="-79"/>
                <a:cs typeface="Guttman Adii" panose="02010401010101010101" pitchFamily="2" charset="-79"/>
              </a:rPr>
            </a:br>
            <a:r>
              <a:rPr lang="he-IL" sz="1400" dirty="0">
                <a:latin typeface="Guttman Adii" panose="02010401010101010101" pitchFamily="2" charset="-79"/>
                <a:cs typeface="Guttman Adii" panose="02010401010101010101" pitchFamily="2" charset="-79"/>
              </a:rPr>
              <a:t>אשר</a:t>
            </a:r>
          </a:p>
          <a:p>
            <a:pPr algn="ctr"/>
            <a:r>
              <a:rPr lang="he-IL" sz="1400" b="1" dirty="0">
                <a:solidFill>
                  <a:srgbClr val="FF0000"/>
                </a:solidFill>
                <a:latin typeface="Guttman Adii" panose="02010401010101010101" pitchFamily="2" charset="-79"/>
                <a:cs typeface="Guttman Adii" panose="02010401010101010101" pitchFamily="2" charset="-79"/>
              </a:rPr>
              <a:t>(בני זלפה)</a:t>
            </a:r>
          </a:p>
          <a:p>
            <a:pPr algn="ctr"/>
            <a:endParaRPr lang="he-IL" sz="1100" dirty="0">
              <a:latin typeface="Guttman Adii" panose="02010401010101010101" pitchFamily="2" charset="-79"/>
              <a:cs typeface="Guttman Adii" panose="02010401010101010101" pitchFamily="2" charset="-79"/>
            </a:endParaRPr>
          </a:p>
        </p:txBody>
      </p:sp>
      <p:cxnSp>
        <p:nvCxnSpPr>
          <p:cNvPr id="51" name="מחבר ישר 50">
            <a:extLst>
              <a:ext uri="{FF2B5EF4-FFF2-40B4-BE49-F238E27FC236}">
                <a16:creationId xmlns:a16="http://schemas.microsoft.com/office/drawing/2014/main" id="{A1645C1A-9C66-452F-A712-34F00637B21A}"/>
              </a:ext>
            </a:extLst>
          </p:cNvPr>
          <p:cNvCxnSpPr>
            <a:cxnSpLocks/>
          </p:cNvCxnSpPr>
          <p:nvPr/>
        </p:nvCxnSpPr>
        <p:spPr>
          <a:xfrm>
            <a:off x="8096114" y="4015495"/>
            <a:ext cx="860845" cy="526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43B5D3C7-BCD2-4D9B-9C5D-8787E5DEFC65}"/>
              </a:ext>
            </a:extLst>
          </p:cNvPr>
          <p:cNvCxnSpPr>
            <a:cxnSpLocks/>
          </p:cNvCxnSpPr>
          <p:nvPr/>
        </p:nvCxnSpPr>
        <p:spPr>
          <a:xfrm>
            <a:off x="7499176" y="4124276"/>
            <a:ext cx="291618" cy="378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מחבר ישר 52">
            <a:extLst>
              <a:ext uri="{FF2B5EF4-FFF2-40B4-BE49-F238E27FC236}">
                <a16:creationId xmlns:a16="http://schemas.microsoft.com/office/drawing/2014/main" id="{8193639E-7B9A-4457-ACAD-6BD66A58ECCD}"/>
              </a:ext>
            </a:extLst>
          </p:cNvPr>
          <p:cNvCxnSpPr>
            <a:cxnSpLocks/>
          </p:cNvCxnSpPr>
          <p:nvPr/>
        </p:nvCxnSpPr>
        <p:spPr>
          <a:xfrm flipV="1">
            <a:off x="6489362" y="4116602"/>
            <a:ext cx="276979" cy="372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מחבר ישר 56">
            <a:extLst>
              <a:ext uri="{FF2B5EF4-FFF2-40B4-BE49-F238E27FC236}">
                <a16:creationId xmlns:a16="http://schemas.microsoft.com/office/drawing/2014/main" id="{7650BCAE-E2E1-4B8C-A30E-4F94A8E15E58}"/>
              </a:ext>
            </a:extLst>
          </p:cNvPr>
          <p:cNvCxnSpPr>
            <a:cxnSpLocks/>
          </p:cNvCxnSpPr>
          <p:nvPr/>
        </p:nvCxnSpPr>
        <p:spPr>
          <a:xfrm flipV="1">
            <a:off x="5536046" y="4015495"/>
            <a:ext cx="587179" cy="44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מחבר ישר 61">
            <a:extLst>
              <a:ext uri="{FF2B5EF4-FFF2-40B4-BE49-F238E27FC236}">
                <a16:creationId xmlns:a16="http://schemas.microsoft.com/office/drawing/2014/main" id="{A7A84B53-B2B1-4CEE-906C-7869263A8410}"/>
              </a:ext>
            </a:extLst>
          </p:cNvPr>
          <p:cNvCxnSpPr>
            <a:cxnSpLocks/>
          </p:cNvCxnSpPr>
          <p:nvPr/>
        </p:nvCxnSpPr>
        <p:spPr>
          <a:xfrm flipV="1">
            <a:off x="10190436" y="2899033"/>
            <a:ext cx="0" cy="334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1B1135E-3ECD-4E62-8CDE-D0BEE022EE2A}"/>
              </a:ext>
            </a:extLst>
          </p:cNvPr>
          <p:cNvSpPr txBox="1"/>
          <p:nvPr/>
        </p:nvSpPr>
        <p:spPr>
          <a:xfrm>
            <a:off x="9429527" y="3528436"/>
            <a:ext cx="1001340" cy="769441"/>
          </a:xfrm>
          <a:prstGeom prst="rect">
            <a:avLst/>
          </a:prstGeom>
          <a:noFill/>
          <a:ln w="76200">
            <a:solidFill>
              <a:schemeClr val="accent2">
                <a:lumMod val="75000"/>
              </a:schemeClr>
            </a:solid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מחלת</a:t>
            </a:r>
          </a:p>
          <a:p>
            <a:pPr algn="ctr"/>
            <a:r>
              <a:rPr lang="he-IL" sz="1200" dirty="0">
                <a:latin typeface="Guttman Adii" panose="02010401010101010101" pitchFamily="2" charset="-79"/>
                <a:cs typeface="Guttman Adii" panose="02010401010101010101" pitchFamily="2" charset="-79"/>
              </a:rPr>
              <a:t>(נישאה לעשו)</a:t>
            </a:r>
          </a:p>
          <a:p>
            <a:pPr algn="ctr"/>
            <a:endParaRPr lang="he-IL" sz="1600" dirty="0">
              <a:latin typeface="Guttman Adii" panose="02010401010101010101" pitchFamily="2" charset="-79"/>
              <a:cs typeface="Guttman Adii" panose="02010401010101010101" pitchFamily="2" charset="-79"/>
            </a:endParaRPr>
          </a:p>
        </p:txBody>
      </p:sp>
      <p:cxnSp>
        <p:nvCxnSpPr>
          <p:cNvPr id="27" name="מחבר ישר 26">
            <a:extLst>
              <a:ext uri="{FF2B5EF4-FFF2-40B4-BE49-F238E27FC236}">
                <a16:creationId xmlns:a16="http://schemas.microsoft.com/office/drawing/2014/main" id="{C677C3AE-811E-451A-B87D-049D2C479AD1}"/>
              </a:ext>
            </a:extLst>
          </p:cNvPr>
          <p:cNvCxnSpPr>
            <a:cxnSpLocks/>
          </p:cNvCxnSpPr>
          <p:nvPr/>
        </p:nvCxnSpPr>
        <p:spPr>
          <a:xfrm flipV="1">
            <a:off x="1749303" y="2670596"/>
            <a:ext cx="323115" cy="240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B4BFABFB-2F10-4A4F-8636-9066A1BD4F14}"/>
              </a:ext>
            </a:extLst>
          </p:cNvPr>
          <p:cNvCxnSpPr>
            <a:cxnSpLocks/>
          </p:cNvCxnSpPr>
          <p:nvPr/>
        </p:nvCxnSpPr>
        <p:spPr>
          <a:xfrm>
            <a:off x="1737039" y="2512021"/>
            <a:ext cx="335379" cy="987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מחבר ישר 46">
            <a:extLst>
              <a:ext uri="{FF2B5EF4-FFF2-40B4-BE49-F238E27FC236}">
                <a16:creationId xmlns:a16="http://schemas.microsoft.com/office/drawing/2014/main" id="{AF359C23-36D2-4372-8A50-9366E2E8E4C6}"/>
              </a:ext>
            </a:extLst>
          </p:cNvPr>
          <p:cNvCxnSpPr>
            <a:cxnSpLocks/>
          </p:cNvCxnSpPr>
          <p:nvPr/>
        </p:nvCxnSpPr>
        <p:spPr>
          <a:xfrm>
            <a:off x="794925" y="2670596"/>
            <a:ext cx="339105" cy="198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C2476F19-615E-48B1-9A67-0F12D0744864}"/>
              </a:ext>
            </a:extLst>
          </p:cNvPr>
          <p:cNvCxnSpPr>
            <a:cxnSpLocks/>
          </p:cNvCxnSpPr>
          <p:nvPr/>
        </p:nvCxnSpPr>
        <p:spPr>
          <a:xfrm flipV="1">
            <a:off x="787917" y="2942240"/>
            <a:ext cx="360434" cy="238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מחבר ישר 48">
            <a:extLst>
              <a:ext uri="{FF2B5EF4-FFF2-40B4-BE49-F238E27FC236}">
                <a16:creationId xmlns:a16="http://schemas.microsoft.com/office/drawing/2014/main" id="{8E04C22B-11E0-472A-848A-5408E99A60D8}"/>
              </a:ext>
            </a:extLst>
          </p:cNvPr>
          <p:cNvCxnSpPr>
            <a:cxnSpLocks/>
          </p:cNvCxnSpPr>
          <p:nvPr/>
        </p:nvCxnSpPr>
        <p:spPr>
          <a:xfrm>
            <a:off x="787917" y="2899033"/>
            <a:ext cx="3461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מחבר ישר 53">
            <a:extLst>
              <a:ext uri="{FF2B5EF4-FFF2-40B4-BE49-F238E27FC236}">
                <a16:creationId xmlns:a16="http://schemas.microsoft.com/office/drawing/2014/main" id="{13A441DD-749B-4D03-8143-0B05AB539BD9}"/>
              </a:ext>
            </a:extLst>
          </p:cNvPr>
          <p:cNvCxnSpPr>
            <a:cxnSpLocks/>
          </p:cNvCxnSpPr>
          <p:nvPr/>
        </p:nvCxnSpPr>
        <p:spPr>
          <a:xfrm>
            <a:off x="1761133" y="4091693"/>
            <a:ext cx="410782" cy="367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id="{057108C5-255D-442F-B4B7-648BA8528C72}"/>
              </a:ext>
            </a:extLst>
          </p:cNvPr>
          <p:cNvCxnSpPr>
            <a:cxnSpLocks/>
          </p:cNvCxnSpPr>
          <p:nvPr/>
        </p:nvCxnSpPr>
        <p:spPr>
          <a:xfrm>
            <a:off x="1708263" y="4410663"/>
            <a:ext cx="441949" cy="2637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C1F28CAC-74DD-4DEA-834F-77A4240B75BA}"/>
              </a:ext>
            </a:extLst>
          </p:cNvPr>
          <p:cNvCxnSpPr>
            <a:cxnSpLocks/>
          </p:cNvCxnSpPr>
          <p:nvPr/>
        </p:nvCxnSpPr>
        <p:spPr>
          <a:xfrm>
            <a:off x="1708262" y="4796685"/>
            <a:ext cx="441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EEF0AE5F-685D-4FB1-AE53-ADF4D5A00CBC}"/>
              </a:ext>
            </a:extLst>
          </p:cNvPr>
          <p:cNvCxnSpPr>
            <a:cxnSpLocks/>
          </p:cNvCxnSpPr>
          <p:nvPr/>
        </p:nvCxnSpPr>
        <p:spPr>
          <a:xfrm flipV="1">
            <a:off x="1761133" y="4947485"/>
            <a:ext cx="457582" cy="599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0F3A2A39-278C-4D83-BA89-89FE7551D394}"/>
              </a:ext>
            </a:extLst>
          </p:cNvPr>
          <p:cNvCxnSpPr>
            <a:cxnSpLocks/>
          </p:cNvCxnSpPr>
          <p:nvPr/>
        </p:nvCxnSpPr>
        <p:spPr>
          <a:xfrm flipV="1">
            <a:off x="1792522" y="4896513"/>
            <a:ext cx="334623" cy="308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363D59E-AFAA-49CD-AFF9-A6EC95060EEA}"/>
              </a:ext>
            </a:extLst>
          </p:cNvPr>
          <p:cNvSpPr txBox="1"/>
          <p:nvPr/>
        </p:nvSpPr>
        <p:spPr>
          <a:xfrm>
            <a:off x="5206865" y="1318613"/>
            <a:ext cx="751058" cy="415498"/>
          </a:xfrm>
          <a:prstGeom prst="rect">
            <a:avLst/>
          </a:prstGeom>
          <a:solidFill>
            <a:schemeClr val="bg2"/>
          </a:solidFill>
          <a:ln>
            <a:solidFill>
              <a:srgbClr val="FF0000"/>
            </a:solidFill>
          </a:ln>
        </p:spPr>
        <p:txBody>
          <a:bodyPr wrap="square" rtlCol="1">
            <a:spAutoFit/>
          </a:bodyPr>
          <a:lstStyle/>
          <a:p>
            <a:pPr algn="ctr"/>
            <a:r>
              <a:rPr lang="he-IL" sz="2000" b="1" dirty="0">
                <a:solidFill>
                  <a:srgbClr val="FF0000"/>
                </a:solidFill>
                <a:latin typeface="Guttman Adii" panose="02010401010101010101" pitchFamily="2" charset="-79"/>
                <a:cs typeface="Guttman Adii" panose="02010401010101010101" pitchFamily="2" charset="-79"/>
              </a:rPr>
              <a:t>שרה</a:t>
            </a:r>
            <a:endParaRPr lang="he-IL" sz="2400" b="1" dirty="0">
              <a:solidFill>
                <a:srgbClr val="FF0000"/>
              </a:solidFill>
              <a:latin typeface="Guttman Adii" panose="02010401010101010101" pitchFamily="2" charset="-79"/>
              <a:cs typeface="Guttman Adii" panose="02010401010101010101" pitchFamily="2" charset="-79"/>
            </a:endParaRPr>
          </a:p>
          <a:p>
            <a:pPr algn="ctr"/>
            <a:endParaRPr lang="he-IL" sz="100" spc="-400" dirty="0">
              <a:solidFill>
                <a:schemeClr val="accent2">
                  <a:lumMod val="50000"/>
                </a:schemeClr>
              </a:solidFill>
              <a:latin typeface="Guttman Adii" panose="02010401010101010101" pitchFamily="2" charset="-79"/>
              <a:cs typeface="Guttman Adii" panose="02010401010101010101" pitchFamily="2" charset="-79"/>
            </a:endParaRPr>
          </a:p>
        </p:txBody>
      </p:sp>
      <p:sp>
        <p:nvSpPr>
          <p:cNvPr id="37" name="TextBox 36">
            <a:extLst>
              <a:ext uri="{FF2B5EF4-FFF2-40B4-BE49-F238E27FC236}">
                <a16:creationId xmlns:a16="http://schemas.microsoft.com/office/drawing/2014/main" id="{1C46F2D6-63F5-4198-B21B-CA3C1520D1C0}"/>
              </a:ext>
            </a:extLst>
          </p:cNvPr>
          <p:cNvSpPr txBox="1"/>
          <p:nvPr/>
        </p:nvSpPr>
        <p:spPr>
          <a:xfrm rot="1110192">
            <a:off x="8591223" y="1016689"/>
            <a:ext cx="603522" cy="415498"/>
          </a:xfrm>
          <a:prstGeom prst="rect">
            <a:avLst/>
          </a:prstGeom>
          <a:solidFill>
            <a:schemeClr val="bg2"/>
          </a:solidFill>
          <a:ln>
            <a:solidFill>
              <a:schemeClr val="accent2">
                <a:lumMod val="75000"/>
              </a:schemeClr>
            </a:solidFill>
          </a:ln>
        </p:spPr>
        <p:txBody>
          <a:bodyPr wrap="square" rtlCol="1">
            <a:spAutoFit/>
          </a:bodyPr>
          <a:lstStyle/>
          <a:p>
            <a:pPr algn="ctr"/>
            <a:r>
              <a:rPr lang="he-IL" sz="2000" b="1" dirty="0">
                <a:solidFill>
                  <a:schemeClr val="accent2">
                    <a:lumMod val="75000"/>
                  </a:schemeClr>
                </a:solidFill>
                <a:latin typeface="Guttman Adii" panose="02010401010101010101" pitchFamily="2" charset="-79"/>
                <a:cs typeface="Guttman Adii" panose="02010401010101010101" pitchFamily="2" charset="-79"/>
              </a:rPr>
              <a:t>הגר</a:t>
            </a:r>
            <a:endParaRPr lang="he-IL" sz="2400" b="1" dirty="0">
              <a:solidFill>
                <a:schemeClr val="accent2">
                  <a:lumMod val="75000"/>
                </a:schemeClr>
              </a:solidFill>
              <a:latin typeface="Guttman Adii" panose="02010401010101010101" pitchFamily="2" charset="-79"/>
              <a:cs typeface="Guttman Adii" panose="02010401010101010101" pitchFamily="2" charset="-79"/>
            </a:endParaRPr>
          </a:p>
          <a:p>
            <a:pPr algn="ctr"/>
            <a:endParaRPr lang="he-IL" sz="100" spc="-400" dirty="0">
              <a:solidFill>
                <a:schemeClr val="accent2">
                  <a:lumMod val="50000"/>
                </a:schemeClr>
              </a:solidFill>
              <a:latin typeface="Guttman Adii" panose="02010401010101010101" pitchFamily="2" charset="-79"/>
              <a:cs typeface="Guttman Adii" panose="02010401010101010101" pitchFamily="2" charset="-79"/>
            </a:endParaRPr>
          </a:p>
        </p:txBody>
      </p:sp>
      <p:sp>
        <p:nvSpPr>
          <p:cNvPr id="38" name="TextBox 37">
            <a:extLst>
              <a:ext uri="{FF2B5EF4-FFF2-40B4-BE49-F238E27FC236}">
                <a16:creationId xmlns:a16="http://schemas.microsoft.com/office/drawing/2014/main" id="{5D0B79A9-EBA9-4D07-A719-CF14F7CB0726}"/>
              </a:ext>
            </a:extLst>
          </p:cNvPr>
          <p:cNvSpPr txBox="1"/>
          <p:nvPr/>
        </p:nvSpPr>
        <p:spPr>
          <a:xfrm rot="20153631">
            <a:off x="3038128" y="898152"/>
            <a:ext cx="1000543" cy="415498"/>
          </a:xfrm>
          <a:prstGeom prst="rect">
            <a:avLst/>
          </a:prstGeom>
          <a:solidFill>
            <a:schemeClr val="bg2"/>
          </a:solidFill>
          <a:ln>
            <a:solidFill>
              <a:srgbClr val="0070C0"/>
            </a:solidFill>
          </a:ln>
        </p:spPr>
        <p:txBody>
          <a:bodyPr wrap="square" rtlCol="1">
            <a:spAutoFit/>
          </a:bodyPr>
          <a:lstStyle/>
          <a:p>
            <a:pPr algn="ctr"/>
            <a:r>
              <a:rPr lang="he-IL" sz="2000" b="1" dirty="0">
                <a:solidFill>
                  <a:schemeClr val="accent1"/>
                </a:solidFill>
                <a:latin typeface="Guttman Adii" panose="02010401010101010101" pitchFamily="2" charset="-79"/>
                <a:cs typeface="Guttman Adii" panose="02010401010101010101" pitchFamily="2" charset="-79"/>
              </a:rPr>
              <a:t>קטורה</a:t>
            </a:r>
            <a:endParaRPr lang="he-IL" sz="2400" b="1" dirty="0">
              <a:solidFill>
                <a:schemeClr val="accent1"/>
              </a:solidFill>
              <a:latin typeface="Guttman Adii" panose="02010401010101010101" pitchFamily="2" charset="-79"/>
              <a:cs typeface="Guttman Adii" panose="02010401010101010101" pitchFamily="2" charset="-79"/>
            </a:endParaRPr>
          </a:p>
          <a:p>
            <a:pPr algn="ctr"/>
            <a:endParaRPr lang="he-IL" sz="100" spc="-400" dirty="0">
              <a:solidFill>
                <a:schemeClr val="accent2">
                  <a:lumMod val="50000"/>
                </a:schemeClr>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15032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2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27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275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275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27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275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down)">
                                      <p:cBhvr>
                                        <p:cTn id="52" dur="275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275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down)">
                                      <p:cBhvr>
                                        <p:cTn id="62" dur="275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275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4" grpId="0" animBg="1"/>
      <p:bldP spid="9" grpId="0" animBg="1"/>
      <p:bldP spid="55" grpId="0" animBg="1"/>
      <p:bldP spid="56" grpId="0" animBg="1"/>
      <p:bldP spid="41" grpId="0" animBg="1"/>
      <p:bldP spid="42" grpId="0" animBg="1"/>
      <p:bldP spid="44" grpId="0" animBg="1"/>
      <p:bldP spid="45" grpId="0" animBg="1"/>
      <p:bldP spid="65" grpId="0" animBg="1"/>
      <p:bldP spid="35" grpId="0" animBg="1"/>
      <p:bldP spid="37"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AA1094-C6A7-4EAD-BCF6-66B35FE2D939}"/>
              </a:ext>
            </a:extLst>
          </p:cNvPr>
          <p:cNvSpPr txBox="1"/>
          <p:nvPr/>
        </p:nvSpPr>
        <p:spPr>
          <a:xfrm>
            <a:off x="1707615" y="341524"/>
            <a:ext cx="9617726" cy="1200329"/>
          </a:xfrm>
          <a:prstGeom prst="rect">
            <a:avLst/>
          </a:prstGeom>
          <a:noFill/>
        </p:spPr>
        <p:txBody>
          <a:bodyPr wrap="square" rtlCol="1">
            <a:spAutoFit/>
          </a:bodyPr>
          <a:lstStyle/>
          <a:p>
            <a:pPr algn="ctr"/>
            <a:r>
              <a:rPr lang="he-IL" sz="7200" dirty="0">
                <a:solidFill>
                  <a:schemeClr val="accent2"/>
                </a:solidFill>
                <a:latin typeface="Guttman Adii" panose="02010401010101010101" pitchFamily="2" charset="-79"/>
                <a:cs typeface="Guttman Adii" panose="02010401010101010101" pitchFamily="2" charset="-79"/>
              </a:rPr>
              <a:t>מעשה אבות סימן לבנים</a:t>
            </a:r>
          </a:p>
        </p:txBody>
      </p:sp>
      <p:sp>
        <p:nvSpPr>
          <p:cNvPr id="3" name="מלבן 2">
            <a:extLst>
              <a:ext uri="{FF2B5EF4-FFF2-40B4-BE49-F238E27FC236}">
                <a16:creationId xmlns:a16="http://schemas.microsoft.com/office/drawing/2014/main" id="{2180F809-1043-48B9-9BC2-DBECCBCF1967}"/>
              </a:ext>
            </a:extLst>
          </p:cNvPr>
          <p:cNvSpPr/>
          <p:nvPr/>
        </p:nvSpPr>
        <p:spPr>
          <a:xfrm>
            <a:off x="249716" y="1713422"/>
            <a:ext cx="11942284" cy="4632037"/>
          </a:xfrm>
          <a:prstGeom prst="rect">
            <a:avLst/>
          </a:prstGeom>
        </p:spPr>
        <p:txBody>
          <a:bodyPr wrap="square">
            <a:spAutoFit/>
          </a:bodyPr>
          <a:lstStyle/>
          <a:p>
            <a:pPr lvl="0" algn="ctr">
              <a:tabLst>
                <a:tab pos="457200" algn="l"/>
              </a:tabLst>
            </a:pPr>
            <a:r>
              <a:rPr lang="he-IL" sz="4000" u="sng"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רמב"ן (בראשית </a:t>
            </a:r>
            <a:r>
              <a:rPr lang="he-IL" sz="4000" u="sng" dirty="0" err="1">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יב</a:t>
            </a:r>
            <a:r>
              <a:rPr lang="he-IL" sz="4000" u="sng"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a:t>
            </a:r>
          </a:p>
          <a:p>
            <a:pPr lvl="0" algn="just">
              <a:tabLst>
                <a:tab pos="457200" algn="l"/>
              </a:tabLst>
            </a:pPr>
            <a:endParaRPr lang="he-IL" sz="11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endParaRPr>
          </a:p>
          <a:p>
            <a:pPr lvl="0" algn="ctr">
              <a:tabLst>
                <a:tab pos="457200" algn="l"/>
              </a:tabLst>
            </a:pPr>
            <a:r>
              <a:rPr lang="he-IL" sz="24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אומר לך כלל תבין אותו בכל הפרשיות הבאות בעניין אברהם יצחק ויעקב,</a:t>
            </a:r>
          </a:p>
          <a:p>
            <a:pPr lvl="0" algn="ctr">
              <a:tabLst>
                <a:tab pos="457200" algn="l"/>
              </a:tabLst>
            </a:pPr>
            <a:endParaRPr lang="he-IL" sz="6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endParaRPr>
          </a:p>
          <a:p>
            <a:pPr lvl="0" algn="ctr">
              <a:tabLst>
                <a:tab pos="457200" algn="l"/>
              </a:tabLst>
            </a:pPr>
            <a:r>
              <a:rPr lang="he-IL" sz="24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והוא ענין גדול, הזכירוהו רבותינו בדרך קצרה, ואמרו: </a:t>
            </a:r>
          </a:p>
          <a:p>
            <a:pPr lvl="0" algn="ctr">
              <a:tabLst>
                <a:tab pos="457200" algn="l"/>
              </a:tabLst>
            </a:pPr>
            <a:endParaRPr lang="he-IL" sz="600" b="1"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endParaRPr>
          </a:p>
          <a:p>
            <a:pPr lvl="0" algn="ctr">
              <a:tabLst>
                <a:tab pos="457200" algn="l"/>
              </a:tabLst>
            </a:pPr>
            <a:r>
              <a:rPr lang="he-IL" sz="4400" b="1" dirty="0">
                <a:solidFill>
                  <a:srgbClr val="0070C0"/>
                </a:solidFill>
                <a:latin typeface="Guttman Adii" panose="02010401010101010101" pitchFamily="2" charset="-79"/>
                <a:ea typeface="Times New Roman" panose="02020603050405020304" pitchFamily="18" charset="0"/>
                <a:cs typeface="Guttman Adii" panose="02010401010101010101" pitchFamily="2" charset="-79"/>
              </a:rPr>
              <a:t>'כל מה שאירע לאבות סימן לבנים', </a:t>
            </a:r>
            <a:endParaRPr lang="he-IL" sz="3600" b="1" dirty="0">
              <a:solidFill>
                <a:srgbClr val="0070C0"/>
              </a:solidFill>
              <a:latin typeface="Guttman Adii" panose="02010401010101010101" pitchFamily="2" charset="-79"/>
              <a:ea typeface="Times New Roman" panose="02020603050405020304" pitchFamily="18" charset="0"/>
              <a:cs typeface="Guttman Adii" panose="02010401010101010101" pitchFamily="2" charset="-79"/>
            </a:endParaRPr>
          </a:p>
          <a:p>
            <a:pPr lvl="0" algn="ctr">
              <a:tabLst>
                <a:tab pos="457200" algn="l"/>
              </a:tabLst>
            </a:pPr>
            <a:endParaRPr lang="he-IL" sz="7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endParaRPr>
          </a:p>
          <a:p>
            <a:pPr lvl="0" algn="ctr">
              <a:tabLst>
                <a:tab pos="457200" algn="l"/>
              </a:tabLst>
            </a:pPr>
            <a:r>
              <a:rPr lang="he-IL" sz="24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ולכן יאריכו הכתובים בסיפור המסעות וחפירת הבארות ושאר המקרים, </a:t>
            </a:r>
          </a:p>
          <a:p>
            <a:pPr lvl="0" algn="ctr">
              <a:tabLst>
                <a:tab pos="457200" algn="l"/>
              </a:tabLst>
            </a:pPr>
            <a:endParaRPr lang="he-IL" sz="10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endParaRPr>
          </a:p>
          <a:p>
            <a:pPr lvl="0" algn="ctr">
              <a:tabLst>
                <a:tab pos="457200" algn="l"/>
              </a:tabLst>
            </a:pPr>
            <a:r>
              <a:rPr lang="he-IL" sz="24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ויחשוב החושב בהם כאלו הם דברים מיותרים אין בהם תועלת, וכולם באים ללמד על העתיד, </a:t>
            </a:r>
          </a:p>
          <a:p>
            <a:pPr lvl="0" algn="ctr">
              <a:tabLst>
                <a:tab pos="457200" algn="l"/>
              </a:tabLst>
            </a:pPr>
            <a:endParaRPr lang="he-IL" sz="6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endParaRPr>
          </a:p>
          <a:p>
            <a:pPr lvl="0">
              <a:tabLst>
                <a:tab pos="457200" algn="l"/>
              </a:tabLst>
            </a:pPr>
            <a:r>
              <a:rPr lang="he-IL" sz="2400" b="1"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         </a:t>
            </a:r>
            <a:r>
              <a:rPr lang="he-IL" sz="2800" b="1" dirty="0">
                <a:solidFill>
                  <a:schemeClr val="accent1"/>
                </a:solidFill>
                <a:latin typeface="Guttman Adii" panose="02010401010101010101" pitchFamily="2" charset="-79"/>
                <a:ea typeface="Times New Roman" panose="02020603050405020304" pitchFamily="18" charset="0"/>
                <a:cs typeface="Guttman Adii" panose="02010401010101010101" pitchFamily="2" charset="-79"/>
              </a:rPr>
              <a:t>כי כאשר יבוא המקרה לנביא משלשת האבות</a:t>
            </a:r>
          </a:p>
          <a:p>
            <a:pPr lvl="0" algn="ctr">
              <a:tabLst>
                <a:tab pos="457200" algn="l"/>
              </a:tabLst>
            </a:pPr>
            <a:endParaRPr lang="he-IL" sz="700" b="1" dirty="0">
              <a:solidFill>
                <a:schemeClr val="accent1"/>
              </a:solidFill>
              <a:latin typeface="Guttman Adii" panose="02010401010101010101" pitchFamily="2" charset="-79"/>
              <a:ea typeface="Times New Roman" panose="02020603050405020304" pitchFamily="18" charset="0"/>
              <a:cs typeface="Guttman Adii" panose="02010401010101010101" pitchFamily="2" charset="-79"/>
            </a:endParaRPr>
          </a:p>
          <a:p>
            <a:pPr lvl="0" algn="ctr">
              <a:tabLst>
                <a:tab pos="457200" algn="l"/>
              </a:tabLst>
            </a:pPr>
            <a:r>
              <a:rPr lang="he-IL" sz="2800" b="1" dirty="0">
                <a:solidFill>
                  <a:schemeClr val="accent1"/>
                </a:solidFill>
                <a:latin typeface="Guttman Adii" panose="02010401010101010101" pitchFamily="2" charset="-79"/>
                <a:ea typeface="Times New Roman" panose="02020603050405020304" pitchFamily="18" charset="0"/>
                <a:cs typeface="Guttman Adii" panose="02010401010101010101" pitchFamily="2" charset="-79"/>
              </a:rPr>
              <a:t>יתבונן ממנו הדבר הנגזר לבא לזרעו </a:t>
            </a:r>
            <a:r>
              <a:rPr lang="he-IL" b="1" dirty="0">
                <a:solidFill>
                  <a:schemeClr val="accent1"/>
                </a:solidFill>
                <a:latin typeface="Guttman Adii" panose="02010401010101010101" pitchFamily="2" charset="-79"/>
                <a:ea typeface="Times New Roman" panose="02020603050405020304" pitchFamily="18" charset="0"/>
                <a:cs typeface="Guttman Adii" panose="02010401010101010101" pitchFamily="2" charset="-79"/>
              </a:rPr>
              <a:t>(מעשה האבות ישפיע על מה שיקרה לבנים)</a:t>
            </a:r>
            <a:endParaRPr lang="en-US" sz="2800" b="1" dirty="0">
              <a:solidFill>
                <a:schemeClr val="accent1"/>
              </a:solidFill>
              <a:latin typeface="David" panose="020E0502060401010101" pitchFamily="34" charset="-79"/>
              <a:ea typeface="Times New Roman" panose="02020603050405020304" pitchFamily="18" charset="0"/>
              <a:cs typeface="Guttman Adii" panose="02010401010101010101" pitchFamily="2" charset="-79"/>
            </a:endParaRPr>
          </a:p>
        </p:txBody>
      </p:sp>
      <p:sp>
        <p:nvSpPr>
          <p:cNvPr id="4" name="מלבן 3">
            <a:extLst>
              <a:ext uri="{FF2B5EF4-FFF2-40B4-BE49-F238E27FC236}">
                <a16:creationId xmlns:a16="http://schemas.microsoft.com/office/drawing/2014/main" id="{ED1BEEF0-337E-4347-8B0C-DE3153065CF7}"/>
              </a:ext>
            </a:extLst>
          </p:cNvPr>
          <p:cNvSpPr/>
          <p:nvPr/>
        </p:nvSpPr>
        <p:spPr>
          <a:xfrm>
            <a:off x="249716" y="5221696"/>
            <a:ext cx="4501552" cy="369332"/>
          </a:xfrm>
          <a:prstGeom prst="rect">
            <a:avLst/>
          </a:prstGeom>
        </p:spPr>
        <p:txBody>
          <a:bodyPr wrap="none">
            <a:spAutoFit/>
          </a:bodyPr>
          <a:lstStyle/>
          <a:p>
            <a:r>
              <a:rPr lang="he-IL" b="1" dirty="0">
                <a:solidFill>
                  <a:schemeClr val="accent1"/>
                </a:solidFill>
                <a:latin typeface="Guttman Adii" panose="02010401010101010101" pitchFamily="2" charset="-79"/>
                <a:ea typeface="Times New Roman" panose="02020603050405020304" pitchFamily="18" charset="0"/>
                <a:cs typeface="Guttman Adii" panose="02010401010101010101" pitchFamily="2" charset="-79"/>
              </a:rPr>
              <a:t>(כשיקרה משהו לשלשת אבות הנחשבים לנביאים) </a:t>
            </a:r>
            <a:endParaRPr lang="he-IL" dirty="0"/>
          </a:p>
        </p:txBody>
      </p:sp>
    </p:spTree>
    <p:extLst>
      <p:ext uri="{BB962C8B-B14F-4D97-AF65-F5344CB8AC3E}">
        <p14:creationId xmlns:p14="http://schemas.microsoft.com/office/powerpoint/2010/main" val="994405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AA1094-C6A7-4EAD-BCF6-66B35FE2D939}"/>
              </a:ext>
            </a:extLst>
          </p:cNvPr>
          <p:cNvSpPr txBox="1"/>
          <p:nvPr/>
        </p:nvSpPr>
        <p:spPr>
          <a:xfrm>
            <a:off x="0" y="467942"/>
            <a:ext cx="12114881" cy="1107996"/>
          </a:xfrm>
          <a:prstGeom prst="rect">
            <a:avLst/>
          </a:prstGeom>
          <a:noFill/>
        </p:spPr>
        <p:txBody>
          <a:bodyPr wrap="square" rtlCol="1">
            <a:spAutoFit/>
          </a:bodyPr>
          <a:lstStyle/>
          <a:p>
            <a:pPr algn="ctr"/>
            <a:r>
              <a:rPr lang="he-IL" sz="6600" dirty="0">
                <a:solidFill>
                  <a:schemeClr val="accent2"/>
                </a:solidFill>
                <a:latin typeface="Guttman Adii" panose="02010401010101010101" pitchFamily="2" charset="-79"/>
                <a:cs typeface="Guttman Adii" panose="02010401010101010101" pitchFamily="2" charset="-79"/>
              </a:rPr>
              <a:t>מעשה אבות סימן לבנים - דוגמאות</a:t>
            </a:r>
          </a:p>
        </p:txBody>
      </p:sp>
      <p:sp>
        <p:nvSpPr>
          <p:cNvPr id="5" name="TextBox 4">
            <a:extLst>
              <a:ext uri="{FF2B5EF4-FFF2-40B4-BE49-F238E27FC236}">
                <a16:creationId xmlns:a16="http://schemas.microsoft.com/office/drawing/2014/main" id="{46004140-C9AA-413D-91E8-4425D3C6BBFC}"/>
              </a:ext>
            </a:extLst>
          </p:cNvPr>
          <p:cNvSpPr txBox="1"/>
          <p:nvPr/>
        </p:nvSpPr>
        <p:spPr>
          <a:xfrm>
            <a:off x="132075" y="2058377"/>
            <a:ext cx="11850730" cy="3670236"/>
          </a:xfrm>
          <a:prstGeom prst="rect">
            <a:avLst/>
          </a:prstGeom>
          <a:noFill/>
        </p:spPr>
        <p:txBody>
          <a:bodyPr wrap="square" rtlCol="1">
            <a:spAutoFit/>
          </a:bodyPr>
          <a:lstStyle/>
          <a:p>
            <a:pPr marL="742950" indent="-742950">
              <a:buAutoNum type="arabicPeriod"/>
            </a:pPr>
            <a:r>
              <a:rPr lang="he-IL" sz="2800" dirty="0">
                <a:solidFill>
                  <a:srgbClr val="0070C0"/>
                </a:solidFill>
                <a:latin typeface="Guttman Adii" panose="02010401010101010101" pitchFamily="2" charset="-79"/>
                <a:cs typeface="Guttman Adii" panose="02010401010101010101" pitchFamily="2" charset="-79"/>
              </a:rPr>
              <a:t>אברהם יורד למצרים בגלל הרעב</a:t>
            </a:r>
          </a:p>
          <a:p>
            <a:r>
              <a:rPr lang="he-IL" sz="2800" dirty="0">
                <a:solidFill>
                  <a:srgbClr val="0070C0"/>
                </a:solidFill>
                <a:latin typeface="Guttman Adii" panose="02010401010101010101" pitchFamily="2" charset="-79"/>
                <a:cs typeface="Guttman Adii" panose="02010401010101010101" pitchFamily="2" charset="-79"/>
              </a:rPr>
              <a:t>    יעקב ומשפחתו יורדים למצרים בשל הרעב</a:t>
            </a:r>
          </a:p>
          <a:p>
            <a:endParaRPr lang="he-IL" sz="500" dirty="0">
              <a:solidFill>
                <a:srgbClr val="0070C0"/>
              </a:solidFill>
              <a:latin typeface="Guttman Adii" panose="02010401010101010101" pitchFamily="2" charset="-79"/>
              <a:cs typeface="Guttman Adii" panose="02010401010101010101" pitchFamily="2" charset="-79"/>
            </a:endParaRPr>
          </a:p>
          <a:p>
            <a:endParaRPr lang="he-IL" sz="500" dirty="0">
              <a:solidFill>
                <a:srgbClr val="0070C0"/>
              </a:solidFill>
              <a:latin typeface="Guttman Adii" panose="02010401010101010101" pitchFamily="2" charset="-79"/>
              <a:cs typeface="Guttman Adii" panose="02010401010101010101" pitchFamily="2" charset="-79"/>
            </a:endParaRPr>
          </a:p>
          <a:p>
            <a:endParaRPr lang="he-IL" sz="500" dirty="0">
              <a:solidFill>
                <a:srgbClr val="0070C0"/>
              </a:solidFill>
              <a:latin typeface="Guttman Adii" panose="02010401010101010101" pitchFamily="2" charset="-79"/>
              <a:cs typeface="Guttman Adii" panose="02010401010101010101" pitchFamily="2" charset="-79"/>
            </a:endParaRPr>
          </a:p>
          <a:p>
            <a:endParaRPr lang="he-IL" sz="500" dirty="0">
              <a:solidFill>
                <a:srgbClr val="0070C0"/>
              </a:solidFill>
              <a:latin typeface="Guttman Adii" panose="02010401010101010101" pitchFamily="2" charset="-79"/>
              <a:cs typeface="Guttman Adii" panose="02010401010101010101" pitchFamily="2" charset="-79"/>
            </a:endParaRPr>
          </a:p>
          <a:p>
            <a:endParaRPr lang="he-IL" sz="500" dirty="0">
              <a:solidFill>
                <a:srgbClr val="0070C0"/>
              </a:solidFill>
              <a:latin typeface="Guttman Adii" panose="02010401010101010101" pitchFamily="2" charset="-79"/>
              <a:cs typeface="Guttman Adii" panose="02010401010101010101" pitchFamily="2" charset="-79"/>
            </a:endParaRPr>
          </a:p>
          <a:p>
            <a:endParaRPr lang="he-IL" sz="500" dirty="0">
              <a:solidFill>
                <a:srgbClr val="0070C0"/>
              </a:solidFill>
              <a:latin typeface="Guttman Adii" panose="02010401010101010101" pitchFamily="2" charset="-79"/>
              <a:cs typeface="Guttman Adii" panose="02010401010101010101" pitchFamily="2" charset="-79"/>
            </a:endParaRPr>
          </a:p>
          <a:p>
            <a:endParaRPr lang="he-IL" sz="500" dirty="0">
              <a:solidFill>
                <a:srgbClr val="0070C0"/>
              </a:solidFill>
              <a:latin typeface="Guttman Adii" panose="02010401010101010101" pitchFamily="2" charset="-79"/>
              <a:cs typeface="Guttman Adii" panose="02010401010101010101" pitchFamily="2" charset="-79"/>
            </a:endParaRPr>
          </a:p>
          <a:p>
            <a:endParaRPr lang="he-IL" sz="100" dirty="0">
              <a:solidFill>
                <a:srgbClr val="0070C0"/>
              </a:solidFill>
              <a:latin typeface="Guttman Adii" panose="02010401010101010101" pitchFamily="2" charset="-79"/>
              <a:cs typeface="Guttman Adii" panose="02010401010101010101" pitchFamily="2" charset="-79"/>
            </a:endParaRPr>
          </a:p>
          <a:p>
            <a:pPr marL="742950" indent="-742950">
              <a:buAutoNum type="arabicPeriod" startAt="2"/>
            </a:pPr>
            <a:r>
              <a:rPr lang="he-IL" sz="2800" dirty="0">
                <a:solidFill>
                  <a:srgbClr val="00B050"/>
                </a:solidFill>
                <a:latin typeface="Guttman Adii" panose="02010401010101010101" pitchFamily="2" charset="-79"/>
                <a:cs typeface="Guttman Adii" panose="02010401010101010101" pitchFamily="2" charset="-79"/>
              </a:rPr>
              <a:t>ה' מכה את בית פרעה בנגעים / מכות עד שישחרר את אברהם ושרה   </a:t>
            </a:r>
          </a:p>
          <a:p>
            <a:r>
              <a:rPr lang="he-IL" sz="2800" dirty="0">
                <a:solidFill>
                  <a:srgbClr val="00B050"/>
                </a:solidFill>
                <a:latin typeface="Guttman Adii" panose="02010401010101010101" pitchFamily="2" charset="-79"/>
                <a:cs typeface="Guttman Adii" panose="02010401010101010101" pitchFamily="2" charset="-79"/>
              </a:rPr>
              <a:t>    ה' מכה את מצרים עד שישחררו את </a:t>
            </a:r>
            <a:r>
              <a:rPr lang="he-IL" sz="2800" dirty="0" err="1">
                <a:solidFill>
                  <a:srgbClr val="00B050"/>
                </a:solidFill>
                <a:latin typeface="Guttman Adii" panose="02010401010101010101" pitchFamily="2" charset="-79"/>
                <a:cs typeface="Guttman Adii" panose="02010401010101010101" pitchFamily="2" charset="-79"/>
              </a:rPr>
              <a:t>בנ"י</a:t>
            </a:r>
            <a:r>
              <a:rPr lang="he-IL" sz="2800" dirty="0">
                <a:solidFill>
                  <a:srgbClr val="00B050"/>
                </a:solidFill>
                <a:latin typeface="Guttman Adii" panose="02010401010101010101" pitchFamily="2" charset="-79"/>
                <a:cs typeface="Guttman Adii" panose="02010401010101010101" pitchFamily="2" charset="-79"/>
              </a:rPr>
              <a:t> מעבדותם. </a:t>
            </a:r>
          </a:p>
          <a:p>
            <a:endParaRPr lang="he-IL" sz="300" dirty="0">
              <a:solidFill>
                <a:schemeClr val="accent2"/>
              </a:solidFill>
              <a:latin typeface="Guttman Adii" panose="02010401010101010101" pitchFamily="2" charset="-79"/>
              <a:cs typeface="Guttman Adii" panose="02010401010101010101" pitchFamily="2" charset="-79"/>
            </a:endParaRPr>
          </a:p>
          <a:p>
            <a:endParaRPr lang="he-IL" sz="300" dirty="0">
              <a:solidFill>
                <a:schemeClr val="accent2"/>
              </a:solidFill>
              <a:latin typeface="Guttman Adii" panose="02010401010101010101" pitchFamily="2" charset="-79"/>
              <a:cs typeface="Guttman Adii" panose="02010401010101010101" pitchFamily="2" charset="-79"/>
            </a:endParaRPr>
          </a:p>
          <a:p>
            <a:endParaRPr lang="he-IL" sz="300" dirty="0">
              <a:solidFill>
                <a:schemeClr val="accent2"/>
              </a:solidFill>
              <a:latin typeface="Guttman Adii" panose="02010401010101010101" pitchFamily="2" charset="-79"/>
              <a:cs typeface="Guttman Adii" panose="02010401010101010101" pitchFamily="2" charset="-79"/>
            </a:endParaRPr>
          </a:p>
          <a:p>
            <a:endParaRPr lang="he-IL" sz="300" dirty="0">
              <a:solidFill>
                <a:schemeClr val="accent2"/>
              </a:solidFill>
              <a:latin typeface="Guttman Adii" panose="02010401010101010101" pitchFamily="2" charset="-79"/>
              <a:cs typeface="Guttman Adii" panose="02010401010101010101" pitchFamily="2" charset="-79"/>
            </a:endParaRPr>
          </a:p>
          <a:p>
            <a:endParaRPr lang="he-IL" sz="300" dirty="0">
              <a:solidFill>
                <a:schemeClr val="accent2"/>
              </a:solidFill>
              <a:latin typeface="Guttman Adii" panose="02010401010101010101" pitchFamily="2" charset="-79"/>
              <a:cs typeface="Guttman Adii" panose="02010401010101010101" pitchFamily="2" charset="-79"/>
            </a:endParaRPr>
          </a:p>
          <a:p>
            <a:endParaRPr lang="he-IL" sz="300" dirty="0">
              <a:solidFill>
                <a:schemeClr val="accent2"/>
              </a:solidFill>
              <a:latin typeface="Guttman Adii" panose="02010401010101010101" pitchFamily="2" charset="-79"/>
              <a:cs typeface="Guttman Adii" panose="02010401010101010101" pitchFamily="2" charset="-79"/>
            </a:endParaRPr>
          </a:p>
          <a:p>
            <a:endParaRPr lang="he-IL" sz="1050" dirty="0">
              <a:solidFill>
                <a:schemeClr val="accent2"/>
              </a:solidFill>
              <a:latin typeface="Guttman Adii" panose="02010401010101010101" pitchFamily="2" charset="-79"/>
              <a:cs typeface="Guttman Adii" panose="02010401010101010101" pitchFamily="2" charset="-79"/>
            </a:endParaRPr>
          </a:p>
          <a:p>
            <a:pPr marL="514350" indent="-514350">
              <a:buAutoNum type="arabicPeriod" startAt="3"/>
            </a:pPr>
            <a:r>
              <a:rPr lang="he-IL" sz="2800" dirty="0">
                <a:solidFill>
                  <a:schemeClr val="accent2"/>
                </a:solidFill>
                <a:latin typeface="Guttman Adii" panose="02010401010101010101" pitchFamily="2" charset="-79"/>
                <a:cs typeface="Guttman Adii" panose="02010401010101010101" pitchFamily="2" charset="-79"/>
              </a:rPr>
              <a:t>אברהם מחזיק בשכם ומראה סימני בעלות עליה </a:t>
            </a:r>
            <a:r>
              <a:rPr lang="he-IL" sz="2000" dirty="0">
                <a:solidFill>
                  <a:schemeClr val="accent2"/>
                </a:solidFill>
                <a:latin typeface="Guttman Adii" panose="02010401010101010101" pitchFamily="2" charset="-79"/>
                <a:cs typeface="Guttman Adii" panose="02010401010101010101" pitchFamily="2" charset="-79"/>
              </a:rPr>
              <a:t>(זהו יעדו הראשון, בונה שם מזבח)</a:t>
            </a:r>
            <a:endParaRPr lang="he-IL" sz="2800" dirty="0">
              <a:solidFill>
                <a:schemeClr val="accent2"/>
              </a:solidFill>
              <a:latin typeface="Guttman Adii" panose="02010401010101010101" pitchFamily="2" charset="-79"/>
              <a:cs typeface="Guttman Adii" panose="02010401010101010101" pitchFamily="2" charset="-79"/>
            </a:endParaRPr>
          </a:p>
          <a:p>
            <a:r>
              <a:rPr lang="he-IL" sz="2400" dirty="0">
                <a:solidFill>
                  <a:schemeClr val="accent2"/>
                </a:solidFill>
                <a:latin typeface="Guttman Adii" panose="02010401010101010101" pitchFamily="2" charset="-79"/>
                <a:cs typeface="Guttman Adii" panose="02010401010101010101" pitchFamily="2" charset="-79"/>
              </a:rPr>
              <a:t>    </a:t>
            </a:r>
            <a:r>
              <a:rPr lang="he-IL" sz="2800" dirty="0">
                <a:solidFill>
                  <a:schemeClr val="accent2"/>
                </a:solidFill>
                <a:latin typeface="Guttman Adii" panose="02010401010101010101" pitchFamily="2" charset="-79"/>
                <a:cs typeface="Guttman Adii" panose="02010401010101010101" pitchFamily="2" charset="-79"/>
              </a:rPr>
              <a:t>יעקב ובניו מגיעים מחרן, מתמקמים ליד שכם, הורגים את אנשיה לאחר אונס דינה</a:t>
            </a:r>
          </a:p>
        </p:txBody>
      </p:sp>
    </p:spTree>
    <p:extLst>
      <p:ext uri="{BB962C8B-B14F-4D97-AF65-F5344CB8AC3E}">
        <p14:creationId xmlns:p14="http://schemas.microsoft.com/office/powerpoint/2010/main" val="1938959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E80011FE-C01C-4160-8408-F8A935268CD5}"/>
              </a:ext>
            </a:extLst>
          </p:cNvPr>
          <p:cNvSpPr/>
          <p:nvPr/>
        </p:nvSpPr>
        <p:spPr>
          <a:xfrm>
            <a:off x="669073" y="350735"/>
            <a:ext cx="10946518" cy="6132448"/>
          </a:xfrm>
          <a:prstGeom prst="rect">
            <a:avLst/>
          </a:prstGeom>
          <a:ln w="76200">
            <a:solidFill>
              <a:srgbClr val="FF0000"/>
            </a:solidFill>
          </a:ln>
        </p:spPr>
        <p:txBody>
          <a:bodyPr wrap="square">
            <a:spAutoFit/>
          </a:bodyPr>
          <a:lstStyle/>
          <a:p>
            <a:pPr algn="ctr"/>
            <a:endParaRPr lang="he-IL" sz="1050" b="1" u="sng" dirty="0">
              <a:solidFill>
                <a:srgbClr val="222222"/>
              </a:solidFill>
              <a:latin typeface="Guttman Adii" panose="02010401010101010101" pitchFamily="2" charset="-79"/>
              <a:cs typeface="Guttman Adii" panose="02010401010101010101" pitchFamily="2" charset="-79"/>
            </a:endParaRPr>
          </a:p>
          <a:p>
            <a:pPr algn="ctr"/>
            <a:r>
              <a:rPr lang="he-IL" sz="2000" b="1" u="sng" dirty="0">
                <a:solidFill>
                  <a:srgbClr val="222222"/>
                </a:solidFill>
                <a:latin typeface="Guttman Adii" panose="02010401010101010101" pitchFamily="2" charset="-79"/>
                <a:cs typeface="Guttman Adii" panose="02010401010101010101" pitchFamily="2" charset="-79"/>
              </a:rPr>
              <a:t>מדרש רבה, בראשית לח, </a:t>
            </a:r>
            <a:r>
              <a:rPr lang="he-IL" sz="2000" b="1" u="sng" dirty="0" err="1">
                <a:solidFill>
                  <a:srgbClr val="222222"/>
                </a:solidFill>
                <a:latin typeface="Guttman Adii" panose="02010401010101010101" pitchFamily="2" charset="-79"/>
                <a:cs typeface="Guttman Adii" panose="02010401010101010101" pitchFamily="2" charset="-79"/>
              </a:rPr>
              <a:t>יג</a:t>
            </a:r>
            <a:r>
              <a:rPr lang="he-IL" sz="2000" b="1" u="sng" dirty="0">
                <a:solidFill>
                  <a:srgbClr val="222222"/>
                </a:solidFill>
                <a:latin typeface="Guttman Adii" panose="02010401010101010101" pitchFamily="2" charset="-79"/>
                <a:cs typeface="Guttman Adii" panose="02010401010101010101" pitchFamily="2" charset="-79"/>
              </a:rPr>
              <a:t> (תרגום לעברית)</a:t>
            </a:r>
          </a:p>
          <a:p>
            <a:endParaRPr lang="he-IL" sz="600" dirty="0">
              <a:solidFill>
                <a:srgbClr val="222222"/>
              </a:solidFill>
              <a:latin typeface="Guttman Adii" panose="02010401010101010101" pitchFamily="2" charset="-79"/>
              <a:cs typeface="Guttman Adii" panose="02010401010101010101" pitchFamily="2" charset="-79"/>
            </a:endParaRPr>
          </a:p>
          <a:p>
            <a:endParaRPr lang="he-IL" sz="300" dirty="0">
              <a:solidFill>
                <a:srgbClr val="222222"/>
              </a:solidFill>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פעם אחת באה אישה אחת והביאה בידה קערת סולת. אמרה לו: הנה לך, הקרב לפני </a:t>
            </a:r>
            <a:r>
              <a:rPr lang="he-IL" sz="2000" dirty="0" err="1">
                <a:solidFill>
                  <a:srgbClr val="222222"/>
                </a:solidFill>
                <a:latin typeface="Guttman Adii" panose="02010401010101010101" pitchFamily="2" charset="-79"/>
                <a:cs typeface="Guttman Adii" panose="02010401010101010101" pitchFamily="2" charset="-79"/>
              </a:rPr>
              <a:t>הפסילים</a:t>
            </a:r>
            <a:r>
              <a:rPr lang="he-IL" sz="2000" dirty="0">
                <a:solidFill>
                  <a:srgbClr val="222222"/>
                </a:solidFill>
                <a:latin typeface="Guttman Adii" panose="02010401010101010101" pitchFamily="2" charset="-79"/>
                <a:cs typeface="Guttman Adii" panose="02010401010101010101" pitchFamily="2" charset="-79"/>
              </a:rPr>
              <a:t>.</a:t>
            </a:r>
            <a:r>
              <a:rPr lang="he-IL" sz="2000" dirty="0">
                <a:latin typeface="Guttman Adii" panose="02010401010101010101" pitchFamily="2" charset="-79"/>
                <a:cs typeface="Guttman Adii" panose="02010401010101010101" pitchFamily="2" charset="-79"/>
              </a:rPr>
              <a:t/>
            </a:r>
            <a:br>
              <a:rPr lang="he-IL" sz="2000" dirty="0">
                <a:latin typeface="Guttman Adii" panose="02010401010101010101" pitchFamily="2" charset="-79"/>
                <a:cs typeface="Guttman Adii" panose="02010401010101010101" pitchFamily="2" charset="-79"/>
              </a:rPr>
            </a:br>
            <a:endParaRPr lang="he-IL" sz="600" dirty="0">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קם </a:t>
            </a:r>
            <a:r>
              <a:rPr lang="he-IL" sz="1600" dirty="0">
                <a:solidFill>
                  <a:srgbClr val="222222"/>
                </a:solidFill>
                <a:latin typeface="Guttman Adii" panose="02010401010101010101" pitchFamily="2" charset="-79"/>
                <a:cs typeface="Guttman Adii" panose="02010401010101010101" pitchFamily="2" charset="-79"/>
              </a:rPr>
              <a:t>[אברהם] </a:t>
            </a:r>
            <a:r>
              <a:rPr lang="he-IL" sz="2000" dirty="0">
                <a:solidFill>
                  <a:srgbClr val="222222"/>
                </a:solidFill>
                <a:latin typeface="Guttman Adii" panose="02010401010101010101" pitchFamily="2" charset="-79"/>
                <a:cs typeface="Guttman Adii" panose="02010401010101010101" pitchFamily="2" charset="-79"/>
              </a:rPr>
              <a:t>נטל פטיש בידו, שבר את כל </a:t>
            </a:r>
            <a:r>
              <a:rPr lang="he-IL" sz="2000" dirty="0" err="1">
                <a:solidFill>
                  <a:srgbClr val="222222"/>
                </a:solidFill>
                <a:latin typeface="Guttman Adii" panose="02010401010101010101" pitchFamily="2" charset="-79"/>
                <a:cs typeface="Guttman Adii" panose="02010401010101010101" pitchFamily="2" charset="-79"/>
              </a:rPr>
              <a:t>הפסילים</a:t>
            </a:r>
            <a:r>
              <a:rPr lang="he-IL" sz="2000" dirty="0">
                <a:solidFill>
                  <a:srgbClr val="222222"/>
                </a:solidFill>
                <a:latin typeface="Guttman Adii" panose="02010401010101010101" pitchFamily="2" charset="-79"/>
                <a:cs typeface="Guttman Adii" panose="02010401010101010101" pitchFamily="2" charset="-79"/>
              </a:rPr>
              <a:t>, ונתן את הפטיש ביד הגדול שביניהם. </a:t>
            </a:r>
          </a:p>
          <a:p>
            <a:endParaRPr lang="he-IL" sz="600" dirty="0">
              <a:solidFill>
                <a:srgbClr val="222222"/>
              </a:solidFill>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כאשר בא אביו, אמר לו: מי עשה להם כך ?</a:t>
            </a:r>
            <a:r>
              <a:rPr lang="he-IL" sz="2000" dirty="0">
                <a:latin typeface="Guttman Adii" panose="02010401010101010101" pitchFamily="2" charset="-79"/>
                <a:cs typeface="Guttman Adii" panose="02010401010101010101" pitchFamily="2" charset="-79"/>
              </a:rPr>
              <a:t/>
            </a:r>
            <a:br>
              <a:rPr lang="he-IL" sz="2000" dirty="0">
                <a:latin typeface="Guttman Adii" panose="02010401010101010101" pitchFamily="2" charset="-79"/>
                <a:cs typeface="Guttman Adii" panose="02010401010101010101" pitchFamily="2" charset="-79"/>
              </a:rPr>
            </a:br>
            <a:endParaRPr lang="he-IL" sz="600" dirty="0">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אמר לו: לא אסתיר ממך את האמת: באה אישה אחת והביאה להם קערת סולת, ואמרה לי להקריב לפניהם. </a:t>
            </a:r>
          </a:p>
          <a:p>
            <a:endParaRPr lang="he-IL" sz="600" dirty="0">
              <a:solidFill>
                <a:srgbClr val="222222"/>
              </a:solidFill>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הקרבתי לפניהם, זה </a:t>
            </a:r>
            <a:r>
              <a:rPr lang="he-IL" sz="1600" dirty="0">
                <a:solidFill>
                  <a:srgbClr val="222222"/>
                </a:solidFill>
                <a:latin typeface="Guttman Adii" panose="02010401010101010101" pitchFamily="2" charset="-79"/>
                <a:cs typeface="Guttman Adii" panose="02010401010101010101" pitchFamily="2" charset="-79"/>
              </a:rPr>
              <a:t>[פסל אחד] </a:t>
            </a:r>
            <a:r>
              <a:rPr lang="he-IL" sz="2000" dirty="0">
                <a:solidFill>
                  <a:srgbClr val="222222"/>
                </a:solidFill>
                <a:latin typeface="Guttman Adii" panose="02010401010101010101" pitchFamily="2" charset="-79"/>
                <a:cs typeface="Guttman Adii" panose="02010401010101010101" pitchFamily="2" charset="-79"/>
              </a:rPr>
              <a:t>אמר: אני אוכל ראשון, וזה </a:t>
            </a:r>
            <a:r>
              <a:rPr lang="he-IL" sz="1600" dirty="0">
                <a:solidFill>
                  <a:srgbClr val="222222"/>
                </a:solidFill>
                <a:latin typeface="Guttman Adii" panose="02010401010101010101" pitchFamily="2" charset="-79"/>
                <a:cs typeface="Guttman Adii" panose="02010401010101010101" pitchFamily="2" charset="-79"/>
              </a:rPr>
              <a:t>[פסל אחר] </a:t>
            </a:r>
            <a:r>
              <a:rPr lang="he-IL" sz="2000" dirty="0">
                <a:solidFill>
                  <a:srgbClr val="222222"/>
                </a:solidFill>
                <a:latin typeface="Guttman Adii" panose="02010401010101010101" pitchFamily="2" charset="-79"/>
                <a:cs typeface="Guttman Adii" panose="02010401010101010101" pitchFamily="2" charset="-79"/>
              </a:rPr>
              <a:t>אמר: אני אוכל ראשון. </a:t>
            </a:r>
          </a:p>
          <a:p>
            <a:endParaRPr lang="he-IL" sz="600" dirty="0">
              <a:solidFill>
                <a:srgbClr val="222222"/>
              </a:solidFill>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קם הגדול שביניהם, נטל פטיש ושברם.</a:t>
            </a:r>
            <a:r>
              <a:rPr lang="he-IL" sz="2000" dirty="0">
                <a:latin typeface="Guttman Adii" panose="02010401010101010101" pitchFamily="2" charset="-79"/>
                <a:cs typeface="Guttman Adii" panose="02010401010101010101" pitchFamily="2" charset="-79"/>
              </a:rPr>
              <a:t/>
            </a:r>
            <a:br>
              <a:rPr lang="he-IL" sz="2000" dirty="0">
                <a:latin typeface="Guttman Adii" panose="02010401010101010101" pitchFamily="2" charset="-79"/>
                <a:cs typeface="Guttman Adii" panose="02010401010101010101" pitchFamily="2" charset="-79"/>
              </a:rPr>
            </a:br>
            <a:endParaRPr lang="he-IL" sz="600" dirty="0">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אמר לו: מה אתה משטה בי, וכי הם יודעים ?! </a:t>
            </a:r>
          </a:p>
          <a:p>
            <a:endParaRPr lang="he-IL" sz="400" dirty="0">
              <a:solidFill>
                <a:srgbClr val="222222"/>
              </a:solidFill>
              <a:latin typeface="Guttman Adii" panose="02010401010101010101" pitchFamily="2" charset="-79"/>
              <a:cs typeface="Guttman Adii" panose="02010401010101010101" pitchFamily="2" charset="-79"/>
            </a:endParaRPr>
          </a:p>
          <a:p>
            <a:r>
              <a:rPr lang="he-IL" sz="1600" dirty="0">
                <a:solidFill>
                  <a:srgbClr val="222222"/>
                </a:solidFill>
                <a:latin typeface="Guttman Adii" panose="02010401010101010101" pitchFamily="2" charset="-79"/>
                <a:cs typeface="Guttman Adii" panose="02010401010101010101" pitchFamily="2" charset="-79"/>
              </a:rPr>
              <a:t>[האם הם יודעים אם מישהו מקריב להם או לא, כך שיוכלו לריב על זה] </a:t>
            </a:r>
            <a:r>
              <a:rPr lang="he-IL" sz="2000" dirty="0">
                <a:solidFill>
                  <a:srgbClr val="222222"/>
                </a:solidFill>
                <a:latin typeface="Guttman Adii" panose="02010401010101010101" pitchFamily="2" charset="-79"/>
                <a:cs typeface="Guttman Adii" panose="02010401010101010101" pitchFamily="2" charset="-79"/>
              </a:rPr>
              <a:t>?</a:t>
            </a:r>
            <a:r>
              <a:rPr lang="he-IL" sz="2000" dirty="0">
                <a:latin typeface="Guttman Adii" panose="02010401010101010101" pitchFamily="2" charset="-79"/>
                <a:cs typeface="Guttman Adii" panose="02010401010101010101" pitchFamily="2" charset="-79"/>
              </a:rPr>
              <a:t/>
            </a:r>
            <a:br>
              <a:rPr lang="he-IL" sz="2000" dirty="0">
                <a:latin typeface="Guttman Adii" panose="02010401010101010101" pitchFamily="2" charset="-79"/>
                <a:cs typeface="Guttman Adii" panose="02010401010101010101" pitchFamily="2" charset="-79"/>
              </a:rPr>
            </a:br>
            <a:endParaRPr lang="he-IL" sz="600" dirty="0">
              <a:latin typeface="Guttman Adii" panose="02010401010101010101" pitchFamily="2" charset="-79"/>
              <a:cs typeface="Guttman Adii" panose="02010401010101010101" pitchFamily="2" charset="-79"/>
            </a:endParaRPr>
          </a:p>
          <a:p>
            <a:r>
              <a:rPr lang="he-IL" sz="2000" dirty="0">
                <a:solidFill>
                  <a:srgbClr val="222222"/>
                </a:solidFill>
                <a:latin typeface="Guttman Adii" panose="02010401010101010101" pitchFamily="2" charset="-79"/>
                <a:cs typeface="Guttman Adii" panose="02010401010101010101" pitchFamily="2" charset="-79"/>
              </a:rPr>
              <a:t>אמר לו: ולא ישמעו </a:t>
            </a:r>
            <a:r>
              <a:rPr lang="he-IL" sz="2000" dirty="0" err="1">
                <a:solidFill>
                  <a:srgbClr val="222222"/>
                </a:solidFill>
                <a:latin typeface="Guttman Adii" panose="02010401010101010101" pitchFamily="2" charset="-79"/>
                <a:cs typeface="Guttman Adii" panose="02010401010101010101" pitchFamily="2" charset="-79"/>
              </a:rPr>
              <a:t>אזניך</a:t>
            </a:r>
            <a:r>
              <a:rPr lang="he-IL" sz="2000" dirty="0">
                <a:solidFill>
                  <a:srgbClr val="222222"/>
                </a:solidFill>
                <a:latin typeface="Guttman Adii" panose="02010401010101010101" pitchFamily="2" charset="-79"/>
                <a:cs typeface="Guttman Adii" panose="02010401010101010101" pitchFamily="2" charset="-79"/>
              </a:rPr>
              <a:t> מה שפיך אומר ?! </a:t>
            </a:r>
          </a:p>
          <a:p>
            <a:endParaRPr lang="he-IL" sz="800" dirty="0">
              <a:solidFill>
                <a:srgbClr val="222222"/>
              </a:solidFill>
              <a:latin typeface="Guttman Adii" panose="02010401010101010101" pitchFamily="2" charset="-79"/>
              <a:cs typeface="Guttman Adii" panose="02010401010101010101" pitchFamily="2" charset="-79"/>
            </a:endParaRPr>
          </a:p>
          <a:p>
            <a:r>
              <a:rPr lang="he-IL" sz="1600" dirty="0">
                <a:solidFill>
                  <a:srgbClr val="222222"/>
                </a:solidFill>
                <a:latin typeface="Guttman Adii" panose="02010401010101010101" pitchFamily="2" charset="-79"/>
                <a:cs typeface="Guttman Adii" panose="02010401010101010101" pitchFamily="2" charset="-79"/>
              </a:rPr>
              <a:t>[כלומר, למה אתה עובד להם, אם הם אפילו לא יודעים שאתה עובד להם?!]</a:t>
            </a:r>
          </a:p>
          <a:p>
            <a:endParaRPr lang="he-IL" sz="1600" dirty="0">
              <a:solidFill>
                <a:srgbClr val="222222"/>
              </a:solidFill>
              <a:latin typeface="Guttman Adii" panose="02010401010101010101" pitchFamily="2" charset="-79"/>
              <a:cs typeface="Guttman Adii" panose="02010401010101010101" pitchFamily="2" charset="-79"/>
            </a:endParaRPr>
          </a:p>
          <a:p>
            <a:endParaRPr lang="he-IL" sz="1600" dirty="0">
              <a:solidFill>
                <a:srgbClr val="222222"/>
              </a:solidFill>
              <a:latin typeface="Guttman Adii" panose="02010401010101010101" pitchFamily="2" charset="-79"/>
              <a:cs typeface="Guttman Adii" panose="02010401010101010101" pitchFamily="2" charset="-79"/>
            </a:endParaRPr>
          </a:p>
          <a:p>
            <a:endParaRPr lang="he-IL" sz="1600" dirty="0">
              <a:solidFill>
                <a:srgbClr val="222222"/>
              </a:solidFill>
              <a:latin typeface="Guttman Adii" panose="02010401010101010101" pitchFamily="2" charset="-79"/>
              <a:cs typeface="Guttman Adii" panose="02010401010101010101" pitchFamily="2" charset="-79"/>
            </a:endParaRPr>
          </a:p>
          <a:p>
            <a:endParaRPr lang="he-IL" sz="1600" dirty="0">
              <a:solidFill>
                <a:srgbClr val="222222"/>
              </a:solidFill>
              <a:latin typeface="Guttman Adii" panose="02010401010101010101" pitchFamily="2" charset="-79"/>
              <a:cs typeface="Guttman Adii" panose="02010401010101010101" pitchFamily="2" charset="-79"/>
            </a:endParaRPr>
          </a:p>
          <a:p>
            <a:endParaRPr lang="he-IL" sz="1600" dirty="0">
              <a:solidFill>
                <a:srgbClr val="222222"/>
              </a:solidFill>
              <a:latin typeface="Guttman Adii" panose="02010401010101010101" pitchFamily="2" charset="-79"/>
              <a:cs typeface="Guttman Adii" panose="02010401010101010101" pitchFamily="2" charset="-79"/>
            </a:endParaRPr>
          </a:p>
          <a:p>
            <a:endParaRPr lang="he-IL" sz="2000" dirty="0">
              <a:latin typeface="Guttman Adii" panose="02010401010101010101" pitchFamily="2" charset="-79"/>
              <a:cs typeface="Guttman Adii" panose="02010401010101010101" pitchFamily="2" charset="-79"/>
            </a:endParaRPr>
          </a:p>
        </p:txBody>
      </p:sp>
      <p:pic>
        <p:nvPicPr>
          <p:cNvPr id="2" name="Picture 2" descr="×ª××× × ×§×©××¨×">
            <a:extLst>
              <a:ext uri="{FF2B5EF4-FFF2-40B4-BE49-F238E27FC236}">
                <a16:creationId xmlns:a16="http://schemas.microsoft.com/office/drawing/2014/main" id="{1E2F6477-8291-4F76-98BB-5637DD673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10" t="5421" r="5685"/>
          <a:stretch/>
        </p:blipFill>
        <p:spPr bwMode="auto">
          <a:xfrm>
            <a:off x="773414" y="2988526"/>
            <a:ext cx="4779893" cy="340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83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48DB03D4-F7D3-48D8-BA0F-BF1FD5C0D37F}"/>
              </a:ext>
            </a:extLst>
          </p:cNvPr>
          <p:cNvSpPr/>
          <p:nvPr/>
        </p:nvSpPr>
        <p:spPr>
          <a:xfrm>
            <a:off x="7326773" y="1215700"/>
            <a:ext cx="4610583" cy="3908762"/>
          </a:xfrm>
          <a:prstGeom prst="rect">
            <a:avLst/>
          </a:prstGeom>
          <a:solidFill>
            <a:schemeClr val="bg1"/>
          </a:solidFill>
        </p:spPr>
        <p:txBody>
          <a:bodyPr wrap="square">
            <a:spAutoFit/>
          </a:bodyPr>
          <a:lstStyle/>
          <a:p>
            <a:pPr algn="ctr"/>
            <a:r>
              <a:rPr lang="he-IL" sz="2800" dirty="0">
                <a:solidFill>
                  <a:srgbClr val="FF0000"/>
                </a:solidFill>
                <a:latin typeface="Guttman Adii" panose="02010401010101010101" pitchFamily="2" charset="-79"/>
                <a:cs typeface="Guttman Adii" panose="02010401010101010101" pitchFamily="2" charset="-79"/>
              </a:rPr>
              <a:t>כיוון שבא אברהם אבינו </a:t>
            </a:r>
          </a:p>
          <a:p>
            <a:pPr algn="ctr"/>
            <a:r>
              <a:rPr lang="he-IL" sz="2800" dirty="0">
                <a:solidFill>
                  <a:srgbClr val="FF0000"/>
                </a:solidFill>
                <a:latin typeface="Guttman Adii" panose="02010401010101010101" pitchFamily="2" charset="-79"/>
                <a:cs typeface="Guttman Adii" panose="02010401010101010101" pitchFamily="2" charset="-79"/>
              </a:rPr>
              <a:t>והביט וראה וחקר והבין וחקק </a:t>
            </a:r>
          </a:p>
          <a:p>
            <a:pPr algn="ctr"/>
            <a:r>
              <a:rPr lang="he-IL" sz="2800" dirty="0">
                <a:solidFill>
                  <a:srgbClr val="FF0000"/>
                </a:solidFill>
                <a:latin typeface="Guttman Adii" panose="02010401010101010101" pitchFamily="2" charset="-79"/>
                <a:cs typeface="Guttman Adii" panose="02010401010101010101" pitchFamily="2" charset="-79"/>
              </a:rPr>
              <a:t>וחצב וצרף ויצר וחשב </a:t>
            </a:r>
          </a:p>
          <a:p>
            <a:pPr algn="ctr"/>
            <a:r>
              <a:rPr lang="he-IL" sz="2800" dirty="0">
                <a:solidFill>
                  <a:srgbClr val="FF0000"/>
                </a:solidFill>
                <a:latin typeface="Guttman Adii" panose="02010401010101010101" pitchFamily="2" charset="-79"/>
                <a:cs typeface="Guttman Adii" panose="02010401010101010101" pitchFamily="2" charset="-79"/>
              </a:rPr>
              <a:t>ועלתה בידו </a:t>
            </a:r>
          </a:p>
          <a:p>
            <a:pPr algn="ctr"/>
            <a:r>
              <a:rPr lang="he-IL" sz="2800" dirty="0">
                <a:solidFill>
                  <a:srgbClr val="FF0000"/>
                </a:solidFill>
                <a:latin typeface="Guttman Adii" panose="02010401010101010101" pitchFamily="2" charset="-79"/>
                <a:cs typeface="Guttman Adii" panose="02010401010101010101" pitchFamily="2" charset="-79"/>
              </a:rPr>
              <a:t>ונגלה עליו אדון </a:t>
            </a:r>
            <a:r>
              <a:rPr lang="he-IL" sz="2800" dirty="0" err="1">
                <a:solidFill>
                  <a:srgbClr val="FF0000"/>
                </a:solidFill>
                <a:latin typeface="Guttman Adii" panose="02010401010101010101" pitchFamily="2" charset="-79"/>
                <a:cs typeface="Guttman Adii" panose="02010401010101010101" pitchFamily="2" charset="-79"/>
              </a:rPr>
              <a:t>הכל</a:t>
            </a:r>
            <a:r>
              <a:rPr lang="he-IL" sz="2800" dirty="0">
                <a:solidFill>
                  <a:srgbClr val="FF0000"/>
                </a:solidFill>
                <a:latin typeface="Guttman Adii" panose="02010401010101010101" pitchFamily="2" charset="-79"/>
                <a:cs typeface="Guttman Adii" panose="02010401010101010101" pitchFamily="2" charset="-79"/>
              </a:rPr>
              <a:t>, </a:t>
            </a:r>
          </a:p>
          <a:p>
            <a:pPr algn="ctr"/>
            <a:r>
              <a:rPr lang="he-IL" sz="2800" dirty="0">
                <a:solidFill>
                  <a:srgbClr val="FF0000"/>
                </a:solidFill>
                <a:latin typeface="Guttman Adii" panose="02010401010101010101" pitchFamily="2" charset="-79"/>
                <a:cs typeface="Guttman Adii" panose="02010401010101010101" pitchFamily="2" charset="-79"/>
              </a:rPr>
              <a:t>הושיבו בחיקו ונשקו על ראשו </a:t>
            </a:r>
          </a:p>
          <a:p>
            <a:pPr algn="ctr"/>
            <a:r>
              <a:rPr lang="he-IL" sz="2800" dirty="0">
                <a:solidFill>
                  <a:srgbClr val="FF0000"/>
                </a:solidFill>
                <a:latin typeface="Guttman Adii" panose="02010401010101010101" pitchFamily="2" charset="-79"/>
                <a:cs typeface="Guttman Adii" panose="02010401010101010101" pitchFamily="2" charset="-79"/>
              </a:rPr>
              <a:t>וקראו אוהבי </a:t>
            </a:r>
          </a:p>
          <a:p>
            <a:pPr algn="ctr"/>
            <a:r>
              <a:rPr lang="he-IL" sz="2800" dirty="0">
                <a:solidFill>
                  <a:srgbClr val="FF0000"/>
                </a:solidFill>
                <a:latin typeface="Guttman Adii" panose="02010401010101010101" pitchFamily="2" charset="-79"/>
                <a:cs typeface="Guttman Adii" panose="02010401010101010101" pitchFamily="2" charset="-79"/>
              </a:rPr>
              <a:t>וכרת לו ברית ולזרעו אחריו . . .   </a:t>
            </a:r>
          </a:p>
          <a:p>
            <a:pPr algn="ctr"/>
            <a:r>
              <a:rPr lang="he-IL" sz="2000" dirty="0">
                <a:solidFill>
                  <a:srgbClr val="FF0000"/>
                </a:solidFill>
                <a:latin typeface="Guttman Adii" panose="02010401010101010101" pitchFamily="2" charset="-79"/>
                <a:cs typeface="Guttman Adii" panose="02010401010101010101" pitchFamily="2" charset="-79"/>
              </a:rPr>
              <a:t>(ספר היצירה)</a:t>
            </a:r>
          </a:p>
        </p:txBody>
      </p:sp>
      <p:sp>
        <p:nvSpPr>
          <p:cNvPr id="3" name="מלבן 2">
            <a:extLst>
              <a:ext uri="{FF2B5EF4-FFF2-40B4-BE49-F238E27FC236}">
                <a16:creationId xmlns:a16="http://schemas.microsoft.com/office/drawing/2014/main" id="{C6887116-F7A1-40D2-AF38-F19A6354B8D3}"/>
              </a:ext>
            </a:extLst>
          </p:cNvPr>
          <p:cNvSpPr/>
          <p:nvPr/>
        </p:nvSpPr>
        <p:spPr>
          <a:xfrm>
            <a:off x="150471" y="197346"/>
            <a:ext cx="6933235" cy="6463308"/>
          </a:xfrm>
          <a:prstGeom prst="rect">
            <a:avLst/>
          </a:prstGeom>
          <a:solidFill>
            <a:srgbClr val="FFFF00"/>
          </a:solidFill>
        </p:spPr>
        <p:txBody>
          <a:bodyPr wrap="square">
            <a:spAutoFit/>
          </a:bodyPr>
          <a:lstStyle/>
          <a:p>
            <a:pPr algn="ctr"/>
            <a:r>
              <a:rPr lang="he-IL" sz="2000" b="1" dirty="0">
                <a:solidFill>
                  <a:schemeClr val="accent6"/>
                </a:solidFill>
                <a:latin typeface="David" panose="020E0502060401010101" pitchFamily="34" charset="-79"/>
                <a:cs typeface="David" panose="020E0502060401010101" pitchFamily="34" charset="-79"/>
              </a:rPr>
              <a:t>רמב"ם, הלכות עבודה זרה</a:t>
            </a:r>
          </a:p>
          <a:p>
            <a:pPr algn="ctr"/>
            <a:endParaRPr lang="he-IL" sz="700" b="1" dirty="0">
              <a:solidFill>
                <a:schemeClr val="accent6"/>
              </a:solidFill>
              <a:latin typeface="David" panose="020E0502060401010101" pitchFamily="34" charset="-79"/>
              <a:cs typeface="David" panose="020E0502060401010101" pitchFamily="34" charset="-79"/>
            </a:endParaRPr>
          </a:p>
          <a:p>
            <a:r>
              <a:rPr lang="he-IL" sz="1600" b="1" dirty="0">
                <a:solidFill>
                  <a:schemeClr val="accent6"/>
                </a:solidFill>
                <a:latin typeface="David" panose="020E0502060401010101" pitchFamily="34" charset="-79"/>
                <a:cs typeface="David" panose="020E0502060401010101" pitchFamily="34" charset="-79"/>
              </a:rPr>
              <a:t> </a:t>
            </a:r>
            <a:r>
              <a:rPr lang="he-IL" sz="1700" dirty="0">
                <a:solidFill>
                  <a:srgbClr val="000000"/>
                </a:solidFill>
                <a:latin typeface="Guttman Adii" panose="02010401010101010101" pitchFamily="2" charset="-79"/>
                <a:cs typeface="Guttman Adii" panose="02010401010101010101" pitchFamily="2" charset="-79"/>
              </a:rPr>
              <a:t>כיון שנגמל איתן זה, התחיל לשוטט בדעתו והוא קטן, ולחשוב ביום ובלילה, והיה </a:t>
            </a:r>
            <a:r>
              <a:rPr lang="he-IL" sz="1700" dirty="0" err="1">
                <a:solidFill>
                  <a:srgbClr val="000000"/>
                </a:solidFill>
                <a:latin typeface="Guttman Adii" panose="02010401010101010101" pitchFamily="2" charset="-79"/>
                <a:cs typeface="Guttman Adii" panose="02010401010101010101" pitchFamily="2" charset="-79"/>
              </a:rPr>
              <a:t>תמיה</a:t>
            </a:r>
            <a:r>
              <a:rPr lang="he-IL" sz="1700" dirty="0">
                <a:solidFill>
                  <a:srgbClr val="000000"/>
                </a:solidFill>
                <a:latin typeface="Guttman Adii" panose="02010401010101010101" pitchFamily="2" charset="-79"/>
                <a:cs typeface="Guttman Adii" panose="02010401010101010101" pitchFamily="2" charset="-79"/>
              </a:rPr>
              <a:t>:  היאך אפשר שיהיה הגלגל הזה נוהג תמיד, ולא יהיה לו מנהיג; ומי יסבב אותו, לפי שאי אפשר שיסבב את עצמו.  ולא היה לו לא מלמד ולא מודיע דבר, אלא מושקע באור כשדים בין עובדי עבודה זרה הטיפשים.</a:t>
            </a:r>
          </a:p>
          <a:p>
            <a:r>
              <a:rPr lang="he-IL" sz="1700" b="1" dirty="0">
                <a:solidFill>
                  <a:srgbClr val="000000"/>
                </a:solidFill>
                <a:latin typeface="Guttman Adii" panose="02010401010101010101" pitchFamily="2" charset="-79"/>
                <a:cs typeface="Guttman Adii" panose="02010401010101010101" pitchFamily="2" charset="-79"/>
              </a:rPr>
              <a:t>י</a:t>
            </a:r>
            <a:r>
              <a:rPr lang="he-IL" sz="1700" dirty="0">
                <a:solidFill>
                  <a:srgbClr val="000000"/>
                </a:solidFill>
                <a:latin typeface="Guttman Adii" panose="02010401010101010101" pitchFamily="2" charset="-79"/>
                <a:cs typeface="Guttman Adii" panose="02010401010101010101" pitchFamily="2" charset="-79"/>
              </a:rPr>
              <a:t> ואביו </a:t>
            </a:r>
            <a:r>
              <a:rPr lang="he-IL" sz="1700" dirty="0" err="1">
                <a:solidFill>
                  <a:srgbClr val="000000"/>
                </a:solidFill>
                <a:latin typeface="Guttman Adii" panose="02010401010101010101" pitchFamily="2" charset="-79"/>
                <a:cs typeface="Guttman Adii" panose="02010401010101010101" pitchFamily="2" charset="-79"/>
              </a:rPr>
              <a:t>ואימו</a:t>
            </a:r>
            <a:r>
              <a:rPr lang="he-IL" sz="1700" dirty="0">
                <a:solidFill>
                  <a:srgbClr val="000000"/>
                </a:solidFill>
                <a:latin typeface="Guttman Adii" panose="02010401010101010101" pitchFamily="2" charset="-79"/>
                <a:cs typeface="Guttman Adii" panose="02010401010101010101" pitchFamily="2" charset="-79"/>
              </a:rPr>
              <a:t> וכל העם עובדים עבודה זרה, והוא היה עובד </a:t>
            </a:r>
            <a:r>
              <a:rPr lang="he-IL" sz="1700" dirty="0" err="1">
                <a:solidFill>
                  <a:srgbClr val="000000"/>
                </a:solidFill>
                <a:latin typeface="Guttman Adii" panose="02010401010101010101" pitchFamily="2" charset="-79"/>
                <a:cs typeface="Guttman Adii" panose="02010401010101010101" pitchFamily="2" charset="-79"/>
              </a:rPr>
              <a:t>עימהן</a:t>
            </a:r>
            <a:r>
              <a:rPr lang="he-IL" sz="1700" dirty="0">
                <a:solidFill>
                  <a:srgbClr val="000000"/>
                </a:solidFill>
                <a:latin typeface="Guttman Adii" panose="02010401010101010101" pitchFamily="2" charset="-79"/>
                <a:cs typeface="Guttman Adii" panose="02010401010101010101" pitchFamily="2" charset="-79"/>
              </a:rPr>
              <a:t>.  וליבו משוטט ומבין, עד שהשיג דרך האמת, והבין קו הצדק, מדעתו הנכונה; וידע שיש שם אלוה אחד, והוא מנהיג הגלגל, והוא ברא הכול, ואין בכל הנמצא אלוה חוץ ממנו.</a:t>
            </a:r>
          </a:p>
          <a:p>
            <a:r>
              <a:rPr lang="he-IL" sz="1700" b="1" dirty="0">
                <a:solidFill>
                  <a:srgbClr val="000000"/>
                </a:solidFill>
                <a:latin typeface="Guttman Adii" panose="02010401010101010101" pitchFamily="2" charset="-79"/>
                <a:cs typeface="Guttman Adii" panose="02010401010101010101" pitchFamily="2" charset="-79"/>
              </a:rPr>
              <a:t>יא</a:t>
            </a:r>
            <a:r>
              <a:rPr lang="he-IL" sz="1700" dirty="0">
                <a:solidFill>
                  <a:srgbClr val="000000"/>
                </a:solidFill>
                <a:latin typeface="Guttman Adii" panose="02010401010101010101" pitchFamily="2" charset="-79"/>
                <a:cs typeface="Guttman Adii" panose="02010401010101010101" pitchFamily="2" charset="-79"/>
              </a:rPr>
              <a:t>  וידע שכל העם טועים, ודבר שגרם להם לטעות, זה שעובדים את הכוכבים ואת הצורות, עד שאבד האמת מדעתם; ובן ארבעים שנה, הכיר אברהם את בוראו.</a:t>
            </a:r>
          </a:p>
          <a:p>
            <a:r>
              <a:rPr lang="he-IL" sz="1700" b="1" dirty="0" err="1">
                <a:solidFill>
                  <a:srgbClr val="000000"/>
                </a:solidFill>
                <a:latin typeface="Guttman Adii" panose="02010401010101010101" pitchFamily="2" charset="-79"/>
                <a:cs typeface="Guttman Adii" panose="02010401010101010101" pitchFamily="2" charset="-79"/>
              </a:rPr>
              <a:t>יב</a:t>
            </a:r>
            <a:r>
              <a:rPr lang="he-IL" sz="1700" dirty="0">
                <a:solidFill>
                  <a:srgbClr val="000000"/>
                </a:solidFill>
                <a:latin typeface="Guttman Adii" panose="02010401010101010101" pitchFamily="2" charset="-79"/>
                <a:cs typeface="Guttman Adii" panose="02010401010101010101" pitchFamily="2" charset="-79"/>
              </a:rPr>
              <a:t>  כיון שהכיר וידע, התחיל להשיב תשובות על בני אור כשדים ולערוך דין </a:t>
            </a:r>
            <a:r>
              <a:rPr lang="he-IL" sz="1700" dirty="0" err="1">
                <a:solidFill>
                  <a:srgbClr val="000000"/>
                </a:solidFill>
                <a:latin typeface="Guttman Adii" panose="02010401010101010101" pitchFamily="2" charset="-79"/>
                <a:cs typeface="Guttman Adii" panose="02010401010101010101" pitchFamily="2" charset="-79"/>
              </a:rPr>
              <a:t>עימהם</a:t>
            </a:r>
            <a:r>
              <a:rPr lang="he-IL" sz="1700" dirty="0">
                <a:solidFill>
                  <a:srgbClr val="000000"/>
                </a:solidFill>
                <a:latin typeface="Guttman Adii" panose="02010401010101010101" pitchFamily="2" charset="-79"/>
                <a:cs typeface="Guttman Adii" panose="02010401010101010101" pitchFamily="2" charset="-79"/>
              </a:rPr>
              <a:t>, ולומר שאין זו דרך האמת, שאתם הולכים בה.  ושיבר הצלמים, והתחיל להודיע לעם, שאין ראוי לעבוד אלא לאלוה העולם, ולו ראוי להשתחוות ולהקריב ולנסך--כדי שיכירוהו כל הברואים הבאים . . .</a:t>
            </a:r>
          </a:p>
          <a:p>
            <a:r>
              <a:rPr lang="he-IL" sz="1700" b="1" dirty="0" err="1">
                <a:solidFill>
                  <a:srgbClr val="000000"/>
                </a:solidFill>
                <a:latin typeface="Guttman Adii" panose="02010401010101010101" pitchFamily="2" charset="-79"/>
                <a:cs typeface="Guttman Adii" panose="02010401010101010101" pitchFamily="2" charset="-79"/>
              </a:rPr>
              <a:t>יג</a:t>
            </a:r>
            <a:r>
              <a:rPr lang="he-IL" sz="1700" dirty="0">
                <a:solidFill>
                  <a:srgbClr val="000000"/>
                </a:solidFill>
                <a:latin typeface="Guttman Adii" panose="02010401010101010101" pitchFamily="2" charset="-79"/>
                <a:cs typeface="Guttman Adii" panose="02010401010101010101" pitchFamily="2" charset="-79"/>
              </a:rPr>
              <a:t>  כיון שגבר עליהם בראיותיו, ביקש המלך להורגו; נעשה לו נס, ויצא </a:t>
            </a:r>
            <a:r>
              <a:rPr lang="he-IL" sz="1700" dirty="0" err="1">
                <a:solidFill>
                  <a:srgbClr val="000000"/>
                </a:solidFill>
                <a:latin typeface="Guttman Adii" panose="02010401010101010101" pitchFamily="2" charset="-79"/>
                <a:cs typeface="Guttman Adii" panose="02010401010101010101" pitchFamily="2" charset="-79"/>
              </a:rPr>
              <a:t>לחרן</a:t>
            </a:r>
            <a:r>
              <a:rPr lang="he-IL" sz="1700" dirty="0">
                <a:solidFill>
                  <a:srgbClr val="000000"/>
                </a:solidFill>
                <a:latin typeface="Guttman Adii" panose="02010401010101010101" pitchFamily="2" charset="-79"/>
                <a:cs typeface="Guttman Adii" panose="02010401010101010101" pitchFamily="2" charset="-79"/>
              </a:rPr>
              <a:t>.  והתחיל לעמוד ולקרות בקול גדול לכל העם, ולהודיעם שיש אלוה אחד לכל העולם, ולו ראוי לעבוד.  והיה מהלך וקורא ומקבץ העם מעיר לעיר ומממלכה לממלכה, עד שהגיע לארץ כנען, והוא קורא, שנאמר "ויקרא שם--בשם ה', אל עולם"</a:t>
            </a:r>
          </a:p>
          <a:p>
            <a:r>
              <a:rPr lang="he-IL" sz="1700" b="1" dirty="0">
                <a:solidFill>
                  <a:srgbClr val="000000"/>
                </a:solidFill>
                <a:latin typeface="Guttman Adii" panose="02010401010101010101" pitchFamily="2" charset="-79"/>
                <a:cs typeface="Guttman Adii" panose="02010401010101010101" pitchFamily="2" charset="-79"/>
              </a:rPr>
              <a:t>יד</a:t>
            </a:r>
            <a:r>
              <a:rPr lang="he-IL" sz="1700" dirty="0">
                <a:solidFill>
                  <a:srgbClr val="000000"/>
                </a:solidFill>
                <a:latin typeface="Guttman Adii" panose="02010401010101010101" pitchFamily="2" charset="-79"/>
                <a:cs typeface="Guttman Adii" panose="02010401010101010101" pitchFamily="2" charset="-79"/>
              </a:rPr>
              <a:t>  וכיון שהיו העם </a:t>
            </a:r>
            <a:r>
              <a:rPr lang="he-IL" sz="1700" dirty="0" err="1">
                <a:solidFill>
                  <a:srgbClr val="000000"/>
                </a:solidFill>
                <a:latin typeface="Guttman Adii" panose="02010401010101010101" pitchFamily="2" charset="-79"/>
                <a:cs typeface="Guttman Adii" panose="02010401010101010101" pitchFamily="2" charset="-79"/>
              </a:rPr>
              <a:t>מתקבצין</a:t>
            </a:r>
            <a:r>
              <a:rPr lang="he-IL" sz="1700" dirty="0">
                <a:solidFill>
                  <a:srgbClr val="000000"/>
                </a:solidFill>
                <a:latin typeface="Guttman Adii" panose="02010401010101010101" pitchFamily="2" charset="-79"/>
                <a:cs typeface="Guttman Adii" panose="02010401010101010101" pitchFamily="2" charset="-79"/>
              </a:rPr>
              <a:t> לו </a:t>
            </a:r>
            <a:r>
              <a:rPr lang="he-IL" sz="1700" dirty="0" err="1">
                <a:solidFill>
                  <a:srgbClr val="000000"/>
                </a:solidFill>
                <a:latin typeface="Guttman Adii" panose="02010401010101010101" pitchFamily="2" charset="-79"/>
                <a:cs typeface="Guttman Adii" panose="02010401010101010101" pitchFamily="2" charset="-79"/>
              </a:rPr>
              <a:t>ושואלין</a:t>
            </a:r>
            <a:r>
              <a:rPr lang="he-IL" sz="1700" dirty="0">
                <a:solidFill>
                  <a:srgbClr val="000000"/>
                </a:solidFill>
                <a:latin typeface="Guttman Adii" panose="02010401010101010101" pitchFamily="2" charset="-79"/>
                <a:cs typeface="Guttman Adii" panose="02010401010101010101" pitchFamily="2" charset="-79"/>
              </a:rPr>
              <a:t> לו על דבריו, היה מודיע לכל אחד ואחד לפי דעתו עד שיחזירהו לדרך האמת, עד </a:t>
            </a:r>
            <a:r>
              <a:rPr lang="he-IL" sz="1700" dirty="0" err="1">
                <a:solidFill>
                  <a:srgbClr val="000000"/>
                </a:solidFill>
                <a:latin typeface="Guttman Adii" panose="02010401010101010101" pitchFamily="2" charset="-79"/>
                <a:cs typeface="Guttman Adii" panose="02010401010101010101" pitchFamily="2" charset="-79"/>
              </a:rPr>
              <a:t>שנתקבצו</a:t>
            </a:r>
            <a:r>
              <a:rPr lang="he-IL" sz="1700" dirty="0">
                <a:solidFill>
                  <a:srgbClr val="000000"/>
                </a:solidFill>
                <a:latin typeface="Guttman Adii" panose="02010401010101010101" pitchFamily="2" charset="-79"/>
                <a:cs typeface="Guttman Adii" panose="02010401010101010101" pitchFamily="2" charset="-79"/>
              </a:rPr>
              <a:t> אליו אלפים ורבבות, והם אנשי בית אברהם. ושתל בליבם העיקר הגדול הזה, וחיבר בו ספרים.  והודיעו ליצחק בנו, וישב יצחק מלמד ומחזיר; ויצחק הודיעו </a:t>
            </a:r>
            <a:r>
              <a:rPr lang="he-IL" sz="1700" dirty="0" err="1">
                <a:solidFill>
                  <a:srgbClr val="000000"/>
                </a:solidFill>
                <a:latin typeface="Guttman Adii" panose="02010401010101010101" pitchFamily="2" charset="-79"/>
                <a:cs typeface="Guttman Adii" panose="02010401010101010101" pitchFamily="2" charset="-79"/>
              </a:rPr>
              <a:t>ליעקוב</a:t>
            </a:r>
            <a:r>
              <a:rPr lang="he-IL" sz="1700" dirty="0">
                <a:solidFill>
                  <a:srgbClr val="000000"/>
                </a:solidFill>
                <a:latin typeface="Guttman Adii" panose="02010401010101010101" pitchFamily="2" charset="-79"/>
                <a:cs typeface="Guttman Adii" panose="02010401010101010101" pitchFamily="2" charset="-79"/>
              </a:rPr>
              <a:t> ומינהו ללמד, וישב מלמד ומחזיר כל הנלווים אליו.</a:t>
            </a:r>
            <a:endParaRPr lang="he-IL" sz="1700" b="0" i="0" dirty="0">
              <a:solidFill>
                <a:srgbClr val="000000"/>
              </a:solidFill>
              <a:effectLst/>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2945019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C43911C-7D10-4C28-9262-C8F6551D5827}"/>
              </a:ext>
            </a:extLst>
          </p:cNvPr>
          <p:cNvSpPr txBox="1">
            <a:spLocks noChangeArrowheads="1"/>
          </p:cNvSpPr>
          <p:nvPr/>
        </p:nvSpPr>
        <p:spPr bwMode="auto">
          <a:xfrm flipH="1">
            <a:off x="431181" y="2162331"/>
            <a:ext cx="11329638" cy="4341676"/>
          </a:xfrm>
          <a:prstGeom prst="rect">
            <a:avLst/>
          </a:prstGeom>
          <a:solidFill>
            <a:srgbClr val="FFFF00"/>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r>
              <a:rPr kumimoji="0" lang="en-US" altLang="he-IL" sz="4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rPr>
              <a:t> </a:t>
            </a:r>
            <a:r>
              <a:rPr lang="he-IL" sz="800" dirty="0">
                <a:solidFill>
                  <a:schemeClr val="accent1">
                    <a:lumMod val="50000"/>
                  </a:schemeClr>
                </a:solidFill>
                <a:latin typeface="Guttman Adii" panose="02010401010101010101" pitchFamily="2" charset="-79"/>
                <a:cs typeface="Guttman Adii" panose="02010401010101010101" pitchFamily="2" charset="-79"/>
              </a:rPr>
              <a:t> </a:t>
            </a:r>
            <a:endParaRPr lang="he-IL" dirty="0">
              <a:solidFill>
                <a:schemeClr val="accent1">
                  <a:lumMod val="50000"/>
                </a:schemeClr>
              </a:solidFill>
              <a:cs typeface="Guttman Adii" panose="02010401010101010101" pitchFamily="2" charset="-79"/>
            </a:endParaRPr>
          </a:p>
          <a:p>
            <a:pPr marL="0" marR="0" lvl="0" indent="0" algn="r" defTabSz="914400" rtl="1" eaLnBrk="0" fontAlgn="base" latinLnBrk="0" hangingPunct="0">
              <a:lnSpc>
                <a:spcPct val="100000"/>
              </a:lnSpc>
              <a:spcBef>
                <a:spcPct val="0"/>
              </a:spcBef>
              <a:spcAft>
                <a:spcPts val="800"/>
              </a:spcAft>
              <a:buClrTx/>
              <a:buSzTx/>
              <a:buFontTx/>
              <a:buNone/>
              <a:tabLst/>
            </a:pPr>
            <a:r>
              <a:rPr lang="he-IL" sz="5400" dirty="0">
                <a:solidFill>
                  <a:schemeClr val="accent1">
                    <a:lumMod val="50000"/>
                  </a:schemeClr>
                </a:solidFill>
                <a:latin typeface="Guttman Adii" panose="02010401010101010101" pitchFamily="2" charset="-79"/>
                <a:cs typeface="Guttman Adii" panose="02010401010101010101" pitchFamily="2" charset="-79"/>
              </a:rPr>
              <a:t> המפתח לחיי אדם ראויים ובעלי משמעות </a:t>
            </a:r>
            <a:endParaRPr lang="en-US" sz="5400" dirty="0">
              <a:solidFill>
                <a:schemeClr val="accent1">
                  <a:lumMod val="50000"/>
                </a:schemeClr>
              </a:solidFill>
              <a:cs typeface="Guttman Adii" panose="02010401010101010101" pitchFamily="2" charset="-79"/>
            </a:endParaRPr>
          </a:p>
          <a:p>
            <a:pPr algn="ctr"/>
            <a:endParaRPr lang="he-IL" sz="800" dirty="0">
              <a:solidFill>
                <a:schemeClr val="accent1">
                  <a:lumMod val="50000"/>
                </a:schemeClr>
              </a:solidFill>
              <a:latin typeface="Guttman Adii" panose="02010401010101010101" pitchFamily="2" charset="-79"/>
              <a:cs typeface="Guttman Adii" panose="02010401010101010101" pitchFamily="2" charset="-79"/>
            </a:endParaRPr>
          </a:p>
          <a:p>
            <a:pPr algn="ctr"/>
            <a:r>
              <a:rPr lang="he-IL" sz="5400" dirty="0">
                <a:solidFill>
                  <a:schemeClr val="accent1">
                    <a:lumMod val="50000"/>
                  </a:schemeClr>
                </a:solidFill>
                <a:latin typeface="Guttman Adii" panose="02010401010101010101" pitchFamily="2" charset="-79"/>
                <a:cs typeface="Guttman Adii" panose="02010401010101010101" pitchFamily="2" charset="-79"/>
              </a:rPr>
              <a:t>הוא התמודדות אמיצה </a:t>
            </a:r>
          </a:p>
          <a:p>
            <a:pPr algn="ctr"/>
            <a:endParaRPr lang="he-IL" sz="1600" dirty="0">
              <a:solidFill>
                <a:schemeClr val="accent1">
                  <a:lumMod val="50000"/>
                </a:schemeClr>
              </a:solidFill>
              <a:latin typeface="Guttman Adii" panose="02010401010101010101" pitchFamily="2" charset="-79"/>
              <a:cs typeface="Guttman Adii" panose="02010401010101010101" pitchFamily="2" charset="-79"/>
            </a:endParaRPr>
          </a:p>
          <a:p>
            <a:pPr algn="ctr"/>
            <a:r>
              <a:rPr lang="he-IL" sz="5400" dirty="0">
                <a:solidFill>
                  <a:schemeClr val="accent1">
                    <a:lumMod val="50000"/>
                  </a:schemeClr>
                </a:solidFill>
                <a:latin typeface="Guttman Adii" panose="02010401010101010101" pitchFamily="2" charset="-79"/>
                <a:cs typeface="Guttman Adii" panose="02010401010101010101" pitchFamily="2" charset="-79"/>
              </a:rPr>
              <a:t>מול קשיים ואתגרים</a:t>
            </a:r>
          </a:p>
          <a:p>
            <a:pPr algn="ctr"/>
            <a:endParaRPr lang="he-IL" sz="1200" dirty="0">
              <a:solidFill>
                <a:schemeClr val="accent1">
                  <a:lumMod val="50000"/>
                </a:schemeClr>
              </a:solidFill>
              <a:latin typeface="Guttman Adii" panose="02010401010101010101" pitchFamily="2" charset="-79"/>
              <a:cs typeface="Guttman Adii" panose="02010401010101010101" pitchFamily="2" charset="-79"/>
            </a:endParaRPr>
          </a:p>
          <a:p>
            <a:pPr algn="ctr"/>
            <a:r>
              <a:rPr lang="he-IL" sz="5400" dirty="0">
                <a:solidFill>
                  <a:schemeClr val="accent1">
                    <a:lumMod val="50000"/>
                  </a:schemeClr>
                </a:solidFill>
                <a:latin typeface="Guttman Adii" panose="02010401010101010101" pitchFamily="2" charset="-79"/>
                <a:cs typeface="Guttman Adii" panose="02010401010101010101" pitchFamily="2" charset="-79"/>
              </a:rPr>
              <a:t>ובחירות נכונות בצומתי חייו.</a:t>
            </a:r>
            <a:endParaRPr kumimoji="0" lang="en-US" altLang="he-IL" sz="16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endParaRPr>
          </a:p>
          <a:p>
            <a:pPr marL="0" marR="0" lvl="0" indent="0" algn="r" defTabSz="914400" rtl="1" eaLnBrk="0" fontAlgn="base" latinLnBrk="0" hangingPunct="0">
              <a:lnSpc>
                <a:spcPct val="100000"/>
              </a:lnSpc>
              <a:spcBef>
                <a:spcPct val="0"/>
              </a:spcBef>
              <a:spcAft>
                <a:spcPts val="800"/>
              </a:spcAft>
              <a:buClrTx/>
              <a:buSzTx/>
              <a:buFontTx/>
              <a:buNone/>
              <a:tabLst/>
            </a:pPr>
            <a:endParaRPr kumimoji="0" lang="en-US" altLang="he-IL" sz="11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endParaRPr>
          </a:p>
          <a:p>
            <a:pPr marL="0" marR="0" lvl="0" indent="0" algn="r" defTabSz="914400" rtl="1" eaLnBrk="0" fontAlgn="base" latinLnBrk="0" hangingPunct="0">
              <a:lnSpc>
                <a:spcPct val="100000"/>
              </a:lnSpc>
              <a:spcBef>
                <a:spcPct val="0"/>
              </a:spcBef>
              <a:spcAft>
                <a:spcPts val="800"/>
              </a:spcAft>
              <a:buClrTx/>
              <a:buSzTx/>
              <a:buFontTx/>
              <a:buNone/>
              <a:tabLst/>
            </a:pPr>
            <a:endParaRPr kumimoji="0" lang="en-US" altLang="he-IL" sz="1100" b="0" i="0" u="none" strike="noStrike" cap="none" normalizeH="0" baseline="0" dirty="0">
              <a:ln>
                <a:noFill/>
              </a:ln>
              <a:solidFill>
                <a:schemeClr val="accent1">
                  <a:lumMod val="50000"/>
                </a:schemeClr>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a:ln>
                <a:noFill/>
              </a:ln>
              <a:solidFill>
                <a:schemeClr val="accent1">
                  <a:lumMod val="50000"/>
                </a:schemeClr>
              </a:solidFill>
              <a:effectLst/>
              <a:latin typeface="Arial" panose="020B0604020202020204" pitchFamily="34" charset="0"/>
            </a:endParaRPr>
          </a:p>
        </p:txBody>
      </p:sp>
      <p:pic>
        <p:nvPicPr>
          <p:cNvPr id="2054" name="Picture 6" descr="×ª××¦××ª ×ª××× × ×¢×××¨ âªidea iconâ¬â">
            <a:extLst>
              <a:ext uri="{FF2B5EF4-FFF2-40B4-BE49-F238E27FC236}">
                <a16:creationId xmlns:a16="http://schemas.microsoft.com/office/drawing/2014/main" id="{7E0D6235-A9D4-4FAD-A196-AC31B84CF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00" y="353993"/>
            <a:ext cx="1260088" cy="142981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ACB9DC2F-B78F-41CC-8152-2F2A37822B7D}"/>
              </a:ext>
            </a:extLst>
          </p:cNvPr>
          <p:cNvSpPr/>
          <p:nvPr/>
        </p:nvSpPr>
        <p:spPr>
          <a:xfrm>
            <a:off x="2405554" y="468736"/>
            <a:ext cx="8081058" cy="1477328"/>
          </a:xfrm>
          <a:prstGeom prst="rect">
            <a:avLst/>
          </a:prstGeom>
        </p:spPr>
        <p:txBody>
          <a:bodyPr wrap="none">
            <a:spAutoFit/>
          </a:bodyPr>
          <a:lstStyle/>
          <a:p>
            <a:pPr algn="ctr"/>
            <a:r>
              <a:rPr lang="he-IL" sz="4000" dirty="0">
                <a:solidFill>
                  <a:srgbClr val="FF0000"/>
                </a:solidFill>
                <a:latin typeface="Guttman Adii" panose="02010401010101010101" pitchFamily="2" charset="-79"/>
                <a:cs typeface="Guttman Adii" panose="02010401010101010101" pitchFamily="2" charset="-79"/>
              </a:rPr>
              <a:t>כדי </a:t>
            </a:r>
            <a:r>
              <a:rPr lang="he-IL" sz="4000" u="sng" dirty="0">
                <a:solidFill>
                  <a:srgbClr val="FF0000"/>
                </a:solidFill>
                <a:latin typeface="Guttman Adii" panose="02010401010101010101" pitchFamily="2" charset="-79"/>
                <a:cs typeface="Guttman Adii" panose="02010401010101010101" pitchFamily="2" charset="-79"/>
              </a:rPr>
              <a:t>להבין</a:t>
            </a:r>
            <a:r>
              <a:rPr lang="he-IL" sz="4000" dirty="0">
                <a:solidFill>
                  <a:srgbClr val="FF0000"/>
                </a:solidFill>
                <a:latin typeface="Guttman Adii" panose="02010401010101010101" pitchFamily="2" charset="-79"/>
                <a:cs typeface="Guttman Adii" panose="02010401010101010101" pitchFamily="2" charset="-79"/>
              </a:rPr>
              <a:t> זאת נחשוב על הרעיון הגדול </a:t>
            </a:r>
          </a:p>
          <a:p>
            <a:pPr algn="ctr"/>
            <a:endParaRPr lang="he-IL" sz="1000" dirty="0">
              <a:solidFill>
                <a:srgbClr val="FF0000"/>
              </a:solidFill>
              <a:latin typeface="Guttman Adii" panose="02010401010101010101" pitchFamily="2" charset="-79"/>
              <a:cs typeface="Guttman Adii" panose="02010401010101010101" pitchFamily="2" charset="-79"/>
            </a:endParaRPr>
          </a:p>
          <a:p>
            <a:pPr algn="ctr"/>
            <a:r>
              <a:rPr lang="he-IL" sz="4000" dirty="0">
                <a:solidFill>
                  <a:srgbClr val="FF0000"/>
                </a:solidFill>
                <a:latin typeface="Guttman Adii" panose="02010401010101010101" pitchFamily="2" charset="-79"/>
                <a:cs typeface="Guttman Adii" panose="02010401010101010101" pitchFamily="2" charset="-79"/>
              </a:rPr>
              <a:t>בלימוד יחידת פרקי אברהם:</a:t>
            </a:r>
            <a:endParaRPr lang="en-US" sz="4000" dirty="0">
              <a:solidFill>
                <a:srgbClr val="FF0000"/>
              </a:solidFill>
              <a:cs typeface="Guttman Adii" panose="02010401010101010101" pitchFamily="2" charset="-79"/>
            </a:endParaRPr>
          </a:p>
        </p:txBody>
      </p:sp>
    </p:spTree>
    <p:extLst>
      <p:ext uri="{BB962C8B-B14F-4D97-AF65-F5344CB8AC3E}">
        <p14:creationId xmlns:p14="http://schemas.microsoft.com/office/powerpoint/2010/main" val="421419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ª××¦××ª ×ª××× × ×¢×××¨ âªcharity person  iconâ¬â">
            <a:extLst>
              <a:ext uri="{FF2B5EF4-FFF2-40B4-BE49-F238E27FC236}">
                <a16:creationId xmlns:a16="http://schemas.microsoft.com/office/drawing/2014/main" id="{C2707588-3DCC-4CF2-91AC-0248BBF88D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1990" y="1502832"/>
            <a:ext cx="1121867" cy="1224880"/>
          </a:xfrm>
          <a:prstGeom prst="rect">
            <a:avLst/>
          </a:prstGeom>
          <a:noFill/>
          <a:ln w="50800">
            <a:solidFill>
              <a:schemeClr val="accent6"/>
            </a:solidFill>
          </a:ln>
        </p:spPr>
      </p:pic>
      <p:pic>
        <p:nvPicPr>
          <p:cNvPr id="6" name="תמונה 5" descr="×ª××¦××ª ×ª××× × ×¢×××¨ âªjudge iconâ¬â">
            <a:extLst>
              <a:ext uri="{FF2B5EF4-FFF2-40B4-BE49-F238E27FC236}">
                <a16:creationId xmlns:a16="http://schemas.microsoft.com/office/drawing/2014/main" id="{2E593849-9157-420A-9F27-3FB7B48884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22" y="1502832"/>
            <a:ext cx="1121866" cy="1224880"/>
          </a:xfrm>
          <a:prstGeom prst="rect">
            <a:avLst/>
          </a:prstGeom>
          <a:noFill/>
          <a:ln w="50800">
            <a:solidFill>
              <a:srgbClr val="7030A0"/>
            </a:solidFill>
          </a:ln>
        </p:spPr>
      </p:pic>
      <p:sp>
        <p:nvSpPr>
          <p:cNvPr id="2" name="מלבן 1">
            <a:extLst>
              <a:ext uri="{FF2B5EF4-FFF2-40B4-BE49-F238E27FC236}">
                <a16:creationId xmlns:a16="http://schemas.microsoft.com/office/drawing/2014/main" id="{67A23C12-682C-4B7A-94F4-E6325CCCD9C7}"/>
              </a:ext>
            </a:extLst>
          </p:cNvPr>
          <p:cNvSpPr/>
          <p:nvPr/>
        </p:nvSpPr>
        <p:spPr>
          <a:xfrm>
            <a:off x="841820" y="241955"/>
            <a:ext cx="10660759" cy="646331"/>
          </a:xfrm>
          <a:prstGeom prst="rect">
            <a:avLst/>
          </a:prstGeom>
        </p:spPr>
        <p:txBody>
          <a:bodyPr wrap="square">
            <a:spAutoFit/>
          </a:bodyPr>
          <a:lstStyle/>
          <a:p>
            <a:pPr marL="635" indent="-1905" algn="ctr"/>
            <a:r>
              <a:rPr lang="he-IL" sz="3600" b="1" dirty="0">
                <a:latin typeface="Calibri" panose="020F0502020204030204" pitchFamily="34" charset="0"/>
                <a:ea typeface="Calibri" panose="020F0502020204030204" pitchFamily="34" charset="0"/>
                <a:cs typeface="Guttman Adii" panose="02010401010101010101" pitchFamily="2" charset="-79"/>
              </a:rPr>
              <a:t>בואו ונראה כיצד אותן תכונות נמצאות בפרקי אברהם</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8" name="מלבן 7">
            <a:extLst>
              <a:ext uri="{FF2B5EF4-FFF2-40B4-BE49-F238E27FC236}">
                <a16:creationId xmlns:a16="http://schemas.microsoft.com/office/drawing/2014/main" id="{D56F5395-9A35-4840-953E-ED292C4D4DE8}"/>
              </a:ext>
            </a:extLst>
          </p:cNvPr>
          <p:cNvSpPr/>
          <p:nvPr/>
        </p:nvSpPr>
        <p:spPr>
          <a:xfrm>
            <a:off x="7642559" y="3072521"/>
            <a:ext cx="4092497" cy="530915"/>
          </a:xfrm>
          <a:prstGeom prst="rect">
            <a:avLst/>
          </a:prstGeom>
        </p:spPr>
        <p:txBody>
          <a:bodyPr wrap="square">
            <a:spAutoFit/>
          </a:bodyPr>
          <a:lstStyle/>
          <a:p>
            <a:pPr marL="457200" indent="-1270" rtl="0">
              <a:spcAft>
                <a:spcPts val="0"/>
              </a:spcAft>
            </a:pPr>
            <a:r>
              <a:rPr lang="he-IL" b="1" dirty="0">
                <a:solidFill>
                  <a:srgbClr val="FF0000"/>
                </a:solidFill>
                <a:latin typeface="Calibri" panose="020F0502020204030204" pitchFamily="34" charset="0"/>
                <a:cs typeface="Guttman Adii" panose="02010401010101010101" pitchFamily="2" charset="-79"/>
              </a:rPr>
              <a:t>דבקות ואמונה מוחלטים בדרכי ה'</a:t>
            </a:r>
            <a:endParaRPr lang="he-IL" sz="200" b="1" dirty="0">
              <a:solidFill>
                <a:srgbClr val="FF0000"/>
              </a:solidFill>
              <a:latin typeface="Calibri" panose="020F0502020204030204" pitchFamily="34" charset="0"/>
              <a:ea typeface="Calibri" panose="020F0502020204030204" pitchFamily="34" charset="0"/>
              <a:cs typeface="Guttman Adii" panose="02010401010101010101" pitchFamily="2" charset="-79"/>
            </a:endParaRPr>
          </a:p>
          <a:p>
            <a:pPr lvl="0"/>
            <a:r>
              <a:rPr lang="he-IL" sz="1050" dirty="0">
                <a:solidFill>
                  <a:srgbClr val="FF0000"/>
                </a:solidFill>
                <a:latin typeface="Calibri" panose="020F0502020204030204" pitchFamily="34" charset="0"/>
                <a:ea typeface="Calibri" panose="020F0502020204030204" pitchFamily="34" charset="0"/>
                <a:cs typeface="Guttman Adii" panose="02010401010101010101" pitchFamily="2" charset="-79"/>
              </a:rPr>
              <a:t>(לעבוד את ה' גם כשקשה . . . עמידה בניסיונות . . .)</a:t>
            </a:r>
            <a:endParaRPr lang="en-US" sz="1050" dirty="0">
              <a:latin typeface="Calibri" panose="020F0502020204030204" pitchFamily="34" charset="0"/>
              <a:ea typeface="Calibri" panose="020F0502020204030204" pitchFamily="34" charset="0"/>
              <a:cs typeface="Arial" panose="020B0604020202020204" pitchFamily="34" charset="0"/>
            </a:endParaRPr>
          </a:p>
        </p:txBody>
      </p:sp>
      <p:sp>
        <p:nvSpPr>
          <p:cNvPr id="9" name="מלבן 8">
            <a:extLst>
              <a:ext uri="{FF2B5EF4-FFF2-40B4-BE49-F238E27FC236}">
                <a16:creationId xmlns:a16="http://schemas.microsoft.com/office/drawing/2014/main" id="{C78CAD04-FC68-4386-BA59-9ADA0DFEBC8C}"/>
              </a:ext>
            </a:extLst>
          </p:cNvPr>
          <p:cNvSpPr/>
          <p:nvPr/>
        </p:nvSpPr>
        <p:spPr>
          <a:xfrm>
            <a:off x="4049890" y="3022981"/>
            <a:ext cx="3902709" cy="707886"/>
          </a:xfrm>
          <a:prstGeom prst="rect">
            <a:avLst/>
          </a:prstGeom>
        </p:spPr>
        <p:txBody>
          <a:bodyPr wrap="square">
            <a:spAutoFit/>
          </a:bodyPr>
          <a:lstStyle/>
          <a:p>
            <a:pPr algn="ctr"/>
            <a:r>
              <a:rPr lang="he-IL" b="1" dirty="0">
                <a:solidFill>
                  <a:schemeClr val="accent6"/>
                </a:solidFill>
                <a:latin typeface="Calibri" panose="020F0502020204030204" pitchFamily="34" charset="0"/>
                <a:cs typeface="Guttman Adii" panose="02010401010101010101" pitchFamily="2" charset="-79"/>
              </a:rPr>
              <a:t>אהבה וחסד</a:t>
            </a:r>
            <a:r>
              <a:rPr lang="en-US" b="1" dirty="0">
                <a:solidFill>
                  <a:schemeClr val="accent6"/>
                </a:solidFill>
                <a:latin typeface="Calibri" panose="020F0502020204030204" pitchFamily="34" charset="0"/>
                <a:cs typeface="Guttman Adii" panose="02010401010101010101" pitchFamily="2" charset="-79"/>
              </a:rPr>
              <a:t> </a:t>
            </a:r>
            <a:r>
              <a:rPr lang="he-IL" b="1" dirty="0">
                <a:solidFill>
                  <a:schemeClr val="accent6"/>
                </a:solidFill>
                <a:latin typeface="Calibri" panose="020F0502020204030204" pitchFamily="34" charset="0"/>
                <a:cs typeface="Guttman Adii" panose="02010401010101010101" pitchFamily="2" charset="-79"/>
              </a:rPr>
              <a:t>לכל אדם באשר הוא</a:t>
            </a:r>
            <a:r>
              <a:rPr lang="en-US" b="1" dirty="0">
                <a:solidFill>
                  <a:schemeClr val="accent6"/>
                </a:solidFill>
                <a:latin typeface="Calibri" panose="020F0502020204030204" pitchFamily="34" charset="0"/>
                <a:cs typeface="Guttman Adii" panose="02010401010101010101" pitchFamily="2" charset="-79"/>
              </a:rPr>
              <a:t> </a:t>
            </a:r>
            <a:r>
              <a:rPr lang="he-IL" b="1" dirty="0">
                <a:solidFill>
                  <a:schemeClr val="accent6"/>
                </a:solidFill>
                <a:latin typeface="Calibri" panose="020F0502020204030204" pitchFamily="34" charset="0"/>
                <a:cs typeface="Guttman Adii" panose="02010401010101010101" pitchFamily="2" charset="-79"/>
              </a:rPr>
              <a:t> </a:t>
            </a:r>
          </a:p>
          <a:p>
            <a:pPr lvl="0"/>
            <a:r>
              <a:rPr lang="he-IL" sz="100" dirty="0">
                <a:solidFill>
                  <a:schemeClr val="accent6"/>
                </a:solidFill>
                <a:latin typeface="Calibri" panose="020F0502020204030204" pitchFamily="34" charset="0"/>
                <a:ea typeface="Calibri" panose="020F0502020204030204" pitchFamily="34" charset="0"/>
                <a:cs typeface="Guttman Adii" panose="02010401010101010101" pitchFamily="2" charset="-79"/>
              </a:rPr>
              <a:t>  </a:t>
            </a:r>
            <a:r>
              <a:rPr lang="he-IL" sz="1100" dirty="0">
                <a:solidFill>
                  <a:schemeClr val="accent6"/>
                </a:solidFill>
                <a:latin typeface="Calibri" panose="020F0502020204030204" pitchFamily="34" charset="0"/>
                <a:ea typeface="Calibri" panose="020F0502020204030204" pitchFamily="34" charset="0"/>
                <a:cs typeface="Guttman Adii" panose="02010401010101010101" pitchFamily="2" charset="-79"/>
              </a:rPr>
              <a:t>(לחשוב באופן יזום על הזולת, ויתור על אנוכיות, יציאה מאזור נוחות, </a:t>
            </a:r>
          </a:p>
          <a:p>
            <a:pPr lvl="0"/>
            <a:r>
              <a:rPr lang="he-IL" sz="1100" dirty="0">
                <a:solidFill>
                  <a:schemeClr val="accent6"/>
                </a:solidFill>
                <a:latin typeface="Calibri" panose="020F0502020204030204" pitchFamily="34" charset="0"/>
                <a:ea typeface="Calibri" panose="020F0502020204030204" pitchFamily="34" charset="0"/>
                <a:cs typeface="Guttman Adii" panose="02010401010101010101" pitchFamily="2" charset="-79"/>
              </a:rPr>
              <a:t>רואה את המשפחה שלו כערך עליון)</a:t>
            </a:r>
            <a:endParaRPr lang="en-US" sz="1050" dirty="0">
              <a:solidFill>
                <a:schemeClr val="accent6"/>
              </a:solidFill>
              <a:latin typeface="Calibri" panose="020F0502020204030204" pitchFamily="34" charset="0"/>
              <a:ea typeface="Calibri" panose="020F0502020204030204" pitchFamily="34" charset="0"/>
              <a:cs typeface="Arial" panose="020B0604020202020204" pitchFamily="34" charset="0"/>
            </a:endParaRPr>
          </a:p>
        </p:txBody>
      </p:sp>
      <p:sp>
        <p:nvSpPr>
          <p:cNvPr id="10" name="מלבן 9">
            <a:extLst>
              <a:ext uri="{FF2B5EF4-FFF2-40B4-BE49-F238E27FC236}">
                <a16:creationId xmlns:a16="http://schemas.microsoft.com/office/drawing/2014/main" id="{322D7864-29DA-4C3A-9852-5AA59244BF55}"/>
              </a:ext>
            </a:extLst>
          </p:cNvPr>
          <p:cNvSpPr/>
          <p:nvPr/>
        </p:nvSpPr>
        <p:spPr>
          <a:xfrm>
            <a:off x="321593" y="2957537"/>
            <a:ext cx="3227834" cy="769441"/>
          </a:xfrm>
          <a:prstGeom prst="rect">
            <a:avLst/>
          </a:prstGeom>
        </p:spPr>
        <p:txBody>
          <a:bodyPr wrap="square">
            <a:spAutoFit/>
          </a:bodyPr>
          <a:lstStyle/>
          <a:p>
            <a:pPr indent="-635"/>
            <a:r>
              <a:rPr lang="he-IL" sz="2000" b="1" dirty="0">
                <a:solidFill>
                  <a:srgbClr val="7030A0"/>
                </a:solidFill>
                <a:latin typeface="Calibri" panose="020F0502020204030204" pitchFamily="34" charset="0"/>
                <a:ea typeface="Calibri" panose="020F0502020204030204" pitchFamily="34" charset="0"/>
                <a:cs typeface="Guttman Adii" panose="02010401010101010101" pitchFamily="2" charset="-79"/>
              </a:rPr>
              <a:t>נקיטה בדרך של צדק משפט  </a:t>
            </a:r>
          </a:p>
          <a:p>
            <a:pPr indent="-635"/>
            <a:r>
              <a:rPr lang="he-IL" sz="1200" dirty="0">
                <a:solidFill>
                  <a:srgbClr val="7030A0"/>
                </a:solidFill>
                <a:latin typeface="Calibri" panose="020F0502020204030204" pitchFamily="34" charset="0"/>
                <a:ea typeface="Calibri" panose="020F0502020204030204" pitchFamily="34" charset="0"/>
                <a:cs typeface="Guttman Adii" panose="02010401010101010101" pitchFamily="2" charset="-79"/>
              </a:rPr>
              <a:t>(כל ברייה נחשבת בעיניו, חינוך הדורות הבאים, </a:t>
            </a:r>
          </a:p>
          <a:p>
            <a:pPr indent="-635"/>
            <a:r>
              <a:rPr lang="he-IL" sz="1200" dirty="0">
                <a:solidFill>
                  <a:srgbClr val="7030A0"/>
                </a:solidFill>
                <a:latin typeface="Calibri" panose="020F0502020204030204" pitchFamily="34" charset="0"/>
                <a:ea typeface="Calibri" panose="020F0502020204030204" pitchFamily="34" charset="0"/>
                <a:cs typeface="Guttman Adii" panose="02010401010101010101" pitchFamily="2" charset="-79"/>
              </a:rPr>
              <a:t>יכולת לטעון גם מול מישהו מעליך כשרואים עוול)</a:t>
            </a:r>
            <a:endParaRPr lang="en-US" sz="1200" dirty="0">
              <a:solidFill>
                <a:srgbClr val="7030A0"/>
              </a:solidFill>
              <a:latin typeface="Calibri" panose="020F0502020204030204" pitchFamily="34" charset="0"/>
              <a:ea typeface="Calibri" panose="020F0502020204030204" pitchFamily="34" charset="0"/>
              <a:cs typeface="Arial" panose="020B0604020202020204" pitchFamily="34" charset="0"/>
            </a:endParaRPr>
          </a:p>
        </p:txBody>
      </p:sp>
      <p:pic>
        <p:nvPicPr>
          <p:cNvPr id="12" name="Picture 6" descr="×ª××¦××ª ×ª××× × ×¢×××¨ ×××¨×× ×××× ×">
            <a:extLst>
              <a:ext uri="{FF2B5EF4-FFF2-40B4-BE49-F238E27FC236}">
                <a16:creationId xmlns:a16="http://schemas.microsoft.com/office/drawing/2014/main" id="{5C3D6845-1920-49C4-A034-C11B6B3074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35" t="13494" r="12416" b="8756"/>
          <a:stretch/>
        </p:blipFill>
        <p:spPr bwMode="auto">
          <a:xfrm>
            <a:off x="9064265" y="4439492"/>
            <a:ext cx="2544861" cy="21765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ª××¦××ª ×ª××× × ×¢×××¨ âªgenesis 18 argue sodomâ¬â">
            <a:extLst>
              <a:ext uri="{FF2B5EF4-FFF2-40B4-BE49-F238E27FC236}">
                <a16:creationId xmlns:a16="http://schemas.microsoft.com/office/drawing/2014/main" id="{42922D51-0505-4717-BD30-EE90029C9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58" y="4453454"/>
            <a:ext cx="2743170" cy="2148627"/>
          </a:xfrm>
          <a:prstGeom prst="rect">
            <a:avLst/>
          </a:prstGeom>
          <a:noFill/>
          <a:extLst>
            <a:ext uri="{909E8E84-426E-40DD-AFC4-6F175D3DCCD1}">
              <a14:hiddenFill xmlns:a14="http://schemas.microsoft.com/office/drawing/2010/main">
                <a:solidFill>
                  <a:srgbClr val="FFFFFF"/>
                </a:solidFill>
              </a14:hiddenFill>
            </a:ext>
          </a:extLst>
        </p:spPr>
      </p:pic>
      <p:sp>
        <p:nvSpPr>
          <p:cNvPr id="14" name="בועת דיבור: מלבן 13">
            <a:extLst>
              <a:ext uri="{FF2B5EF4-FFF2-40B4-BE49-F238E27FC236}">
                <a16:creationId xmlns:a16="http://schemas.microsoft.com/office/drawing/2014/main" id="{8EC2E8F7-A375-4116-A753-4461790E566D}"/>
              </a:ext>
            </a:extLst>
          </p:cNvPr>
          <p:cNvSpPr/>
          <p:nvPr/>
        </p:nvSpPr>
        <p:spPr>
          <a:xfrm>
            <a:off x="708658" y="4014450"/>
            <a:ext cx="1503938" cy="510615"/>
          </a:xfrm>
          <a:prstGeom prst="wedgeRectCallout">
            <a:avLst>
              <a:gd name="adj1" fmla="val 53054"/>
              <a:gd name="adj2" fmla="val 104956"/>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FB5588F2-594E-4859-90F5-D1F8F1C1256F}"/>
              </a:ext>
            </a:extLst>
          </p:cNvPr>
          <p:cNvSpPr/>
          <p:nvPr/>
        </p:nvSpPr>
        <p:spPr>
          <a:xfrm>
            <a:off x="708658" y="4001845"/>
            <a:ext cx="1503938" cy="523220"/>
          </a:xfrm>
          <a:prstGeom prst="rect">
            <a:avLst/>
          </a:prstGeom>
        </p:spPr>
        <p:txBody>
          <a:bodyPr wrap="none">
            <a:spAutoFit/>
          </a:bodyPr>
          <a:lstStyle/>
          <a:p>
            <a:pPr algn="ctr"/>
            <a:r>
              <a:rPr lang="he-IL" sz="1400" b="1" dirty="0">
                <a:solidFill>
                  <a:srgbClr val="7030A0"/>
                </a:solidFill>
                <a:latin typeface="Guttman Adii" panose="02010401010101010101" pitchFamily="2" charset="-79"/>
                <a:cs typeface="Guttman Adii" panose="02010401010101010101" pitchFamily="2" charset="-79"/>
              </a:rPr>
              <a:t>"השופט כל הארץ </a:t>
            </a:r>
          </a:p>
          <a:p>
            <a:pPr algn="ctr"/>
            <a:r>
              <a:rPr lang="he-IL" sz="1400" b="1" dirty="0">
                <a:solidFill>
                  <a:srgbClr val="7030A0"/>
                </a:solidFill>
                <a:latin typeface="Guttman Adii" panose="02010401010101010101" pitchFamily="2" charset="-79"/>
                <a:cs typeface="Guttman Adii" panose="02010401010101010101" pitchFamily="2" charset="-79"/>
              </a:rPr>
              <a:t>לא יעשה משפט" ?!</a:t>
            </a:r>
            <a:endParaRPr lang="he-IL" sz="300" b="1" dirty="0">
              <a:solidFill>
                <a:srgbClr val="7030A0"/>
              </a:solidFill>
              <a:latin typeface="Guttman Adii" panose="02010401010101010101" pitchFamily="2" charset="-79"/>
              <a:cs typeface="Guttman Adii" panose="02010401010101010101" pitchFamily="2" charset="-79"/>
            </a:endParaRPr>
          </a:p>
        </p:txBody>
      </p:sp>
      <p:pic>
        <p:nvPicPr>
          <p:cNvPr id="16" name="Picture 6" descr="×ª××× × ×§×©××¨×">
            <a:extLst>
              <a:ext uri="{FF2B5EF4-FFF2-40B4-BE49-F238E27FC236}">
                <a16:creationId xmlns:a16="http://schemas.microsoft.com/office/drawing/2014/main" id="{A787D94E-CAD0-40B6-88A5-195FBF22B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413" y="4474045"/>
            <a:ext cx="2661071" cy="2176553"/>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6">
            <a:extLst>
              <a:ext uri="{FF2B5EF4-FFF2-40B4-BE49-F238E27FC236}">
                <a16:creationId xmlns:a16="http://schemas.microsoft.com/office/drawing/2014/main" id="{B47BB32B-FC75-4CF8-8848-51A87D80FC5B}"/>
              </a:ext>
            </a:extLst>
          </p:cNvPr>
          <p:cNvSpPr/>
          <p:nvPr/>
        </p:nvSpPr>
        <p:spPr>
          <a:xfrm>
            <a:off x="3889858" y="3806235"/>
            <a:ext cx="2039341" cy="523220"/>
          </a:xfrm>
          <a:prstGeom prst="rect">
            <a:avLst/>
          </a:prstGeom>
        </p:spPr>
        <p:txBody>
          <a:bodyPr wrap="none">
            <a:spAutoFit/>
          </a:bodyPr>
          <a:lstStyle/>
          <a:p>
            <a:pPr algn="ctr"/>
            <a:r>
              <a:rPr lang="he-IL" sz="1400" b="1" dirty="0">
                <a:solidFill>
                  <a:schemeClr val="accent6"/>
                </a:solidFill>
                <a:latin typeface="Guttman Adii" panose="02010401010101010101" pitchFamily="2" charset="-79"/>
                <a:cs typeface="Guttman Adii" panose="02010401010101010101" pitchFamily="2" charset="-79"/>
              </a:rPr>
              <a:t>"ואקחה פת לחם </a:t>
            </a:r>
          </a:p>
          <a:p>
            <a:pPr algn="ctr"/>
            <a:r>
              <a:rPr lang="he-IL" sz="1400" b="1" dirty="0">
                <a:solidFill>
                  <a:schemeClr val="accent6"/>
                </a:solidFill>
                <a:latin typeface="Guttman Adii" panose="02010401010101010101" pitchFamily="2" charset="-79"/>
                <a:cs typeface="Guttman Adii" panose="02010401010101010101" pitchFamily="2" charset="-79"/>
              </a:rPr>
              <a:t>וסעדו לבכם ואחר </a:t>
            </a:r>
            <a:r>
              <a:rPr lang="he-IL" sz="1400" b="1" dirty="0" err="1">
                <a:solidFill>
                  <a:schemeClr val="accent6"/>
                </a:solidFill>
                <a:latin typeface="Guttman Adii" panose="02010401010101010101" pitchFamily="2" charset="-79"/>
                <a:cs typeface="Guttman Adii" panose="02010401010101010101" pitchFamily="2" charset="-79"/>
              </a:rPr>
              <a:t>תעבורו</a:t>
            </a:r>
            <a:r>
              <a:rPr lang="he-IL" sz="1400" b="1" dirty="0">
                <a:solidFill>
                  <a:schemeClr val="accent6"/>
                </a:solidFill>
                <a:latin typeface="Guttman Adii" panose="02010401010101010101" pitchFamily="2" charset="-79"/>
                <a:cs typeface="Guttman Adii" panose="02010401010101010101" pitchFamily="2" charset="-79"/>
              </a:rPr>
              <a:t>"</a:t>
            </a:r>
            <a:endParaRPr lang="he-IL" sz="300" b="1" dirty="0">
              <a:solidFill>
                <a:schemeClr val="accent6"/>
              </a:solidFill>
              <a:latin typeface="Guttman Adii" panose="02010401010101010101" pitchFamily="2" charset="-79"/>
              <a:cs typeface="Guttman Adii" panose="02010401010101010101" pitchFamily="2" charset="-79"/>
            </a:endParaRPr>
          </a:p>
        </p:txBody>
      </p:sp>
      <p:sp>
        <p:nvSpPr>
          <p:cNvPr id="18" name="בועת דיבור: מלבן 17">
            <a:extLst>
              <a:ext uri="{FF2B5EF4-FFF2-40B4-BE49-F238E27FC236}">
                <a16:creationId xmlns:a16="http://schemas.microsoft.com/office/drawing/2014/main" id="{945698BF-5AFA-48AD-AF53-59B82B9EBCE5}"/>
              </a:ext>
            </a:extLst>
          </p:cNvPr>
          <p:cNvSpPr/>
          <p:nvPr/>
        </p:nvSpPr>
        <p:spPr>
          <a:xfrm>
            <a:off x="3817796" y="3812537"/>
            <a:ext cx="2183449" cy="510615"/>
          </a:xfrm>
          <a:prstGeom prst="wedgeRectCallout">
            <a:avLst>
              <a:gd name="adj1" fmla="val 35033"/>
              <a:gd name="adj2" fmla="val 224896"/>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ª××¦××ª ×ª××× × ×¢×××¨ âªdevoted iconâ¬â">
            <a:extLst>
              <a:ext uri="{FF2B5EF4-FFF2-40B4-BE49-F238E27FC236}">
                <a16:creationId xmlns:a16="http://schemas.microsoft.com/office/drawing/2014/main" id="{F2905589-1155-42A8-86A4-3DF9D700E0F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5511" y="1624025"/>
            <a:ext cx="1121867" cy="1224880"/>
          </a:xfrm>
          <a:prstGeom prst="rect">
            <a:avLst/>
          </a:prstGeom>
          <a:noFill/>
          <a:ln w="63500">
            <a:solidFill>
              <a:schemeClr val="tx1"/>
            </a:solidFill>
          </a:ln>
        </p:spPr>
      </p:pic>
    </p:spTree>
    <p:extLst>
      <p:ext uri="{BB962C8B-B14F-4D97-AF65-F5344CB8AC3E}">
        <p14:creationId xmlns:p14="http://schemas.microsoft.com/office/powerpoint/2010/main" val="3661118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78B392-D6E3-4496-8854-30868F1CD142}"/>
              </a:ext>
            </a:extLst>
          </p:cNvPr>
          <p:cNvSpPr txBox="1"/>
          <p:nvPr/>
        </p:nvSpPr>
        <p:spPr>
          <a:xfrm>
            <a:off x="524720" y="189321"/>
            <a:ext cx="7438663" cy="6247864"/>
          </a:xfrm>
          <a:prstGeom prst="rect">
            <a:avLst/>
          </a:prstGeom>
          <a:solidFill>
            <a:schemeClr val="bg1"/>
          </a:solidFill>
        </p:spPr>
        <p:txBody>
          <a:bodyPr wrap="square" rtlCol="1">
            <a:spAutoFit/>
          </a:bodyPr>
          <a:lstStyle/>
          <a:p>
            <a:pPr algn="ctr"/>
            <a:r>
              <a:rPr lang="he-IL" sz="8000" dirty="0">
                <a:solidFill>
                  <a:srgbClr val="FF0000"/>
                </a:solidFill>
                <a:latin typeface="Guttman Adii" panose="02010401010101010101" pitchFamily="2" charset="-79"/>
                <a:cs typeface="Guttman Adii" panose="02010401010101010101" pitchFamily="2" charset="-79"/>
              </a:rPr>
              <a:t>כעת נלמד את </a:t>
            </a:r>
          </a:p>
          <a:p>
            <a:pPr algn="ctr"/>
            <a:r>
              <a:rPr lang="he-IL" sz="8000" dirty="0">
                <a:solidFill>
                  <a:srgbClr val="FF0000"/>
                </a:solidFill>
                <a:latin typeface="Guttman Adii" panose="02010401010101010101" pitchFamily="2" charset="-79"/>
                <a:cs typeface="Guttman Adii" panose="02010401010101010101" pitchFamily="2" charset="-79"/>
              </a:rPr>
              <a:t>פרקי אברהם</a:t>
            </a:r>
          </a:p>
          <a:p>
            <a:pPr algn="ctr"/>
            <a:r>
              <a:rPr lang="he-IL" sz="8000" dirty="0">
                <a:solidFill>
                  <a:srgbClr val="FF0000"/>
                </a:solidFill>
                <a:latin typeface="Guttman Adii" panose="02010401010101010101" pitchFamily="2" charset="-79"/>
                <a:cs typeface="Guttman Adii" panose="02010401010101010101" pitchFamily="2" charset="-79"/>
              </a:rPr>
              <a:t>וננסה לגלות</a:t>
            </a:r>
          </a:p>
          <a:p>
            <a:pPr algn="ctr"/>
            <a:r>
              <a:rPr lang="he-IL" sz="8000" dirty="0">
                <a:solidFill>
                  <a:srgbClr val="FF0000"/>
                </a:solidFill>
                <a:latin typeface="Guttman Adii" panose="02010401010101010101" pitchFamily="2" charset="-79"/>
                <a:cs typeface="Guttman Adii" panose="02010401010101010101" pitchFamily="2" charset="-79"/>
              </a:rPr>
              <a:t>כיצד אותן תכונות</a:t>
            </a:r>
          </a:p>
          <a:p>
            <a:pPr algn="ctr"/>
            <a:r>
              <a:rPr lang="he-IL" sz="8000" dirty="0">
                <a:solidFill>
                  <a:srgbClr val="FF0000"/>
                </a:solidFill>
                <a:latin typeface="Guttman Adii" panose="02010401010101010101" pitchFamily="2" charset="-79"/>
                <a:cs typeface="Guttman Adii" panose="02010401010101010101" pitchFamily="2" charset="-79"/>
              </a:rPr>
              <a:t>באות לידי ביטוי</a:t>
            </a:r>
          </a:p>
        </p:txBody>
      </p:sp>
      <p:pic>
        <p:nvPicPr>
          <p:cNvPr id="1026" name="Picture 2" descr="×ª××¦××ª ×ª××× × ×¢×××¨ ××©×§×¤×ª ×§×××¤××¨×">
            <a:extLst>
              <a:ext uri="{FF2B5EF4-FFF2-40B4-BE49-F238E27FC236}">
                <a16:creationId xmlns:a16="http://schemas.microsoft.com/office/drawing/2014/main" id="{A9273E09-FF7D-41E9-8BB9-0CCFC50816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26"/>
          <a:stretch/>
        </p:blipFill>
        <p:spPr bwMode="auto">
          <a:xfrm>
            <a:off x="8566585" y="189322"/>
            <a:ext cx="3533533" cy="624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773346" y="1901143"/>
            <a:ext cx="5671597"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יב</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0379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35DC2-085A-4885-AF1F-AB8D95B162F4}"/>
              </a:ext>
            </a:extLst>
          </p:cNvPr>
          <p:cNvSpPr txBox="1"/>
          <p:nvPr/>
        </p:nvSpPr>
        <p:spPr>
          <a:xfrm>
            <a:off x="983848" y="408709"/>
            <a:ext cx="10394066" cy="769441"/>
          </a:xfrm>
          <a:prstGeom prst="rect">
            <a:avLst/>
          </a:prstGeom>
          <a:solidFill>
            <a:schemeClr val="bg1"/>
          </a:solidFill>
        </p:spPr>
        <p:txBody>
          <a:bodyPr wrap="square" rtlCol="1">
            <a:spAutoFit/>
          </a:bodyPr>
          <a:lstStyle/>
          <a:p>
            <a:pPr algn="ctr"/>
            <a:r>
              <a:rPr lang="he-IL" sz="4400" dirty="0">
                <a:solidFill>
                  <a:srgbClr val="FF0000"/>
                </a:solidFill>
                <a:latin typeface="Guttman Adii" panose="02010401010101010101" pitchFamily="2" charset="-79"/>
                <a:cs typeface="Guttman Adii" panose="02010401010101010101" pitchFamily="2" charset="-79"/>
              </a:rPr>
              <a:t>הגעת אברהם אל כנען, מסעותיו בכנען (פרק </a:t>
            </a:r>
            <a:r>
              <a:rPr lang="he-IL" sz="4400" dirty="0" err="1">
                <a:solidFill>
                  <a:srgbClr val="FF0000"/>
                </a:solidFill>
                <a:latin typeface="Guttman Adii" panose="02010401010101010101" pitchFamily="2" charset="-79"/>
                <a:cs typeface="Guttman Adii" panose="02010401010101010101" pitchFamily="2" charset="-79"/>
              </a:rPr>
              <a:t>יב</a:t>
            </a:r>
            <a:r>
              <a:rPr lang="he-IL" sz="4400" dirty="0">
                <a:solidFill>
                  <a:srgbClr val="FF0000"/>
                </a:solidFill>
                <a:latin typeface="Guttman Adii" panose="02010401010101010101" pitchFamily="2" charset="-79"/>
                <a:cs typeface="Guttman Adii" panose="02010401010101010101" pitchFamily="2" charset="-79"/>
              </a:rPr>
              <a:t>)</a:t>
            </a:r>
            <a:endParaRPr lang="he-IL" sz="1100" dirty="0">
              <a:solidFill>
                <a:srgbClr val="FF0000"/>
              </a:solidFill>
              <a:latin typeface="Guttman Adii" panose="02010401010101010101" pitchFamily="2" charset="-79"/>
              <a:cs typeface="Guttman Adii" panose="02010401010101010101" pitchFamily="2" charset="-79"/>
            </a:endParaRPr>
          </a:p>
        </p:txBody>
      </p:sp>
      <p:pic>
        <p:nvPicPr>
          <p:cNvPr id="8196" name="Picture 4" descr="×ª××¦××ª ×ª××× × ×¢×××¨ âªgenesis 12â¬â">
            <a:extLst>
              <a:ext uri="{FF2B5EF4-FFF2-40B4-BE49-F238E27FC236}">
                <a16:creationId xmlns:a16="http://schemas.microsoft.com/office/drawing/2014/main" id="{D038B1A4-ADFB-4628-9E7D-6E621C2091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7" t="8066"/>
          <a:stretch/>
        </p:blipFill>
        <p:spPr bwMode="auto">
          <a:xfrm>
            <a:off x="6096000" y="1590278"/>
            <a:ext cx="5587392" cy="48590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ª××¦××ª ×ª××× × ×¢×××¨ âªgenesis 12â¬â">
            <a:extLst>
              <a:ext uri="{FF2B5EF4-FFF2-40B4-BE49-F238E27FC236}">
                <a16:creationId xmlns:a16="http://schemas.microsoft.com/office/drawing/2014/main" id="{6875D8ED-A703-44B0-8869-DAD0BFD8B0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5" r="2571" b="6486"/>
          <a:stretch/>
        </p:blipFill>
        <p:spPr bwMode="auto">
          <a:xfrm>
            <a:off x="-91440" y="1581388"/>
            <a:ext cx="4938862" cy="47312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FAF717-603C-481B-9387-B76CCEEE19A2}"/>
              </a:ext>
            </a:extLst>
          </p:cNvPr>
          <p:cNvSpPr txBox="1"/>
          <p:nvPr/>
        </p:nvSpPr>
        <p:spPr>
          <a:xfrm>
            <a:off x="249716" y="2295226"/>
            <a:ext cx="2956192" cy="4001095"/>
          </a:xfrm>
          <a:prstGeom prst="rect">
            <a:avLst/>
          </a:prstGeom>
          <a:solidFill>
            <a:schemeClr val="bg2"/>
          </a:solidFill>
        </p:spPr>
        <p:txBody>
          <a:bodyPr wrap="square" rtlCol="1">
            <a:spAutoFit/>
          </a:bodyPr>
          <a:lstStyle/>
          <a:p>
            <a:pPr algn="ctr"/>
            <a:r>
              <a:rPr lang="he-IL" sz="4000" dirty="0">
                <a:solidFill>
                  <a:srgbClr val="FF0000"/>
                </a:solidFill>
                <a:latin typeface="Guttman Adii" panose="02010401010101010101" pitchFamily="2" charset="-79"/>
                <a:cs typeface="Guttman Adii" panose="02010401010101010101" pitchFamily="2" charset="-79"/>
              </a:rPr>
              <a:t>"</a:t>
            </a:r>
            <a:r>
              <a:rPr lang="he-IL" sz="4000" dirty="0" err="1">
                <a:solidFill>
                  <a:srgbClr val="FF0000"/>
                </a:solidFill>
                <a:latin typeface="Guttman Adii" panose="02010401010101010101" pitchFamily="2" charset="-79"/>
                <a:cs typeface="Guttman Adii" panose="02010401010101010101" pitchFamily="2" charset="-79"/>
              </a:rPr>
              <a:t>ואעשך</a:t>
            </a:r>
            <a:endParaRPr lang="he-IL" sz="4000" dirty="0">
              <a:solidFill>
                <a:srgbClr val="FF0000"/>
              </a:solidFill>
              <a:latin typeface="Guttman Adii" panose="02010401010101010101" pitchFamily="2" charset="-79"/>
              <a:cs typeface="Guttman Adii" panose="02010401010101010101" pitchFamily="2" charset="-79"/>
            </a:endParaRPr>
          </a:p>
          <a:p>
            <a:pPr algn="ctr"/>
            <a:r>
              <a:rPr lang="he-IL" sz="4000" dirty="0">
                <a:solidFill>
                  <a:srgbClr val="FF0000"/>
                </a:solidFill>
                <a:latin typeface="Guttman Adii" panose="02010401010101010101" pitchFamily="2" charset="-79"/>
                <a:cs typeface="Guttman Adii" panose="02010401010101010101" pitchFamily="2" charset="-79"/>
              </a:rPr>
              <a:t> לגוי גדול </a:t>
            </a:r>
          </a:p>
          <a:p>
            <a:pPr algn="ctr"/>
            <a:r>
              <a:rPr lang="he-IL" sz="4000" dirty="0">
                <a:solidFill>
                  <a:srgbClr val="FF0000"/>
                </a:solidFill>
                <a:latin typeface="Guttman Adii" panose="02010401010101010101" pitchFamily="2" charset="-79"/>
                <a:cs typeface="Guttman Adii" panose="02010401010101010101" pitchFamily="2" charset="-79"/>
              </a:rPr>
              <a:t>ואברכך</a:t>
            </a:r>
          </a:p>
          <a:p>
            <a:pPr algn="ctr"/>
            <a:r>
              <a:rPr lang="he-IL" sz="4000" dirty="0">
                <a:solidFill>
                  <a:srgbClr val="FF0000"/>
                </a:solidFill>
                <a:latin typeface="Guttman Adii" panose="02010401010101010101" pitchFamily="2" charset="-79"/>
                <a:cs typeface="Guttman Adii" panose="02010401010101010101" pitchFamily="2" charset="-79"/>
              </a:rPr>
              <a:t>ואגדלה שמך</a:t>
            </a:r>
          </a:p>
          <a:p>
            <a:pPr algn="ctr"/>
            <a:r>
              <a:rPr lang="he-IL" sz="4000" dirty="0">
                <a:solidFill>
                  <a:srgbClr val="FF0000"/>
                </a:solidFill>
                <a:latin typeface="Guttman Adii" panose="02010401010101010101" pitchFamily="2" charset="-79"/>
                <a:cs typeface="Guttman Adii" panose="02010401010101010101" pitchFamily="2" charset="-79"/>
              </a:rPr>
              <a:t>והיה </a:t>
            </a:r>
          </a:p>
          <a:p>
            <a:pPr algn="ctr"/>
            <a:r>
              <a:rPr lang="he-IL" sz="4000" dirty="0">
                <a:solidFill>
                  <a:srgbClr val="FF0000"/>
                </a:solidFill>
                <a:latin typeface="Guttman Adii" panose="02010401010101010101" pitchFamily="2" charset="-79"/>
                <a:cs typeface="Guttman Adii" panose="02010401010101010101" pitchFamily="2" charset="-79"/>
              </a:rPr>
              <a:t>ברכה"</a:t>
            </a:r>
          </a:p>
          <a:p>
            <a:pPr algn="ctr"/>
            <a:endParaRPr lang="he-IL" sz="1400" dirty="0">
              <a:solidFill>
                <a:srgbClr val="FF0000"/>
              </a:solidFill>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669A9EDF-2002-47C3-988C-5358895D0E2A}"/>
              </a:ext>
            </a:extLst>
          </p:cNvPr>
          <p:cNvSpPr txBox="1"/>
          <p:nvPr/>
        </p:nvSpPr>
        <p:spPr>
          <a:xfrm>
            <a:off x="4764503" y="1590278"/>
            <a:ext cx="785870" cy="400110"/>
          </a:xfrm>
          <a:prstGeom prst="rect">
            <a:avLst/>
          </a:prstGeom>
          <a:solidFill>
            <a:schemeClr val="bg1"/>
          </a:solidFill>
        </p:spPr>
        <p:txBody>
          <a:bodyPr wrap="square" rtlCol="1">
            <a:spAutoFit/>
          </a:bodyPr>
          <a:lstStyle/>
          <a:p>
            <a:pPr algn="ctr"/>
            <a:r>
              <a:rPr lang="he-IL" sz="2000" dirty="0" err="1">
                <a:latin typeface="Guttman Adii" panose="02010401010101010101" pitchFamily="2" charset="-79"/>
                <a:cs typeface="Guttman Adii" panose="02010401010101010101" pitchFamily="2" charset="-79"/>
              </a:rPr>
              <a:t>חרן</a:t>
            </a:r>
            <a:endParaRPr lang="he-IL" sz="1400" dirty="0">
              <a:latin typeface="Guttman Adii" panose="02010401010101010101" pitchFamily="2" charset="-79"/>
              <a:cs typeface="Guttman Adii" panose="02010401010101010101" pitchFamily="2" charset="-79"/>
            </a:endParaRPr>
          </a:p>
        </p:txBody>
      </p:sp>
      <p:sp>
        <p:nvSpPr>
          <p:cNvPr id="7" name="TextBox 6">
            <a:extLst>
              <a:ext uri="{FF2B5EF4-FFF2-40B4-BE49-F238E27FC236}">
                <a16:creationId xmlns:a16="http://schemas.microsoft.com/office/drawing/2014/main" id="{2D6E1D9E-C325-4421-AE90-95D9D54210E1}"/>
              </a:ext>
            </a:extLst>
          </p:cNvPr>
          <p:cNvSpPr txBox="1"/>
          <p:nvPr/>
        </p:nvSpPr>
        <p:spPr>
          <a:xfrm>
            <a:off x="3488674" y="3408848"/>
            <a:ext cx="785870" cy="400110"/>
          </a:xfrm>
          <a:prstGeom prst="rect">
            <a:avLst/>
          </a:prstGeom>
          <a:solidFill>
            <a:schemeClr val="bg1"/>
          </a:solidFill>
        </p:spPr>
        <p:txBody>
          <a:bodyPr wrap="square" rtlCol="1">
            <a:spAutoFit/>
          </a:bodyPr>
          <a:lstStyle/>
          <a:p>
            <a:pPr algn="ctr"/>
            <a:r>
              <a:rPr lang="he-IL" sz="2000" dirty="0">
                <a:latin typeface="Guttman Adii" panose="02010401010101010101" pitchFamily="2" charset="-79"/>
                <a:cs typeface="Guttman Adii" panose="02010401010101010101" pitchFamily="2" charset="-79"/>
              </a:rPr>
              <a:t>כנען</a:t>
            </a:r>
            <a:endParaRPr lang="he-IL" sz="1400" dirty="0">
              <a:latin typeface="Guttman Adii" panose="02010401010101010101" pitchFamily="2" charset="-79"/>
              <a:cs typeface="Guttman Adii" panose="02010401010101010101" pitchFamily="2" charset="-79"/>
            </a:endParaRPr>
          </a:p>
        </p:txBody>
      </p:sp>
      <p:cxnSp>
        <p:nvCxnSpPr>
          <p:cNvPr id="4" name="מחבר חץ ישר 3">
            <a:extLst>
              <a:ext uri="{FF2B5EF4-FFF2-40B4-BE49-F238E27FC236}">
                <a16:creationId xmlns:a16="http://schemas.microsoft.com/office/drawing/2014/main" id="{95BF3804-949A-4060-9CEF-C80C8E388423}"/>
              </a:ext>
            </a:extLst>
          </p:cNvPr>
          <p:cNvCxnSpPr>
            <a:cxnSpLocks/>
          </p:cNvCxnSpPr>
          <p:nvPr/>
        </p:nvCxnSpPr>
        <p:spPr>
          <a:xfrm flipH="1">
            <a:off x="4073237" y="1955445"/>
            <a:ext cx="931509" cy="1328082"/>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1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2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C208D0-8C1A-4FFD-9E7B-DB00031D86CE}"/>
              </a:ext>
            </a:extLst>
          </p:cNvPr>
          <p:cNvSpPr txBox="1"/>
          <p:nvPr/>
        </p:nvSpPr>
        <p:spPr>
          <a:xfrm>
            <a:off x="9861398" y="3840169"/>
            <a:ext cx="2149217" cy="1154162"/>
          </a:xfrm>
          <a:prstGeom prst="rect">
            <a:avLst/>
          </a:prstGeom>
          <a:solidFill>
            <a:schemeClr val="bg1"/>
          </a:solidFill>
        </p:spPr>
        <p:txBody>
          <a:bodyPr wrap="square" rtlCol="1">
            <a:spAutoFit/>
          </a:bodyPr>
          <a:lstStyle/>
          <a:p>
            <a:pPr algn="ctr"/>
            <a:r>
              <a:rPr lang="he-IL" sz="2400" dirty="0">
                <a:solidFill>
                  <a:schemeClr val="accent1"/>
                </a:solidFill>
                <a:latin typeface="Guttman Adii" panose="02010401010101010101" pitchFamily="2" charset="-79"/>
                <a:cs typeface="Guttman Adii" panose="02010401010101010101" pitchFamily="2" charset="-79"/>
              </a:rPr>
              <a:t>פרקי הבריאה </a:t>
            </a:r>
          </a:p>
          <a:p>
            <a:pPr algn="ctr"/>
            <a:r>
              <a:rPr lang="he-IL" sz="2400" dirty="0">
                <a:solidFill>
                  <a:schemeClr val="accent1"/>
                </a:solidFill>
                <a:latin typeface="Guttman Adii" panose="02010401010101010101" pitchFamily="2" charset="-79"/>
                <a:cs typeface="Guttman Adii" panose="02010401010101010101" pitchFamily="2" charset="-79"/>
              </a:rPr>
              <a:t>ותחילת האנושות</a:t>
            </a:r>
          </a:p>
          <a:p>
            <a:pPr algn="ctr"/>
            <a:endParaRPr lang="he-IL" sz="300" b="1" spc="-400" dirty="0">
              <a:solidFill>
                <a:schemeClr val="accent1"/>
              </a:solidFill>
              <a:latin typeface="Guttman Adii" panose="02010401010101010101" pitchFamily="2" charset="-79"/>
              <a:cs typeface="Guttman Adii" panose="02010401010101010101" pitchFamily="2" charset="-79"/>
            </a:endParaRPr>
          </a:p>
          <a:p>
            <a:pPr algn="ctr"/>
            <a:r>
              <a:rPr lang="he-IL" dirty="0">
                <a:solidFill>
                  <a:schemeClr val="accent1"/>
                </a:solidFill>
                <a:latin typeface="Guttman Adii" panose="02010401010101010101" pitchFamily="2" charset="-79"/>
                <a:cs typeface="Guttman Adii" panose="02010401010101010101" pitchFamily="2" charset="-79"/>
              </a:rPr>
              <a:t>(א-יא)</a:t>
            </a:r>
          </a:p>
        </p:txBody>
      </p:sp>
      <p:sp>
        <p:nvSpPr>
          <p:cNvPr id="3" name="TextBox 2">
            <a:extLst>
              <a:ext uri="{FF2B5EF4-FFF2-40B4-BE49-F238E27FC236}">
                <a16:creationId xmlns:a16="http://schemas.microsoft.com/office/drawing/2014/main" id="{A4D2243C-3E14-495A-95C9-3FC656C10590}"/>
              </a:ext>
            </a:extLst>
          </p:cNvPr>
          <p:cNvSpPr txBox="1"/>
          <p:nvPr/>
        </p:nvSpPr>
        <p:spPr>
          <a:xfrm>
            <a:off x="4981368" y="3709364"/>
            <a:ext cx="1469007" cy="1415772"/>
          </a:xfrm>
          <a:prstGeom prst="rect">
            <a:avLst/>
          </a:prstGeom>
          <a:solidFill>
            <a:schemeClr val="bg1"/>
          </a:solidFill>
        </p:spPr>
        <p:txBody>
          <a:bodyPr wrap="square" rtlCol="1">
            <a:spAutoFit/>
          </a:bodyPr>
          <a:lstStyle/>
          <a:p>
            <a:pPr algn="ctr"/>
            <a:r>
              <a:rPr lang="he-IL" sz="2400" dirty="0">
                <a:solidFill>
                  <a:schemeClr val="accent2"/>
                </a:solidFill>
                <a:latin typeface="Guttman Adii" panose="02010401010101010101" pitchFamily="2" charset="-79"/>
                <a:cs typeface="Guttman Adii" panose="02010401010101010101" pitchFamily="2" charset="-79"/>
              </a:rPr>
              <a:t>פרקי </a:t>
            </a:r>
          </a:p>
          <a:p>
            <a:pPr algn="ctr"/>
            <a:r>
              <a:rPr lang="he-IL" sz="2400" dirty="0">
                <a:solidFill>
                  <a:schemeClr val="accent2"/>
                </a:solidFill>
                <a:latin typeface="Guttman Adii" panose="02010401010101010101" pitchFamily="2" charset="-79"/>
                <a:cs typeface="Guttman Adii" panose="02010401010101010101" pitchFamily="2" charset="-79"/>
              </a:rPr>
              <a:t>יצחק</a:t>
            </a:r>
          </a:p>
          <a:p>
            <a:pPr algn="ctr"/>
            <a:endParaRPr lang="he-IL" sz="1400" spc="-400" dirty="0">
              <a:solidFill>
                <a:schemeClr val="accent2"/>
              </a:solidFill>
              <a:latin typeface="Guttman Adii" panose="02010401010101010101" pitchFamily="2" charset="-79"/>
              <a:cs typeface="Guttman Adii" panose="02010401010101010101" pitchFamily="2" charset="-79"/>
            </a:endParaRPr>
          </a:p>
          <a:p>
            <a:pPr algn="ctr"/>
            <a:r>
              <a:rPr lang="he-IL" sz="2400" dirty="0">
                <a:solidFill>
                  <a:schemeClr val="accent2"/>
                </a:solidFill>
                <a:latin typeface="Guttman Adii" panose="02010401010101010101" pitchFamily="2" charset="-79"/>
                <a:cs typeface="Guttman Adii" panose="02010401010101010101" pitchFamily="2" charset="-79"/>
              </a:rPr>
              <a:t>(</a:t>
            </a:r>
            <a:r>
              <a:rPr lang="he-IL" sz="2400" dirty="0" err="1">
                <a:solidFill>
                  <a:schemeClr val="accent2"/>
                </a:solidFill>
                <a:latin typeface="Guttman Adii" panose="02010401010101010101" pitchFamily="2" charset="-79"/>
                <a:cs typeface="Guttman Adii" panose="02010401010101010101" pitchFamily="2" charset="-79"/>
              </a:rPr>
              <a:t>כא-כו</a:t>
            </a:r>
            <a:r>
              <a:rPr lang="he-IL" sz="2400" dirty="0">
                <a:solidFill>
                  <a:schemeClr val="accent2"/>
                </a:solidFill>
                <a:latin typeface="Guttman Adii" panose="02010401010101010101" pitchFamily="2" charset="-79"/>
                <a:cs typeface="Guttman Adii" panose="02010401010101010101" pitchFamily="2" charset="-79"/>
              </a:rPr>
              <a:t>)</a:t>
            </a:r>
          </a:p>
        </p:txBody>
      </p:sp>
      <p:sp>
        <p:nvSpPr>
          <p:cNvPr id="4" name="TextBox 3">
            <a:extLst>
              <a:ext uri="{FF2B5EF4-FFF2-40B4-BE49-F238E27FC236}">
                <a16:creationId xmlns:a16="http://schemas.microsoft.com/office/drawing/2014/main" id="{ACB6A4B7-43C3-4A57-8C8D-E13FBC135CF8}"/>
              </a:ext>
            </a:extLst>
          </p:cNvPr>
          <p:cNvSpPr txBox="1"/>
          <p:nvPr/>
        </p:nvSpPr>
        <p:spPr>
          <a:xfrm>
            <a:off x="7058638" y="3608534"/>
            <a:ext cx="2236424" cy="1969770"/>
          </a:xfrm>
          <a:prstGeom prst="rect">
            <a:avLst/>
          </a:prstGeom>
          <a:noFill/>
        </p:spPr>
        <p:txBody>
          <a:bodyPr wrap="square" rtlCol="1">
            <a:spAutoFit/>
          </a:bodyPr>
          <a:lstStyle/>
          <a:p>
            <a:pPr algn="ctr"/>
            <a:r>
              <a:rPr lang="he-IL" sz="4000" dirty="0">
                <a:solidFill>
                  <a:srgbClr val="00B050"/>
                </a:solidFill>
                <a:latin typeface="Guttman Adii" panose="02010401010101010101" pitchFamily="2" charset="-79"/>
                <a:cs typeface="Guttman Adii" panose="02010401010101010101" pitchFamily="2" charset="-79"/>
              </a:rPr>
              <a:t>פרקי </a:t>
            </a:r>
          </a:p>
          <a:p>
            <a:pPr algn="ctr"/>
            <a:r>
              <a:rPr lang="he-IL" sz="4000" dirty="0">
                <a:solidFill>
                  <a:srgbClr val="00B050"/>
                </a:solidFill>
                <a:latin typeface="Guttman Adii" panose="02010401010101010101" pitchFamily="2" charset="-79"/>
                <a:cs typeface="Guttman Adii" panose="02010401010101010101" pitchFamily="2" charset="-79"/>
              </a:rPr>
              <a:t>אברהם</a:t>
            </a:r>
          </a:p>
          <a:p>
            <a:pPr algn="ctr"/>
            <a:endParaRPr lang="he-IL" sz="200" spc="-400" dirty="0">
              <a:solidFill>
                <a:srgbClr val="00B050"/>
              </a:solidFill>
              <a:latin typeface="Guttman Adii" panose="02010401010101010101" pitchFamily="2" charset="-79"/>
              <a:cs typeface="Guttman Adii" panose="02010401010101010101" pitchFamily="2" charset="-79"/>
            </a:endParaRPr>
          </a:p>
          <a:p>
            <a:pPr algn="ctr"/>
            <a:r>
              <a:rPr lang="he-IL" sz="4000" dirty="0">
                <a:solidFill>
                  <a:srgbClr val="00B050"/>
                </a:solidFill>
                <a:latin typeface="Guttman Adii" panose="02010401010101010101" pitchFamily="2" charset="-79"/>
                <a:cs typeface="Guttman Adii" panose="02010401010101010101" pitchFamily="2" charset="-79"/>
              </a:rPr>
              <a:t>(</a:t>
            </a:r>
            <a:r>
              <a:rPr lang="he-IL" sz="4000" dirty="0" err="1">
                <a:solidFill>
                  <a:srgbClr val="00B050"/>
                </a:solidFill>
                <a:latin typeface="Guttman Adii" panose="02010401010101010101" pitchFamily="2" charset="-79"/>
                <a:cs typeface="Guttman Adii" panose="02010401010101010101" pitchFamily="2" charset="-79"/>
              </a:rPr>
              <a:t>יב</a:t>
            </a:r>
            <a:r>
              <a:rPr lang="he-IL" sz="4000" dirty="0">
                <a:solidFill>
                  <a:srgbClr val="00B050"/>
                </a:solidFill>
                <a:latin typeface="Guttman Adii" panose="02010401010101010101" pitchFamily="2" charset="-79"/>
                <a:cs typeface="Guttman Adii" panose="02010401010101010101" pitchFamily="2" charset="-79"/>
              </a:rPr>
              <a:t>-כה)</a:t>
            </a:r>
          </a:p>
        </p:txBody>
      </p:sp>
      <p:sp>
        <p:nvSpPr>
          <p:cNvPr id="5" name="TextBox 4">
            <a:extLst>
              <a:ext uri="{FF2B5EF4-FFF2-40B4-BE49-F238E27FC236}">
                <a16:creationId xmlns:a16="http://schemas.microsoft.com/office/drawing/2014/main" id="{E1FBBDA8-8FAC-447C-9D34-17BDBA87EC19}"/>
              </a:ext>
            </a:extLst>
          </p:cNvPr>
          <p:cNvSpPr txBox="1"/>
          <p:nvPr/>
        </p:nvSpPr>
        <p:spPr>
          <a:xfrm>
            <a:off x="2749646" y="3709364"/>
            <a:ext cx="1469007" cy="1538883"/>
          </a:xfrm>
          <a:prstGeom prst="rect">
            <a:avLst/>
          </a:prstGeom>
          <a:solidFill>
            <a:schemeClr val="bg1"/>
          </a:solidFill>
        </p:spPr>
        <p:txBody>
          <a:bodyPr wrap="square" rtlCol="1">
            <a:spAutoFit/>
          </a:bodyPr>
          <a:lstStyle/>
          <a:p>
            <a:pPr algn="ctr"/>
            <a:endParaRPr lang="he-IL" sz="100" spc="-400" dirty="0">
              <a:solidFill>
                <a:srgbClr val="FF0000"/>
              </a:solidFill>
              <a:latin typeface="Guttman Adii" panose="02010401010101010101" pitchFamily="2" charset="-79"/>
              <a:cs typeface="Guttman Adii" panose="02010401010101010101" pitchFamily="2" charset="-79"/>
            </a:endParaRPr>
          </a:p>
          <a:p>
            <a:pPr algn="ctr"/>
            <a:r>
              <a:rPr lang="he-IL" sz="2400" dirty="0">
                <a:solidFill>
                  <a:schemeClr val="accent2">
                    <a:lumMod val="75000"/>
                  </a:schemeClr>
                </a:solidFill>
                <a:latin typeface="Guttman Adii" panose="02010401010101010101" pitchFamily="2" charset="-79"/>
                <a:cs typeface="Guttman Adii" panose="02010401010101010101" pitchFamily="2" charset="-79"/>
              </a:rPr>
              <a:t>פרקי </a:t>
            </a:r>
          </a:p>
          <a:p>
            <a:pPr algn="ctr"/>
            <a:r>
              <a:rPr lang="he-IL" sz="2400" dirty="0">
                <a:solidFill>
                  <a:schemeClr val="accent2">
                    <a:lumMod val="75000"/>
                  </a:schemeClr>
                </a:solidFill>
                <a:latin typeface="Guttman Adii" panose="02010401010101010101" pitchFamily="2" charset="-79"/>
                <a:cs typeface="Guttman Adii" panose="02010401010101010101" pitchFamily="2" charset="-79"/>
              </a:rPr>
              <a:t>יעקב</a:t>
            </a:r>
          </a:p>
          <a:p>
            <a:pPr algn="ctr"/>
            <a:endParaRPr lang="he-IL" sz="2000" dirty="0">
              <a:solidFill>
                <a:schemeClr val="accent2">
                  <a:lumMod val="75000"/>
                </a:schemeClr>
              </a:solidFill>
              <a:latin typeface="Guttman Adii" panose="02010401010101010101" pitchFamily="2" charset="-79"/>
              <a:cs typeface="Guttman Adii" panose="02010401010101010101" pitchFamily="2" charset="-79"/>
            </a:endParaRPr>
          </a:p>
          <a:p>
            <a:pPr algn="ctr"/>
            <a:r>
              <a:rPr lang="he-IL" sz="2400" dirty="0">
                <a:solidFill>
                  <a:schemeClr val="accent2">
                    <a:lumMod val="75000"/>
                  </a:schemeClr>
                </a:solidFill>
                <a:latin typeface="Guttman Adii" panose="02010401010101010101" pitchFamily="2" charset="-79"/>
                <a:cs typeface="Guttman Adii" panose="02010401010101010101" pitchFamily="2" charset="-79"/>
              </a:rPr>
              <a:t>(</a:t>
            </a:r>
            <a:r>
              <a:rPr lang="he-IL" sz="2400" dirty="0" err="1">
                <a:solidFill>
                  <a:schemeClr val="accent2">
                    <a:lumMod val="75000"/>
                  </a:schemeClr>
                </a:solidFill>
                <a:latin typeface="Guttman Adii" panose="02010401010101010101" pitchFamily="2" charset="-79"/>
                <a:cs typeface="Guttman Adii" panose="02010401010101010101" pitchFamily="2" charset="-79"/>
              </a:rPr>
              <a:t>כז</a:t>
            </a:r>
            <a:r>
              <a:rPr lang="he-IL" sz="2400" dirty="0">
                <a:solidFill>
                  <a:schemeClr val="accent2">
                    <a:lumMod val="75000"/>
                  </a:schemeClr>
                </a:solidFill>
                <a:latin typeface="Guttman Adii" panose="02010401010101010101" pitchFamily="2" charset="-79"/>
                <a:cs typeface="Guttman Adii" panose="02010401010101010101" pitchFamily="2" charset="-79"/>
              </a:rPr>
              <a:t>-לו)</a:t>
            </a:r>
          </a:p>
        </p:txBody>
      </p:sp>
      <p:sp>
        <p:nvSpPr>
          <p:cNvPr id="6" name="TextBox 5">
            <a:extLst>
              <a:ext uri="{FF2B5EF4-FFF2-40B4-BE49-F238E27FC236}">
                <a16:creationId xmlns:a16="http://schemas.microsoft.com/office/drawing/2014/main" id="{5875AEFA-C877-4784-A5FD-C6108214AFB9}"/>
              </a:ext>
            </a:extLst>
          </p:cNvPr>
          <p:cNvSpPr txBox="1"/>
          <p:nvPr/>
        </p:nvSpPr>
        <p:spPr>
          <a:xfrm>
            <a:off x="488428" y="3709364"/>
            <a:ext cx="1714322" cy="1523494"/>
          </a:xfrm>
          <a:prstGeom prst="rect">
            <a:avLst/>
          </a:prstGeom>
          <a:solidFill>
            <a:schemeClr val="bg1"/>
          </a:solidFill>
        </p:spPr>
        <p:txBody>
          <a:bodyPr wrap="square" rtlCol="1">
            <a:spAutoFit/>
          </a:bodyPr>
          <a:lstStyle/>
          <a:p>
            <a:pPr algn="ctr"/>
            <a:r>
              <a:rPr lang="he-IL" sz="2400" dirty="0">
                <a:solidFill>
                  <a:srgbClr val="FF0000"/>
                </a:solidFill>
                <a:latin typeface="Guttman Adii" panose="02010401010101010101" pitchFamily="2" charset="-79"/>
                <a:cs typeface="Guttman Adii" panose="02010401010101010101" pitchFamily="2" charset="-79"/>
              </a:rPr>
              <a:t>פרקי </a:t>
            </a:r>
          </a:p>
          <a:p>
            <a:pPr algn="ctr"/>
            <a:r>
              <a:rPr lang="he-IL" sz="2400" dirty="0">
                <a:solidFill>
                  <a:srgbClr val="FF0000"/>
                </a:solidFill>
                <a:latin typeface="Guttman Adii" panose="02010401010101010101" pitchFamily="2" charset="-79"/>
                <a:cs typeface="Guttman Adii" panose="02010401010101010101" pitchFamily="2" charset="-79"/>
              </a:rPr>
              <a:t>יוסף ואחיו</a:t>
            </a:r>
          </a:p>
          <a:p>
            <a:pPr algn="ctr"/>
            <a:endParaRPr lang="he-IL" sz="1050" spc="-400" dirty="0">
              <a:solidFill>
                <a:srgbClr val="FF0000"/>
              </a:solidFill>
              <a:latin typeface="Guttman Adii" panose="02010401010101010101" pitchFamily="2" charset="-79"/>
              <a:cs typeface="Guttman Adii" panose="02010401010101010101" pitchFamily="2" charset="-79"/>
            </a:endParaRPr>
          </a:p>
          <a:p>
            <a:pPr algn="ctr"/>
            <a:endParaRPr lang="he-IL" sz="1050" dirty="0">
              <a:solidFill>
                <a:srgbClr val="FF0000"/>
              </a:solidFill>
              <a:latin typeface="Guttman Adii" panose="02010401010101010101" pitchFamily="2" charset="-79"/>
              <a:cs typeface="Guttman Adii" panose="02010401010101010101" pitchFamily="2" charset="-79"/>
            </a:endParaRPr>
          </a:p>
          <a:p>
            <a:pPr algn="ctr"/>
            <a:r>
              <a:rPr lang="he-IL" sz="2400" dirty="0">
                <a:solidFill>
                  <a:srgbClr val="FF0000"/>
                </a:solidFill>
                <a:latin typeface="Guttman Adii" panose="02010401010101010101" pitchFamily="2" charset="-79"/>
                <a:cs typeface="Guttman Adii" panose="02010401010101010101" pitchFamily="2" charset="-79"/>
              </a:rPr>
              <a:t>(</a:t>
            </a:r>
            <a:r>
              <a:rPr lang="he-IL" sz="2400" dirty="0" err="1">
                <a:solidFill>
                  <a:srgbClr val="FF0000"/>
                </a:solidFill>
                <a:latin typeface="Guttman Adii" panose="02010401010101010101" pitchFamily="2" charset="-79"/>
                <a:cs typeface="Guttman Adii" panose="02010401010101010101" pitchFamily="2" charset="-79"/>
              </a:rPr>
              <a:t>לז</a:t>
            </a:r>
            <a:r>
              <a:rPr lang="he-IL" sz="2400" dirty="0">
                <a:solidFill>
                  <a:srgbClr val="FF0000"/>
                </a:solidFill>
                <a:latin typeface="Guttman Adii" panose="02010401010101010101" pitchFamily="2" charset="-79"/>
                <a:cs typeface="Guttman Adii" panose="02010401010101010101" pitchFamily="2" charset="-79"/>
              </a:rPr>
              <a:t>-נ)</a:t>
            </a:r>
          </a:p>
        </p:txBody>
      </p:sp>
      <p:sp>
        <p:nvSpPr>
          <p:cNvPr id="7" name="TextBox 6">
            <a:extLst>
              <a:ext uri="{FF2B5EF4-FFF2-40B4-BE49-F238E27FC236}">
                <a16:creationId xmlns:a16="http://schemas.microsoft.com/office/drawing/2014/main" id="{18D8E790-609E-48AB-88B6-F2BFC4F0B65C}"/>
              </a:ext>
            </a:extLst>
          </p:cNvPr>
          <p:cNvSpPr txBox="1"/>
          <p:nvPr/>
        </p:nvSpPr>
        <p:spPr>
          <a:xfrm>
            <a:off x="958467" y="275561"/>
            <a:ext cx="10983817" cy="1323439"/>
          </a:xfrm>
          <a:prstGeom prst="rect">
            <a:avLst/>
          </a:prstGeom>
          <a:noFill/>
        </p:spPr>
        <p:txBody>
          <a:bodyPr wrap="square" rtlCol="1">
            <a:spAutoFit/>
          </a:bodyPr>
          <a:lstStyle/>
          <a:p>
            <a:pPr algn="ctr"/>
            <a:r>
              <a:rPr lang="he-IL" sz="8000" dirty="0">
                <a:latin typeface="Gill Sans MT" panose="020B0502020104020203" pitchFamily="34" charset="0"/>
                <a:cs typeface="Guttman Adii" panose="02010401010101010101" pitchFamily="2" charset="-79"/>
              </a:rPr>
              <a:t>פרקי חומש בראשית</a:t>
            </a:r>
            <a:endParaRPr lang="he-IL" dirty="0">
              <a:latin typeface="Guttman Adii" panose="02010401010101010101" pitchFamily="2" charset="-79"/>
              <a:cs typeface="Guttman Adii" panose="02010401010101010101" pitchFamily="2" charset="-79"/>
            </a:endParaRPr>
          </a:p>
        </p:txBody>
      </p:sp>
      <p:cxnSp>
        <p:nvCxnSpPr>
          <p:cNvPr id="8" name="מחבר ישר 7">
            <a:extLst>
              <a:ext uri="{FF2B5EF4-FFF2-40B4-BE49-F238E27FC236}">
                <a16:creationId xmlns:a16="http://schemas.microsoft.com/office/drawing/2014/main" id="{16ED258A-4225-4BFE-8414-9B550BF270C3}"/>
              </a:ext>
            </a:extLst>
          </p:cNvPr>
          <p:cNvCxnSpPr>
            <a:cxnSpLocks/>
          </p:cNvCxnSpPr>
          <p:nvPr/>
        </p:nvCxnSpPr>
        <p:spPr>
          <a:xfrm>
            <a:off x="9538501" y="1692217"/>
            <a:ext cx="1265374" cy="1836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97462269-88FF-4406-B507-70BF6ADA35B1}"/>
              </a:ext>
            </a:extLst>
          </p:cNvPr>
          <p:cNvCxnSpPr>
            <a:cxnSpLocks/>
          </p:cNvCxnSpPr>
          <p:nvPr/>
        </p:nvCxnSpPr>
        <p:spPr>
          <a:xfrm flipV="1">
            <a:off x="1672683" y="1706923"/>
            <a:ext cx="1544485" cy="17220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DAFD1851-B2CA-430D-9B54-07DCAAC037AC}"/>
              </a:ext>
            </a:extLst>
          </p:cNvPr>
          <p:cNvCxnSpPr>
            <a:cxnSpLocks/>
          </p:cNvCxnSpPr>
          <p:nvPr/>
        </p:nvCxnSpPr>
        <p:spPr>
          <a:xfrm>
            <a:off x="7861020" y="1706923"/>
            <a:ext cx="207661" cy="1821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F4314EBF-9727-4579-B6D0-DD73209B2D55}"/>
              </a:ext>
            </a:extLst>
          </p:cNvPr>
          <p:cNvCxnSpPr>
            <a:cxnSpLocks/>
          </p:cNvCxnSpPr>
          <p:nvPr/>
        </p:nvCxnSpPr>
        <p:spPr>
          <a:xfrm flipH="1">
            <a:off x="5637491" y="1693707"/>
            <a:ext cx="528709" cy="17998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אליפסה 8">
            <a:extLst>
              <a:ext uri="{FF2B5EF4-FFF2-40B4-BE49-F238E27FC236}">
                <a16:creationId xmlns:a16="http://schemas.microsoft.com/office/drawing/2014/main" id="{26039E76-A298-4633-B85F-8F0F761569C6}"/>
              </a:ext>
            </a:extLst>
          </p:cNvPr>
          <p:cNvSpPr/>
          <p:nvPr/>
        </p:nvSpPr>
        <p:spPr>
          <a:xfrm>
            <a:off x="6997271" y="3608535"/>
            <a:ext cx="2445083" cy="20500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8" name="מחבר ישר 17">
            <a:extLst>
              <a:ext uri="{FF2B5EF4-FFF2-40B4-BE49-F238E27FC236}">
                <a16:creationId xmlns:a16="http://schemas.microsoft.com/office/drawing/2014/main" id="{345A6818-A670-477C-BC6E-DBE4E755E1E4}"/>
              </a:ext>
            </a:extLst>
          </p:cNvPr>
          <p:cNvCxnSpPr>
            <a:cxnSpLocks/>
          </p:cNvCxnSpPr>
          <p:nvPr/>
        </p:nvCxnSpPr>
        <p:spPr>
          <a:xfrm flipH="1">
            <a:off x="3751801" y="1671670"/>
            <a:ext cx="736918" cy="1670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8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7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ª××× × ×§×©××¨×">
            <a:extLst>
              <a:ext uri="{FF2B5EF4-FFF2-40B4-BE49-F238E27FC236}">
                <a16:creationId xmlns:a16="http://schemas.microsoft.com/office/drawing/2014/main" id="{C8573CAB-B527-4310-BDD3-6E9F139F5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504" b="1"/>
          <a:stretch/>
        </p:blipFill>
        <p:spPr bwMode="auto">
          <a:xfrm>
            <a:off x="6792404" y="1282145"/>
            <a:ext cx="4938536" cy="53432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axdray.files.wordpress.com/2013/04/abraham-altar.jpg">
            <a:extLst>
              <a:ext uri="{FF2B5EF4-FFF2-40B4-BE49-F238E27FC236}">
                <a16:creationId xmlns:a16="http://schemas.microsoft.com/office/drawing/2014/main" id="{FBA31358-F8B1-4256-B166-7023C8A8A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88" r="-1" b="-1"/>
          <a:stretch/>
        </p:blipFill>
        <p:spPr bwMode="auto">
          <a:xfrm>
            <a:off x="855460" y="1243077"/>
            <a:ext cx="4660135" cy="53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762163-8D53-42EF-914D-FB7F19EABDB6}"/>
              </a:ext>
            </a:extLst>
          </p:cNvPr>
          <p:cNvSpPr txBox="1"/>
          <p:nvPr/>
        </p:nvSpPr>
        <p:spPr>
          <a:xfrm>
            <a:off x="242482" y="107524"/>
            <a:ext cx="11707035" cy="923330"/>
          </a:xfrm>
          <a:prstGeom prst="rect">
            <a:avLst/>
          </a:prstGeom>
          <a:noFill/>
        </p:spPr>
        <p:txBody>
          <a:bodyPr wrap="square" rtlCol="1">
            <a:spAutoFit/>
          </a:bodyPr>
          <a:lstStyle/>
          <a:p>
            <a:pPr algn="ctr"/>
            <a:r>
              <a:rPr lang="he-IL" sz="5400" dirty="0">
                <a:solidFill>
                  <a:srgbClr val="FF0000"/>
                </a:solidFill>
                <a:latin typeface="Guttman Adii" panose="02010401010101010101" pitchFamily="2" charset="-79"/>
                <a:cs typeface="Guttman Adii" panose="02010401010101010101" pitchFamily="2" charset="-79"/>
              </a:rPr>
              <a:t>מסע אברהם לארץ, הקמת מזבחות (פרק </a:t>
            </a:r>
            <a:r>
              <a:rPr lang="he-IL" sz="5400" dirty="0" err="1">
                <a:solidFill>
                  <a:srgbClr val="FF0000"/>
                </a:solidFill>
                <a:latin typeface="Guttman Adii" panose="02010401010101010101" pitchFamily="2" charset="-79"/>
                <a:cs typeface="Guttman Adii" panose="02010401010101010101" pitchFamily="2" charset="-79"/>
              </a:rPr>
              <a:t>יב</a:t>
            </a:r>
            <a:r>
              <a:rPr lang="he-IL" sz="5400" dirty="0">
                <a:solidFill>
                  <a:srgbClr val="FF0000"/>
                </a:solidFill>
                <a:latin typeface="Guttman Adii" panose="02010401010101010101" pitchFamily="2" charset="-79"/>
                <a:cs typeface="Guttman Adii" panose="02010401010101010101" pitchFamily="2" charset="-79"/>
              </a:rPr>
              <a:t>)</a:t>
            </a:r>
            <a:endParaRPr lang="he-IL" sz="1400" dirty="0">
              <a:solidFill>
                <a:srgbClr val="FF0000"/>
              </a:solidFill>
              <a:latin typeface="Guttman Adii" panose="02010401010101010101" pitchFamily="2" charset="-79"/>
              <a:cs typeface="Guttman Adii" panose="02010401010101010101" pitchFamily="2" charset="-79"/>
            </a:endParaRPr>
          </a:p>
        </p:txBody>
      </p:sp>
      <p:sp>
        <p:nvSpPr>
          <p:cNvPr id="5" name="TextBox 4">
            <a:extLst>
              <a:ext uri="{FF2B5EF4-FFF2-40B4-BE49-F238E27FC236}">
                <a16:creationId xmlns:a16="http://schemas.microsoft.com/office/drawing/2014/main" id="{07ACCCE0-BE4D-4C4D-B06C-4FF01E4C5BA3}"/>
              </a:ext>
            </a:extLst>
          </p:cNvPr>
          <p:cNvSpPr txBox="1"/>
          <p:nvPr/>
        </p:nvSpPr>
        <p:spPr>
          <a:xfrm rot="4040922">
            <a:off x="8141696" y="6008943"/>
            <a:ext cx="728627" cy="338554"/>
          </a:xfrm>
          <a:prstGeom prst="rect">
            <a:avLst/>
          </a:prstGeom>
          <a:solidFill>
            <a:schemeClr val="bg1"/>
          </a:solidFill>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ים-סוף</a:t>
            </a:r>
            <a:endParaRPr lang="he-IL" sz="1050" dirty="0">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9D0F4FAD-607E-44FF-BFF5-7FEFD8EC6C23}"/>
              </a:ext>
            </a:extLst>
          </p:cNvPr>
          <p:cNvSpPr txBox="1"/>
          <p:nvPr/>
        </p:nvSpPr>
        <p:spPr>
          <a:xfrm>
            <a:off x="6870297" y="4511408"/>
            <a:ext cx="788801" cy="400110"/>
          </a:xfrm>
          <a:prstGeom prst="rect">
            <a:avLst/>
          </a:prstGeom>
          <a:solidFill>
            <a:schemeClr val="bg1"/>
          </a:solidFill>
        </p:spPr>
        <p:txBody>
          <a:bodyPr wrap="square" rtlCol="1">
            <a:spAutoFit/>
          </a:bodyPr>
          <a:lstStyle/>
          <a:p>
            <a:pPr algn="ctr"/>
            <a:r>
              <a:rPr lang="he-IL" sz="2000" dirty="0">
                <a:latin typeface="Guttman Adii" panose="02010401010101010101" pitchFamily="2" charset="-79"/>
                <a:cs typeface="Guttman Adii" panose="02010401010101010101" pitchFamily="2" charset="-79"/>
              </a:rPr>
              <a:t>מצרים</a:t>
            </a:r>
            <a:endParaRPr lang="he-IL" sz="1400" dirty="0">
              <a:latin typeface="Guttman Adii" panose="02010401010101010101" pitchFamily="2" charset="-79"/>
              <a:cs typeface="Guttman Adii" panose="02010401010101010101" pitchFamily="2" charset="-79"/>
            </a:endParaRPr>
          </a:p>
        </p:txBody>
      </p:sp>
      <p:sp>
        <p:nvSpPr>
          <p:cNvPr id="7" name="TextBox 6">
            <a:extLst>
              <a:ext uri="{FF2B5EF4-FFF2-40B4-BE49-F238E27FC236}">
                <a16:creationId xmlns:a16="http://schemas.microsoft.com/office/drawing/2014/main" id="{54A3CFAB-1185-4D63-8D23-577E8C920928}"/>
              </a:ext>
            </a:extLst>
          </p:cNvPr>
          <p:cNvSpPr txBox="1"/>
          <p:nvPr/>
        </p:nvSpPr>
        <p:spPr>
          <a:xfrm>
            <a:off x="9672810" y="2951023"/>
            <a:ext cx="1024568" cy="400110"/>
          </a:xfrm>
          <a:prstGeom prst="rect">
            <a:avLst/>
          </a:prstGeom>
          <a:solidFill>
            <a:schemeClr val="bg1"/>
          </a:solidFill>
        </p:spPr>
        <p:txBody>
          <a:bodyPr wrap="square" rtlCol="1">
            <a:spAutoFit/>
          </a:bodyPr>
          <a:lstStyle/>
          <a:p>
            <a:pPr algn="ctr"/>
            <a:r>
              <a:rPr lang="he-IL" sz="2000" dirty="0" err="1">
                <a:latin typeface="Guttman Adii" panose="02010401010101010101" pitchFamily="2" charset="-79"/>
                <a:cs typeface="Guttman Adii" panose="02010401010101010101" pitchFamily="2" charset="-79"/>
              </a:rPr>
              <a:t>חרן</a:t>
            </a:r>
            <a:endParaRPr lang="he-IL" sz="1400" dirty="0">
              <a:latin typeface="Guttman Adii" panose="02010401010101010101" pitchFamily="2" charset="-79"/>
              <a:cs typeface="Guttman Adii" panose="02010401010101010101" pitchFamily="2" charset="-79"/>
            </a:endParaRPr>
          </a:p>
        </p:txBody>
      </p:sp>
      <p:sp>
        <p:nvSpPr>
          <p:cNvPr id="8" name="TextBox 7">
            <a:extLst>
              <a:ext uri="{FF2B5EF4-FFF2-40B4-BE49-F238E27FC236}">
                <a16:creationId xmlns:a16="http://schemas.microsoft.com/office/drawing/2014/main" id="{88A91BF5-A645-4DF7-B683-960B8767F296}"/>
              </a:ext>
            </a:extLst>
          </p:cNvPr>
          <p:cNvSpPr txBox="1"/>
          <p:nvPr/>
        </p:nvSpPr>
        <p:spPr>
          <a:xfrm>
            <a:off x="11260934" y="4991080"/>
            <a:ext cx="688583" cy="584775"/>
          </a:xfrm>
          <a:prstGeom prst="rect">
            <a:avLst/>
          </a:prstGeom>
          <a:solidFill>
            <a:schemeClr val="bg1"/>
          </a:solidFill>
        </p:spPr>
        <p:txBody>
          <a:bodyPr wrap="square" rtlCol="1">
            <a:spAutoFit/>
          </a:bodyPr>
          <a:lstStyle/>
          <a:p>
            <a:pPr algn="ctr"/>
            <a:r>
              <a:rPr lang="he-IL" sz="1600" dirty="0">
                <a:latin typeface="Guttman Adii" panose="02010401010101010101" pitchFamily="2" charset="-79"/>
                <a:cs typeface="Guttman Adii" panose="02010401010101010101" pitchFamily="2" charset="-79"/>
              </a:rPr>
              <a:t>אור כשדים</a:t>
            </a:r>
          </a:p>
        </p:txBody>
      </p:sp>
      <p:sp>
        <p:nvSpPr>
          <p:cNvPr id="9" name="TextBox 8">
            <a:extLst>
              <a:ext uri="{FF2B5EF4-FFF2-40B4-BE49-F238E27FC236}">
                <a16:creationId xmlns:a16="http://schemas.microsoft.com/office/drawing/2014/main" id="{FDDBB798-66FB-4137-B059-AD05F76E5D41}"/>
              </a:ext>
            </a:extLst>
          </p:cNvPr>
          <p:cNvSpPr txBox="1"/>
          <p:nvPr/>
        </p:nvSpPr>
        <p:spPr>
          <a:xfrm>
            <a:off x="7103327" y="1716474"/>
            <a:ext cx="3398413" cy="523220"/>
          </a:xfrm>
          <a:prstGeom prst="rect">
            <a:avLst/>
          </a:prstGeom>
          <a:solidFill>
            <a:schemeClr val="bg1"/>
          </a:solidFill>
        </p:spPr>
        <p:txBody>
          <a:bodyPr wrap="square" rtlCol="1">
            <a:spAutoFit/>
          </a:bodyPr>
          <a:lstStyle/>
          <a:p>
            <a:pPr algn="ctr"/>
            <a:r>
              <a:rPr lang="he-IL" sz="2800" dirty="0">
                <a:latin typeface="Guttman Adii" panose="02010401010101010101" pitchFamily="2" charset="-79"/>
                <a:cs typeface="Guttman Adii" panose="02010401010101010101" pitchFamily="2" charset="-79"/>
              </a:rPr>
              <a:t>מסעותיו של אברהם </a:t>
            </a:r>
            <a:endParaRPr lang="he-IL" dirty="0">
              <a:latin typeface="Guttman Adii" panose="02010401010101010101" pitchFamily="2" charset="-79"/>
              <a:cs typeface="Guttman Adii" panose="02010401010101010101" pitchFamily="2" charset="-79"/>
            </a:endParaRPr>
          </a:p>
        </p:txBody>
      </p:sp>
      <p:sp>
        <p:nvSpPr>
          <p:cNvPr id="10" name="TextBox 9">
            <a:extLst>
              <a:ext uri="{FF2B5EF4-FFF2-40B4-BE49-F238E27FC236}">
                <a16:creationId xmlns:a16="http://schemas.microsoft.com/office/drawing/2014/main" id="{2EA6686F-F091-4409-8464-DCD4533D4536}"/>
              </a:ext>
            </a:extLst>
          </p:cNvPr>
          <p:cNvSpPr txBox="1"/>
          <p:nvPr/>
        </p:nvSpPr>
        <p:spPr>
          <a:xfrm>
            <a:off x="7016248" y="3610111"/>
            <a:ext cx="1659400" cy="461665"/>
          </a:xfrm>
          <a:prstGeom prst="rect">
            <a:avLst/>
          </a:prstGeom>
          <a:solidFill>
            <a:schemeClr val="bg1"/>
          </a:solidFill>
        </p:spPr>
        <p:txBody>
          <a:bodyPr wrap="square" rtlCol="1">
            <a:spAutoFit/>
          </a:bodyPr>
          <a:lstStyle/>
          <a:p>
            <a:pPr algn="ctr"/>
            <a:r>
              <a:rPr lang="he-IL" sz="2400" dirty="0">
                <a:latin typeface="Guttman Adii" panose="02010401010101010101" pitchFamily="2" charset="-79"/>
                <a:cs typeface="Guttman Adii" panose="02010401010101010101" pitchFamily="2" charset="-79"/>
              </a:rPr>
              <a:t>הים הגדול</a:t>
            </a:r>
            <a:endParaRPr lang="he-IL" sz="1600" dirty="0">
              <a:latin typeface="Guttman Adii" panose="02010401010101010101" pitchFamily="2" charset="-79"/>
              <a:cs typeface="Guttman Adii" panose="02010401010101010101" pitchFamily="2" charset="-79"/>
            </a:endParaRPr>
          </a:p>
        </p:txBody>
      </p:sp>
      <p:sp>
        <p:nvSpPr>
          <p:cNvPr id="12" name="TextBox 11">
            <a:extLst>
              <a:ext uri="{FF2B5EF4-FFF2-40B4-BE49-F238E27FC236}">
                <a16:creationId xmlns:a16="http://schemas.microsoft.com/office/drawing/2014/main" id="{9F5EACF8-F2DF-42DB-A596-F4171A766752}"/>
              </a:ext>
            </a:extLst>
          </p:cNvPr>
          <p:cNvSpPr txBox="1"/>
          <p:nvPr/>
        </p:nvSpPr>
        <p:spPr>
          <a:xfrm rot="18501147">
            <a:off x="8455753" y="4315382"/>
            <a:ext cx="693562" cy="400110"/>
          </a:xfrm>
          <a:prstGeom prst="rect">
            <a:avLst/>
          </a:prstGeom>
          <a:solidFill>
            <a:schemeClr val="bg1"/>
          </a:solidFill>
        </p:spPr>
        <p:txBody>
          <a:bodyPr wrap="square" rtlCol="1">
            <a:spAutoFit/>
          </a:bodyPr>
          <a:lstStyle/>
          <a:p>
            <a:pPr algn="ctr"/>
            <a:r>
              <a:rPr lang="he-IL" sz="2000" dirty="0">
                <a:latin typeface="Guttman Adii" panose="02010401010101010101" pitchFamily="2" charset="-79"/>
                <a:cs typeface="Guttman Adii" panose="02010401010101010101" pitchFamily="2" charset="-79"/>
              </a:rPr>
              <a:t>כנען</a:t>
            </a:r>
            <a:endParaRPr lang="he-IL" sz="1400" dirty="0">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28905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2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7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ª ×ª××× × ×¢×××¨ genesis 12 ×§×¢××¤×">
            <a:extLst>
              <a:ext uri="{FF2B5EF4-FFF2-40B4-BE49-F238E27FC236}">
                <a16:creationId xmlns:a16="http://schemas.microsoft.com/office/drawing/2014/main" id="{AF6F5DB2-E2B9-400B-89E4-AC55D6E39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196" y="1537039"/>
            <a:ext cx="4028673" cy="51649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735DC2-085A-4885-AF1F-AB8D95B162F4}"/>
              </a:ext>
            </a:extLst>
          </p:cNvPr>
          <p:cNvSpPr txBox="1"/>
          <p:nvPr/>
        </p:nvSpPr>
        <p:spPr>
          <a:xfrm>
            <a:off x="1338554" y="155996"/>
            <a:ext cx="10003315" cy="1015663"/>
          </a:xfrm>
          <a:prstGeom prst="rect">
            <a:avLst/>
          </a:prstGeom>
          <a:solidFill>
            <a:schemeClr val="bg1"/>
          </a:solidFill>
        </p:spPr>
        <p:txBody>
          <a:bodyPr wrap="square" rtlCol="1">
            <a:spAutoFit/>
          </a:bodyPr>
          <a:lstStyle/>
          <a:p>
            <a:pPr algn="ctr"/>
            <a:r>
              <a:rPr lang="he-IL" sz="6000" dirty="0">
                <a:solidFill>
                  <a:srgbClr val="FF0000"/>
                </a:solidFill>
                <a:latin typeface="Guttman Adii" panose="02010401010101010101" pitchFamily="2" charset="-79"/>
                <a:cs typeface="Guttman Adii" panose="02010401010101010101" pitchFamily="2" charset="-79"/>
              </a:rPr>
              <a:t>אברהם ושרה במצרים (פרק </a:t>
            </a:r>
            <a:r>
              <a:rPr lang="he-IL" sz="6000" dirty="0" err="1">
                <a:solidFill>
                  <a:srgbClr val="FF0000"/>
                </a:solidFill>
                <a:latin typeface="Guttman Adii" panose="02010401010101010101" pitchFamily="2" charset="-79"/>
                <a:cs typeface="Guttman Adii" panose="02010401010101010101" pitchFamily="2" charset="-79"/>
              </a:rPr>
              <a:t>יב</a:t>
            </a:r>
            <a:r>
              <a:rPr lang="he-IL" sz="6000" dirty="0">
                <a:solidFill>
                  <a:srgbClr val="FF0000"/>
                </a:solidFill>
                <a:latin typeface="Guttman Adii" panose="02010401010101010101" pitchFamily="2" charset="-79"/>
                <a:cs typeface="Guttman Adii" panose="02010401010101010101" pitchFamily="2" charset="-79"/>
              </a:rPr>
              <a:t>)</a:t>
            </a:r>
            <a:endParaRPr lang="he-IL" sz="1600" dirty="0">
              <a:solidFill>
                <a:srgbClr val="FF0000"/>
              </a:solidFill>
              <a:latin typeface="Guttman Adii" panose="02010401010101010101" pitchFamily="2" charset="-79"/>
              <a:cs typeface="Guttman Adii" panose="02010401010101010101" pitchFamily="2" charset="-79"/>
            </a:endParaRPr>
          </a:p>
        </p:txBody>
      </p:sp>
      <p:pic>
        <p:nvPicPr>
          <p:cNvPr id="1028" name="Picture 4" descr="×ª××¦××ª ×ª××× × ×¢×××¨ âªgenesis 14â¬â">
            <a:extLst>
              <a:ext uri="{FF2B5EF4-FFF2-40B4-BE49-F238E27FC236}">
                <a16:creationId xmlns:a16="http://schemas.microsoft.com/office/drawing/2014/main" id="{7BEB8FB8-4FB8-4C39-A0C4-EC52DAB2E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68" y="1537039"/>
            <a:ext cx="4385705" cy="51649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06EDA4-9577-46FF-BF29-739B4DB1C4DA}"/>
              </a:ext>
            </a:extLst>
          </p:cNvPr>
          <p:cNvSpPr txBox="1"/>
          <p:nvPr/>
        </p:nvSpPr>
        <p:spPr>
          <a:xfrm>
            <a:off x="4045377" y="1537039"/>
            <a:ext cx="1136396" cy="1569660"/>
          </a:xfrm>
          <a:prstGeom prst="rect">
            <a:avLst/>
          </a:prstGeom>
          <a:solidFill>
            <a:schemeClr val="accent6">
              <a:lumMod val="40000"/>
              <a:lumOff val="60000"/>
            </a:schemeClr>
          </a:solidFill>
        </p:spPr>
        <p:txBody>
          <a:bodyPr wrap="square" rtlCol="1">
            <a:spAutoFit/>
          </a:bodyPr>
          <a:lstStyle/>
          <a:p>
            <a:pPr algn="ctr"/>
            <a:r>
              <a:rPr lang="he-IL" sz="2400" dirty="0">
                <a:latin typeface="Guttman Adii" panose="02010401010101010101" pitchFamily="2" charset="-79"/>
                <a:cs typeface="Guttman Adii" panose="02010401010101010101" pitchFamily="2" charset="-79"/>
              </a:rPr>
              <a:t>יציאה ממצרים ברכוש גדול</a:t>
            </a:r>
            <a:endParaRPr lang="he-IL" sz="1100" dirty="0">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598519EC-EA82-4E48-96F7-B8ABE4B48580}"/>
              </a:ext>
            </a:extLst>
          </p:cNvPr>
          <p:cNvSpPr txBox="1"/>
          <p:nvPr/>
        </p:nvSpPr>
        <p:spPr>
          <a:xfrm>
            <a:off x="8465465" y="3909702"/>
            <a:ext cx="1257592" cy="707886"/>
          </a:xfrm>
          <a:prstGeom prst="rect">
            <a:avLst/>
          </a:prstGeom>
          <a:solidFill>
            <a:schemeClr val="bg1"/>
          </a:solidFill>
        </p:spPr>
        <p:txBody>
          <a:bodyPr wrap="square" rtlCol="1">
            <a:spAutoFit/>
          </a:bodyPr>
          <a:lstStyle/>
          <a:p>
            <a:pPr algn="ctr"/>
            <a:r>
              <a:rPr lang="he-IL" sz="2000" dirty="0">
                <a:latin typeface="Guttman Adii" panose="02010401010101010101" pitchFamily="2" charset="-79"/>
                <a:cs typeface="Guttman Adii" panose="02010401010101010101" pitchFamily="2" charset="-79"/>
              </a:rPr>
              <a:t>פרעה לוקח </a:t>
            </a:r>
          </a:p>
          <a:p>
            <a:pPr algn="ctr"/>
            <a:r>
              <a:rPr lang="he-IL" sz="2000" dirty="0">
                <a:latin typeface="Guttman Adii" panose="02010401010101010101" pitchFamily="2" charset="-79"/>
                <a:cs typeface="Guttman Adii" panose="02010401010101010101" pitchFamily="2" charset="-79"/>
              </a:rPr>
              <a:t>את שרה</a:t>
            </a:r>
            <a:endParaRPr lang="he-IL" sz="1050" dirty="0">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18891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3238954443"/>
              </p:ext>
            </p:extLst>
          </p:nvPr>
        </p:nvGraphicFramePr>
        <p:xfrm>
          <a:off x="9546896" y="758190"/>
          <a:ext cx="2275399" cy="5341620"/>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914" y="1052588"/>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844" y="2829830"/>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7327" y="4607071"/>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627113" y="758190"/>
            <a:ext cx="8575288" cy="5309146"/>
          </a:xfrm>
          <a:prstGeom prst="rect">
            <a:avLst/>
          </a:prstGeom>
          <a:solidFill>
            <a:srgbClr val="FFFF00"/>
          </a:solidFill>
          <a:ln w="57150">
            <a:solidFill>
              <a:schemeClr val="tx2"/>
            </a:solidFill>
          </a:ln>
        </p:spPr>
        <p:txBody>
          <a:bodyPr wrap="square">
            <a:spAutoFit/>
          </a:bodyPr>
          <a:lstStyle/>
          <a:p>
            <a:pPr algn="ctr"/>
            <a:r>
              <a:rPr lang="he-IL" sz="3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תמצית פרק </a:t>
            </a:r>
            <a:r>
              <a:rPr lang="he-IL" sz="36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יב</a:t>
            </a:r>
            <a:endParaRPr lang="he-IL" sz="36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endParaRPr>
          </a:p>
          <a:p>
            <a:pPr algn="ctr"/>
            <a:endParaRPr lang="en-US" sz="800" dirty="0">
              <a:solidFill>
                <a:schemeClr val="accent6"/>
              </a:solidFill>
              <a:latin typeface="Times New Roman" panose="02020603050405020304" pitchFamily="18" charset="0"/>
              <a:ea typeface="Times New Roman" panose="02020603050405020304" pitchFamily="18" charset="0"/>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בצו ה', תוך שהוא מברך אותו ברכות רבות, מתרחק אברם מארצו וממשפחתו ועולה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מחרן לארץ כנען. </a:t>
            </a:r>
            <a:endParaRPr lang="en-US" sz="2000" dirty="0">
              <a:cs typeface="Guttman Adii" panose="02010401010101010101" pitchFamily="2" charset="-79"/>
            </a:endParaRPr>
          </a:p>
          <a:p>
            <a:endParaRPr lang="he-IL" sz="9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אברם נכנס לארץ מאזור שכם, באלון-מורה נראה אליו ה' ומבטיח לו כי ייתן לזרעו את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ארץ כנען, ואברם בונה מזבח לה'. אברם עובר בכל הארץ אולי כדי לסמל את כיבוש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הארץ המיועדת לעם ישראל אשר יצא ממנו.</a:t>
            </a:r>
            <a:r>
              <a:rPr lang="he-IL" sz="2000" dirty="0">
                <a:cs typeface="Guttman Adii" panose="02010401010101010101" pitchFamily="2" charset="-79"/>
              </a:rPr>
              <a:t> </a:t>
            </a:r>
          </a:p>
          <a:p>
            <a:endParaRPr lang="he-IL" sz="11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בעקבות רעב כבד נאלץ אברם לעזוב את ארץ-כנען ולרדת למצרים.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מתוך חשש שהמצרים, בראותם את שרי אשתו יפת התואר, יהרגו אותו כדי לקחתה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להם לאשה, מבקש אברם משרי שתאמר שהיא אחותו. באופן לא צפוי, היא נלקחת לא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פחות ולא יותר, אל מלך מצרים. אברהם מקבל מתנות רבות ורכוש רב עבור שרי.</a:t>
            </a:r>
            <a:endParaRPr lang="en-US" sz="2000" dirty="0">
              <a:cs typeface="Guttman Adii" panose="02010401010101010101" pitchFamily="2" charset="-79"/>
            </a:endParaRP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רק לאחר שה' נותן בו נגעים הוא מחזירה לאברם, ומשלח את אברם ממצרים.</a:t>
            </a:r>
          </a:p>
          <a:p>
            <a:endParaRPr lang="he-IL" sz="700" dirty="0">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873773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1927606073"/>
              </p:ext>
            </p:extLst>
          </p:nvPr>
        </p:nvGraphicFramePr>
        <p:xfrm>
          <a:off x="9913434" y="881359"/>
          <a:ext cx="1908862" cy="534162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9726" y="1176050"/>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2590" y="295299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1523" y="4778300"/>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755870" y="25360"/>
            <a:ext cx="8309786" cy="6832640"/>
          </a:xfrm>
          <a:prstGeom prst="rect">
            <a:avLst/>
          </a:prstGeom>
          <a:ln w="57150">
            <a:solidFill>
              <a:schemeClr val="tx1"/>
            </a:solidFill>
          </a:ln>
        </p:spPr>
        <p:txBody>
          <a:bodyPr wrap="square">
            <a:spAutoFit/>
          </a:bodyPr>
          <a:lstStyle/>
          <a:p>
            <a:pPr algn="just" fontAlgn="base"/>
            <a:r>
              <a:rPr lang="he-IL" sz="1600" b="1" dirty="0">
                <a:solidFill>
                  <a:srgbClr val="00B050"/>
                </a:solidFill>
                <a:latin typeface="Times New Roman" panose="02020603050405020304" pitchFamily="18" charset="0"/>
                <a:cs typeface="frankruehl" panose="020E0503060101010101" pitchFamily="34" charset="-79"/>
              </a:rPr>
              <a:t>אברהם מגיע לכנען בציווי ה'</a:t>
            </a:r>
          </a:p>
          <a:p>
            <a:pPr algn="just" fontAlgn="base"/>
            <a:endParaRPr lang="he-IL" sz="100" dirty="0">
              <a:solidFill>
                <a:srgbClr val="4A4A4A"/>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(א) </a:t>
            </a:r>
            <a:r>
              <a:rPr lang="he-IL" dirty="0">
                <a:solidFill>
                  <a:srgbClr val="4A4A4A"/>
                </a:solidFill>
                <a:latin typeface="Times New Roman" panose="02020603050405020304" pitchFamily="18" charset="0"/>
                <a:cs typeface="frankruehl" panose="020E0503060101010101" pitchFamily="34" charset="-79"/>
              </a:rPr>
              <a:t>וַיֹּאמֶר ה' </a:t>
            </a:r>
            <a:r>
              <a:rPr lang="he-IL" dirty="0" err="1">
                <a:solidFill>
                  <a:srgbClr val="4A4A4A"/>
                </a:solidFill>
                <a:latin typeface="Times New Roman" panose="02020603050405020304" pitchFamily="18" charset="0"/>
                <a:cs typeface="frankruehl" panose="020E0503060101010101" pitchFamily="34" charset="-79"/>
              </a:rPr>
              <a:t>אֶל־אַבְרָם</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לֶךְ־לְך</a:t>
            </a:r>
            <a:r>
              <a:rPr lang="he-IL" dirty="0">
                <a:solidFill>
                  <a:srgbClr val="4A4A4A"/>
                </a:solidFill>
                <a:latin typeface="Times New Roman" panose="02020603050405020304" pitchFamily="18" charset="0"/>
                <a:cs typeface="frankruehl" panose="020E0503060101010101" pitchFamily="34" charset="-79"/>
              </a:rPr>
              <a:t>ָ מֵאַרְצְךָ וּמִמּוֹלַדְתְּךָ וּמִבֵּית אָבִיךָ </a:t>
            </a:r>
            <a:r>
              <a:rPr lang="he-IL" dirty="0" err="1">
                <a:solidFill>
                  <a:srgbClr val="4A4A4A"/>
                </a:solidFill>
                <a:latin typeface="Times New Roman" panose="02020603050405020304" pitchFamily="18" charset="0"/>
                <a:cs typeface="frankruehl" panose="020E0503060101010101" pitchFamily="34" charset="-79"/>
              </a:rPr>
              <a:t>אֶל־הָאָרֶץ</a:t>
            </a:r>
            <a:r>
              <a:rPr lang="he-IL" dirty="0">
                <a:solidFill>
                  <a:srgbClr val="4A4A4A"/>
                </a:solidFill>
                <a:latin typeface="Times New Roman" panose="02020603050405020304" pitchFamily="18" charset="0"/>
                <a:cs typeface="frankruehl" panose="020E0503060101010101" pitchFamily="34" charset="-79"/>
              </a:rPr>
              <a:t> אֲשֶׁר אַרְאֶךָּ׃</a:t>
            </a:r>
            <a:endParaRPr lang="he-IL" dirty="0">
              <a:solidFill>
                <a:srgbClr val="4A4A4A"/>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(ב) </a:t>
            </a:r>
            <a:r>
              <a:rPr lang="he-IL" dirty="0" err="1">
                <a:solidFill>
                  <a:srgbClr val="4A4A4A"/>
                </a:solidFill>
                <a:latin typeface="Times New Roman" panose="02020603050405020304" pitchFamily="18" charset="0"/>
                <a:cs typeface="frankruehl" panose="020E0503060101010101" pitchFamily="34" charset="-79"/>
              </a:rPr>
              <a:t>וְאֶעֶשְׂך</a:t>
            </a:r>
            <a:r>
              <a:rPr lang="he-IL" dirty="0">
                <a:solidFill>
                  <a:srgbClr val="4A4A4A"/>
                </a:solidFill>
                <a:latin typeface="Times New Roman" panose="02020603050405020304" pitchFamily="18" charset="0"/>
                <a:cs typeface="frankruehl" panose="020E0503060101010101" pitchFamily="34" charset="-79"/>
              </a:rPr>
              <a:t>ָ לְגוֹי גָּדוֹל וַאֲבָרֶכְךָ וַאֲגַדְּלָה שְׁמֶךָ וֶהְיֵה בְּרָכָה  </a:t>
            </a:r>
          </a:p>
          <a:p>
            <a:pPr algn="just" fontAlgn="base"/>
            <a:r>
              <a:rPr lang="he-IL" dirty="0">
                <a:solidFill>
                  <a:srgbClr val="4A4A4A"/>
                </a:solidFill>
                <a:latin typeface="inherit"/>
                <a:cs typeface="frankruehl" panose="020E0503060101010101" pitchFamily="34" charset="-79"/>
              </a:rPr>
              <a:t>(ג) </a:t>
            </a:r>
            <a:r>
              <a:rPr lang="he-IL" dirty="0">
                <a:solidFill>
                  <a:srgbClr val="4A4A4A"/>
                </a:solidFill>
                <a:latin typeface="Times New Roman" panose="02020603050405020304" pitchFamily="18" charset="0"/>
                <a:cs typeface="frankruehl" panose="020E0503060101010101" pitchFamily="34" charset="-79"/>
              </a:rPr>
              <a:t>וַאֲבָרֲכָה מְבָרְכֶיךָ וּמְקַלֶּלְךָ </a:t>
            </a:r>
            <a:r>
              <a:rPr lang="he-IL" dirty="0" err="1">
                <a:solidFill>
                  <a:srgbClr val="4A4A4A"/>
                </a:solidFill>
                <a:latin typeface="Times New Roman" panose="02020603050405020304" pitchFamily="18" charset="0"/>
                <a:cs typeface="frankruehl" panose="020E0503060101010101" pitchFamily="34" charset="-79"/>
              </a:rPr>
              <a:t>אָאֹר</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וְנִבְרְכו</a:t>
            </a:r>
            <a:r>
              <a:rPr lang="he-IL" dirty="0">
                <a:solidFill>
                  <a:srgbClr val="4A4A4A"/>
                </a:solidFill>
                <a:latin typeface="Times New Roman" panose="02020603050405020304" pitchFamily="18" charset="0"/>
                <a:cs typeface="frankruehl" panose="020E0503060101010101" pitchFamily="34" charset="-79"/>
              </a:rPr>
              <a:t>ּ בְךָ כֹּל מִשְׁפְּחֹת הָאֲדָמָה</a:t>
            </a:r>
          </a:p>
          <a:p>
            <a:pPr algn="just" fontAlgn="base"/>
            <a:r>
              <a:rPr lang="he-IL" dirty="0">
                <a:solidFill>
                  <a:srgbClr val="4A4A4A"/>
                </a:solidFill>
                <a:latin typeface="inherit"/>
                <a:cs typeface="frankruehl" panose="020E0503060101010101" pitchFamily="34" charset="-79"/>
              </a:rPr>
              <a:t>(ד) </a:t>
            </a:r>
            <a:r>
              <a:rPr lang="he-IL" b="1" dirty="0">
                <a:solidFill>
                  <a:srgbClr val="FF0000"/>
                </a:solidFill>
                <a:latin typeface="Times New Roman" panose="02020603050405020304" pitchFamily="18" charset="0"/>
                <a:cs typeface="frankruehl" panose="020E0503060101010101" pitchFamily="34" charset="-79"/>
              </a:rPr>
              <a:t>וַיֵּלֶךְ אַבְרָם כַּאֲשֶׁר דִּבֶּר אֵלָיו ה' </a:t>
            </a:r>
            <a:r>
              <a:rPr lang="he-IL" dirty="0">
                <a:solidFill>
                  <a:srgbClr val="4A4A4A"/>
                </a:solidFill>
                <a:latin typeface="Times New Roman" panose="02020603050405020304" pitchFamily="18" charset="0"/>
                <a:cs typeface="frankruehl" panose="020E0503060101010101" pitchFamily="34" charset="-79"/>
              </a:rPr>
              <a:t>וַיֵּלֶךְ אִתּוֹ לוֹט וְאַבְרָם </a:t>
            </a:r>
            <a:r>
              <a:rPr lang="he-IL" dirty="0" err="1">
                <a:solidFill>
                  <a:srgbClr val="4A4A4A"/>
                </a:solidFill>
                <a:latin typeface="Times New Roman" panose="02020603050405020304" pitchFamily="18" charset="0"/>
                <a:cs typeface="frankruehl" panose="020E0503060101010101" pitchFamily="34" charset="-79"/>
              </a:rPr>
              <a:t>בֶּן־חָמֵש</a:t>
            </a:r>
            <a:r>
              <a:rPr lang="he-IL" dirty="0">
                <a:solidFill>
                  <a:srgbClr val="4A4A4A"/>
                </a:solidFill>
                <a:latin typeface="Times New Roman" panose="02020603050405020304" pitchFamily="18" charset="0"/>
                <a:cs typeface="frankruehl" panose="020E0503060101010101" pitchFamily="34" charset="-79"/>
              </a:rPr>
              <a:t>ׁ שָׁנִים וְשִׁבְעִים שָׁנָה בְּצֵאתוֹ מֵחָרָן׃</a:t>
            </a:r>
          </a:p>
          <a:p>
            <a:pPr algn="just" fontAlgn="base"/>
            <a:r>
              <a:rPr lang="he-IL" dirty="0">
                <a:solidFill>
                  <a:srgbClr val="4A4A4A"/>
                </a:solidFill>
                <a:latin typeface="inherit"/>
                <a:cs typeface="frankruehl" panose="020E0503060101010101" pitchFamily="34" charset="-79"/>
              </a:rPr>
              <a:t>(ה) </a:t>
            </a:r>
            <a:r>
              <a:rPr lang="he-IL" dirty="0" err="1">
                <a:solidFill>
                  <a:srgbClr val="4A4A4A"/>
                </a:solidFill>
                <a:latin typeface="Times New Roman" panose="02020603050405020304" pitchFamily="18" charset="0"/>
                <a:cs typeface="frankruehl" panose="020E0503060101010101" pitchFamily="34" charset="-79"/>
              </a:rPr>
              <a:t>וַיִּקַּח</a:t>
            </a:r>
            <a:r>
              <a:rPr lang="he-IL" dirty="0">
                <a:solidFill>
                  <a:srgbClr val="4A4A4A"/>
                </a:solidFill>
                <a:latin typeface="Times New Roman" panose="02020603050405020304" pitchFamily="18" charset="0"/>
                <a:cs typeface="frankruehl" panose="020E0503060101010101" pitchFamily="34" charset="-79"/>
              </a:rPr>
              <a:t> אַבְרָם </a:t>
            </a:r>
            <a:r>
              <a:rPr lang="he-IL" dirty="0" err="1">
                <a:solidFill>
                  <a:srgbClr val="4A4A4A"/>
                </a:solidFill>
                <a:latin typeface="Times New Roman" panose="02020603050405020304" pitchFamily="18" charset="0"/>
                <a:cs typeface="frankruehl" panose="020E0503060101010101" pitchFamily="34" charset="-79"/>
              </a:rPr>
              <a:t>אֶת־שָׂרַי</a:t>
            </a:r>
            <a:r>
              <a:rPr lang="he-IL" dirty="0">
                <a:solidFill>
                  <a:srgbClr val="4A4A4A"/>
                </a:solidFill>
                <a:latin typeface="Times New Roman" panose="02020603050405020304" pitchFamily="18" charset="0"/>
                <a:cs typeface="frankruehl" panose="020E0503060101010101" pitchFamily="34" charset="-79"/>
              </a:rPr>
              <a:t> אִשְׁתּוֹ </a:t>
            </a:r>
            <a:r>
              <a:rPr lang="he-IL" dirty="0" err="1">
                <a:solidFill>
                  <a:schemeClr val="accent6"/>
                </a:solidFill>
                <a:latin typeface="Times New Roman" panose="02020603050405020304" pitchFamily="18" charset="0"/>
                <a:cs typeface="frankruehl" panose="020E0503060101010101" pitchFamily="34" charset="-79"/>
              </a:rPr>
              <a:t>וְאֶת־לוֹט</a:t>
            </a:r>
            <a:r>
              <a:rPr lang="he-IL" dirty="0">
                <a:solidFill>
                  <a:schemeClr val="accent6"/>
                </a:solidFill>
                <a:latin typeface="Times New Roman" panose="02020603050405020304" pitchFamily="18" charset="0"/>
                <a:cs typeface="frankruehl" panose="020E0503060101010101" pitchFamily="34" charset="-79"/>
              </a:rPr>
              <a:t> </a:t>
            </a:r>
            <a:r>
              <a:rPr lang="he-IL" dirty="0" err="1">
                <a:solidFill>
                  <a:schemeClr val="accent6"/>
                </a:solidFill>
                <a:latin typeface="Times New Roman" panose="02020603050405020304" pitchFamily="18" charset="0"/>
                <a:cs typeface="frankruehl" panose="020E0503060101010101" pitchFamily="34" charset="-79"/>
              </a:rPr>
              <a:t>בֶּן־אָחִיו</a:t>
            </a:r>
            <a:r>
              <a:rPr lang="he-IL" dirty="0">
                <a:solidFill>
                  <a:schemeClr val="accent6"/>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וְאֶת־כָּל־רְכוּשָׁם</a:t>
            </a:r>
            <a:r>
              <a:rPr lang="he-IL" dirty="0">
                <a:solidFill>
                  <a:srgbClr val="4A4A4A"/>
                </a:solidFill>
                <a:latin typeface="Times New Roman" panose="02020603050405020304" pitchFamily="18" charset="0"/>
                <a:cs typeface="frankruehl" panose="020E0503060101010101" pitchFamily="34" charset="-79"/>
              </a:rPr>
              <a:t> אֲשֶׁר רָכָשׁוּ </a:t>
            </a:r>
            <a:r>
              <a:rPr lang="he-IL" dirty="0" err="1">
                <a:solidFill>
                  <a:srgbClr val="4A4A4A"/>
                </a:solidFill>
                <a:latin typeface="Times New Roman" panose="02020603050405020304" pitchFamily="18" charset="0"/>
                <a:cs typeface="frankruehl" panose="020E0503060101010101" pitchFamily="34" charset="-79"/>
              </a:rPr>
              <a:t>וְאֶת־הַנֶּפֶש</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אֲשֶׁר־עָשׂו</a:t>
            </a:r>
            <a:r>
              <a:rPr lang="he-IL" dirty="0">
                <a:solidFill>
                  <a:srgbClr val="4A4A4A"/>
                </a:solidFill>
                <a:latin typeface="Times New Roman" panose="02020603050405020304" pitchFamily="18" charset="0"/>
                <a:cs typeface="frankruehl" panose="020E0503060101010101" pitchFamily="34" charset="-79"/>
              </a:rPr>
              <a:t>ּ בְחָרָן </a:t>
            </a:r>
          </a:p>
          <a:p>
            <a:pPr algn="just" fontAlgn="base"/>
            <a:r>
              <a:rPr lang="he-IL" dirty="0">
                <a:solidFill>
                  <a:srgbClr val="4A4A4A"/>
                </a:solidFill>
                <a:latin typeface="Times New Roman" panose="02020603050405020304" pitchFamily="18" charset="0"/>
                <a:cs typeface="frankruehl" panose="020E0503060101010101" pitchFamily="34" charset="-79"/>
              </a:rPr>
              <a:t>     וַיֵּצְאוּ לָלֶכֶת אַרְצָה כְּנַעַן, וַיָּבֹאוּ אַרְצָה כְּנָעַן׃</a:t>
            </a:r>
          </a:p>
          <a:p>
            <a:pPr algn="just" fontAlgn="base"/>
            <a:r>
              <a:rPr lang="he-IL" dirty="0">
                <a:solidFill>
                  <a:srgbClr val="4A4A4A"/>
                </a:solidFill>
                <a:latin typeface="inherit"/>
                <a:cs typeface="frankruehl" panose="020E0503060101010101" pitchFamily="34" charset="-79"/>
              </a:rPr>
              <a:t>(ו) </a:t>
            </a:r>
            <a:r>
              <a:rPr lang="he-IL" dirty="0">
                <a:solidFill>
                  <a:srgbClr val="4A4A4A"/>
                </a:solidFill>
                <a:latin typeface="Times New Roman" panose="02020603050405020304" pitchFamily="18" charset="0"/>
                <a:cs typeface="frankruehl" panose="020E0503060101010101" pitchFamily="34" charset="-79"/>
              </a:rPr>
              <a:t>וַיַּעֲבֹר אַבְרָם בָּאָרֶץ עַד מְקוֹם שְׁכֶם עַד אֵלוֹן מוֹרֶה וְהַכְּנַעֲנִי אָז בָּאָרֶץ׃</a:t>
            </a:r>
          </a:p>
          <a:p>
            <a:pPr algn="just" fontAlgn="base"/>
            <a:r>
              <a:rPr lang="he-IL" dirty="0">
                <a:solidFill>
                  <a:srgbClr val="4A4A4A"/>
                </a:solidFill>
                <a:latin typeface="inherit"/>
                <a:cs typeface="frankruehl" panose="020E0503060101010101" pitchFamily="34" charset="-79"/>
              </a:rPr>
              <a:t>(ז) </a:t>
            </a:r>
            <a:r>
              <a:rPr lang="he-IL" dirty="0">
                <a:solidFill>
                  <a:srgbClr val="4A4A4A"/>
                </a:solidFill>
                <a:latin typeface="Times New Roman" panose="02020603050405020304" pitchFamily="18" charset="0"/>
                <a:cs typeface="frankruehl" panose="020E0503060101010101" pitchFamily="34" charset="-79"/>
              </a:rPr>
              <a:t>וַיֵּרָא ה' </a:t>
            </a:r>
            <a:r>
              <a:rPr lang="he-IL" dirty="0" err="1">
                <a:solidFill>
                  <a:srgbClr val="4A4A4A"/>
                </a:solidFill>
                <a:latin typeface="Times New Roman" panose="02020603050405020304" pitchFamily="18" charset="0"/>
                <a:cs typeface="frankruehl" panose="020E0503060101010101" pitchFamily="34" charset="-79"/>
              </a:rPr>
              <a:t>אֶל־אַבְרָם</a:t>
            </a:r>
            <a:r>
              <a:rPr lang="he-IL" dirty="0">
                <a:solidFill>
                  <a:srgbClr val="4A4A4A"/>
                </a:solidFill>
                <a:latin typeface="Times New Roman" panose="02020603050405020304" pitchFamily="18" charset="0"/>
                <a:cs typeface="frankruehl" panose="020E0503060101010101" pitchFamily="34" charset="-79"/>
              </a:rPr>
              <a:t>, וַיֹּאמֶר: לְזַרְעֲךָ אֶתֵּן </a:t>
            </a:r>
            <a:r>
              <a:rPr lang="he-IL" dirty="0" err="1">
                <a:solidFill>
                  <a:srgbClr val="4A4A4A"/>
                </a:solidFill>
                <a:latin typeface="Times New Roman" panose="02020603050405020304" pitchFamily="18" charset="0"/>
                <a:cs typeface="frankruehl" panose="020E0503060101010101" pitchFamily="34" charset="-79"/>
              </a:rPr>
              <a:t>אֶת־הָאָרֶץ</a:t>
            </a:r>
            <a:r>
              <a:rPr lang="he-IL" dirty="0">
                <a:solidFill>
                  <a:srgbClr val="4A4A4A"/>
                </a:solidFill>
                <a:latin typeface="Times New Roman" panose="02020603050405020304" pitchFamily="18" charset="0"/>
                <a:cs typeface="frankruehl" panose="020E0503060101010101" pitchFamily="34" charset="-79"/>
              </a:rPr>
              <a:t> הַזֹּאת </a:t>
            </a:r>
            <a:r>
              <a:rPr lang="he-IL" b="1" dirty="0" err="1">
                <a:solidFill>
                  <a:srgbClr val="FF0000"/>
                </a:solidFill>
                <a:latin typeface="Times New Roman" panose="02020603050405020304" pitchFamily="18" charset="0"/>
                <a:cs typeface="frankruehl" panose="020E0503060101010101" pitchFamily="34" charset="-79"/>
              </a:rPr>
              <a:t>וַיִּבֶן</a:t>
            </a:r>
            <a:r>
              <a:rPr lang="he-IL" b="1" dirty="0">
                <a:solidFill>
                  <a:srgbClr val="FF0000"/>
                </a:solidFill>
                <a:latin typeface="Times New Roman" panose="02020603050405020304" pitchFamily="18" charset="0"/>
                <a:cs typeface="frankruehl" panose="020E0503060101010101" pitchFamily="34" charset="-79"/>
              </a:rPr>
              <a:t> שָׁם מִזְבֵּחַ לַה' הַנִּרְאֶה אֵלָיו׃</a:t>
            </a:r>
          </a:p>
          <a:p>
            <a:pPr algn="just" fontAlgn="base"/>
            <a:r>
              <a:rPr lang="he-IL" dirty="0">
                <a:solidFill>
                  <a:srgbClr val="4A4A4A"/>
                </a:solidFill>
                <a:latin typeface="inherit"/>
                <a:cs typeface="frankruehl" panose="020E0503060101010101" pitchFamily="34" charset="-79"/>
              </a:rPr>
              <a:t>(ח) </a:t>
            </a:r>
            <a:r>
              <a:rPr lang="he-IL" dirty="0" err="1">
                <a:solidFill>
                  <a:srgbClr val="4A4A4A"/>
                </a:solidFill>
                <a:latin typeface="Times New Roman" panose="02020603050405020304" pitchFamily="18" charset="0"/>
                <a:cs typeface="frankruehl" panose="020E0503060101010101" pitchFamily="34" charset="-79"/>
              </a:rPr>
              <a:t>וַיַּעְתֵּק</a:t>
            </a:r>
            <a:r>
              <a:rPr lang="he-IL" dirty="0">
                <a:solidFill>
                  <a:srgbClr val="4A4A4A"/>
                </a:solidFill>
                <a:latin typeface="Times New Roman" panose="02020603050405020304" pitchFamily="18" charset="0"/>
                <a:cs typeface="frankruehl" panose="020E0503060101010101" pitchFamily="34" charset="-79"/>
              </a:rPr>
              <a:t> מִשָּׁם הָהָרָה מִקֶּדֶם </a:t>
            </a:r>
            <a:r>
              <a:rPr lang="he-IL" dirty="0" err="1">
                <a:solidFill>
                  <a:srgbClr val="4A4A4A"/>
                </a:solidFill>
                <a:latin typeface="Times New Roman" panose="02020603050405020304" pitchFamily="18" charset="0"/>
                <a:cs typeface="frankruehl" panose="020E0503060101010101" pitchFamily="34" charset="-79"/>
              </a:rPr>
              <a:t>לְבֵית־אֵל</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וַיֵּט</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אָהֳלֹה</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בֵּית־אֵל</a:t>
            </a:r>
            <a:r>
              <a:rPr lang="he-IL" dirty="0">
                <a:solidFill>
                  <a:srgbClr val="4A4A4A"/>
                </a:solidFill>
                <a:latin typeface="Times New Roman" panose="02020603050405020304" pitchFamily="18" charset="0"/>
                <a:cs typeface="frankruehl" panose="020E0503060101010101" pitchFamily="34" charset="-79"/>
              </a:rPr>
              <a:t>, מִיָּם וְהָעַי מִקֶּדֶם, </a:t>
            </a:r>
            <a:r>
              <a:rPr lang="he-IL" b="1" dirty="0" err="1">
                <a:solidFill>
                  <a:srgbClr val="FF0000"/>
                </a:solidFill>
                <a:latin typeface="Times New Roman" panose="02020603050405020304" pitchFamily="18" charset="0"/>
                <a:cs typeface="frankruehl" panose="020E0503060101010101" pitchFamily="34" charset="-79"/>
              </a:rPr>
              <a:t>וַיִּבֶן־שָׁם</a:t>
            </a:r>
            <a:r>
              <a:rPr lang="he-IL" b="1" dirty="0">
                <a:solidFill>
                  <a:srgbClr val="FF0000"/>
                </a:solidFill>
                <a:latin typeface="Times New Roman" panose="02020603050405020304" pitchFamily="18" charset="0"/>
                <a:cs typeface="frankruehl" panose="020E0503060101010101" pitchFamily="34" charset="-79"/>
              </a:rPr>
              <a:t> מִזְבֵּחַ לַה' וַיִּקְרָא בְּשֵׁם ה'</a:t>
            </a:r>
          </a:p>
          <a:p>
            <a:pPr algn="just" fontAlgn="base"/>
            <a:r>
              <a:rPr lang="he-IL" dirty="0">
                <a:solidFill>
                  <a:srgbClr val="4A4A4A"/>
                </a:solidFill>
                <a:latin typeface="inherit"/>
                <a:cs typeface="frankruehl" panose="020E0503060101010101" pitchFamily="34" charset="-79"/>
              </a:rPr>
              <a:t>(ט) </a:t>
            </a:r>
            <a:r>
              <a:rPr lang="he-IL" dirty="0" err="1">
                <a:solidFill>
                  <a:srgbClr val="4A4A4A"/>
                </a:solidFill>
                <a:latin typeface="Times New Roman" panose="02020603050405020304" pitchFamily="18" charset="0"/>
                <a:cs typeface="frankruehl" panose="020E0503060101010101" pitchFamily="34" charset="-79"/>
              </a:rPr>
              <a:t>וַיִּסַּע</a:t>
            </a:r>
            <a:r>
              <a:rPr lang="he-IL" dirty="0">
                <a:solidFill>
                  <a:srgbClr val="4A4A4A"/>
                </a:solidFill>
                <a:latin typeface="Times New Roman" panose="02020603050405020304" pitchFamily="18" charset="0"/>
                <a:cs typeface="frankruehl" panose="020E0503060101010101" pitchFamily="34" charset="-79"/>
              </a:rPr>
              <a:t> אַבְרָם הָלוֹךְ </a:t>
            </a:r>
            <a:r>
              <a:rPr lang="he-IL" dirty="0" err="1">
                <a:solidFill>
                  <a:srgbClr val="4A4A4A"/>
                </a:solidFill>
                <a:latin typeface="Times New Roman" panose="02020603050405020304" pitchFamily="18" charset="0"/>
                <a:cs typeface="frankruehl" panose="020E0503060101010101" pitchFamily="34" charset="-79"/>
              </a:rPr>
              <a:t>וְנָסוֹע</a:t>
            </a:r>
            <a:r>
              <a:rPr lang="he-IL" dirty="0">
                <a:solidFill>
                  <a:srgbClr val="4A4A4A"/>
                </a:solidFill>
                <a:latin typeface="Times New Roman" panose="02020603050405020304" pitchFamily="18" charset="0"/>
                <a:cs typeface="frankruehl" panose="020E0503060101010101" pitchFamily="34" charset="-79"/>
              </a:rPr>
              <a:t>ַ הַנֶּגְבָּה׃</a:t>
            </a:r>
          </a:p>
          <a:p>
            <a:pPr algn="just" fontAlgn="base"/>
            <a:endParaRPr lang="he-IL" sz="500" b="1" dirty="0">
              <a:solidFill>
                <a:schemeClr val="accent2"/>
              </a:solidFill>
              <a:latin typeface="Times New Roman" panose="02020603050405020304" pitchFamily="18" charset="0"/>
              <a:cs typeface="frankruehl" panose="020E0503060101010101" pitchFamily="34" charset="-79"/>
            </a:endParaRPr>
          </a:p>
          <a:p>
            <a:pPr algn="just" fontAlgn="base"/>
            <a:r>
              <a:rPr lang="he-IL" sz="1600" b="1" dirty="0">
                <a:solidFill>
                  <a:srgbClr val="00B050"/>
                </a:solidFill>
                <a:latin typeface="Times New Roman" panose="02020603050405020304" pitchFamily="18" charset="0"/>
                <a:cs typeface="frankruehl" panose="020E0503060101010101" pitchFamily="34" charset="-79"/>
              </a:rPr>
              <a:t>לקראת הירידה למצרים</a:t>
            </a:r>
          </a:p>
          <a:p>
            <a:pPr algn="just" fontAlgn="base"/>
            <a:r>
              <a:rPr lang="he-IL" b="1" dirty="0">
                <a:solidFill>
                  <a:srgbClr val="4A4A4A"/>
                </a:solidFill>
                <a:latin typeface="inherit"/>
                <a:cs typeface="frankruehl" panose="020E0503060101010101" pitchFamily="34" charset="-79"/>
              </a:rPr>
              <a:t>(י)</a:t>
            </a:r>
            <a:r>
              <a:rPr lang="he-IL" b="1" dirty="0">
                <a:solidFill>
                  <a:srgbClr val="FF0000"/>
                </a:solidFill>
                <a:latin typeface="inherit"/>
                <a:cs typeface="frankruehl" panose="020E0503060101010101" pitchFamily="34" charset="-79"/>
              </a:rPr>
              <a:t> </a:t>
            </a:r>
            <a:r>
              <a:rPr lang="he-IL" b="1" dirty="0">
                <a:solidFill>
                  <a:srgbClr val="FF0000"/>
                </a:solidFill>
                <a:latin typeface="Times New Roman" panose="02020603050405020304" pitchFamily="18" charset="0"/>
                <a:cs typeface="frankruehl" panose="020E0503060101010101" pitchFamily="34" charset="-79"/>
              </a:rPr>
              <a:t>וַיְהִי רָעָב בָּאָרֶץ וַיֵּרֶד אַבְרָם מִצְרַיְמָה לָגוּר שָׁם </a:t>
            </a:r>
            <a:r>
              <a:rPr lang="he-IL" b="1" dirty="0" err="1">
                <a:solidFill>
                  <a:srgbClr val="FF0000"/>
                </a:solidFill>
                <a:latin typeface="Times New Roman" panose="02020603050405020304" pitchFamily="18" charset="0"/>
                <a:cs typeface="frankruehl" panose="020E0503060101010101" pitchFamily="34" charset="-79"/>
              </a:rPr>
              <a:t>כִּי־כָבֵד</a:t>
            </a:r>
            <a:r>
              <a:rPr lang="he-IL" b="1" dirty="0">
                <a:solidFill>
                  <a:srgbClr val="FF0000"/>
                </a:solidFill>
                <a:latin typeface="Times New Roman" panose="02020603050405020304" pitchFamily="18" charset="0"/>
                <a:cs typeface="frankruehl" panose="020E0503060101010101" pitchFamily="34" charset="-79"/>
              </a:rPr>
              <a:t> הָרָעָב בָּאָרֶץ׃</a:t>
            </a:r>
            <a:endParaRPr lang="he-IL" b="1" dirty="0">
              <a:solidFill>
                <a:srgbClr val="FF0000"/>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(יא) </a:t>
            </a:r>
            <a:r>
              <a:rPr lang="he-IL" dirty="0">
                <a:solidFill>
                  <a:srgbClr val="4A4A4A"/>
                </a:solidFill>
                <a:latin typeface="Times New Roman" panose="02020603050405020304" pitchFamily="18" charset="0"/>
                <a:cs typeface="frankruehl" panose="020E0503060101010101" pitchFamily="34" charset="-79"/>
              </a:rPr>
              <a:t>וַיְהִי כַּאֲשֶׁר הִקְרִיב לָבוֹא מִצְרָיְמָה, וַיֹּאמֶר </a:t>
            </a:r>
            <a:r>
              <a:rPr lang="he-IL" dirty="0" err="1">
                <a:solidFill>
                  <a:srgbClr val="4A4A4A"/>
                </a:solidFill>
                <a:latin typeface="Times New Roman" panose="02020603050405020304" pitchFamily="18" charset="0"/>
                <a:cs typeface="frankruehl" panose="020E0503060101010101" pitchFamily="34" charset="-79"/>
              </a:rPr>
              <a:t>אֶל־שָׂרַי</a:t>
            </a:r>
            <a:r>
              <a:rPr lang="he-IL" dirty="0">
                <a:solidFill>
                  <a:srgbClr val="4A4A4A"/>
                </a:solidFill>
                <a:latin typeface="Times New Roman" panose="02020603050405020304" pitchFamily="18" charset="0"/>
                <a:cs typeface="frankruehl" panose="020E0503060101010101" pitchFamily="34" charset="-79"/>
              </a:rPr>
              <a:t> אִשְׁתּוֹ: </a:t>
            </a:r>
            <a:r>
              <a:rPr lang="he-IL" dirty="0" err="1">
                <a:solidFill>
                  <a:srgbClr val="4A4A4A"/>
                </a:solidFill>
                <a:latin typeface="Times New Roman" panose="02020603050405020304" pitchFamily="18" charset="0"/>
                <a:cs typeface="frankruehl" panose="020E0503060101010101" pitchFamily="34" charset="-79"/>
              </a:rPr>
              <a:t>הִנֵּה־נָא</a:t>
            </a:r>
            <a:r>
              <a:rPr lang="he-IL" dirty="0">
                <a:solidFill>
                  <a:srgbClr val="4A4A4A"/>
                </a:solidFill>
                <a:latin typeface="Times New Roman" panose="02020603050405020304" pitchFamily="18" charset="0"/>
                <a:cs typeface="frankruehl" panose="020E0503060101010101" pitchFamily="34" charset="-79"/>
              </a:rPr>
              <a:t> יָדַעְתִּי כִּי </a:t>
            </a:r>
            <a:r>
              <a:rPr lang="he-IL" dirty="0" err="1">
                <a:solidFill>
                  <a:srgbClr val="4A4A4A"/>
                </a:solidFill>
                <a:latin typeface="Times New Roman" panose="02020603050405020304" pitchFamily="18" charset="0"/>
                <a:cs typeface="frankruehl" panose="020E0503060101010101" pitchFamily="34" charset="-79"/>
              </a:rPr>
              <a:t>אִשָּׁה</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יְפַת־מַרְאֶה</a:t>
            </a:r>
            <a:r>
              <a:rPr lang="he-IL" dirty="0">
                <a:solidFill>
                  <a:srgbClr val="4A4A4A"/>
                </a:solidFill>
                <a:latin typeface="Times New Roman" panose="02020603050405020304" pitchFamily="18" charset="0"/>
                <a:cs typeface="frankruehl" panose="020E0503060101010101" pitchFamily="34" charset="-79"/>
              </a:rPr>
              <a:t> אָתְּ</a:t>
            </a:r>
            <a:endParaRPr lang="he-IL" dirty="0">
              <a:solidFill>
                <a:srgbClr val="4A4A4A"/>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a:t>
            </a:r>
            <a:r>
              <a:rPr lang="he-IL" dirty="0" err="1">
                <a:solidFill>
                  <a:srgbClr val="4A4A4A"/>
                </a:solidFill>
                <a:latin typeface="inherit"/>
                <a:cs typeface="frankruehl" panose="020E0503060101010101" pitchFamily="34" charset="-79"/>
              </a:rPr>
              <a:t>יב</a:t>
            </a:r>
            <a:r>
              <a:rPr lang="he-IL" dirty="0">
                <a:solidFill>
                  <a:srgbClr val="4A4A4A"/>
                </a:solidFill>
                <a:latin typeface="inherit"/>
                <a:cs typeface="frankruehl" panose="020E0503060101010101" pitchFamily="34" charset="-79"/>
              </a:rPr>
              <a:t>) </a:t>
            </a:r>
            <a:r>
              <a:rPr lang="he-IL" dirty="0">
                <a:solidFill>
                  <a:srgbClr val="4A4A4A"/>
                </a:solidFill>
                <a:latin typeface="Times New Roman" panose="02020603050405020304" pitchFamily="18" charset="0"/>
                <a:cs typeface="frankruehl" panose="020E0503060101010101" pitchFamily="34" charset="-79"/>
              </a:rPr>
              <a:t>וְהָיָה </a:t>
            </a:r>
            <a:r>
              <a:rPr lang="he-IL" dirty="0" err="1">
                <a:solidFill>
                  <a:srgbClr val="4A4A4A"/>
                </a:solidFill>
                <a:latin typeface="Times New Roman" panose="02020603050405020304" pitchFamily="18" charset="0"/>
                <a:cs typeface="frankruehl" panose="020E0503060101010101" pitchFamily="34" charset="-79"/>
              </a:rPr>
              <a:t>כִּי־יִרְאו</a:t>
            </a:r>
            <a:r>
              <a:rPr lang="he-IL" dirty="0">
                <a:solidFill>
                  <a:srgbClr val="4A4A4A"/>
                </a:solidFill>
                <a:latin typeface="Times New Roman" panose="02020603050405020304" pitchFamily="18" charset="0"/>
                <a:cs typeface="frankruehl" panose="020E0503060101010101" pitchFamily="34" charset="-79"/>
              </a:rPr>
              <a:t>ּ אֹתָךְ הַמִּצְרִים וְאָמְרוּ אִשְׁתּוֹ זֹאת וְהָרְגוּ אֹתִי וְאֹתָךְ יְחַיּוּ׃</a:t>
            </a:r>
            <a:endParaRPr lang="he-IL" dirty="0">
              <a:solidFill>
                <a:srgbClr val="4A4A4A"/>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a:t>
            </a:r>
            <a:r>
              <a:rPr lang="he-IL" dirty="0" err="1">
                <a:solidFill>
                  <a:srgbClr val="4A4A4A"/>
                </a:solidFill>
                <a:latin typeface="inherit"/>
                <a:cs typeface="frankruehl" panose="020E0503060101010101" pitchFamily="34" charset="-79"/>
              </a:rPr>
              <a:t>יג</a:t>
            </a:r>
            <a:r>
              <a:rPr lang="he-IL" dirty="0">
                <a:solidFill>
                  <a:srgbClr val="4A4A4A"/>
                </a:solidFill>
                <a:latin typeface="inherit"/>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אִמְרִי־נָא</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אֲחֹתִי</a:t>
            </a:r>
            <a:r>
              <a:rPr lang="he-IL" dirty="0">
                <a:solidFill>
                  <a:srgbClr val="4A4A4A"/>
                </a:solidFill>
                <a:latin typeface="Times New Roman" panose="02020603050405020304" pitchFamily="18" charset="0"/>
                <a:cs typeface="frankruehl" panose="020E0503060101010101" pitchFamily="34" charset="-79"/>
              </a:rPr>
              <a:t> אָתְּ לְמַעַן </a:t>
            </a:r>
            <a:r>
              <a:rPr lang="he-IL" dirty="0" err="1">
                <a:solidFill>
                  <a:srgbClr val="4A4A4A"/>
                </a:solidFill>
                <a:latin typeface="Times New Roman" panose="02020603050405020304" pitchFamily="18" charset="0"/>
                <a:cs typeface="frankruehl" panose="020E0503060101010101" pitchFamily="34" charset="-79"/>
              </a:rPr>
              <a:t>יִיטַב־לִי</a:t>
            </a:r>
            <a:r>
              <a:rPr lang="he-IL" dirty="0">
                <a:solidFill>
                  <a:srgbClr val="4A4A4A"/>
                </a:solidFill>
                <a:latin typeface="Times New Roman" panose="02020603050405020304" pitchFamily="18" charset="0"/>
                <a:cs typeface="frankruehl" panose="020E0503060101010101" pitchFamily="34" charset="-79"/>
              </a:rPr>
              <a:t> בַעֲבוּרֵךְ וְחָיְתָה נַפְשִׁי בִּגְלָלֵךְ׃</a:t>
            </a:r>
          </a:p>
          <a:p>
            <a:pPr algn="just" fontAlgn="base"/>
            <a:endParaRPr lang="he-IL" sz="600" b="1" dirty="0">
              <a:solidFill>
                <a:schemeClr val="accent2"/>
              </a:solidFill>
              <a:latin typeface="Times New Roman" panose="02020603050405020304" pitchFamily="18" charset="0"/>
              <a:cs typeface="frankruehl" panose="020E0503060101010101" pitchFamily="34" charset="-79"/>
            </a:endParaRPr>
          </a:p>
          <a:p>
            <a:pPr algn="just" fontAlgn="base"/>
            <a:r>
              <a:rPr lang="he-IL" sz="1600" b="1" dirty="0">
                <a:solidFill>
                  <a:srgbClr val="00B050"/>
                </a:solidFill>
                <a:latin typeface="Times New Roman" panose="02020603050405020304" pitchFamily="18" charset="0"/>
                <a:cs typeface="frankruehl" panose="020E0503060101010101" pitchFamily="34" charset="-79"/>
              </a:rPr>
              <a:t>במצרים</a:t>
            </a:r>
            <a:endParaRPr lang="he-IL" sz="1600" b="1" dirty="0">
              <a:solidFill>
                <a:srgbClr val="00B050"/>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(יד) </a:t>
            </a:r>
            <a:r>
              <a:rPr lang="he-IL" dirty="0">
                <a:solidFill>
                  <a:srgbClr val="4A4A4A"/>
                </a:solidFill>
                <a:latin typeface="Times New Roman" panose="02020603050405020304" pitchFamily="18" charset="0"/>
                <a:cs typeface="frankruehl" panose="020E0503060101010101" pitchFamily="34" charset="-79"/>
              </a:rPr>
              <a:t>וַיְהִי כְּבוֹא אַבְרָם מִצְרָיְמָה וַיִּרְאוּ הַמִּצְרִים </a:t>
            </a:r>
            <a:r>
              <a:rPr lang="he-IL" dirty="0" err="1">
                <a:solidFill>
                  <a:srgbClr val="4A4A4A"/>
                </a:solidFill>
                <a:latin typeface="Times New Roman" panose="02020603050405020304" pitchFamily="18" charset="0"/>
                <a:cs typeface="frankruehl" panose="020E0503060101010101" pitchFamily="34" charset="-79"/>
              </a:rPr>
              <a:t>אֶת־הָאִשָּׁה</a:t>
            </a:r>
            <a:r>
              <a:rPr lang="he-IL" dirty="0">
                <a:solidFill>
                  <a:srgbClr val="4A4A4A"/>
                </a:solidFill>
                <a:latin typeface="Times New Roman" panose="02020603050405020304" pitchFamily="18" charset="0"/>
                <a:cs typeface="frankruehl" panose="020E0503060101010101" pitchFamily="34" charset="-79"/>
              </a:rPr>
              <a:t> כִּי־יָפָה הִוא מְאֹד׃</a:t>
            </a:r>
          </a:p>
          <a:p>
            <a:pPr algn="just" fontAlgn="base"/>
            <a:r>
              <a:rPr lang="he-IL" dirty="0">
                <a:solidFill>
                  <a:srgbClr val="4A4A4A"/>
                </a:solidFill>
                <a:latin typeface="inherit"/>
                <a:cs typeface="frankruehl" panose="020E0503060101010101" pitchFamily="34" charset="-79"/>
              </a:rPr>
              <a:t>(טו) </a:t>
            </a:r>
            <a:r>
              <a:rPr lang="he-IL" dirty="0">
                <a:solidFill>
                  <a:srgbClr val="4A4A4A"/>
                </a:solidFill>
                <a:latin typeface="Times New Roman" panose="02020603050405020304" pitchFamily="18" charset="0"/>
                <a:cs typeface="frankruehl" panose="020E0503060101010101" pitchFamily="34" charset="-79"/>
              </a:rPr>
              <a:t>וַיִּרְאוּ אֹתָהּ שָׂרֵי פַרְעֹה וַיְהַלְלוּ אֹתָהּ </a:t>
            </a:r>
            <a:r>
              <a:rPr lang="he-IL" dirty="0" err="1">
                <a:solidFill>
                  <a:srgbClr val="4A4A4A"/>
                </a:solidFill>
                <a:latin typeface="Times New Roman" panose="02020603050405020304" pitchFamily="18" charset="0"/>
                <a:cs typeface="frankruehl" panose="020E0503060101010101" pitchFamily="34" charset="-79"/>
              </a:rPr>
              <a:t>אֶל־פַּרְעֹה</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וַתֻּקַּח</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הָאִשָּׁה</a:t>
            </a:r>
            <a:r>
              <a:rPr lang="he-IL" dirty="0">
                <a:solidFill>
                  <a:srgbClr val="4A4A4A"/>
                </a:solidFill>
                <a:latin typeface="Times New Roman" panose="02020603050405020304" pitchFamily="18" charset="0"/>
                <a:cs typeface="frankruehl" panose="020E0503060101010101" pitchFamily="34" charset="-79"/>
              </a:rPr>
              <a:t> בֵּית פַּרְעֹה</a:t>
            </a:r>
            <a:endParaRPr lang="he-IL" dirty="0">
              <a:solidFill>
                <a:srgbClr val="4A4A4A"/>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a:t>
            </a:r>
            <a:r>
              <a:rPr lang="he-IL" dirty="0" err="1">
                <a:solidFill>
                  <a:srgbClr val="4A4A4A"/>
                </a:solidFill>
                <a:latin typeface="inherit"/>
                <a:cs typeface="frankruehl" panose="020E0503060101010101" pitchFamily="34" charset="-79"/>
              </a:rPr>
              <a:t>טז</a:t>
            </a:r>
            <a:r>
              <a:rPr lang="he-IL" dirty="0">
                <a:solidFill>
                  <a:srgbClr val="4A4A4A"/>
                </a:solidFill>
                <a:latin typeface="inherit"/>
                <a:cs typeface="frankruehl" panose="020E0503060101010101" pitchFamily="34" charset="-79"/>
              </a:rPr>
              <a:t>) </a:t>
            </a:r>
            <a:r>
              <a:rPr lang="he-IL" dirty="0">
                <a:solidFill>
                  <a:srgbClr val="4A4A4A"/>
                </a:solidFill>
                <a:latin typeface="Times New Roman" panose="02020603050405020304" pitchFamily="18" charset="0"/>
                <a:cs typeface="frankruehl" panose="020E0503060101010101" pitchFamily="34" charset="-79"/>
              </a:rPr>
              <a:t>וּלְאַבְרָם הֵיטִיב בַּעֲבוּרָהּ: </a:t>
            </a:r>
            <a:r>
              <a:rPr lang="he-IL" dirty="0" err="1">
                <a:solidFill>
                  <a:srgbClr val="4A4A4A"/>
                </a:solidFill>
                <a:latin typeface="Times New Roman" panose="02020603050405020304" pitchFamily="18" charset="0"/>
                <a:cs typeface="frankruehl" panose="020E0503060101010101" pitchFamily="34" charset="-79"/>
              </a:rPr>
              <a:t>וַיְהִי־לו</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צֹאן־וּבָקָר</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וַחֲמֹרִים</a:t>
            </a:r>
            <a:r>
              <a:rPr lang="he-IL" dirty="0">
                <a:solidFill>
                  <a:srgbClr val="4A4A4A"/>
                </a:solidFill>
                <a:latin typeface="Times New Roman" panose="02020603050405020304" pitchFamily="18" charset="0"/>
                <a:cs typeface="frankruehl" panose="020E0503060101010101" pitchFamily="34" charset="-79"/>
              </a:rPr>
              <a:t>, וַעֲבָדִים וּשְׁפָחֹת, </a:t>
            </a:r>
            <a:r>
              <a:rPr lang="he-IL" dirty="0" err="1">
                <a:solidFill>
                  <a:srgbClr val="4A4A4A"/>
                </a:solidFill>
                <a:latin typeface="Times New Roman" panose="02020603050405020304" pitchFamily="18" charset="0"/>
                <a:cs typeface="frankruehl" panose="020E0503060101010101" pitchFamily="34" charset="-79"/>
              </a:rPr>
              <a:t>וַאֲתֹנֹת</a:t>
            </a:r>
            <a:r>
              <a:rPr lang="he-IL" dirty="0">
                <a:solidFill>
                  <a:srgbClr val="4A4A4A"/>
                </a:solidFill>
                <a:latin typeface="Times New Roman" panose="02020603050405020304" pitchFamily="18" charset="0"/>
                <a:cs typeface="frankruehl" panose="020E0503060101010101" pitchFamily="34" charset="-79"/>
              </a:rPr>
              <a:t> וּגְמַלִּים׃</a:t>
            </a:r>
          </a:p>
          <a:p>
            <a:pPr algn="just" fontAlgn="base"/>
            <a:r>
              <a:rPr lang="he-IL" dirty="0">
                <a:solidFill>
                  <a:srgbClr val="4A4A4A"/>
                </a:solidFill>
                <a:latin typeface="inherit"/>
                <a:cs typeface="frankruehl" panose="020E0503060101010101" pitchFamily="34" charset="-79"/>
              </a:rPr>
              <a:t>(</a:t>
            </a:r>
            <a:r>
              <a:rPr lang="he-IL" dirty="0" err="1">
                <a:solidFill>
                  <a:srgbClr val="4A4A4A"/>
                </a:solidFill>
                <a:latin typeface="inherit"/>
                <a:cs typeface="frankruehl" panose="020E0503060101010101" pitchFamily="34" charset="-79"/>
              </a:rPr>
              <a:t>יז</a:t>
            </a:r>
            <a:r>
              <a:rPr lang="he-IL" dirty="0">
                <a:solidFill>
                  <a:srgbClr val="4A4A4A"/>
                </a:solidFill>
                <a:latin typeface="inherit"/>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וַיְנַגַּע</a:t>
            </a:r>
            <a:r>
              <a:rPr lang="he-IL" dirty="0">
                <a:solidFill>
                  <a:srgbClr val="4A4A4A"/>
                </a:solidFill>
                <a:latin typeface="Times New Roman" panose="02020603050405020304" pitchFamily="18" charset="0"/>
                <a:cs typeface="frankruehl" panose="020E0503060101010101" pitchFamily="34" charset="-79"/>
              </a:rPr>
              <a:t> ה' </a:t>
            </a:r>
            <a:r>
              <a:rPr lang="he-IL" dirty="0" err="1">
                <a:solidFill>
                  <a:srgbClr val="4A4A4A"/>
                </a:solidFill>
                <a:latin typeface="Times New Roman" panose="02020603050405020304" pitchFamily="18" charset="0"/>
                <a:cs typeface="frankruehl" panose="020E0503060101010101" pitchFamily="34" charset="-79"/>
              </a:rPr>
              <a:t>אֶת־פַּרְעֹה</a:t>
            </a:r>
            <a:r>
              <a:rPr lang="he-IL" dirty="0">
                <a:solidFill>
                  <a:srgbClr val="4A4A4A"/>
                </a:solidFill>
                <a:latin typeface="Times New Roman" panose="02020603050405020304" pitchFamily="18" charset="0"/>
                <a:cs typeface="frankruehl" panose="020E0503060101010101" pitchFamily="34" charset="-79"/>
              </a:rPr>
              <a:t> נְגָעִים גְּדֹלִים </a:t>
            </a:r>
            <a:r>
              <a:rPr lang="he-IL" dirty="0" err="1">
                <a:solidFill>
                  <a:srgbClr val="4A4A4A"/>
                </a:solidFill>
                <a:latin typeface="Times New Roman" panose="02020603050405020304" pitchFamily="18" charset="0"/>
                <a:cs typeface="frankruehl" panose="020E0503060101010101" pitchFamily="34" charset="-79"/>
              </a:rPr>
              <a:t>וְאֶת־בֵּיתו</a:t>
            </a:r>
            <a:r>
              <a:rPr lang="he-IL" dirty="0">
                <a:solidFill>
                  <a:srgbClr val="4A4A4A"/>
                </a:solidFill>
                <a:latin typeface="Times New Roman" panose="02020603050405020304" pitchFamily="18" charset="0"/>
                <a:cs typeface="frankruehl" panose="020E0503060101010101" pitchFamily="34" charset="-79"/>
              </a:rPr>
              <a:t>ֹ </a:t>
            </a:r>
            <a:r>
              <a:rPr lang="he-IL" dirty="0" err="1">
                <a:solidFill>
                  <a:srgbClr val="4A4A4A"/>
                </a:solidFill>
                <a:latin typeface="Times New Roman" panose="02020603050405020304" pitchFamily="18" charset="0"/>
                <a:cs typeface="frankruehl" panose="020E0503060101010101" pitchFamily="34" charset="-79"/>
              </a:rPr>
              <a:t>עַל־דְּבַר</a:t>
            </a:r>
            <a:r>
              <a:rPr lang="he-IL" dirty="0">
                <a:solidFill>
                  <a:srgbClr val="4A4A4A"/>
                </a:solidFill>
                <a:latin typeface="Times New Roman" panose="02020603050405020304" pitchFamily="18" charset="0"/>
                <a:cs typeface="frankruehl" panose="020E0503060101010101" pitchFamily="34" charset="-79"/>
              </a:rPr>
              <a:t> שָׂרַי אֵשֶׁת אַבְרָם׃</a:t>
            </a:r>
          </a:p>
          <a:p>
            <a:pPr algn="just" fontAlgn="base"/>
            <a:r>
              <a:rPr lang="he-IL" dirty="0">
                <a:solidFill>
                  <a:srgbClr val="4A4A4A"/>
                </a:solidFill>
                <a:latin typeface="inherit"/>
                <a:cs typeface="frankruehl" panose="020E0503060101010101" pitchFamily="34" charset="-79"/>
              </a:rPr>
              <a:t>(</a:t>
            </a:r>
            <a:r>
              <a:rPr lang="he-IL" dirty="0" err="1">
                <a:solidFill>
                  <a:srgbClr val="4A4A4A"/>
                </a:solidFill>
                <a:latin typeface="inherit"/>
                <a:cs typeface="frankruehl" panose="020E0503060101010101" pitchFamily="34" charset="-79"/>
              </a:rPr>
              <a:t>יח</a:t>
            </a:r>
            <a:r>
              <a:rPr lang="he-IL" dirty="0">
                <a:solidFill>
                  <a:srgbClr val="4A4A4A"/>
                </a:solidFill>
                <a:latin typeface="inherit"/>
                <a:cs typeface="frankruehl" panose="020E0503060101010101" pitchFamily="34" charset="-79"/>
              </a:rPr>
              <a:t>) </a:t>
            </a:r>
            <a:r>
              <a:rPr lang="he-IL" dirty="0">
                <a:solidFill>
                  <a:srgbClr val="4A4A4A"/>
                </a:solidFill>
                <a:latin typeface="Times New Roman" panose="02020603050405020304" pitchFamily="18" charset="0"/>
                <a:cs typeface="frankruehl" panose="020E0503060101010101" pitchFamily="34" charset="-79"/>
              </a:rPr>
              <a:t>וַיִּקְרָא פַרְעֹה לְאַבְרָם, וַיֹּאמֶר: מַה־זֹּאת עָשִׂיתָ לִּי ?! לָמָּה </a:t>
            </a:r>
            <a:r>
              <a:rPr lang="he-IL" dirty="0" err="1">
                <a:solidFill>
                  <a:srgbClr val="4A4A4A"/>
                </a:solidFill>
                <a:latin typeface="Times New Roman" panose="02020603050405020304" pitchFamily="18" charset="0"/>
                <a:cs typeface="frankruehl" panose="020E0503060101010101" pitchFamily="34" charset="-79"/>
              </a:rPr>
              <a:t>לֹא־הִגַּדְת</a:t>
            </a:r>
            <a:r>
              <a:rPr lang="he-IL" dirty="0">
                <a:solidFill>
                  <a:srgbClr val="4A4A4A"/>
                </a:solidFill>
                <a:latin typeface="Times New Roman" panose="02020603050405020304" pitchFamily="18" charset="0"/>
                <a:cs typeface="frankruehl" panose="020E0503060101010101" pitchFamily="34" charset="-79"/>
              </a:rPr>
              <a:t>ָּ לִּי כִּי אִשְׁתְּךָ הִוא ?!</a:t>
            </a:r>
            <a:endParaRPr lang="he-IL" dirty="0">
              <a:solidFill>
                <a:srgbClr val="4A4A4A"/>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a:t>
            </a:r>
            <a:r>
              <a:rPr lang="he-IL" dirty="0" err="1">
                <a:solidFill>
                  <a:srgbClr val="4A4A4A"/>
                </a:solidFill>
                <a:latin typeface="inherit"/>
                <a:cs typeface="frankruehl" panose="020E0503060101010101" pitchFamily="34" charset="-79"/>
              </a:rPr>
              <a:t>יט</a:t>
            </a:r>
            <a:r>
              <a:rPr lang="he-IL" dirty="0">
                <a:solidFill>
                  <a:srgbClr val="4A4A4A"/>
                </a:solidFill>
                <a:latin typeface="inherit"/>
                <a:cs typeface="frankruehl" panose="020E0503060101010101" pitchFamily="34" charset="-79"/>
              </a:rPr>
              <a:t>) </a:t>
            </a:r>
            <a:r>
              <a:rPr lang="he-IL" dirty="0">
                <a:solidFill>
                  <a:srgbClr val="4A4A4A"/>
                </a:solidFill>
                <a:latin typeface="Times New Roman" panose="02020603050405020304" pitchFamily="18" charset="0"/>
                <a:cs typeface="frankruehl" panose="020E0503060101010101" pitchFamily="34" charset="-79"/>
              </a:rPr>
              <a:t>לָמָה אָמַרְתָּ </a:t>
            </a:r>
            <a:r>
              <a:rPr lang="he-IL" dirty="0" err="1">
                <a:solidFill>
                  <a:srgbClr val="4A4A4A"/>
                </a:solidFill>
                <a:latin typeface="Times New Roman" panose="02020603050405020304" pitchFamily="18" charset="0"/>
                <a:cs typeface="frankruehl" panose="020E0503060101010101" pitchFamily="34" charset="-79"/>
              </a:rPr>
              <a:t>אֲחֹתִי</a:t>
            </a:r>
            <a:r>
              <a:rPr lang="he-IL" dirty="0">
                <a:solidFill>
                  <a:srgbClr val="4A4A4A"/>
                </a:solidFill>
                <a:latin typeface="Times New Roman" panose="02020603050405020304" pitchFamily="18" charset="0"/>
                <a:cs typeface="frankruehl" panose="020E0503060101010101" pitchFamily="34" charset="-79"/>
              </a:rPr>
              <a:t> הִוא ?! וָאֶקַּח אֹתָהּ לִי לְאִשָּׁה, וְעַתָּה הִנֵּה אִשְׁתְּךָ קַח וָלֵךְ</a:t>
            </a:r>
            <a:endParaRPr lang="he-IL" dirty="0">
              <a:solidFill>
                <a:srgbClr val="4A4A4A"/>
              </a:solidFill>
              <a:latin typeface="inherit"/>
              <a:cs typeface="frankruehl" panose="020E0503060101010101" pitchFamily="34" charset="-79"/>
            </a:endParaRPr>
          </a:p>
          <a:p>
            <a:pPr algn="just" fontAlgn="base"/>
            <a:r>
              <a:rPr lang="he-IL" dirty="0">
                <a:solidFill>
                  <a:srgbClr val="4A4A4A"/>
                </a:solidFill>
                <a:latin typeface="inherit"/>
                <a:cs typeface="frankruehl" panose="020E0503060101010101" pitchFamily="34" charset="-79"/>
              </a:rPr>
              <a:t>(כ) </a:t>
            </a:r>
            <a:r>
              <a:rPr lang="he-IL" dirty="0">
                <a:solidFill>
                  <a:srgbClr val="4A4A4A"/>
                </a:solidFill>
                <a:latin typeface="Times New Roman" panose="02020603050405020304" pitchFamily="18" charset="0"/>
                <a:cs typeface="frankruehl" panose="020E0503060101010101" pitchFamily="34" charset="-79"/>
              </a:rPr>
              <a:t>וַיְצַו עָלָיו פַּרְעֹה אֲנָשִׁים וַיְשַׁלְּחוּ אֹתוֹ </a:t>
            </a:r>
            <a:r>
              <a:rPr lang="he-IL" dirty="0" err="1">
                <a:solidFill>
                  <a:srgbClr val="4A4A4A"/>
                </a:solidFill>
                <a:latin typeface="Times New Roman" panose="02020603050405020304" pitchFamily="18" charset="0"/>
                <a:cs typeface="frankruehl" panose="020E0503060101010101" pitchFamily="34" charset="-79"/>
              </a:rPr>
              <a:t>וְאֶת־אִשְׁתּו</a:t>
            </a:r>
            <a:r>
              <a:rPr lang="he-IL" dirty="0">
                <a:solidFill>
                  <a:srgbClr val="4A4A4A"/>
                </a:solidFill>
                <a:latin typeface="Times New Roman" panose="02020603050405020304" pitchFamily="18" charset="0"/>
                <a:cs typeface="frankruehl" panose="020E0503060101010101" pitchFamily="34" charset="-79"/>
              </a:rPr>
              <a:t>ֹ</a:t>
            </a:r>
            <a:endParaRPr lang="he-IL" b="0" i="0" dirty="0">
              <a:solidFill>
                <a:srgbClr val="4A4A4A"/>
              </a:solidFill>
              <a:effectLst/>
              <a:latin typeface="Times New Roman" panose="02020603050405020304" pitchFamily="18" charset="0"/>
              <a:cs typeface="frankruehl" panose="020E0503060101010101" pitchFamily="34" charset="-79"/>
            </a:endParaRPr>
          </a:p>
        </p:txBody>
      </p:sp>
    </p:spTree>
    <p:extLst>
      <p:ext uri="{BB962C8B-B14F-4D97-AF65-F5344CB8AC3E}">
        <p14:creationId xmlns:p14="http://schemas.microsoft.com/office/powerpoint/2010/main" val="2542151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384902" y="3996526"/>
            <a:ext cx="705594" cy="523220"/>
          </a:xfrm>
          <a:prstGeom prst="rect">
            <a:avLst/>
          </a:prstGeom>
          <a:noFill/>
          <a:ln w="76200">
            <a:noFill/>
          </a:ln>
        </p:spPr>
        <p:txBody>
          <a:bodyPr wrap="square" rtlCol="1">
            <a:spAutoFit/>
          </a:bodyPr>
          <a:lstStyle/>
          <a:p>
            <a:pPr algn="ctr"/>
            <a:r>
              <a:rPr lang="he-IL" sz="2800" dirty="0">
                <a:solidFill>
                  <a:srgbClr val="FF0000"/>
                </a:solidFill>
                <a:latin typeface="Guttman Adii" panose="02010401010101010101" pitchFamily="2" charset="-79"/>
                <a:cs typeface="Guttman Adii" panose="02010401010101010101" pitchFamily="2" charset="-79"/>
              </a:rPr>
              <a:t>75</a:t>
            </a:r>
            <a:endParaRPr lang="he-IL" sz="1200" dirty="0">
              <a:solidFill>
                <a:srgbClr val="FF0000"/>
              </a:solidFill>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437736" y="1603044"/>
            <a:ext cx="9316528" cy="830997"/>
          </a:xfrm>
          <a:prstGeom prst="rect">
            <a:avLst/>
          </a:prstGeom>
          <a:noFill/>
          <a:ln w="76200">
            <a:noFill/>
          </a:ln>
        </p:spPr>
        <p:txBody>
          <a:bodyPr wrap="square" rtlCol="1">
            <a:spAutoFit/>
          </a:bodyPr>
          <a:lstStyle/>
          <a:p>
            <a:pPr algn="ctr"/>
            <a:r>
              <a:rPr lang="he-IL" sz="4800" b="1" dirty="0" err="1">
                <a:latin typeface="Guttman Adii" panose="02010401010101010101" pitchFamily="2" charset="-79"/>
                <a:cs typeface="Guttman Adii" panose="02010401010101010101" pitchFamily="2" charset="-79"/>
              </a:rPr>
              <a:t>ארועים</a:t>
            </a:r>
            <a:r>
              <a:rPr lang="he-IL" sz="4800" b="1" dirty="0">
                <a:latin typeface="Guttman Adii" panose="02010401010101010101" pitchFamily="2" charset="-79"/>
                <a:cs typeface="Guttman Adii" panose="02010401010101010101" pitchFamily="2" charset="-79"/>
              </a:rPr>
              <a:t>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697151" cy="830997"/>
          </a:xfrm>
          <a:prstGeom prst="rect">
            <a:avLst/>
          </a:prstGeom>
          <a:solidFill>
            <a:srgbClr val="FFFF00"/>
          </a:solidFill>
          <a:ln w="76200">
            <a:noFill/>
          </a:ln>
        </p:spPr>
        <p:txBody>
          <a:bodyPr wrap="square" rtlCol="1">
            <a:spAutoFit/>
          </a:bodyPr>
          <a:lstStyle/>
          <a:p>
            <a:pPr algn="ctr"/>
            <a:r>
              <a:rPr lang="he-IL" sz="1200" dirty="0">
                <a:solidFill>
                  <a:srgbClr val="FF0000"/>
                </a:solidFill>
                <a:latin typeface="Guttman Adii" panose="02010401010101010101" pitchFamily="2" charset="-79"/>
                <a:cs typeface="Guttman Adii" panose="02010401010101010101" pitchFamily="2" charset="-79"/>
              </a:rPr>
              <a:t>הירידה למצרים</a:t>
            </a:r>
          </a:p>
          <a:p>
            <a:pPr algn="ctr"/>
            <a:r>
              <a:rPr lang="he-IL" sz="1200" dirty="0">
                <a:solidFill>
                  <a:srgbClr val="FF0000"/>
                </a:solidFill>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159316" y="4633807"/>
            <a:ext cx="931180" cy="830997"/>
          </a:xfrm>
          <a:prstGeom prst="rect">
            <a:avLst/>
          </a:prstGeom>
          <a:solidFill>
            <a:srgbClr val="FFFF00"/>
          </a:solidFill>
          <a:ln w="76200">
            <a:noFill/>
          </a:ln>
        </p:spPr>
        <p:txBody>
          <a:bodyPr wrap="square" rtlCol="1">
            <a:spAutoFit/>
          </a:bodyPr>
          <a:lstStyle/>
          <a:p>
            <a:pPr algn="ctr"/>
            <a:r>
              <a:rPr lang="he-IL" sz="1600" dirty="0">
                <a:solidFill>
                  <a:srgbClr val="FF0000"/>
                </a:solidFill>
                <a:latin typeface="Guttman Adii" panose="02010401010101010101" pitchFamily="2" charset="-79"/>
                <a:cs typeface="Guttman Adii" panose="02010401010101010101" pitchFamily="2" charset="-79"/>
              </a:rPr>
              <a:t>יציאה </a:t>
            </a:r>
          </a:p>
          <a:p>
            <a:pPr algn="ctr"/>
            <a:r>
              <a:rPr lang="he-IL" sz="1600" dirty="0">
                <a:solidFill>
                  <a:srgbClr val="FF0000"/>
                </a:solidFill>
                <a:latin typeface="Guttman Adii" panose="02010401010101010101" pitchFamily="2" charset="-79"/>
                <a:cs typeface="Guttman Adii" panose="02010401010101010101" pitchFamily="2" charset="-79"/>
              </a:rPr>
              <a:t>מחרן</a:t>
            </a:r>
          </a:p>
          <a:p>
            <a:pPr algn="ctr"/>
            <a:r>
              <a:rPr lang="he-IL" sz="1600" dirty="0">
                <a:solidFill>
                  <a:srgbClr val="FF0000"/>
                </a:solidFill>
                <a:latin typeface="Guttman Adii" panose="02010401010101010101" pitchFamily="2" charset="-79"/>
                <a:cs typeface="Guttman Adii" panose="02010401010101010101" pitchFamily="2" charset="-79"/>
              </a:rPr>
              <a:t>לכנען</a:t>
            </a:r>
          </a:p>
        </p:txBody>
      </p:sp>
      <p:sp>
        <p:nvSpPr>
          <p:cNvPr id="41" name="TextBox 40">
            <a:extLst>
              <a:ext uri="{FF2B5EF4-FFF2-40B4-BE49-F238E27FC236}">
                <a16:creationId xmlns:a16="http://schemas.microsoft.com/office/drawing/2014/main" id="{504907F4-DFAF-4710-8E37-F7B830E336E0}"/>
              </a:ext>
            </a:extLst>
          </p:cNvPr>
          <p:cNvSpPr txBox="1"/>
          <p:nvPr/>
        </p:nvSpPr>
        <p:spPr>
          <a:xfrm>
            <a:off x="8392284" y="6021408"/>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2" name="Picture 4" descr="×ª××× × ×§×©××¨×">
            <a:extLst>
              <a:ext uri="{FF2B5EF4-FFF2-40B4-BE49-F238E27FC236}">
                <a16:creationId xmlns:a16="http://schemas.microsoft.com/office/drawing/2014/main" id="{96CC48C5-CCDE-4182-8CAC-D06198E17F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647053" y="239209"/>
            <a:ext cx="3616986" cy="1224173"/>
          </a:xfrm>
          <a:prstGeom prst="rect">
            <a:avLst/>
          </a:prstGeom>
          <a:noFill/>
          <a:extLst>
            <a:ext uri="{909E8E84-426E-40DD-AFC4-6F175D3DCCD1}">
              <a14:hiddenFill xmlns:a14="http://schemas.microsoft.com/office/drawing/2010/main">
                <a:solidFill>
                  <a:srgbClr val="FFFFFF"/>
                </a:solidFill>
              </a14:hiddenFill>
            </a:ext>
          </a:extLst>
        </p:spPr>
      </p:pic>
      <p:sp>
        <p:nvSpPr>
          <p:cNvPr id="50" name="מלבן 49">
            <a:extLst>
              <a:ext uri="{FF2B5EF4-FFF2-40B4-BE49-F238E27FC236}">
                <a16:creationId xmlns:a16="http://schemas.microsoft.com/office/drawing/2014/main" id="{6A89DBFB-C9FE-4D47-B174-FE58D81E51D6}"/>
              </a:ext>
            </a:extLst>
          </p:cNvPr>
          <p:cNvSpPr/>
          <p:nvPr/>
        </p:nvSpPr>
        <p:spPr>
          <a:xfrm>
            <a:off x="6775247" y="518536"/>
            <a:ext cx="1087157"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יב</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53" name="מלבן 52">
            <a:extLst>
              <a:ext uri="{FF2B5EF4-FFF2-40B4-BE49-F238E27FC236}">
                <a16:creationId xmlns:a16="http://schemas.microsoft.com/office/drawing/2014/main" id="{6963B675-A66B-4CE8-B185-47092D14FDF5}"/>
              </a:ext>
            </a:extLst>
          </p:cNvPr>
          <p:cNvSpPr/>
          <p:nvPr/>
        </p:nvSpPr>
        <p:spPr>
          <a:xfrm>
            <a:off x="4924072" y="272314"/>
            <a:ext cx="1574157" cy="984885"/>
          </a:xfrm>
          <a:prstGeom prst="rect">
            <a:avLst/>
          </a:prstGeom>
        </p:spPr>
        <p:txBody>
          <a:bodyPr wrap="square">
            <a:spAutoFit/>
          </a:bodyPr>
          <a:lstStyle/>
          <a:p>
            <a:r>
              <a:rPr lang="he-IL" sz="2400" dirty="0">
                <a:solidFill>
                  <a:schemeClr val="bg1"/>
                </a:solidFill>
                <a:latin typeface="Guttman Adii" panose="02010401010101010101" pitchFamily="2" charset="-79"/>
                <a:cs typeface="Guttman Adii" panose="02010401010101010101" pitchFamily="2" charset="-79"/>
              </a:rPr>
              <a:t> </a:t>
            </a:r>
            <a:r>
              <a:rPr lang="he-IL" sz="1600" dirty="0">
                <a:solidFill>
                  <a:schemeClr val="bg1"/>
                </a:solidFill>
                <a:latin typeface="Guttman Adii" panose="02010401010101010101" pitchFamily="2" charset="-79"/>
                <a:cs typeface="Guttman Adii" panose="02010401010101010101" pitchFamily="2" charset="-79"/>
              </a:rPr>
              <a:t> מחרן לכנען</a:t>
            </a:r>
          </a:p>
          <a:p>
            <a:r>
              <a:rPr lang="he-IL" sz="1600" dirty="0">
                <a:solidFill>
                  <a:schemeClr val="bg1"/>
                </a:solidFill>
                <a:latin typeface="Guttman Adii" panose="02010401010101010101" pitchFamily="2" charset="-79"/>
                <a:cs typeface="Guttman Adii" panose="02010401010101010101" pitchFamily="2" charset="-79"/>
              </a:rPr>
              <a:t>והסתובבות בארץ</a:t>
            </a:r>
          </a:p>
          <a:p>
            <a:r>
              <a:rPr lang="he-IL" sz="1600" dirty="0">
                <a:solidFill>
                  <a:schemeClr val="bg1"/>
                </a:solidFill>
                <a:latin typeface="Guttman Adii" panose="02010401010101010101" pitchFamily="2" charset="-79"/>
                <a:cs typeface="Guttman Adii" panose="02010401010101010101" pitchFamily="2" charset="-79"/>
              </a:rPr>
              <a:t>הירידה למצרים</a:t>
            </a:r>
            <a:endParaRPr lang="he-IL" dirty="0">
              <a:solidFill>
                <a:schemeClr val="bg1"/>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1241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wipe(down)">
                                      <p:cBhvr>
                                        <p:cTn id="132" dur="2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4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a:extLst>
              <a:ext uri="{FF2B5EF4-FFF2-40B4-BE49-F238E27FC236}">
                <a16:creationId xmlns:a16="http://schemas.microsoft.com/office/drawing/2014/main" id="{97438BF0-2084-46C3-A034-C43F7CF421F9}"/>
              </a:ext>
            </a:extLst>
          </p:cNvPr>
          <p:cNvGraphicFramePr>
            <a:graphicFrameLocks noGrp="1"/>
          </p:cNvGraphicFramePr>
          <p:nvPr>
            <p:extLst>
              <p:ext uri="{D42A27DB-BD31-4B8C-83A1-F6EECF244321}">
                <p14:modId xmlns:p14="http://schemas.microsoft.com/office/powerpoint/2010/main" val="2926866056"/>
              </p:ext>
            </p:extLst>
          </p:nvPr>
        </p:nvGraphicFramePr>
        <p:xfrm>
          <a:off x="829703" y="2245489"/>
          <a:ext cx="10810754" cy="3466869"/>
        </p:xfrm>
        <a:graphic>
          <a:graphicData uri="http://schemas.openxmlformats.org/drawingml/2006/table">
            <a:tbl>
              <a:tblPr firstRow="1" firstCol="1" bandRow="1">
                <a:tableStyleId>{5C22544A-7EE6-4342-B048-85BDC9FD1C3A}</a:tableStyleId>
              </a:tblPr>
              <a:tblGrid>
                <a:gridCol w="4085863">
                  <a:extLst>
                    <a:ext uri="{9D8B030D-6E8A-4147-A177-3AD203B41FA5}">
                      <a16:colId xmlns:a16="http://schemas.microsoft.com/office/drawing/2014/main" val="1159201601"/>
                    </a:ext>
                  </a:extLst>
                </a:gridCol>
                <a:gridCol w="4762726">
                  <a:extLst>
                    <a:ext uri="{9D8B030D-6E8A-4147-A177-3AD203B41FA5}">
                      <a16:colId xmlns:a16="http://schemas.microsoft.com/office/drawing/2014/main" val="3979357515"/>
                    </a:ext>
                  </a:extLst>
                </a:gridCol>
                <a:gridCol w="1962165">
                  <a:extLst>
                    <a:ext uri="{9D8B030D-6E8A-4147-A177-3AD203B41FA5}">
                      <a16:colId xmlns:a16="http://schemas.microsoft.com/office/drawing/2014/main" val="4004059722"/>
                    </a:ext>
                  </a:extLst>
                </a:gridCol>
              </a:tblGrid>
              <a:tr h="378383">
                <a:tc>
                  <a:txBody>
                    <a:bodyPr/>
                    <a:lstStyle/>
                    <a:p>
                      <a:pPr algn="ctr" rtl="0">
                        <a:spcAft>
                          <a:spcPts val="0"/>
                        </a:spcAft>
                      </a:pPr>
                      <a:r>
                        <a:rPr lang="he-IL" sz="2800" cap="all" dirty="0">
                          <a:solidFill>
                            <a:srgbClr val="FF0000"/>
                          </a:solidFill>
                          <a:effectLst/>
                          <a:latin typeface="Guttman Adii" panose="02010401010101010101" pitchFamily="2" charset="-79"/>
                          <a:cs typeface="Guttman Adii" panose="02010401010101010101" pitchFamily="2" charset="-79"/>
                        </a:rPr>
                        <a:t>מה שאירע לבניו, </a:t>
                      </a:r>
                    </a:p>
                    <a:p>
                      <a:pPr algn="ctr" rtl="0">
                        <a:spcAft>
                          <a:spcPts val="0"/>
                        </a:spcAft>
                      </a:pPr>
                      <a:r>
                        <a:rPr lang="he-IL" sz="2800" cap="all" dirty="0">
                          <a:solidFill>
                            <a:srgbClr val="FF0000"/>
                          </a:solidFill>
                          <a:effectLst/>
                          <a:latin typeface="Guttman Adii" panose="02010401010101010101" pitchFamily="2" charset="-79"/>
                          <a:cs typeface="Guttman Adii" panose="02010401010101010101" pitchFamily="2" charset="-79"/>
                        </a:rPr>
                        <a:t>בני יעקב במצרים</a:t>
                      </a:r>
                      <a:endParaRPr lang="en-US" sz="3200" dirty="0">
                        <a:solidFill>
                          <a:srgbClr val="FF0000"/>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800" cap="all" dirty="0">
                          <a:solidFill>
                            <a:srgbClr val="FF0000"/>
                          </a:solidFill>
                          <a:effectLst/>
                          <a:latin typeface="Guttman Adii" panose="02010401010101010101" pitchFamily="2" charset="-79"/>
                          <a:cs typeface="Guttman Adii" panose="02010401010101010101" pitchFamily="2" charset="-79"/>
                        </a:rPr>
                        <a:t>מה שאירע לאברהם </a:t>
                      </a:r>
                    </a:p>
                    <a:p>
                      <a:pPr algn="ctr" rtl="0">
                        <a:spcAft>
                          <a:spcPts val="0"/>
                        </a:spcAft>
                      </a:pPr>
                      <a:r>
                        <a:rPr lang="he-IL" sz="2800" cap="all" dirty="0">
                          <a:solidFill>
                            <a:srgbClr val="FF0000"/>
                          </a:solidFill>
                          <a:effectLst/>
                          <a:latin typeface="Guttman Adii" panose="02010401010101010101" pitchFamily="2" charset="-79"/>
                          <a:cs typeface="Guttman Adii" panose="02010401010101010101" pitchFamily="2" charset="-79"/>
                        </a:rPr>
                        <a:t>בירידתו למצרים</a:t>
                      </a:r>
                      <a:endParaRPr lang="en-US" sz="3200" dirty="0">
                        <a:solidFill>
                          <a:srgbClr val="FF0000"/>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en-US" sz="1100" cap="all" dirty="0">
                          <a:effectLst/>
                          <a:cs typeface="Guttman Adii" panose="02010401010101010101" pitchFamily="2" charset="-79"/>
                        </a:rPr>
                        <a:t> </a:t>
                      </a:r>
                      <a:endParaRPr lang="en-US" sz="1200" dirty="0">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27084"/>
                  </a:ext>
                </a:extLst>
              </a:tr>
              <a:tr h="378383">
                <a:tc>
                  <a:txBody>
                    <a:bodyPr/>
                    <a:lstStyle/>
                    <a:p>
                      <a:pPr algn="ctr" rtl="0">
                        <a:spcAft>
                          <a:spcPts val="0"/>
                        </a:spcAft>
                      </a:pPr>
                      <a:r>
                        <a:rPr lang="he-IL" sz="2400">
                          <a:solidFill>
                            <a:schemeClr val="tx1"/>
                          </a:solidFill>
                          <a:effectLst/>
                          <a:latin typeface="Guttman Adii" panose="02010401010101010101" pitchFamily="2" charset="-79"/>
                          <a:cs typeface="Guttman Adii" panose="02010401010101010101" pitchFamily="2" charset="-79"/>
                        </a:rPr>
                        <a:t>רעב בארץ כנען</a:t>
                      </a:r>
                      <a:endParaRPr lang="en-US" sz="400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a:solidFill>
                            <a:schemeClr val="tx1"/>
                          </a:solidFill>
                          <a:effectLst/>
                          <a:latin typeface="Guttman Adii" panose="02010401010101010101" pitchFamily="2" charset="-79"/>
                          <a:cs typeface="Guttman Adii" panose="02010401010101010101" pitchFamily="2" charset="-79"/>
                        </a:rPr>
                        <a:t>רעב בארץ כנען</a:t>
                      </a:r>
                      <a:endParaRPr lang="en-US" sz="4000" b="1">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dirty="0">
                          <a:solidFill>
                            <a:srgbClr val="FF0000"/>
                          </a:solidFill>
                          <a:effectLst/>
                          <a:latin typeface="Guttman Adii" panose="02010401010101010101" pitchFamily="2" charset="-79"/>
                          <a:cs typeface="Guttman Adii" panose="02010401010101010101" pitchFamily="2" charset="-79"/>
                        </a:rPr>
                        <a:t>סיבת הירידה</a:t>
                      </a:r>
                      <a:endParaRPr lang="en-US" sz="2800" b="1" dirty="0">
                        <a:solidFill>
                          <a:srgbClr val="FF0000"/>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283861"/>
                  </a:ext>
                </a:extLst>
              </a:tr>
              <a:tr h="378383">
                <a:tc>
                  <a:txBody>
                    <a:bodyPr/>
                    <a:lstStyle/>
                    <a:p>
                      <a:pPr algn="ctr" rtl="0">
                        <a:spcAft>
                          <a:spcPts val="0"/>
                        </a:spcAft>
                      </a:pPr>
                      <a:r>
                        <a:rPr lang="he-IL" sz="2400" dirty="0">
                          <a:solidFill>
                            <a:schemeClr val="tx1"/>
                          </a:solidFill>
                          <a:effectLst/>
                          <a:latin typeface="Guttman Adii" panose="02010401010101010101" pitchFamily="2" charset="-79"/>
                          <a:cs typeface="Guttman Adii" panose="02010401010101010101" pitchFamily="2" charset="-79"/>
                        </a:rPr>
                        <a:t>לקיחת הבנות ("וכל הבת תחיון")</a:t>
                      </a:r>
                      <a:endParaRPr lang="en-US" sz="4000" dirty="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a:solidFill>
                            <a:schemeClr val="tx1"/>
                          </a:solidFill>
                          <a:effectLst/>
                          <a:latin typeface="Guttman Adii" panose="02010401010101010101" pitchFamily="2" charset="-79"/>
                          <a:cs typeface="Guttman Adii" panose="02010401010101010101" pitchFamily="2" charset="-79"/>
                        </a:rPr>
                        <a:t>שרי</a:t>
                      </a:r>
                      <a:endParaRPr lang="en-US" sz="4000" b="1">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dirty="0">
                          <a:solidFill>
                            <a:srgbClr val="FF0000"/>
                          </a:solidFill>
                          <a:effectLst/>
                          <a:latin typeface="Guttman Adii" panose="02010401010101010101" pitchFamily="2" charset="-79"/>
                          <a:cs typeface="Guttman Adii" panose="02010401010101010101" pitchFamily="2" charset="-79"/>
                        </a:rPr>
                        <a:t>לקיחת הנשים</a:t>
                      </a:r>
                      <a:endParaRPr lang="en-US" sz="2800" b="1" dirty="0">
                        <a:solidFill>
                          <a:srgbClr val="FF0000"/>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966556"/>
                  </a:ext>
                </a:extLst>
              </a:tr>
              <a:tr h="378383">
                <a:tc>
                  <a:txBody>
                    <a:bodyPr/>
                    <a:lstStyle/>
                    <a:p>
                      <a:pPr algn="ctr" rtl="0">
                        <a:spcAft>
                          <a:spcPts val="0"/>
                        </a:spcAft>
                      </a:pPr>
                      <a:r>
                        <a:rPr lang="he-IL" sz="2400" dirty="0">
                          <a:solidFill>
                            <a:schemeClr val="tx1"/>
                          </a:solidFill>
                          <a:effectLst/>
                          <a:latin typeface="Guttman Adii" panose="02010401010101010101" pitchFamily="2" charset="-79"/>
                          <a:cs typeface="Guttman Adii" panose="02010401010101010101" pitchFamily="2" charset="-79"/>
                        </a:rPr>
                        <a:t>נגעים גדולים - מכות מצרים</a:t>
                      </a:r>
                      <a:endParaRPr lang="en-US" sz="4000" dirty="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dirty="0">
                          <a:solidFill>
                            <a:schemeClr val="tx1"/>
                          </a:solidFill>
                          <a:effectLst/>
                          <a:latin typeface="Guttman Adii" panose="02010401010101010101" pitchFamily="2" charset="-79"/>
                          <a:cs typeface="Guttman Adii" panose="02010401010101010101" pitchFamily="2" charset="-79"/>
                        </a:rPr>
                        <a:t>ה' עשה נגעים גדולים בפרעה ובביתו</a:t>
                      </a:r>
                      <a:endParaRPr lang="en-US" sz="4000" b="1" dirty="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dirty="0">
                          <a:solidFill>
                            <a:srgbClr val="FF0000"/>
                          </a:solidFill>
                          <a:effectLst/>
                          <a:latin typeface="Guttman Adii" panose="02010401010101010101" pitchFamily="2" charset="-79"/>
                          <a:cs typeface="Guttman Adii" panose="02010401010101010101" pitchFamily="2" charset="-79"/>
                        </a:rPr>
                        <a:t>עונש המצרים</a:t>
                      </a:r>
                      <a:endParaRPr lang="en-US" sz="2800" b="1" dirty="0">
                        <a:solidFill>
                          <a:srgbClr val="FF0000"/>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5841"/>
                  </a:ext>
                </a:extLst>
              </a:tr>
              <a:tr h="0">
                <a:tc>
                  <a:txBody>
                    <a:bodyPr/>
                    <a:lstStyle/>
                    <a:p>
                      <a:pPr algn="ctr" rtl="0">
                        <a:spcAft>
                          <a:spcPts val="0"/>
                        </a:spcAft>
                      </a:pPr>
                      <a:r>
                        <a:rPr lang="he-IL" sz="2400" dirty="0">
                          <a:solidFill>
                            <a:schemeClr val="tx1"/>
                          </a:solidFill>
                          <a:effectLst/>
                          <a:latin typeface="Guttman Adii" panose="02010401010101010101" pitchFamily="2" charset="-79"/>
                          <a:cs typeface="Guttman Adii" panose="02010401010101010101" pitchFamily="2" charset="-79"/>
                        </a:rPr>
                        <a:t>כלי כסף, כלי זהב,</a:t>
                      </a:r>
                    </a:p>
                    <a:p>
                      <a:pPr algn="ctr" rtl="0">
                        <a:spcAft>
                          <a:spcPts val="0"/>
                        </a:spcAft>
                      </a:pPr>
                      <a:r>
                        <a:rPr lang="he-IL" sz="2400" dirty="0">
                          <a:solidFill>
                            <a:schemeClr val="tx1"/>
                          </a:solidFill>
                          <a:effectLst/>
                          <a:latin typeface="Guttman Adii" panose="02010401010101010101" pitchFamily="2" charset="-79"/>
                          <a:cs typeface="Guttman Adii" panose="02010401010101010101" pitchFamily="2" charset="-79"/>
                        </a:rPr>
                        <a:t>שמלות</a:t>
                      </a:r>
                      <a:endParaRPr lang="en-US" sz="4000" dirty="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dirty="0">
                          <a:solidFill>
                            <a:schemeClr val="tx1"/>
                          </a:solidFill>
                          <a:effectLst/>
                          <a:latin typeface="Guttman Adii" panose="02010401010101010101" pitchFamily="2" charset="-79"/>
                          <a:cs typeface="Guttman Adii" panose="02010401010101010101" pitchFamily="2" charset="-79"/>
                        </a:rPr>
                        <a:t>צֹאן וּבָקָר </a:t>
                      </a:r>
                      <a:r>
                        <a:rPr lang="he-IL" sz="2400" b="1" dirty="0" err="1">
                          <a:solidFill>
                            <a:schemeClr val="tx1"/>
                          </a:solidFill>
                          <a:effectLst/>
                          <a:latin typeface="Guttman Adii" panose="02010401010101010101" pitchFamily="2" charset="-79"/>
                          <a:cs typeface="Guttman Adii" panose="02010401010101010101" pitchFamily="2" charset="-79"/>
                        </a:rPr>
                        <a:t>וַחֲמֹרִים</a:t>
                      </a:r>
                      <a:r>
                        <a:rPr lang="he-IL" sz="2400" b="1" dirty="0">
                          <a:solidFill>
                            <a:schemeClr val="tx1"/>
                          </a:solidFill>
                          <a:effectLst/>
                          <a:latin typeface="Guttman Adii" panose="02010401010101010101" pitchFamily="2" charset="-79"/>
                          <a:cs typeface="Guttman Adii" panose="02010401010101010101" pitchFamily="2" charset="-79"/>
                        </a:rPr>
                        <a:t> וַעֲבָדִים וּשְׁפָחֹת </a:t>
                      </a:r>
                      <a:r>
                        <a:rPr lang="he-IL" sz="2400" b="1" dirty="0" err="1">
                          <a:solidFill>
                            <a:schemeClr val="tx1"/>
                          </a:solidFill>
                          <a:effectLst/>
                          <a:latin typeface="Guttman Adii" panose="02010401010101010101" pitchFamily="2" charset="-79"/>
                          <a:cs typeface="Guttman Adii" panose="02010401010101010101" pitchFamily="2" charset="-79"/>
                        </a:rPr>
                        <a:t>וַאֲתֹנֹת</a:t>
                      </a:r>
                      <a:r>
                        <a:rPr lang="he-IL" sz="2400" b="1" dirty="0">
                          <a:solidFill>
                            <a:schemeClr val="tx1"/>
                          </a:solidFill>
                          <a:effectLst/>
                          <a:latin typeface="Guttman Adii" panose="02010401010101010101" pitchFamily="2" charset="-79"/>
                          <a:cs typeface="Guttman Adii" panose="02010401010101010101" pitchFamily="2" charset="-79"/>
                        </a:rPr>
                        <a:t> וּגְמַלִּים.</a:t>
                      </a:r>
                      <a:endParaRPr lang="en-US" sz="4000" b="1" dirty="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endParaRPr lang="en-US" sz="1100" b="1" dirty="0">
                        <a:solidFill>
                          <a:srgbClr val="FF0000"/>
                        </a:solidFill>
                        <a:effectLst/>
                        <a:latin typeface="Guttman Adii" panose="02010401010101010101" pitchFamily="2" charset="-79"/>
                        <a:cs typeface="Guttman Adii" panose="02010401010101010101" pitchFamily="2" charset="-79"/>
                      </a:endParaRPr>
                    </a:p>
                    <a:p>
                      <a:pPr algn="ctr" rtl="0">
                        <a:spcAft>
                          <a:spcPts val="0"/>
                        </a:spcAft>
                      </a:pPr>
                      <a:r>
                        <a:rPr lang="he-IL" sz="2400" b="1" dirty="0">
                          <a:solidFill>
                            <a:srgbClr val="FF0000"/>
                          </a:solidFill>
                          <a:effectLst/>
                          <a:latin typeface="Guttman Adii" panose="02010401010101010101" pitchFamily="2" charset="-79"/>
                          <a:cs typeface="Guttman Adii" panose="02010401010101010101" pitchFamily="2" charset="-79"/>
                        </a:rPr>
                        <a:t>המתנות</a:t>
                      </a:r>
                    </a:p>
                    <a:p>
                      <a:pPr algn="ctr" rtl="0">
                        <a:spcAft>
                          <a:spcPts val="0"/>
                        </a:spcAft>
                      </a:pPr>
                      <a:endParaRPr lang="en-US" sz="1400" b="1" dirty="0">
                        <a:solidFill>
                          <a:srgbClr val="FF0000"/>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588909"/>
                  </a:ext>
                </a:extLst>
              </a:tr>
              <a:tr h="378383">
                <a:tc>
                  <a:txBody>
                    <a:bodyPr/>
                    <a:lstStyle/>
                    <a:p>
                      <a:pPr algn="ctr" rtl="0">
                        <a:spcAft>
                          <a:spcPts val="0"/>
                        </a:spcAft>
                      </a:pPr>
                      <a:r>
                        <a:rPr lang="he-IL" sz="2400" dirty="0">
                          <a:solidFill>
                            <a:schemeClr val="tx1"/>
                          </a:solidFill>
                          <a:effectLst/>
                          <a:latin typeface="Guttman Adii" panose="02010401010101010101" pitchFamily="2" charset="-79"/>
                          <a:cs typeface="Guttman Adii" panose="02010401010101010101" pitchFamily="2" charset="-79"/>
                        </a:rPr>
                        <a:t>המצרים מגרשים </a:t>
                      </a:r>
                    </a:p>
                    <a:p>
                      <a:pPr algn="ctr" rtl="0">
                        <a:spcAft>
                          <a:spcPts val="0"/>
                        </a:spcAft>
                      </a:pPr>
                      <a:r>
                        <a:rPr lang="he-IL" sz="2400" dirty="0">
                          <a:solidFill>
                            <a:schemeClr val="tx1"/>
                          </a:solidFill>
                          <a:effectLst/>
                          <a:latin typeface="Guttman Adii" panose="02010401010101010101" pitchFamily="2" charset="-79"/>
                          <a:cs typeface="Guttman Adii" panose="02010401010101010101" pitchFamily="2" charset="-79"/>
                        </a:rPr>
                        <a:t>את ישראל</a:t>
                      </a:r>
                      <a:endParaRPr lang="en-US" sz="4000" dirty="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dirty="0">
                          <a:solidFill>
                            <a:schemeClr val="tx1"/>
                          </a:solidFill>
                          <a:effectLst/>
                          <a:latin typeface="Guttman Adii" panose="02010401010101010101" pitchFamily="2" charset="-79"/>
                          <a:cs typeface="Guttman Adii" panose="02010401010101010101" pitchFamily="2" charset="-79"/>
                        </a:rPr>
                        <a:t>פרעה מצווה על אנשיו שישלחו</a:t>
                      </a:r>
                    </a:p>
                    <a:p>
                      <a:pPr algn="ctr" rtl="0">
                        <a:spcAft>
                          <a:spcPts val="0"/>
                        </a:spcAft>
                      </a:pPr>
                      <a:r>
                        <a:rPr lang="he-IL" sz="2400" b="1" dirty="0">
                          <a:solidFill>
                            <a:schemeClr val="tx1"/>
                          </a:solidFill>
                          <a:effectLst/>
                          <a:latin typeface="Guttman Adii" panose="02010401010101010101" pitchFamily="2" charset="-79"/>
                          <a:cs typeface="Guttman Adii" panose="02010401010101010101" pitchFamily="2" charset="-79"/>
                        </a:rPr>
                        <a:t> את אברם ואת כל אשר לו</a:t>
                      </a:r>
                      <a:endParaRPr lang="en-US" sz="4000" b="1" dirty="0">
                        <a:solidFill>
                          <a:schemeClr val="tx1"/>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spcAft>
                          <a:spcPts val="0"/>
                        </a:spcAft>
                      </a:pPr>
                      <a:r>
                        <a:rPr lang="he-IL" sz="2400" b="1" dirty="0">
                          <a:solidFill>
                            <a:srgbClr val="FF0000"/>
                          </a:solidFill>
                          <a:effectLst/>
                          <a:latin typeface="Guttman Adii" panose="02010401010101010101" pitchFamily="2" charset="-79"/>
                          <a:cs typeface="Guttman Adii" panose="02010401010101010101" pitchFamily="2" charset="-79"/>
                        </a:rPr>
                        <a:t>השילוח</a:t>
                      </a:r>
                    </a:p>
                    <a:p>
                      <a:pPr algn="ctr" rtl="0">
                        <a:spcAft>
                          <a:spcPts val="0"/>
                        </a:spcAft>
                      </a:pPr>
                      <a:r>
                        <a:rPr lang="he-IL" sz="2400" b="1" dirty="0">
                          <a:solidFill>
                            <a:srgbClr val="FF0000"/>
                          </a:solidFill>
                          <a:effectLst/>
                          <a:latin typeface="Guttman Adii" panose="02010401010101010101" pitchFamily="2" charset="-79"/>
                          <a:cs typeface="Guttman Adii" panose="02010401010101010101" pitchFamily="2" charset="-79"/>
                        </a:rPr>
                        <a:t>הנחרץ</a:t>
                      </a:r>
                      <a:endParaRPr lang="en-US" sz="2800" b="1" dirty="0">
                        <a:solidFill>
                          <a:srgbClr val="FF0000"/>
                        </a:solidFill>
                        <a:effectLst/>
                        <a:latin typeface="Times New Roman" panose="02020603050405020304" pitchFamily="18" charset="0"/>
                        <a:ea typeface="Times New Roman" panose="02020603050405020304" pitchFamily="18" charset="0"/>
                        <a:cs typeface="Guttman Adii" panose="02010401010101010101"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323532"/>
                  </a:ext>
                </a:extLst>
              </a:tr>
            </a:tbl>
          </a:graphicData>
        </a:graphic>
      </p:graphicFrame>
      <p:sp>
        <p:nvSpPr>
          <p:cNvPr id="5" name="מלבן 4">
            <a:extLst>
              <a:ext uri="{FF2B5EF4-FFF2-40B4-BE49-F238E27FC236}">
                <a16:creationId xmlns:a16="http://schemas.microsoft.com/office/drawing/2014/main" id="{A42E4F2E-28E2-4489-96A4-F272E8A6CF58}"/>
              </a:ext>
            </a:extLst>
          </p:cNvPr>
          <p:cNvSpPr/>
          <p:nvPr/>
        </p:nvSpPr>
        <p:spPr>
          <a:xfrm>
            <a:off x="551542" y="130628"/>
            <a:ext cx="11088915" cy="1600438"/>
          </a:xfrm>
          <a:prstGeom prst="rect">
            <a:avLst/>
          </a:prstGeom>
        </p:spPr>
        <p:txBody>
          <a:bodyPr wrap="square">
            <a:spAutoFit/>
          </a:bodyPr>
          <a:lstStyle/>
          <a:p>
            <a:pPr rtl="0"/>
            <a:r>
              <a:rPr lang="en-US" sz="2400" dirty="0">
                <a:solidFill>
                  <a:srgbClr val="FF0000"/>
                </a:solidFill>
                <a:latin typeface="Times New Roman" panose="02020603050405020304" pitchFamily="18" charset="0"/>
                <a:ea typeface="Times New Roman" panose="02020603050405020304" pitchFamily="18" charset="0"/>
                <a:cs typeface="Guttman Keren" panose="02010401010101010101" pitchFamily="2" charset="-79"/>
              </a:rPr>
              <a:t> </a:t>
            </a:r>
            <a:endParaRPr lang="en-US" sz="2800" dirty="0">
              <a:latin typeface="Times New Roman" panose="02020603050405020304" pitchFamily="18" charset="0"/>
              <a:ea typeface="Times New Roman" panose="02020603050405020304" pitchFamily="18" charset="0"/>
              <a:cs typeface="Guttman Adii" panose="02010401010101010101" pitchFamily="2" charset="-79"/>
            </a:endParaRPr>
          </a:p>
          <a:p>
            <a:pPr algn="ctr" rtl="0">
              <a:spcAft>
                <a:spcPts val="0"/>
              </a:spcAft>
            </a:pPr>
            <a:r>
              <a:rPr lang="he-IL" sz="3200" b="1" u="sng"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שיטת רמב"ן – מעשה אבות סימן לבנים בעניין ירידת אברם למצרים </a:t>
            </a:r>
            <a:endParaRPr lang="en-US" sz="2800" dirty="0">
              <a:latin typeface="Times New Roman" panose="02020603050405020304" pitchFamily="18" charset="0"/>
              <a:ea typeface="Times New Roman" panose="02020603050405020304" pitchFamily="18" charset="0"/>
              <a:cs typeface="Guttman Adii" panose="02010401010101010101" pitchFamily="2" charset="-79"/>
            </a:endParaRPr>
          </a:p>
          <a:p>
            <a:pPr algn="ctr" rtl="0">
              <a:spcAft>
                <a:spcPts val="0"/>
              </a:spcAft>
            </a:pPr>
            <a:r>
              <a:rPr lang="en-US" b="1" dirty="0">
                <a:solidFill>
                  <a:srgbClr val="FF0000"/>
                </a:solidFill>
                <a:latin typeface="Times New Roman" panose="02020603050405020304" pitchFamily="18" charset="0"/>
                <a:ea typeface="Times New Roman" panose="02020603050405020304" pitchFamily="18" charset="0"/>
                <a:cs typeface="Guttman Adii" panose="02010401010101010101" pitchFamily="2" charset="-79"/>
              </a:rPr>
              <a:t> </a:t>
            </a:r>
            <a:endParaRPr lang="en-US" sz="1600" dirty="0">
              <a:latin typeface="Times New Roman" panose="02020603050405020304" pitchFamily="18" charset="0"/>
              <a:ea typeface="Times New Roman" panose="02020603050405020304" pitchFamily="18" charset="0"/>
              <a:cs typeface="Guttman Adii" panose="02010401010101010101" pitchFamily="2" charset="-79"/>
            </a:endParaRPr>
          </a:p>
          <a:p>
            <a:pPr algn="ctr" rtl="0">
              <a:spcAft>
                <a:spcPts val="0"/>
              </a:spcAft>
            </a:pPr>
            <a:r>
              <a:rPr lang="he-IL" sz="24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 " . . . לא נפל דבר מכל מאורע האב שלא יהיה בבנים.. " </a:t>
            </a:r>
            <a:r>
              <a:rPr lang="he-IL" sz="1600" dirty="0">
                <a:solidFill>
                  <a:srgbClr val="FF0000"/>
                </a:solidFill>
                <a:latin typeface="Guttman Adii" panose="02010401010101010101" pitchFamily="2" charset="-79"/>
                <a:ea typeface="Times New Roman" panose="02020603050405020304" pitchFamily="18" charset="0"/>
                <a:cs typeface="Guttman Adii" panose="02010401010101010101" pitchFamily="2" charset="-79"/>
              </a:rPr>
              <a:t>(רמב"ן, פס' י)</a:t>
            </a:r>
            <a:endParaRPr lang="en-US" sz="2800"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434827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624859756"/>
              </p:ext>
            </p:extLst>
          </p:nvPr>
        </p:nvGraphicFramePr>
        <p:xfrm>
          <a:off x="9580351" y="1853059"/>
          <a:ext cx="2466685" cy="2293620"/>
        </p:xfrm>
        <a:graphic>
          <a:graphicData uri="http://schemas.openxmlformats.org/drawingml/2006/table">
            <a:tbl>
              <a:tblPr rtl="1" firstRow="1" firstCol="1" bandRow="1">
                <a:tableStyleId>{5C22544A-7EE6-4342-B048-85BDC9FD1C3A}</a:tableStyleId>
              </a:tblPr>
              <a:tblGrid>
                <a:gridCol w="2466685">
                  <a:extLst>
                    <a:ext uri="{9D8B030D-6E8A-4147-A177-3AD203B41FA5}">
                      <a16:colId xmlns:a16="http://schemas.microsoft.com/office/drawing/2014/main" val="2972704859"/>
                    </a:ext>
                  </a:extLst>
                </a:gridCol>
              </a:tblGrid>
              <a:tr h="2095727">
                <a:tc>
                  <a:txBody>
                    <a:bodyPr/>
                    <a:lstStyle/>
                    <a:p>
                      <a:pPr indent="-635" algn="r" rtl="1">
                        <a:spcAft>
                          <a:spcPts val="0"/>
                        </a:spcAft>
                      </a:pPr>
                      <a:endParaRPr lang="he-IL" sz="1200" dirty="0">
                        <a:effectLst/>
                        <a:latin typeface="Guttman Adii" panose="02010401010101010101" pitchFamily="2" charset="-79"/>
                        <a:cs typeface="Guttman Adii" panose="02010401010101010101" pitchFamily="2" charset="-79"/>
                      </a:endParaRPr>
                    </a:p>
                    <a:p>
                      <a:pPr indent="-635" algn="r" rtl="1">
                        <a:spcAft>
                          <a:spcPts val="0"/>
                        </a:spcAft>
                      </a:pPr>
                      <a:r>
                        <a:rPr lang="he-IL" sz="3200" dirty="0">
                          <a:effectLst/>
                          <a:latin typeface="Guttman Adii" panose="02010401010101010101" pitchFamily="2" charset="-79"/>
                          <a:cs typeface="Guttman Adii" panose="02010401010101010101" pitchFamily="2" charset="-79"/>
                        </a:rPr>
                        <a:t> דבקות </a:t>
                      </a:r>
                      <a:endParaRPr lang="en-US" sz="3200" dirty="0">
                        <a:effectLst/>
                        <a:cs typeface="Guttman Adii" panose="02010401010101010101" pitchFamily="2" charset="-79"/>
                      </a:endParaRPr>
                    </a:p>
                    <a:p>
                      <a:pPr indent="-635" algn="r" rtl="1">
                        <a:spcAft>
                          <a:spcPts val="0"/>
                        </a:spcAft>
                      </a:pPr>
                      <a:r>
                        <a:rPr lang="he-IL" sz="32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32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3200" dirty="0">
                          <a:effectLst/>
                          <a:latin typeface="Guttman Adii" panose="02010401010101010101" pitchFamily="2" charset="-79"/>
                          <a:cs typeface="Guttman Adii" panose="02010401010101010101" pitchFamily="2" charset="-79"/>
                        </a:rPr>
                        <a:t>  בה'</a:t>
                      </a:r>
                      <a:r>
                        <a:rPr lang="he-IL" sz="32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7936" y="1988356"/>
            <a:ext cx="985497" cy="2023025"/>
          </a:xfrm>
          <a:prstGeom prst="rect">
            <a:avLst/>
          </a:prstGeom>
          <a:noFill/>
          <a:ln>
            <a:noFill/>
          </a:ln>
        </p:spPr>
      </p:pic>
      <p:sp>
        <p:nvSpPr>
          <p:cNvPr id="3" name="מלבן 2">
            <a:extLst>
              <a:ext uri="{FF2B5EF4-FFF2-40B4-BE49-F238E27FC236}">
                <a16:creationId xmlns:a16="http://schemas.microsoft.com/office/drawing/2014/main" id="{D837A670-FC73-4C2D-91BF-F66CB7CE19BC}"/>
              </a:ext>
            </a:extLst>
          </p:cNvPr>
          <p:cNvSpPr/>
          <p:nvPr/>
        </p:nvSpPr>
        <p:spPr>
          <a:xfrm>
            <a:off x="619526" y="855218"/>
            <a:ext cx="8408020" cy="5147563"/>
          </a:xfrm>
          <a:prstGeom prst="rect">
            <a:avLst/>
          </a:prstGeom>
          <a:solidFill>
            <a:srgbClr val="FF0000"/>
          </a:solidFill>
        </p:spPr>
        <p:txBody>
          <a:bodyPr wrap="square">
            <a:spAutoFit/>
          </a:bodyPr>
          <a:lstStyle/>
          <a:p>
            <a:pPr algn="ctr"/>
            <a:r>
              <a:rPr lang="he-IL" sz="3200" b="1" dirty="0">
                <a:solidFill>
                  <a:schemeClr val="tx1">
                    <a:lumMod val="95000"/>
                    <a:lumOff val="5000"/>
                  </a:schemeClr>
                </a:solidFill>
                <a:latin typeface="Guttman Adii" panose="02010401010101010101" pitchFamily="2" charset="-79"/>
                <a:ea typeface="Times New Roman" panose="02020603050405020304" pitchFamily="18" charset="0"/>
                <a:cs typeface="Guttman Adii" panose="02010401010101010101" pitchFamily="2" charset="-79"/>
              </a:rPr>
              <a:t>עשרת הניסיונות</a:t>
            </a:r>
            <a:endParaRPr lang="en-US" sz="2400" dirty="0">
              <a:solidFill>
                <a:schemeClr val="tx1">
                  <a:lumMod val="95000"/>
                  <a:lumOff val="5000"/>
                </a:schemeClr>
              </a:solidFill>
              <a:latin typeface="Times New Roman" panose="02020603050405020304" pitchFamily="18" charset="0"/>
              <a:ea typeface="Times New Roman" panose="02020603050405020304" pitchFamily="18" charset="0"/>
              <a:cs typeface="Guttman Adii" panose="02010401010101010101" pitchFamily="2" charset="-79"/>
            </a:endParaRPr>
          </a:p>
          <a:p>
            <a:pPr algn="ctr"/>
            <a:r>
              <a:rPr lang="he-IL" sz="400" dirty="0">
                <a:latin typeface="Guttman Adii" panose="02010401010101010101" pitchFamily="2" charset="-79"/>
                <a:ea typeface="Times New Roman" panose="02020603050405020304" pitchFamily="18" charset="0"/>
                <a:cs typeface="Guttman Adii" panose="02010401010101010101" pitchFamily="2" charset="-79"/>
              </a:rPr>
              <a:t> </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pPr algn="ctr"/>
            <a:r>
              <a:rPr lang="he-IL" sz="2000" dirty="0">
                <a:latin typeface="Guttman Adii" panose="02010401010101010101" pitchFamily="2" charset="-79"/>
                <a:ea typeface="Times New Roman" panose="02020603050405020304" pitchFamily="18" charset="0"/>
                <a:cs typeface="Guttman Adii" panose="02010401010101010101" pitchFamily="2" charset="-79"/>
              </a:rPr>
              <a:t>ניסיון – קושי ואתגר בחייו של האדם שעלול לגרום לו להתייאש ולאבד אמונה בה'. </a:t>
            </a:r>
          </a:p>
          <a:p>
            <a:pPr algn="ctr"/>
            <a:endParaRPr lang="he-IL" sz="700" dirty="0">
              <a:latin typeface="Guttman Adii" panose="02010401010101010101" pitchFamily="2" charset="-79"/>
              <a:ea typeface="Times New Roman" panose="02020603050405020304" pitchFamily="18" charset="0"/>
              <a:cs typeface="Guttman Adii" panose="02010401010101010101" pitchFamily="2" charset="-79"/>
            </a:endParaRPr>
          </a:p>
          <a:p>
            <a:pPr algn="ctr"/>
            <a:r>
              <a:rPr lang="he-IL" sz="2000" dirty="0">
                <a:latin typeface="Guttman Adii" panose="02010401010101010101" pitchFamily="2" charset="-79"/>
                <a:ea typeface="Times New Roman" panose="02020603050405020304" pitchFamily="18" charset="0"/>
                <a:cs typeface="Guttman Adii" panose="02010401010101010101" pitchFamily="2" charset="-79"/>
              </a:rPr>
              <a:t>השאלה שה' בא לבחון את האדם היא כיצד הוא מתמודד עם אותו קושי, </a:t>
            </a:r>
          </a:p>
          <a:p>
            <a:pPr algn="ctr"/>
            <a:endParaRPr lang="he-IL" sz="1050" dirty="0">
              <a:latin typeface="Guttman Adii" panose="02010401010101010101" pitchFamily="2" charset="-79"/>
              <a:ea typeface="Times New Roman" panose="02020603050405020304" pitchFamily="18" charset="0"/>
              <a:cs typeface="Guttman Adii" panose="02010401010101010101" pitchFamily="2" charset="-79"/>
            </a:endParaRPr>
          </a:p>
          <a:p>
            <a:pPr algn="ctr"/>
            <a:r>
              <a:rPr lang="he-IL" sz="2000" dirty="0">
                <a:latin typeface="Guttman Adii" panose="02010401010101010101" pitchFamily="2" charset="-79"/>
                <a:ea typeface="Times New Roman" panose="02020603050405020304" pitchFamily="18" charset="0"/>
                <a:cs typeface="Guttman Adii" panose="02010401010101010101" pitchFamily="2" charset="-79"/>
              </a:rPr>
              <a:t>האם תיפגם אמונתו, או להיפך אפילו יתחזק באמונתו </a:t>
            </a:r>
            <a:r>
              <a:rPr lang="he-IL" sz="2000" dirty="0" err="1">
                <a:latin typeface="Guttman Adii" panose="02010401010101010101" pitchFamily="2" charset="-79"/>
                <a:ea typeface="Times New Roman" panose="02020603050405020304" pitchFamily="18" charset="0"/>
                <a:cs typeface="Guttman Adii" panose="02010401010101010101" pitchFamily="2" charset="-79"/>
              </a:rPr>
              <a:t>ובבטחונו</a:t>
            </a:r>
            <a:r>
              <a:rPr lang="he-IL" sz="2000" dirty="0">
                <a:latin typeface="Guttman Adii" panose="02010401010101010101" pitchFamily="2" charset="-79"/>
                <a:ea typeface="Times New Roman" panose="02020603050405020304" pitchFamily="18" charset="0"/>
                <a:cs typeface="Guttman Adii" panose="02010401010101010101" pitchFamily="2" charset="-79"/>
              </a:rPr>
              <a:t> בה'.</a:t>
            </a:r>
          </a:p>
          <a:p>
            <a:pPr algn="ctr"/>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pPr algn="ctr"/>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pPr algn="ctr"/>
            <a:r>
              <a:rPr lang="he-IL" sz="2000" dirty="0">
                <a:latin typeface="Guttman Adii" panose="02010401010101010101" pitchFamily="2" charset="-79"/>
                <a:ea typeface="Times New Roman" panose="02020603050405020304" pitchFamily="18" charset="0"/>
                <a:cs typeface="Guttman Adii" panose="02010401010101010101" pitchFamily="2" charset="-79"/>
              </a:rPr>
              <a:t>חז"ל קבעו שאברהם עבר בחייו 10 ניסיונות שעמד בהם בכבוד, ואמונתו בה' ובעובדה </a:t>
            </a:r>
          </a:p>
          <a:p>
            <a:pPr algn="ctr"/>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pPr algn="ctr"/>
            <a:r>
              <a:rPr lang="he-IL" sz="2000" dirty="0">
                <a:latin typeface="Guttman Adii" panose="02010401010101010101" pitchFamily="2" charset="-79"/>
                <a:ea typeface="Times New Roman" panose="02020603050405020304" pitchFamily="18" charset="0"/>
                <a:cs typeface="Guttman Adii" panose="02010401010101010101" pitchFamily="2" charset="-79"/>
              </a:rPr>
              <a:t>שה' יקיים את הבטחות ה' אליו, לא נפגמה.</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pPr algn="ctr"/>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pPr algn="ctr"/>
            <a:endParaRPr lang="he-IL" sz="900" dirty="0">
              <a:latin typeface="Guttman Adii" panose="02010401010101010101" pitchFamily="2" charset="-79"/>
              <a:ea typeface="Times New Roman" panose="02020603050405020304" pitchFamily="18" charset="0"/>
              <a:cs typeface="Guttman Adii" panose="02010401010101010101" pitchFamily="2" charset="-79"/>
            </a:endParaRPr>
          </a:p>
          <a:p>
            <a:pPr algn="ctr"/>
            <a:r>
              <a:rPr lang="he-IL" sz="900" dirty="0">
                <a:latin typeface="Guttman Adii" panose="02010401010101010101" pitchFamily="2" charset="-79"/>
                <a:ea typeface="Times New Roman" panose="02020603050405020304" pitchFamily="18" charset="0"/>
                <a:cs typeface="Guttman Adii" panose="02010401010101010101" pitchFamily="2" charset="-79"/>
              </a:rPr>
              <a:t> </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pPr algn="ctr"/>
            <a:r>
              <a:rPr lang="he-IL" sz="2000" dirty="0">
                <a:latin typeface="Guttman Adii" panose="02010401010101010101" pitchFamily="2" charset="-79"/>
                <a:ea typeface="Times New Roman" panose="02020603050405020304" pitchFamily="18" charset="0"/>
                <a:cs typeface="Guttman Adii" panose="02010401010101010101" pitchFamily="2" charset="-79"/>
              </a:rPr>
              <a:t>לפי הרמב"ם אברם עובר בפרקנו </a:t>
            </a:r>
            <a:r>
              <a:rPr lang="he-IL" sz="2000" u="sng" dirty="0">
                <a:latin typeface="Guttman Adii" panose="02010401010101010101" pitchFamily="2" charset="-79"/>
                <a:ea typeface="Times New Roman" panose="02020603050405020304" pitchFamily="18" charset="0"/>
                <a:cs typeface="Guttman Adii" panose="02010401010101010101" pitchFamily="2" charset="-79"/>
              </a:rPr>
              <a:t>3</a:t>
            </a:r>
            <a:r>
              <a:rPr lang="he-IL" sz="2000" dirty="0">
                <a:latin typeface="Guttman Adii" panose="02010401010101010101" pitchFamily="2" charset="-79"/>
                <a:ea typeface="Times New Roman" panose="02020603050405020304" pitchFamily="18" charset="0"/>
                <a:cs typeface="Guttman Adii" panose="02010401010101010101" pitchFamily="2" charset="-79"/>
              </a:rPr>
              <a:t> ניסיונות מתוך אותן 10 ניסיונות.</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pPr algn="ctr"/>
            <a:r>
              <a:rPr lang="he-IL" sz="1050" dirty="0">
                <a:latin typeface="Guttman Adii" panose="02010401010101010101" pitchFamily="2" charset="-79"/>
                <a:ea typeface="Times New Roman" panose="02020603050405020304" pitchFamily="18" charset="0"/>
                <a:cs typeface="Guttman Adii" panose="02010401010101010101" pitchFamily="2" charset="-79"/>
              </a:rPr>
              <a:t> </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r>
              <a:rPr lang="he-IL" sz="1400" b="1" dirty="0">
                <a:latin typeface="Guttman Adii" panose="02010401010101010101" pitchFamily="2" charset="-79"/>
                <a:ea typeface="Times New Roman" panose="02020603050405020304" pitchFamily="18" charset="0"/>
                <a:cs typeface="Guttman Adii" panose="02010401010101010101" pitchFamily="2" charset="-79"/>
              </a:rPr>
              <a:t>ניסיון ראשון:</a:t>
            </a:r>
            <a:r>
              <a:rPr lang="he-IL" sz="2000" dirty="0">
                <a:latin typeface="Guttman Adii" panose="02010401010101010101" pitchFamily="2" charset="-79"/>
                <a:ea typeface="Times New Roman" panose="02020603050405020304" pitchFamily="18" charset="0"/>
                <a:cs typeface="Guttman Adii" panose="02010401010101010101" pitchFamily="2" charset="-79"/>
              </a:rPr>
              <a:t>   גלות- עזיבת ביתו ומשפחתו ועירו לטובת ה'.</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r>
              <a:rPr lang="he-IL" sz="900" dirty="0">
                <a:latin typeface="Guttman Adii" panose="02010401010101010101" pitchFamily="2" charset="-79"/>
                <a:ea typeface="Times New Roman" panose="02020603050405020304" pitchFamily="18" charset="0"/>
                <a:cs typeface="Guttman Adii" panose="02010401010101010101" pitchFamily="2" charset="-79"/>
              </a:rPr>
              <a:t> </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r>
              <a:rPr lang="he-IL" sz="1400" b="1" dirty="0">
                <a:latin typeface="Guttman Adii" panose="02010401010101010101" pitchFamily="2" charset="-79"/>
                <a:ea typeface="Times New Roman" panose="02020603050405020304" pitchFamily="18" charset="0"/>
                <a:cs typeface="Guttman Adii" panose="02010401010101010101" pitchFamily="2" charset="-79"/>
              </a:rPr>
              <a:t>ניסיון שני:</a:t>
            </a:r>
            <a:r>
              <a:rPr lang="he-IL" sz="2000" dirty="0">
                <a:latin typeface="Guttman Adii" panose="02010401010101010101" pitchFamily="2" charset="-79"/>
                <a:ea typeface="Times New Roman" panose="02020603050405020304" pitchFamily="18" charset="0"/>
                <a:cs typeface="Guttman Adii" panose="02010401010101010101" pitchFamily="2" charset="-79"/>
              </a:rPr>
              <a:t>    רעב בכנען כשאברם שוכן בארץ, למרות הבטחות ה' אליו, לברכה וגדלות</a:t>
            </a:r>
          </a:p>
          <a:p>
            <a:endParaRPr lang="he-IL" sz="400" dirty="0">
              <a:latin typeface="Guttman Adii" panose="02010401010101010101" pitchFamily="2" charset="-79"/>
              <a:ea typeface="Times New Roman" panose="02020603050405020304" pitchFamily="18" charset="0"/>
              <a:cs typeface="Guttman Adii" panose="02010401010101010101" pitchFamily="2" charset="-79"/>
            </a:endParaRPr>
          </a:p>
          <a:p>
            <a:r>
              <a:rPr lang="he-IL" sz="800" dirty="0">
                <a:latin typeface="Guttman Adii" panose="02010401010101010101" pitchFamily="2" charset="-79"/>
                <a:ea typeface="Times New Roman" panose="02020603050405020304" pitchFamily="18" charset="0"/>
                <a:cs typeface="Guttman Adii" panose="02010401010101010101" pitchFamily="2" charset="-79"/>
              </a:rPr>
              <a:t> </a:t>
            </a:r>
            <a:endParaRPr lang="en-US" sz="2400" dirty="0">
              <a:latin typeface="Times New Roman" panose="02020603050405020304" pitchFamily="18" charset="0"/>
              <a:ea typeface="Times New Roman" panose="02020603050405020304" pitchFamily="18" charset="0"/>
              <a:cs typeface="Guttman Adii" panose="02010401010101010101" pitchFamily="2" charset="-79"/>
            </a:endParaRPr>
          </a:p>
          <a:p>
            <a:r>
              <a:rPr lang="he-IL" sz="1400" b="1" dirty="0">
                <a:latin typeface="Guttman Adii" panose="02010401010101010101" pitchFamily="2" charset="-79"/>
                <a:ea typeface="Times New Roman" panose="02020603050405020304" pitchFamily="18" charset="0"/>
                <a:cs typeface="Guttman Adii" panose="02010401010101010101" pitchFamily="2" charset="-79"/>
              </a:rPr>
              <a:t>ניסיון שלישי:  </a:t>
            </a:r>
            <a:r>
              <a:rPr lang="he-IL" sz="2000" b="1" dirty="0">
                <a:latin typeface="Guttman Adii" panose="02010401010101010101" pitchFamily="2" charset="-79"/>
                <a:ea typeface="Times New Roman" panose="02020603050405020304" pitchFamily="18" charset="0"/>
                <a:cs typeface="Guttman Adii" panose="02010401010101010101" pitchFamily="2" charset="-79"/>
              </a:rPr>
              <a:t> </a:t>
            </a:r>
            <a:r>
              <a:rPr lang="he-IL" sz="2000" dirty="0">
                <a:latin typeface="Guttman Adii" panose="02010401010101010101" pitchFamily="2" charset="-79"/>
                <a:ea typeface="Times New Roman" panose="02020603050405020304" pitchFamily="18" charset="0"/>
                <a:cs typeface="Guttman Adii" panose="02010401010101010101" pitchFamily="2" charset="-79"/>
              </a:rPr>
              <a:t>העוול שנעשה לו במצרים בלקיחת שרה לפרעה.</a:t>
            </a:r>
            <a:endParaRPr lang="en-US" sz="2400"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864147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3295169503"/>
              </p:ext>
            </p:extLst>
          </p:nvPr>
        </p:nvGraphicFramePr>
        <p:xfrm>
          <a:off x="10130884" y="2930187"/>
          <a:ext cx="1908862" cy="177546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393840">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bl>
          </a:graphicData>
        </a:graphic>
      </p:graphicFrame>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6208" y="3313546"/>
            <a:ext cx="794465" cy="988087"/>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819613" y="2539919"/>
            <a:ext cx="9166302" cy="1184940"/>
          </a:xfrm>
          <a:prstGeom prst="rect">
            <a:avLst/>
          </a:prstGeom>
          <a:ln w="57150">
            <a:solidFill>
              <a:schemeClr val="tx1"/>
            </a:solidFill>
          </a:ln>
        </p:spPr>
        <p:txBody>
          <a:bodyPr wrap="square">
            <a:spAutoFit/>
          </a:bodyPr>
          <a:lstStyle/>
          <a:p>
            <a:pPr fontAlgn="base"/>
            <a:endParaRPr lang="he-IL" sz="600" b="1" dirty="0">
              <a:solidFill>
                <a:schemeClr val="accent6"/>
              </a:solidFill>
              <a:latin typeface="Guttman Adii" panose="02010401010101010101" pitchFamily="2" charset="-79"/>
              <a:cs typeface="Guttman Adii" panose="02010401010101010101" pitchFamily="2" charset="-79"/>
            </a:endParaRPr>
          </a:p>
          <a:p>
            <a:pPr fontAlgn="base"/>
            <a:r>
              <a:rPr lang="he-IL" sz="1600" b="1" dirty="0">
                <a:solidFill>
                  <a:schemeClr val="accent6"/>
                </a:solidFill>
                <a:latin typeface="Guttman Adii" panose="02010401010101010101" pitchFamily="2" charset="-79"/>
                <a:cs typeface="Guttman Adii" panose="02010401010101010101" pitchFamily="2" charset="-79"/>
              </a:rPr>
              <a:t>מקור ב - בראשית </a:t>
            </a:r>
            <a:r>
              <a:rPr lang="he-IL" sz="1600" b="1" dirty="0" err="1">
                <a:solidFill>
                  <a:schemeClr val="accent6"/>
                </a:solidFill>
                <a:latin typeface="Guttman Adii" panose="02010401010101010101" pitchFamily="2" charset="-79"/>
                <a:cs typeface="Guttman Adii" panose="02010401010101010101" pitchFamily="2" charset="-79"/>
              </a:rPr>
              <a:t>יב</a:t>
            </a:r>
            <a:r>
              <a:rPr lang="he-IL" sz="1600" b="1" dirty="0">
                <a:solidFill>
                  <a:schemeClr val="accent6"/>
                </a:solidFill>
                <a:latin typeface="Guttman Adii" panose="02010401010101010101" pitchFamily="2" charset="-79"/>
                <a:cs typeface="Guttman Adii" panose="02010401010101010101" pitchFamily="2" charset="-79"/>
              </a:rPr>
              <a:t> / אברהם לוקח על לוט חסות בנוסעו מחרן אל כנען</a:t>
            </a:r>
          </a:p>
          <a:p>
            <a:pPr algn="just" fontAlgn="base"/>
            <a:endParaRPr lang="he-IL" sz="100" dirty="0">
              <a:solidFill>
                <a:srgbClr val="4A4A4A"/>
              </a:solidFill>
              <a:latin typeface="inherit"/>
              <a:cs typeface="frankruehl" panose="020E0503060101010101" pitchFamily="34" charset="-79"/>
            </a:endParaRPr>
          </a:p>
          <a:p>
            <a:pPr algn="just" fontAlgn="base"/>
            <a:r>
              <a:rPr lang="he-IL" sz="1100" dirty="0">
                <a:solidFill>
                  <a:srgbClr val="4A4A4A"/>
                </a:solidFill>
                <a:latin typeface="inherit"/>
                <a:cs typeface="frankruehl" panose="020E0503060101010101" pitchFamily="34" charset="-79"/>
              </a:rPr>
              <a:t>(ד) </a:t>
            </a:r>
            <a:r>
              <a:rPr lang="he-IL" sz="1600" dirty="0">
                <a:latin typeface="Times New Roman" panose="02020603050405020304" pitchFamily="18" charset="0"/>
                <a:cs typeface="frankruehl" panose="020E0503060101010101" pitchFamily="34" charset="-79"/>
              </a:rPr>
              <a:t>וַיֵּלֶךְ אַבְרָם כַּאֲשֶׁר דִּבֶּר אֵלָיו ה' וַיֵּלֶךְ </a:t>
            </a:r>
            <a:r>
              <a:rPr lang="he-IL" sz="1600" dirty="0">
                <a:solidFill>
                  <a:srgbClr val="4A4A4A"/>
                </a:solidFill>
                <a:latin typeface="Times New Roman" panose="02020603050405020304" pitchFamily="18" charset="0"/>
                <a:cs typeface="frankruehl" panose="020E0503060101010101" pitchFamily="34" charset="-79"/>
              </a:rPr>
              <a:t>אִתּוֹ לוֹט וְאַבְרָם </a:t>
            </a:r>
            <a:r>
              <a:rPr lang="he-IL" sz="1600" dirty="0" err="1">
                <a:solidFill>
                  <a:srgbClr val="4A4A4A"/>
                </a:solidFill>
                <a:latin typeface="Times New Roman" panose="02020603050405020304" pitchFamily="18" charset="0"/>
                <a:cs typeface="frankruehl" panose="020E0503060101010101" pitchFamily="34" charset="-79"/>
              </a:rPr>
              <a:t>בֶּן־חָמֵש</a:t>
            </a:r>
            <a:r>
              <a:rPr lang="he-IL" sz="1600" dirty="0">
                <a:solidFill>
                  <a:srgbClr val="4A4A4A"/>
                </a:solidFill>
                <a:latin typeface="Times New Roman" panose="02020603050405020304" pitchFamily="18" charset="0"/>
                <a:cs typeface="frankruehl" panose="020E0503060101010101" pitchFamily="34" charset="-79"/>
              </a:rPr>
              <a:t>ׁ שָׁנִים וְשִׁבְעִים שָׁנָה בְּצֵאתוֹ מֵחָרָן׃</a:t>
            </a:r>
          </a:p>
          <a:p>
            <a:pPr algn="just" fontAlgn="base"/>
            <a:r>
              <a:rPr lang="he-IL" sz="1100" dirty="0">
                <a:solidFill>
                  <a:srgbClr val="4A4A4A"/>
                </a:solidFill>
                <a:latin typeface="inherit"/>
                <a:cs typeface="frankruehl" panose="020E0503060101010101" pitchFamily="34" charset="-79"/>
              </a:rPr>
              <a:t>(ה)</a:t>
            </a:r>
            <a:r>
              <a:rPr lang="he-IL" sz="1600" dirty="0">
                <a:solidFill>
                  <a:srgbClr val="4A4A4A"/>
                </a:solidFill>
                <a:latin typeface="inherit"/>
                <a:cs typeface="frankruehl" panose="020E0503060101010101" pitchFamily="34" charset="-79"/>
              </a:rPr>
              <a:t> </a:t>
            </a:r>
            <a:r>
              <a:rPr lang="he-IL" sz="1600" dirty="0" err="1">
                <a:solidFill>
                  <a:srgbClr val="4A4A4A"/>
                </a:solidFill>
                <a:latin typeface="Times New Roman" panose="02020603050405020304" pitchFamily="18" charset="0"/>
                <a:cs typeface="frankruehl" panose="020E0503060101010101" pitchFamily="34" charset="-79"/>
              </a:rPr>
              <a:t>וַיִּקַּח</a:t>
            </a:r>
            <a:r>
              <a:rPr lang="he-IL" sz="1600" dirty="0">
                <a:solidFill>
                  <a:srgbClr val="4A4A4A"/>
                </a:solidFill>
                <a:latin typeface="Times New Roman" panose="02020603050405020304" pitchFamily="18" charset="0"/>
                <a:cs typeface="frankruehl" panose="020E0503060101010101" pitchFamily="34" charset="-79"/>
              </a:rPr>
              <a:t> אַבְרָם </a:t>
            </a:r>
            <a:r>
              <a:rPr lang="he-IL" sz="1600" dirty="0" err="1">
                <a:solidFill>
                  <a:srgbClr val="4A4A4A"/>
                </a:solidFill>
                <a:latin typeface="Times New Roman" panose="02020603050405020304" pitchFamily="18" charset="0"/>
                <a:cs typeface="frankruehl" panose="020E0503060101010101" pitchFamily="34" charset="-79"/>
              </a:rPr>
              <a:t>אֶת־שָׂרַי</a:t>
            </a:r>
            <a:r>
              <a:rPr lang="he-IL" sz="1600" dirty="0">
                <a:solidFill>
                  <a:srgbClr val="4A4A4A"/>
                </a:solidFill>
                <a:latin typeface="Times New Roman" panose="02020603050405020304" pitchFamily="18" charset="0"/>
                <a:cs typeface="frankruehl" panose="020E0503060101010101" pitchFamily="34" charset="-79"/>
              </a:rPr>
              <a:t> אִשְׁתּוֹ </a:t>
            </a:r>
            <a:r>
              <a:rPr lang="he-IL" sz="1600" dirty="0" err="1">
                <a:solidFill>
                  <a:schemeClr val="accent6"/>
                </a:solidFill>
                <a:latin typeface="Times New Roman" panose="02020603050405020304" pitchFamily="18" charset="0"/>
                <a:cs typeface="frankruehl" panose="020E0503060101010101" pitchFamily="34" charset="-79"/>
              </a:rPr>
              <a:t>וְאֶת־לוֹט</a:t>
            </a:r>
            <a:r>
              <a:rPr lang="he-IL" sz="1600" dirty="0">
                <a:solidFill>
                  <a:schemeClr val="accent6"/>
                </a:solidFill>
                <a:latin typeface="Times New Roman" panose="02020603050405020304" pitchFamily="18" charset="0"/>
                <a:cs typeface="frankruehl" panose="020E0503060101010101" pitchFamily="34" charset="-79"/>
              </a:rPr>
              <a:t> </a:t>
            </a:r>
            <a:r>
              <a:rPr lang="he-IL" sz="1600" dirty="0" err="1">
                <a:solidFill>
                  <a:schemeClr val="accent6"/>
                </a:solidFill>
                <a:latin typeface="Times New Roman" panose="02020603050405020304" pitchFamily="18" charset="0"/>
                <a:cs typeface="frankruehl" panose="020E0503060101010101" pitchFamily="34" charset="-79"/>
              </a:rPr>
              <a:t>בֶּן־אָחִיו</a:t>
            </a:r>
            <a:r>
              <a:rPr lang="he-IL" sz="1600" dirty="0">
                <a:solidFill>
                  <a:schemeClr val="accent6"/>
                </a:solidFill>
                <a:latin typeface="Times New Roman" panose="02020603050405020304" pitchFamily="18" charset="0"/>
                <a:cs typeface="frankruehl" panose="020E0503060101010101" pitchFamily="34" charset="-79"/>
              </a:rPr>
              <a:t> </a:t>
            </a:r>
            <a:r>
              <a:rPr lang="he-IL" sz="1600" dirty="0" err="1">
                <a:solidFill>
                  <a:srgbClr val="4A4A4A"/>
                </a:solidFill>
                <a:latin typeface="Times New Roman" panose="02020603050405020304" pitchFamily="18" charset="0"/>
                <a:cs typeface="frankruehl" panose="020E0503060101010101" pitchFamily="34" charset="-79"/>
              </a:rPr>
              <a:t>וְאֶת־כָּל־רְכוּשָׁם</a:t>
            </a:r>
            <a:r>
              <a:rPr lang="he-IL" sz="1600" dirty="0">
                <a:solidFill>
                  <a:srgbClr val="4A4A4A"/>
                </a:solidFill>
                <a:latin typeface="Times New Roman" panose="02020603050405020304" pitchFamily="18" charset="0"/>
                <a:cs typeface="frankruehl" panose="020E0503060101010101" pitchFamily="34" charset="-79"/>
              </a:rPr>
              <a:t> אֲשֶׁר רָכָשׁוּ </a:t>
            </a:r>
            <a:r>
              <a:rPr lang="he-IL" sz="1600" dirty="0" err="1">
                <a:solidFill>
                  <a:srgbClr val="4A4A4A"/>
                </a:solidFill>
                <a:latin typeface="Times New Roman" panose="02020603050405020304" pitchFamily="18" charset="0"/>
                <a:cs typeface="frankruehl" panose="020E0503060101010101" pitchFamily="34" charset="-79"/>
              </a:rPr>
              <a:t>וְאֶת־הַנֶּפֶש</a:t>
            </a:r>
            <a:r>
              <a:rPr lang="he-IL" sz="1600" dirty="0">
                <a:solidFill>
                  <a:srgbClr val="4A4A4A"/>
                </a:solidFill>
                <a:latin typeface="Times New Roman" panose="02020603050405020304" pitchFamily="18" charset="0"/>
                <a:cs typeface="frankruehl" panose="020E0503060101010101" pitchFamily="34" charset="-79"/>
              </a:rPr>
              <a:t>ׁ </a:t>
            </a:r>
            <a:r>
              <a:rPr lang="he-IL" sz="1600" dirty="0" err="1">
                <a:solidFill>
                  <a:srgbClr val="4A4A4A"/>
                </a:solidFill>
                <a:latin typeface="Times New Roman" panose="02020603050405020304" pitchFamily="18" charset="0"/>
                <a:cs typeface="frankruehl" panose="020E0503060101010101" pitchFamily="34" charset="-79"/>
              </a:rPr>
              <a:t>אֲשֶׁר־עָשׂו</a:t>
            </a:r>
            <a:r>
              <a:rPr lang="he-IL" sz="1600" dirty="0">
                <a:solidFill>
                  <a:srgbClr val="4A4A4A"/>
                </a:solidFill>
                <a:latin typeface="Times New Roman" panose="02020603050405020304" pitchFamily="18" charset="0"/>
                <a:cs typeface="frankruehl" panose="020E0503060101010101" pitchFamily="34" charset="-79"/>
              </a:rPr>
              <a:t>ּ בְחָרָן, וַיֵּצְאוּ לָלֶכֶת אַרְצָה כְּנַעַן, וַיָּבֹאוּ </a:t>
            </a:r>
          </a:p>
          <a:p>
            <a:pPr algn="just" fontAlgn="base"/>
            <a:r>
              <a:rPr lang="he-IL" sz="1600" dirty="0">
                <a:solidFill>
                  <a:srgbClr val="4A4A4A"/>
                </a:solidFill>
                <a:latin typeface="Times New Roman" panose="02020603050405020304" pitchFamily="18" charset="0"/>
                <a:cs typeface="frankruehl" panose="020E0503060101010101" pitchFamily="34" charset="-79"/>
              </a:rPr>
              <a:t>   אַרְצָה כְּנָעַן . . . .  ויהי רעב בארץ . ... וַיְהִי כְּבוֹא אַבְרָם מִצְרָיְמָה . . . וּלְאַבְרָם הֵיטִיב בַּעֲבוּרָהּ: </a:t>
            </a:r>
            <a:r>
              <a:rPr lang="he-IL" sz="1600" dirty="0" err="1">
                <a:solidFill>
                  <a:srgbClr val="4A4A4A"/>
                </a:solidFill>
                <a:latin typeface="Times New Roman" panose="02020603050405020304" pitchFamily="18" charset="0"/>
                <a:cs typeface="frankruehl" panose="020E0503060101010101" pitchFamily="34" charset="-79"/>
              </a:rPr>
              <a:t>וַיְהִי־לו</a:t>
            </a:r>
            <a:r>
              <a:rPr lang="he-IL" sz="1600" dirty="0">
                <a:solidFill>
                  <a:srgbClr val="4A4A4A"/>
                </a:solidFill>
                <a:latin typeface="Times New Roman" panose="02020603050405020304" pitchFamily="18" charset="0"/>
                <a:cs typeface="frankruehl" panose="020E0503060101010101" pitchFamily="34" charset="-79"/>
              </a:rPr>
              <a:t>ֹ </a:t>
            </a:r>
            <a:r>
              <a:rPr lang="he-IL" sz="1600" dirty="0" err="1">
                <a:solidFill>
                  <a:srgbClr val="4A4A4A"/>
                </a:solidFill>
                <a:latin typeface="Times New Roman" panose="02020603050405020304" pitchFamily="18" charset="0"/>
                <a:cs typeface="frankruehl" panose="020E0503060101010101" pitchFamily="34" charset="-79"/>
              </a:rPr>
              <a:t>צֹאן־וּבָקָר</a:t>
            </a:r>
            <a:r>
              <a:rPr lang="he-IL" sz="1600" dirty="0">
                <a:solidFill>
                  <a:srgbClr val="4A4A4A"/>
                </a:solidFill>
                <a:latin typeface="Times New Roman" panose="02020603050405020304" pitchFamily="18" charset="0"/>
                <a:cs typeface="frankruehl" panose="020E0503060101010101" pitchFamily="34" charset="-79"/>
              </a:rPr>
              <a:t>, </a:t>
            </a:r>
            <a:r>
              <a:rPr lang="he-IL" sz="1600" dirty="0" err="1">
                <a:solidFill>
                  <a:srgbClr val="4A4A4A"/>
                </a:solidFill>
                <a:latin typeface="Times New Roman" panose="02020603050405020304" pitchFamily="18" charset="0"/>
                <a:cs typeface="frankruehl" panose="020E0503060101010101" pitchFamily="34" charset="-79"/>
              </a:rPr>
              <a:t>וַחֲמֹרִים</a:t>
            </a:r>
            <a:r>
              <a:rPr lang="he-IL" sz="1600" dirty="0">
                <a:solidFill>
                  <a:srgbClr val="4A4A4A"/>
                </a:solidFill>
                <a:latin typeface="Times New Roman" panose="02020603050405020304" pitchFamily="18" charset="0"/>
                <a:cs typeface="frankruehl" panose="020E0503060101010101" pitchFamily="34" charset="-79"/>
              </a:rPr>
              <a:t>, וַעֲבָדִים וּשְׁפָחֹת . . . </a:t>
            </a:r>
          </a:p>
        </p:txBody>
      </p:sp>
      <p:sp>
        <p:nvSpPr>
          <p:cNvPr id="9" name="מלבן 8">
            <a:extLst>
              <a:ext uri="{FF2B5EF4-FFF2-40B4-BE49-F238E27FC236}">
                <a16:creationId xmlns:a16="http://schemas.microsoft.com/office/drawing/2014/main" id="{422785B9-427E-4ECE-8457-9D5A4CE36FD0}"/>
              </a:ext>
            </a:extLst>
          </p:cNvPr>
          <p:cNvSpPr/>
          <p:nvPr/>
        </p:nvSpPr>
        <p:spPr>
          <a:xfrm>
            <a:off x="819614" y="3971650"/>
            <a:ext cx="9166301" cy="1384995"/>
          </a:xfrm>
          <a:prstGeom prst="rect">
            <a:avLst/>
          </a:prstGeom>
          <a:ln w="57150">
            <a:solidFill>
              <a:schemeClr val="tx1"/>
            </a:solidFill>
          </a:ln>
        </p:spPr>
        <p:txBody>
          <a:bodyPr wrap="square">
            <a:spAutoFit/>
          </a:bodyPr>
          <a:lstStyle/>
          <a:p>
            <a:pPr algn="ctr" fontAlgn="base"/>
            <a:endParaRPr lang="he-IL" sz="2400" b="1" dirty="0">
              <a:solidFill>
                <a:schemeClr val="accent6"/>
              </a:solidFill>
              <a:latin typeface="Guttman Adii" panose="02010401010101010101" pitchFamily="2" charset="-79"/>
              <a:cs typeface="Guttman Adii" panose="02010401010101010101" pitchFamily="2" charset="-79"/>
            </a:endParaRPr>
          </a:p>
          <a:p>
            <a:pPr algn="ctr" fontAlgn="base"/>
            <a:endParaRPr lang="he-IL" sz="2400" b="1" dirty="0">
              <a:solidFill>
                <a:schemeClr val="accent6"/>
              </a:solidFill>
              <a:latin typeface="Guttman Adii" panose="02010401010101010101" pitchFamily="2" charset="-79"/>
              <a:cs typeface="Guttman Adii" panose="02010401010101010101" pitchFamily="2" charset="-79"/>
            </a:endParaRPr>
          </a:p>
          <a:p>
            <a:pPr algn="ctr" fontAlgn="base"/>
            <a:endParaRPr lang="he-IL" sz="3600" b="1" dirty="0">
              <a:solidFill>
                <a:schemeClr val="accent6"/>
              </a:solidFill>
              <a:latin typeface="Guttman Adii" panose="02010401010101010101" pitchFamily="2" charset="-79"/>
              <a:cs typeface="Guttman Adii" panose="02010401010101010101" pitchFamily="2" charset="-79"/>
            </a:endParaRPr>
          </a:p>
        </p:txBody>
      </p:sp>
      <p:sp>
        <p:nvSpPr>
          <p:cNvPr id="3" name="מלבן 2">
            <a:extLst>
              <a:ext uri="{FF2B5EF4-FFF2-40B4-BE49-F238E27FC236}">
                <a16:creationId xmlns:a16="http://schemas.microsoft.com/office/drawing/2014/main" id="{EF442371-5F63-4082-81A8-BDB6913A85E9}"/>
              </a:ext>
            </a:extLst>
          </p:cNvPr>
          <p:cNvSpPr/>
          <p:nvPr/>
        </p:nvSpPr>
        <p:spPr>
          <a:xfrm>
            <a:off x="1215480" y="122733"/>
            <a:ext cx="8374565" cy="1077218"/>
          </a:xfrm>
          <a:prstGeom prst="rect">
            <a:avLst/>
          </a:prstGeom>
          <a:solidFill>
            <a:schemeClr val="bg1"/>
          </a:solidFill>
        </p:spPr>
        <p:txBody>
          <a:bodyPr wrap="square">
            <a:spAutoFit/>
          </a:bodyPr>
          <a:lstStyle/>
          <a:p>
            <a:pPr algn="ctr" fontAlgn="base"/>
            <a:r>
              <a:rPr lang="he-IL" sz="3200" b="1" dirty="0">
                <a:solidFill>
                  <a:schemeClr val="accent6"/>
                </a:solidFill>
                <a:latin typeface="Guttman Adii" panose="02010401010101010101" pitchFamily="2" charset="-79"/>
                <a:cs typeface="Guttman Adii" panose="02010401010101010101" pitchFamily="2" charset="-79"/>
              </a:rPr>
              <a:t>אברהם ולוט</a:t>
            </a:r>
          </a:p>
          <a:p>
            <a:pPr algn="ctr" fontAlgn="base"/>
            <a:r>
              <a:rPr lang="he-IL" sz="3200" b="1" dirty="0">
                <a:solidFill>
                  <a:schemeClr val="accent6"/>
                </a:solidFill>
                <a:latin typeface="Guttman Adii" panose="02010401010101010101" pitchFamily="2" charset="-79"/>
                <a:cs typeface="Guttman Adii" panose="02010401010101010101" pitchFamily="2" charset="-79"/>
              </a:rPr>
              <a:t>מערכת יחסים בה אברהם גומל חסד עם לוט אחיינו</a:t>
            </a:r>
          </a:p>
        </p:txBody>
      </p:sp>
      <p:sp>
        <p:nvSpPr>
          <p:cNvPr id="11" name="מלבן 10">
            <a:extLst>
              <a:ext uri="{FF2B5EF4-FFF2-40B4-BE49-F238E27FC236}">
                <a16:creationId xmlns:a16="http://schemas.microsoft.com/office/drawing/2014/main" id="{9832DB59-DD01-464D-802F-1BA9FBAEB72B}"/>
              </a:ext>
            </a:extLst>
          </p:cNvPr>
          <p:cNvSpPr/>
          <p:nvPr/>
        </p:nvSpPr>
        <p:spPr>
          <a:xfrm>
            <a:off x="819612" y="1462131"/>
            <a:ext cx="9166303" cy="830997"/>
          </a:xfrm>
          <a:prstGeom prst="rect">
            <a:avLst/>
          </a:prstGeom>
          <a:ln w="57150">
            <a:solidFill>
              <a:schemeClr val="tx1"/>
            </a:solidFill>
          </a:ln>
        </p:spPr>
        <p:txBody>
          <a:bodyPr wrap="square">
            <a:spAutoFit/>
          </a:bodyPr>
          <a:lstStyle/>
          <a:p>
            <a:pPr fontAlgn="base"/>
            <a:r>
              <a:rPr lang="he-IL" sz="1600" b="1" dirty="0">
                <a:solidFill>
                  <a:schemeClr val="accent6"/>
                </a:solidFill>
                <a:latin typeface="Guttman Adii" panose="02010401010101010101" pitchFamily="2" charset="-79"/>
                <a:cs typeface="Guttman Adii" panose="02010401010101010101" pitchFamily="2" charset="-79"/>
              </a:rPr>
              <a:t>מקור א - בראשית י / לוט הוא בנו של הרן שמת בצעירותו, סביו תרח לוקח עליו חסות </a:t>
            </a:r>
          </a:p>
          <a:p>
            <a:pPr fontAlgn="base"/>
            <a:r>
              <a:rPr lang="he-IL" sz="1100" dirty="0">
                <a:latin typeface="Times New Roman" panose="02020603050405020304" pitchFamily="18" charset="0"/>
                <a:cs typeface="frankruehl" panose="020E0503060101010101" pitchFamily="34" charset="-79"/>
              </a:rPr>
              <a:t>(</a:t>
            </a:r>
            <a:r>
              <a:rPr lang="he-IL" sz="1100" dirty="0" err="1">
                <a:latin typeface="Times New Roman" panose="02020603050405020304" pitchFamily="18" charset="0"/>
                <a:cs typeface="frankruehl" panose="020E0503060101010101" pitchFamily="34" charset="-79"/>
              </a:rPr>
              <a:t>כז</a:t>
            </a:r>
            <a:r>
              <a:rPr lang="he-IL" sz="1100" dirty="0">
                <a:latin typeface="Times New Roman" panose="02020603050405020304" pitchFamily="18" charset="0"/>
                <a:cs typeface="frankruehl" panose="020E0503060101010101" pitchFamily="34" charset="-79"/>
              </a:rPr>
              <a:t>) </a:t>
            </a:r>
            <a:r>
              <a:rPr lang="he-IL" sz="1600" dirty="0">
                <a:latin typeface="Times New Roman" panose="02020603050405020304" pitchFamily="18" charset="0"/>
                <a:cs typeface="frankruehl" panose="020E0503060101010101" pitchFamily="34" charset="-79"/>
              </a:rPr>
              <a:t>וְאֵלֶּה תּוֹלְדֹת תֶּרַח </a:t>
            </a:r>
            <a:r>
              <a:rPr lang="he-IL" sz="1600" dirty="0" err="1">
                <a:latin typeface="Times New Roman" panose="02020603050405020304" pitchFamily="18" charset="0"/>
                <a:cs typeface="frankruehl" panose="020E0503060101010101" pitchFamily="34" charset="-79"/>
              </a:rPr>
              <a:t>תֶּרַח</a:t>
            </a:r>
            <a:r>
              <a:rPr lang="he-IL" sz="1600" dirty="0">
                <a:latin typeface="Times New Roman" panose="02020603050405020304" pitchFamily="18" charset="0"/>
                <a:cs typeface="frankruehl" panose="020E0503060101010101" pitchFamily="34" charset="-79"/>
              </a:rPr>
              <a:t> הוֹלִיד אֶת אַבְרָם אֶת </a:t>
            </a:r>
            <a:r>
              <a:rPr lang="he-IL" sz="1600" dirty="0" err="1">
                <a:latin typeface="Times New Roman" panose="02020603050405020304" pitchFamily="18" charset="0"/>
                <a:cs typeface="frankruehl" panose="020E0503060101010101" pitchFamily="34" charset="-79"/>
              </a:rPr>
              <a:t>נָחוֹר</a:t>
            </a:r>
            <a:r>
              <a:rPr lang="he-IL" sz="1600" dirty="0">
                <a:latin typeface="Times New Roman" panose="02020603050405020304" pitchFamily="18" charset="0"/>
                <a:cs typeface="frankruehl" panose="020E0503060101010101" pitchFamily="34" charset="-79"/>
              </a:rPr>
              <a:t> וְאֶת הָרָן, וְהָרָן הוֹלִיד אֶת לוֹט:  </a:t>
            </a:r>
            <a:r>
              <a:rPr lang="he-IL" sz="1100" dirty="0">
                <a:latin typeface="Times New Roman" panose="02020603050405020304" pitchFamily="18" charset="0"/>
                <a:cs typeface="frankruehl" panose="020E0503060101010101" pitchFamily="34" charset="-79"/>
              </a:rPr>
              <a:t>(</a:t>
            </a:r>
            <a:r>
              <a:rPr lang="he-IL" sz="1100" dirty="0" err="1">
                <a:latin typeface="Times New Roman" panose="02020603050405020304" pitchFamily="18" charset="0"/>
                <a:cs typeface="frankruehl" panose="020E0503060101010101" pitchFamily="34" charset="-79"/>
              </a:rPr>
              <a:t>כח</a:t>
            </a:r>
            <a:r>
              <a:rPr lang="he-IL" sz="1100" dirty="0">
                <a:latin typeface="Times New Roman" panose="02020603050405020304" pitchFamily="18" charset="0"/>
                <a:cs typeface="frankruehl" panose="020E0503060101010101" pitchFamily="34" charset="-79"/>
              </a:rPr>
              <a:t>)</a:t>
            </a:r>
            <a:r>
              <a:rPr lang="he-IL" sz="1600" dirty="0">
                <a:latin typeface="Times New Roman" panose="02020603050405020304" pitchFamily="18" charset="0"/>
                <a:cs typeface="frankruehl" panose="020E0503060101010101" pitchFamily="34" charset="-79"/>
              </a:rPr>
              <a:t> וַיָּמָת הָרָן עַל פְּנֵי תֶּרַח אָבִיו . . . בְּאוּר כַּשְׂדִּים . . . </a:t>
            </a:r>
          </a:p>
          <a:p>
            <a:pPr fontAlgn="base"/>
            <a:r>
              <a:rPr lang="he-IL" sz="1100" dirty="0">
                <a:latin typeface="Times New Roman" panose="02020603050405020304" pitchFamily="18" charset="0"/>
                <a:cs typeface="frankruehl" panose="020E0503060101010101" pitchFamily="34" charset="-79"/>
              </a:rPr>
              <a:t>(לא)</a:t>
            </a:r>
            <a:r>
              <a:rPr lang="he-IL" sz="1600" dirty="0">
                <a:latin typeface="Times New Roman" panose="02020603050405020304" pitchFamily="18" charset="0"/>
                <a:cs typeface="frankruehl" panose="020E0503060101010101" pitchFamily="34" charset="-79"/>
              </a:rPr>
              <a:t> </a:t>
            </a:r>
            <a:r>
              <a:rPr lang="he-IL" sz="1400" dirty="0" err="1">
                <a:solidFill>
                  <a:schemeClr val="accent6"/>
                </a:solidFill>
                <a:latin typeface="Times New Roman" panose="02020603050405020304" pitchFamily="18" charset="0"/>
                <a:cs typeface="frankruehl" panose="020E0503060101010101" pitchFamily="34" charset="-79"/>
              </a:rPr>
              <a:t>וַיִּקַּח</a:t>
            </a:r>
            <a:r>
              <a:rPr lang="he-IL" sz="1400" dirty="0">
                <a:solidFill>
                  <a:schemeClr val="accent6"/>
                </a:solidFill>
                <a:latin typeface="Times New Roman" panose="02020603050405020304" pitchFamily="18" charset="0"/>
                <a:cs typeface="frankruehl" panose="020E0503060101010101" pitchFamily="34" charset="-79"/>
              </a:rPr>
              <a:t> תֶּרַח אֶת אַבְרָם בְּנוֹ וְאֶת לוֹט בֶּן הָרָן בֶּן בְּנוֹ </a:t>
            </a:r>
            <a:r>
              <a:rPr lang="he-IL" sz="1400" dirty="0">
                <a:latin typeface="Times New Roman" panose="02020603050405020304" pitchFamily="18" charset="0"/>
                <a:cs typeface="frankruehl" panose="020E0503060101010101" pitchFamily="34" charset="-79"/>
              </a:rPr>
              <a:t>וְאֵת שָׂרַי כַּלָּתוֹ אֵשֶׁת אַבְרָם בְּנוֹ,  וַיֵּצְאוּ אִתָּם מֵאוּר כַּשְׂדִּים לָלֶכֶת אַרְצָה כְּנַעַן וַיָּבֹאוּ עַד </a:t>
            </a:r>
            <a:r>
              <a:rPr lang="he-IL" sz="1400" dirty="0" err="1">
                <a:latin typeface="Times New Roman" panose="02020603050405020304" pitchFamily="18" charset="0"/>
                <a:cs typeface="frankruehl" panose="020E0503060101010101" pitchFamily="34" charset="-79"/>
              </a:rPr>
              <a:t>חָרָן</a:t>
            </a:r>
            <a:r>
              <a:rPr lang="he-IL" sz="1400" dirty="0">
                <a:latin typeface="Times New Roman" panose="02020603050405020304" pitchFamily="18" charset="0"/>
                <a:cs typeface="frankruehl" panose="020E0503060101010101" pitchFamily="34" charset="-79"/>
              </a:rPr>
              <a:t> וַיֵּשְׁבוּ שָׁם:</a:t>
            </a:r>
            <a:endParaRPr lang="he-IL" sz="1600" dirty="0">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7AA3597D-9BE9-4BAD-B265-66E232981340}"/>
              </a:ext>
            </a:extLst>
          </p:cNvPr>
          <p:cNvSpPr/>
          <p:nvPr/>
        </p:nvSpPr>
        <p:spPr>
          <a:xfrm>
            <a:off x="1321418" y="4269098"/>
            <a:ext cx="8664497" cy="1092607"/>
          </a:xfrm>
          <a:prstGeom prst="rect">
            <a:avLst/>
          </a:prstGeom>
        </p:spPr>
        <p:txBody>
          <a:bodyPr wrap="square">
            <a:spAutoFit/>
          </a:bodyPr>
          <a:lstStyle/>
          <a:p>
            <a:r>
              <a:rPr lang="he-IL" sz="1600" dirty="0">
                <a:latin typeface="Times New Roman" panose="02020603050405020304" pitchFamily="18" charset="0"/>
                <a:cs typeface="frankruehl" panose="020E0503060101010101" pitchFamily="34" charset="-79"/>
              </a:rPr>
              <a:t>(א) וַיַּעַל אַבְרָם מִמִּצְרַיִם הוּא וְאִשְׁתּוֹ וְכָל אֲשֶׁר לוֹ וְלוֹט עִמּוֹ הַנֶּגְבָּה: (ב) וְאַבְרָם כָּבֵד מְאֹד, בַּמִּקְנֶה בַּכֶּסֶף וּבַזָּהָב . . . </a:t>
            </a:r>
          </a:p>
          <a:p>
            <a:endParaRPr lang="he-IL" sz="100" dirty="0">
              <a:latin typeface="Times New Roman" panose="02020603050405020304" pitchFamily="18" charset="0"/>
              <a:cs typeface="frankruehl" panose="020E0503060101010101" pitchFamily="34" charset="-79"/>
            </a:endParaRPr>
          </a:p>
          <a:p>
            <a:r>
              <a:rPr lang="he-IL" sz="1600" dirty="0">
                <a:latin typeface="Times New Roman" panose="02020603050405020304" pitchFamily="18" charset="0"/>
                <a:cs typeface="frankruehl" panose="020E0503060101010101" pitchFamily="34" charset="-79"/>
              </a:rPr>
              <a:t>(ו) וְלֹא נָשָׂא אֹתָם הָאָרֶץ לָשֶׁבֶת יַחְדָּו, כִּי הָיָה רְכוּשָׁם רָב וְלֹא יָכְלוּ לָשֶׁבֶת יַחְדָּו: (ז) </a:t>
            </a:r>
            <a:r>
              <a:rPr lang="he-IL" sz="1600" b="1" dirty="0">
                <a:solidFill>
                  <a:schemeClr val="accent6"/>
                </a:solidFill>
                <a:latin typeface="Times New Roman" panose="02020603050405020304" pitchFamily="18" charset="0"/>
                <a:cs typeface="frankruehl" panose="020E0503060101010101" pitchFamily="34" charset="-79"/>
              </a:rPr>
              <a:t>וְגַם לְלוֹט הַהֹלֵךְ אֶת </a:t>
            </a:r>
            <a:r>
              <a:rPr lang="he-IL" sz="1600" dirty="0">
                <a:latin typeface="Times New Roman" panose="02020603050405020304" pitchFamily="18" charset="0"/>
                <a:cs typeface="frankruehl" panose="020E0503060101010101" pitchFamily="34" charset="-79"/>
              </a:rPr>
              <a:t>וַיְהִי רִיב בֵּין רֹעֵי מִקְנֵה אַבְ  </a:t>
            </a:r>
            <a:r>
              <a:rPr lang="he-IL" sz="1600" b="1" dirty="0">
                <a:solidFill>
                  <a:schemeClr val="accent6"/>
                </a:solidFill>
                <a:latin typeface="Times New Roman" panose="02020603050405020304" pitchFamily="18" charset="0"/>
                <a:cs typeface="frankruehl" panose="020E0503060101010101" pitchFamily="34" charset="-79"/>
              </a:rPr>
              <a:t>אַבְרָם, הָיָה צֹאן וּבָקָר וְאֹהָלִים </a:t>
            </a:r>
            <a:r>
              <a:rPr lang="he-IL" sz="1600" dirty="0">
                <a:latin typeface="Times New Roman" panose="02020603050405020304" pitchFamily="18" charset="0"/>
                <a:cs typeface="frankruehl" panose="020E0503060101010101" pitchFamily="34" charset="-79"/>
              </a:rPr>
              <a:t>. . .  </a:t>
            </a:r>
            <a:r>
              <a:rPr lang="he-IL" sz="1600" b="1" dirty="0">
                <a:solidFill>
                  <a:schemeClr val="accent6"/>
                </a:solidFill>
                <a:latin typeface="Times New Roman" panose="02020603050405020304" pitchFamily="18" charset="0"/>
                <a:cs typeface="frankruehl" panose="020E0503060101010101" pitchFamily="34" charset="-79"/>
              </a:rPr>
              <a:t>וַיֹּאמֶר אַבְרָם אֶל לוֹט אַל נָא תְהִי מְרִיבָה בֵּינִי וּבֵינֶךָ וּבֵין </a:t>
            </a:r>
            <a:r>
              <a:rPr lang="he-IL" sz="1600" dirty="0">
                <a:latin typeface="Times New Roman" panose="02020603050405020304" pitchFamily="18" charset="0"/>
                <a:cs typeface="frankruehl" panose="020E0503060101010101" pitchFamily="34" charset="-79"/>
              </a:rPr>
              <a:t>רֹעַי וּבֵין רֹעֶיךָ, כִּי אֲנָשִׁים אַחִים אֲנָחְנוּ: (ט) הֲלֹא כָל הָאָרֶץ לְפָנֶיךָ הִפָּרֶד נָא מֵעָלָי, אִם הַשְּׂמֹאל וְאֵימִנָה וְאִם הַיָּמִין </a:t>
            </a:r>
            <a:r>
              <a:rPr lang="he-IL" sz="1600" dirty="0" err="1">
                <a:latin typeface="Times New Roman" panose="02020603050405020304" pitchFamily="18" charset="0"/>
                <a:cs typeface="frankruehl" panose="020E0503060101010101" pitchFamily="34" charset="-79"/>
              </a:rPr>
              <a:t>וְאַשְׂמְאִילָה</a:t>
            </a:r>
            <a:r>
              <a:rPr lang="he-IL" sz="1600" dirty="0">
                <a:latin typeface="Times New Roman" panose="02020603050405020304" pitchFamily="18" charset="0"/>
                <a:cs typeface="frankruehl" panose="020E0503060101010101" pitchFamily="34" charset="-79"/>
              </a:rPr>
              <a:t>,  ויבחר לו לוט את כל ככר הירדן....</a:t>
            </a:r>
          </a:p>
        </p:txBody>
      </p:sp>
      <p:sp>
        <p:nvSpPr>
          <p:cNvPr id="14" name="מלבן 13">
            <a:extLst>
              <a:ext uri="{FF2B5EF4-FFF2-40B4-BE49-F238E27FC236}">
                <a16:creationId xmlns:a16="http://schemas.microsoft.com/office/drawing/2014/main" id="{92000B95-E0BE-4AEE-8A77-AAC96314709A}"/>
              </a:ext>
            </a:extLst>
          </p:cNvPr>
          <p:cNvSpPr/>
          <p:nvPr/>
        </p:nvSpPr>
        <p:spPr>
          <a:xfrm>
            <a:off x="964583" y="4039345"/>
            <a:ext cx="9021332" cy="338554"/>
          </a:xfrm>
          <a:prstGeom prst="rect">
            <a:avLst/>
          </a:prstGeom>
        </p:spPr>
        <p:txBody>
          <a:bodyPr wrap="square">
            <a:spAutoFit/>
          </a:bodyPr>
          <a:lstStyle/>
          <a:p>
            <a:pPr fontAlgn="base"/>
            <a:r>
              <a:rPr lang="he-IL" sz="1600" b="1" dirty="0">
                <a:solidFill>
                  <a:schemeClr val="accent6"/>
                </a:solidFill>
                <a:latin typeface="Guttman Adii" panose="02010401010101010101" pitchFamily="2" charset="-79"/>
                <a:cs typeface="Guttman Adii" panose="02010401010101010101" pitchFamily="2" charset="-79"/>
              </a:rPr>
              <a:t>מקור ג - בראשית </a:t>
            </a:r>
            <a:r>
              <a:rPr lang="he-IL" sz="1600" b="1" dirty="0" err="1">
                <a:solidFill>
                  <a:schemeClr val="accent6"/>
                </a:solidFill>
                <a:latin typeface="Guttman Adii" panose="02010401010101010101" pitchFamily="2" charset="-79"/>
                <a:cs typeface="Guttman Adii" panose="02010401010101010101" pitchFamily="2" charset="-79"/>
              </a:rPr>
              <a:t>יג</a:t>
            </a:r>
            <a:r>
              <a:rPr lang="he-IL" sz="1600" b="1" dirty="0">
                <a:solidFill>
                  <a:schemeClr val="accent6"/>
                </a:solidFill>
                <a:latin typeface="Guttman Adii" panose="02010401010101010101" pitchFamily="2" charset="-79"/>
                <a:cs typeface="Guttman Adii" panose="02010401010101010101" pitchFamily="2" charset="-79"/>
              </a:rPr>
              <a:t> / אברהם נותן ללוט מעושרו, נמנע ממריבה עמו נותן לו לבחור ראשון את מקום מגוריו</a:t>
            </a:r>
          </a:p>
        </p:txBody>
      </p:sp>
      <p:sp>
        <p:nvSpPr>
          <p:cNvPr id="15" name="מלבן 14">
            <a:extLst>
              <a:ext uri="{FF2B5EF4-FFF2-40B4-BE49-F238E27FC236}">
                <a16:creationId xmlns:a16="http://schemas.microsoft.com/office/drawing/2014/main" id="{9088403D-75E4-4D01-8C2A-3F02D8EDEDFF}"/>
              </a:ext>
            </a:extLst>
          </p:cNvPr>
          <p:cNvSpPr/>
          <p:nvPr/>
        </p:nvSpPr>
        <p:spPr>
          <a:xfrm>
            <a:off x="819613" y="5603436"/>
            <a:ext cx="9166302" cy="1107996"/>
          </a:xfrm>
          <a:prstGeom prst="rect">
            <a:avLst/>
          </a:prstGeom>
          <a:ln w="57150">
            <a:solidFill>
              <a:schemeClr val="tx1"/>
            </a:solidFill>
          </a:ln>
        </p:spPr>
        <p:txBody>
          <a:bodyPr wrap="square">
            <a:spAutoFit/>
          </a:bodyPr>
          <a:lstStyle/>
          <a:p>
            <a:pPr fontAlgn="base"/>
            <a:r>
              <a:rPr lang="he-IL" sz="1600" b="1" dirty="0">
                <a:solidFill>
                  <a:schemeClr val="accent6"/>
                </a:solidFill>
                <a:latin typeface="Guttman Adii" panose="02010401010101010101" pitchFamily="2" charset="-79"/>
                <a:cs typeface="Guttman Adii" panose="02010401010101010101" pitchFamily="2" charset="-79"/>
              </a:rPr>
              <a:t>מקור ד- בראשית יד / אברהם מציל את לוט מידי ארבעת המלכים במלחמתם בחמשת ערי </a:t>
            </a:r>
            <a:r>
              <a:rPr lang="he-IL" sz="1600" b="1" dirty="0" err="1">
                <a:solidFill>
                  <a:schemeClr val="accent6"/>
                </a:solidFill>
                <a:latin typeface="Guttman Adii" panose="02010401010101010101" pitchFamily="2" charset="-79"/>
                <a:cs typeface="Guttman Adii" panose="02010401010101010101" pitchFamily="2" charset="-79"/>
              </a:rPr>
              <a:t>הככר</a:t>
            </a:r>
            <a:endParaRPr lang="he-IL" sz="1600" b="1" dirty="0">
              <a:solidFill>
                <a:schemeClr val="accent6"/>
              </a:solidFill>
              <a:latin typeface="Guttman Adii" panose="02010401010101010101" pitchFamily="2" charset="-79"/>
              <a:cs typeface="Guttman Adii" panose="02010401010101010101" pitchFamily="2" charset="-79"/>
            </a:endParaRPr>
          </a:p>
          <a:p>
            <a:pPr fontAlgn="base"/>
            <a:endParaRPr lang="he-IL" sz="100" dirty="0">
              <a:latin typeface="Times New Roman" panose="02020603050405020304" pitchFamily="18" charset="0"/>
              <a:cs typeface="frankruehl" panose="020E0503060101010101" pitchFamily="34" charset="-79"/>
            </a:endParaRPr>
          </a:p>
          <a:p>
            <a:pPr fontAlgn="base"/>
            <a:r>
              <a:rPr lang="he-IL" sz="1600" dirty="0">
                <a:latin typeface="Times New Roman" panose="02020603050405020304" pitchFamily="18" charset="0"/>
                <a:cs typeface="frankruehl" panose="020E0503060101010101" pitchFamily="34" charset="-79"/>
              </a:rPr>
              <a:t>(י) וַיָּנֻסוּ מֶלֶךְ סְדֹם </a:t>
            </a:r>
            <a:r>
              <a:rPr lang="he-IL" sz="1600" dirty="0" err="1">
                <a:latin typeface="Times New Roman" panose="02020603050405020304" pitchFamily="18" charset="0"/>
                <a:cs typeface="frankruehl" panose="020E0503060101010101" pitchFamily="34" charset="-79"/>
              </a:rPr>
              <a:t>וַעֲמֹרָה</a:t>
            </a:r>
            <a:r>
              <a:rPr lang="he-IL" sz="1600" dirty="0">
                <a:latin typeface="Times New Roman" panose="02020603050405020304" pitchFamily="18" charset="0"/>
                <a:cs typeface="frankruehl" panose="020E0503060101010101" pitchFamily="34" charset="-79"/>
              </a:rPr>
              <a:t> וַיִּפְּלוּ שָׁמָּה . .  (יא) </a:t>
            </a:r>
            <a:r>
              <a:rPr lang="he-IL" sz="1600" dirty="0" err="1">
                <a:latin typeface="Times New Roman" panose="02020603050405020304" pitchFamily="18" charset="0"/>
                <a:cs typeface="frankruehl" panose="020E0503060101010101" pitchFamily="34" charset="-79"/>
              </a:rPr>
              <a:t>וַיִּקְחו</a:t>
            </a:r>
            <a:r>
              <a:rPr lang="he-IL" sz="1600" dirty="0">
                <a:latin typeface="Times New Roman" panose="02020603050405020304" pitchFamily="18" charset="0"/>
                <a:cs typeface="frankruehl" panose="020E0503060101010101" pitchFamily="34" charset="-79"/>
              </a:rPr>
              <a:t>ּ אֶת כָּל רְכֻשׁ סְדֹם </a:t>
            </a:r>
            <a:r>
              <a:rPr lang="he-IL" sz="1600" dirty="0" err="1">
                <a:latin typeface="Times New Roman" panose="02020603050405020304" pitchFamily="18" charset="0"/>
                <a:cs typeface="frankruehl" panose="020E0503060101010101" pitchFamily="34" charset="-79"/>
              </a:rPr>
              <a:t>וַעֲמֹרָה</a:t>
            </a:r>
            <a:r>
              <a:rPr lang="he-IL" sz="1600" dirty="0">
                <a:latin typeface="Times New Roman" panose="02020603050405020304" pitchFamily="18" charset="0"/>
                <a:cs typeface="frankruehl" panose="020E0503060101010101" pitchFamily="34" charset="-79"/>
              </a:rPr>
              <a:t> וְאֶת כָּל אָכְלָם וַיֵּלֵכוּ: (</a:t>
            </a:r>
            <a:r>
              <a:rPr lang="he-IL" sz="1600" dirty="0" err="1">
                <a:latin typeface="Times New Roman" panose="02020603050405020304" pitchFamily="18" charset="0"/>
                <a:cs typeface="frankruehl" panose="020E0503060101010101" pitchFamily="34" charset="-79"/>
              </a:rPr>
              <a:t>יב</a:t>
            </a:r>
            <a:r>
              <a:rPr lang="he-IL" sz="1600" dirty="0">
                <a:latin typeface="Times New Roman" panose="02020603050405020304" pitchFamily="18" charset="0"/>
                <a:cs typeface="frankruehl" panose="020E0503060101010101" pitchFamily="34" charset="-79"/>
              </a:rPr>
              <a:t>) </a:t>
            </a:r>
            <a:r>
              <a:rPr lang="he-IL" sz="1600" dirty="0" err="1">
                <a:latin typeface="Times New Roman" panose="02020603050405020304" pitchFamily="18" charset="0"/>
                <a:cs typeface="frankruehl" panose="020E0503060101010101" pitchFamily="34" charset="-79"/>
              </a:rPr>
              <a:t>וַיִּקְחו</a:t>
            </a:r>
            <a:r>
              <a:rPr lang="he-IL" sz="1600" dirty="0">
                <a:latin typeface="Times New Roman" panose="02020603050405020304" pitchFamily="18" charset="0"/>
                <a:cs typeface="frankruehl" panose="020E0503060101010101" pitchFamily="34" charset="-79"/>
              </a:rPr>
              <a:t>ּ אֶת לוֹט וְאֶת רְכֻשׁוֹ בֶּן אֲחִי אַבְרָם וַיֵּלֵכוּ . . . (</a:t>
            </a:r>
            <a:r>
              <a:rPr lang="he-IL" sz="1600" dirty="0" err="1">
                <a:latin typeface="Times New Roman" panose="02020603050405020304" pitchFamily="18" charset="0"/>
                <a:cs typeface="frankruehl" panose="020E0503060101010101" pitchFamily="34" charset="-79"/>
              </a:rPr>
              <a:t>יג</a:t>
            </a:r>
            <a:r>
              <a:rPr lang="he-IL" sz="1600" dirty="0">
                <a:latin typeface="Times New Roman" panose="02020603050405020304" pitchFamily="18" charset="0"/>
                <a:cs typeface="frankruehl" panose="020E0503060101010101" pitchFamily="34" charset="-79"/>
              </a:rPr>
              <a:t>) וַיָּבֹא הַפָּלִיט </a:t>
            </a:r>
            <a:r>
              <a:rPr lang="he-IL" sz="1600" dirty="0" err="1">
                <a:latin typeface="Times New Roman" panose="02020603050405020304" pitchFamily="18" charset="0"/>
                <a:cs typeface="frankruehl" panose="020E0503060101010101" pitchFamily="34" charset="-79"/>
              </a:rPr>
              <a:t>וַיַּגֵּד</a:t>
            </a:r>
            <a:r>
              <a:rPr lang="he-IL" sz="1600" dirty="0">
                <a:latin typeface="Times New Roman" panose="02020603050405020304" pitchFamily="18" charset="0"/>
                <a:cs typeface="frankruehl" panose="020E0503060101010101" pitchFamily="34" charset="-79"/>
              </a:rPr>
              <a:t> לְאַבְרָם הָעִבְרִי . . . </a:t>
            </a:r>
            <a:r>
              <a:rPr lang="he-IL" sz="1600" b="1" dirty="0">
                <a:solidFill>
                  <a:schemeClr val="accent6"/>
                </a:solidFill>
                <a:latin typeface="Times New Roman" panose="02020603050405020304" pitchFamily="18" charset="0"/>
                <a:cs typeface="frankruehl" panose="020E0503060101010101" pitchFamily="34" charset="-79"/>
              </a:rPr>
              <a:t>(יד) וַיִּשְׁמַע אַבְרָם כִּי נִשְׁבָּה אָחִיו, וַיָּרֶק אֶת חֲנִיכָיו יְלִידֵי בֵיתוֹ שְׁמֹנָה עָשָׂר וּשְׁלֹשׁ מֵאוֹת </a:t>
            </a:r>
            <a:r>
              <a:rPr lang="he-IL" sz="1600" b="1" dirty="0" err="1">
                <a:solidFill>
                  <a:schemeClr val="accent6"/>
                </a:solidFill>
                <a:latin typeface="Times New Roman" panose="02020603050405020304" pitchFamily="18" charset="0"/>
                <a:cs typeface="frankruehl" panose="020E0503060101010101" pitchFamily="34" charset="-79"/>
              </a:rPr>
              <a:t>וַיִּרְדֹּף</a:t>
            </a:r>
            <a:r>
              <a:rPr lang="he-IL" sz="1600" b="1" dirty="0">
                <a:solidFill>
                  <a:schemeClr val="accent6"/>
                </a:solidFill>
                <a:latin typeface="Times New Roman" panose="02020603050405020304" pitchFamily="18" charset="0"/>
                <a:cs typeface="frankruehl" panose="020E0503060101010101" pitchFamily="34" charset="-79"/>
              </a:rPr>
              <a:t> עַד דָּן: (טו) וַיֵּחָלֵק עֲלֵיהֶם לַיְלָה הוּא וַעֲבָדָיו וַיַּכֵּם . . </a:t>
            </a:r>
            <a:r>
              <a:rPr lang="he-IL" sz="1600" dirty="0">
                <a:latin typeface="Times New Roman" panose="02020603050405020304" pitchFamily="18" charset="0"/>
                <a:cs typeface="frankruehl" panose="020E0503060101010101" pitchFamily="34" charset="-79"/>
              </a:rPr>
              <a:t>. (</a:t>
            </a:r>
            <a:r>
              <a:rPr lang="he-IL" sz="1600" dirty="0" err="1">
                <a:latin typeface="Times New Roman" panose="02020603050405020304" pitchFamily="18" charset="0"/>
                <a:cs typeface="frankruehl" panose="020E0503060101010101" pitchFamily="34" charset="-79"/>
              </a:rPr>
              <a:t>טז</a:t>
            </a:r>
            <a:r>
              <a:rPr lang="he-IL" sz="1600" dirty="0">
                <a:latin typeface="Times New Roman" panose="02020603050405020304" pitchFamily="18" charset="0"/>
                <a:cs typeface="frankruehl" panose="020E0503060101010101" pitchFamily="34" charset="-79"/>
              </a:rPr>
              <a:t>) וַיָּשֶׁב אֵת כָּל הָרְכֻשׁ, וְגַם אֶת לוֹט אָחִיו וּרְכֻשׁוֹ הֵשִׁיב וְגַם אֶת הַנָּשִׁים וְאֶת הָעָם: </a:t>
            </a:r>
          </a:p>
        </p:txBody>
      </p:sp>
    </p:spTree>
    <p:extLst>
      <p:ext uri="{BB962C8B-B14F-4D97-AF65-F5344CB8AC3E}">
        <p14:creationId xmlns:p14="http://schemas.microsoft.com/office/powerpoint/2010/main" val="2793551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773346" y="1901143"/>
            <a:ext cx="5671597"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יג</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131008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510859605"/>
              </p:ext>
            </p:extLst>
          </p:nvPr>
        </p:nvGraphicFramePr>
        <p:xfrm>
          <a:off x="9546897" y="497486"/>
          <a:ext cx="2275399" cy="5341620"/>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1544256">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6859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1613508">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3913" y="736898"/>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232" y="287298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351" y="4366408"/>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484412" y="1123711"/>
            <a:ext cx="8575288" cy="4047262"/>
          </a:xfrm>
          <a:prstGeom prst="rect">
            <a:avLst/>
          </a:prstGeom>
          <a:solidFill>
            <a:srgbClr val="FFFF00"/>
          </a:solidFill>
          <a:ln w="57150">
            <a:solidFill>
              <a:schemeClr val="tx2"/>
            </a:solidFill>
          </a:ln>
        </p:spPr>
        <p:txBody>
          <a:bodyPr wrap="square">
            <a:spAutoFit/>
          </a:bodyPr>
          <a:lstStyle/>
          <a:p>
            <a:pPr algn="ctr"/>
            <a:r>
              <a:rPr lang="he-IL" sz="3200" b="1" dirty="0">
                <a:solidFill>
                  <a:srgbClr val="00B050"/>
                </a:solidFill>
                <a:latin typeface="Guttman Adii" panose="02010401010101010101" pitchFamily="2" charset="-79"/>
                <a:ea typeface="Times New Roman" panose="02020603050405020304" pitchFamily="18" charset="0"/>
                <a:cs typeface="Guttman Adii" panose="02010401010101010101" pitchFamily="2" charset="-79"/>
              </a:rPr>
              <a:t>תמצית פרק </a:t>
            </a:r>
            <a:r>
              <a:rPr lang="he-IL" sz="3200" b="1" dirty="0" err="1">
                <a:solidFill>
                  <a:srgbClr val="00B050"/>
                </a:solidFill>
                <a:latin typeface="Guttman Adii" panose="02010401010101010101" pitchFamily="2" charset="-79"/>
                <a:ea typeface="Times New Roman" panose="02020603050405020304" pitchFamily="18" charset="0"/>
                <a:cs typeface="Guttman Adii" panose="02010401010101010101" pitchFamily="2" charset="-79"/>
              </a:rPr>
              <a:t>יג</a:t>
            </a:r>
            <a:endParaRPr lang="en-US" sz="2400" dirty="0">
              <a:solidFill>
                <a:srgbClr val="00B050"/>
              </a:solidFill>
              <a:latin typeface="Times New Roman" panose="02020603050405020304" pitchFamily="18" charset="0"/>
              <a:ea typeface="Times New Roman" panose="02020603050405020304" pitchFamily="18" charset="0"/>
              <a:cs typeface="Guttman Adii" panose="02010401010101010101" pitchFamily="2" charset="-79"/>
            </a:endParaRPr>
          </a:p>
          <a:p>
            <a:pPr algn="ctr"/>
            <a:endParaRPr lang="he-IL" sz="200" dirty="0">
              <a:latin typeface="Guttman Adii" panose="02010401010101010101" pitchFamily="2" charset="-79"/>
              <a:cs typeface="Guttman Adii" panose="02010401010101010101" pitchFamily="2" charset="-79"/>
            </a:endParaRPr>
          </a:p>
          <a:p>
            <a:endParaRPr lang="he-IL" sz="6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אברם שרי ולוט חזרו ממצרים לארץ כנען, למקום מגוריהם הקודם. הם חזרו עם מקנה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רב.</a:t>
            </a:r>
            <a:r>
              <a:rPr lang="he-IL" sz="2000" dirty="0">
                <a:cs typeface="Guttman Adii" panose="02010401010101010101" pitchFamily="2" charset="-79"/>
              </a:rPr>
              <a:t> </a:t>
            </a:r>
            <a:r>
              <a:rPr lang="he-IL" sz="2000" dirty="0">
                <a:latin typeface="Guttman Adii" panose="02010401010101010101" pitchFamily="2" charset="-79"/>
                <a:cs typeface="Guttman Adii" panose="02010401010101010101" pitchFamily="2" charset="-79"/>
              </a:rPr>
              <a:t>המרעה בארץ לא הספיק לעדריהם המרובים של אברם ולוט, ונוצרה מריבה בין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רועי אברהם לרועי לוט.  </a:t>
            </a:r>
            <a:endParaRPr lang="en-US" sz="2000" dirty="0">
              <a:cs typeface="Guttman Adii" panose="02010401010101010101" pitchFamily="2" charset="-79"/>
            </a:endParaRP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כתוצאה ממריבה זו מציע אברם ללוט להיפרד מישיבתם המשותפת. אכן, לוט הולך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דרום-מזרח עד </a:t>
            </a:r>
            <a:r>
              <a:rPr lang="he-IL" sz="2000" dirty="0" err="1">
                <a:latin typeface="Guttman Adii" panose="02010401010101010101" pitchFamily="2" charset="-79"/>
                <a:cs typeface="Guttman Adii" panose="02010401010101010101" pitchFamily="2" charset="-79"/>
              </a:rPr>
              <a:t>לככר</a:t>
            </a:r>
            <a:r>
              <a:rPr lang="he-IL" sz="2000" dirty="0">
                <a:latin typeface="Guttman Adii" panose="02010401010101010101" pitchFamily="2" charset="-79"/>
                <a:cs typeface="Guttman Adii" panose="02010401010101010101" pitchFamily="2" charset="-79"/>
              </a:rPr>
              <a:t> הירדן</a:t>
            </a:r>
            <a:r>
              <a:rPr lang="he-IL" sz="800" dirty="0">
                <a:latin typeface="Guttman Adii" panose="02010401010101010101" pitchFamily="2" charset="-79"/>
                <a:cs typeface="Guttman Adii" panose="02010401010101010101" pitchFamily="2" charset="-79"/>
              </a:rPr>
              <a:t> </a:t>
            </a:r>
            <a:r>
              <a:rPr lang="he-IL" sz="2000" dirty="0">
                <a:latin typeface="Guttman Adii" panose="02010401010101010101" pitchFamily="2" charset="-79"/>
                <a:cs typeface="Guttman Adii" panose="02010401010101010101" pitchFamily="2" charset="-79"/>
              </a:rPr>
              <a:t>השוכנת לחופיו של ים-המלח, שהיה באותו זמן אזור פורה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מאד, ואברם נשאר באזור ההר, בבית-אל והעי. </a:t>
            </a:r>
            <a:endParaRPr lang="en-US" sz="2000" dirty="0">
              <a:cs typeface="Guttman Adii" panose="02010401010101010101" pitchFamily="2" charset="-79"/>
            </a:endParaRP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 חוזר על הבטחותיו לאברם </a:t>
            </a:r>
            <a:r>
              <a:rPr lang="he-IL" sz="2000" dirty="0" err="1">
                <a:latin typeface="Guttman Adii" panose="02010401010101010101" pitchFamily="2" charset="-79"/>
                <a:cs typeface="Guttman Adii" panose="02010401010101010101" pitchFamily="2" charset="-79"/>
              </a:rPr>
              <a:t>וציווהו</a:t>
            </a:r>
            <a:r>
              <a:rPr lang="he-IL" sz="2000" dirty="0">
                <a:latin typeface="Guttman Adii" panose="02010401010101010101" pitchFamily="2" charset="-79"/>
                <a:cs typeface="Guttman Adii" panose="02010401010101010101" pitchFamily="2" charset="-79"/>
              </a:rPr>
              <a:t> להתהלך בארץ כנען לאורכה ולרוחבה כדי לסמל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שצאצאיו ייאחזו בה. </a:t>
            </a:r>
            <a:endParaRPr lang="en-US" sz="2000" dirty="0">
              <a:cs typeface="Guttman Adii" panose="02010401010101010101" pitchFamily="2" charset="-79"/>
            </a:endParaRPr>
          </a:p>
        </p:txBody>
      </p:sp>
    </p:spTree>
    <p:extLst>
      <p:ext uri="{BB962C8B-B14F-4D97-AF65-F5344CB8AC3E}">
        <p14:creationId xmlns:p14="http://schemas.microsoft.com/office/powerpoint/2010/main" val="205586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BEE956-46DB-401F-B1BC-83EC3774AEC7}"/>
              </a:ext>
            </a:extLst>
          </p:cNvPr>
          <p:cNvSpPr txBox="1"/>
          <p:nvPr/>
        </p:nvSpPr>
        <p:spPr>
          <a:xfrm>
            <a:off x="998135" y="1623266"/>
            <a:ext cx="4620606" cy="3908762"/>
          </a:xfrm>
          <a:prstGeom prst="rect">
            <a:avLst/>
          </a:prstGeom>
          <a:noFill/>
          <a:ln w="76200">
            <a:solidFill>
              <a:srgbClr val="FF0000"/>
            </a:solidFill>
          </a:ln>
        </p:spPr>
        <p:txBody>
          <a:bodyPr wrap="square" rtlCol="1">
            <a:spAutoFit/>
          </a:bodyPr>
          <a:lstStyle/>
          <a:p>
            <a:pPr algn="ctr"/>
            <a:r>
              <a:rPr lang="he-IL" sz="11500" dirty="0">
                <a:solidFill>
                  <a:srgbClr val="FF0000"/>
                </a:solidFill>
                <a:latin typeface="Guttman Adii" panose="02010401010101010101" pitchFamily="2" charset="-79"/>
                <a:cs typeface="Guttman Adii" panose="02010401010101010101" pitchFamily="2" charset="-79"/>
              </a:rPr>
              <a:t>אברהם</a:t>
            </a:r>
          </a:p>
          <a:p>
            <a:pPr algn="ctr"/>
            <a:r>
              <a:rPr lang="he-IL" sz="11500" dirty="0">
                <a:solidFill>
                  <a:srgbClr val="FF0000"/>
                </a:solidFill>
                <a:latin typeface="Guttman Adii" panose="02010401010101010101" pitchFamily="2" charset="-79"/>
                <a:cs typeface="Guttman Adii" panose="02010401010101010101" pitchFamily="2" charset="-79"/>
              </a:rPr>
              <a:t>אבינו</a:t>
            </a:r>
            <a:r>
              <a:rPr lang="en-US" sz="6600" dirty="0">
                <a:solidFill>
                  <a:srgbClr val="FF0000"/>
                </a:solidFill>
                <a:latin typeface="Guttman Adii" panose="02010401010101010101" pitchFamily="2" charset="-79"/>
                <a:cs typeface="Guttman Adii" panose="02010401010101010101" pitchFamily="2" charset="-79"/>
              </a:rPr>
              <a:t/>
            </a:r>
            <a:br>
              <a:rPr lang="en-US" sz="6600" dirty="0">
                <a:solidFill>
                  <a:srgbClr val="FF0000"/>
                </a:solidFill>
                <a:latin typeface="Guttman Adii" panose="02010401010101010101" pitchFamily="2" charset="-79"/>
                <a:cs typeface="Guttman Adii" panose="02010401010101010101" pitchFamily="2" charset="-79"/>
              </a:rPr>
            </a:br>
            <a:endParaRPr lang="he-IL" dirty="0">
              <a:solidFill>
                <a:srgbClr val="FF0000"/>
              </a:solidFill>
              <a:latin typeface="Guttman Adii" panose="02010401010101010101" pitchFamily="2" charset="-79"/>
              <a:cs typeface="Guttman Adii" panose="02010401010101010101" pitchFamily="2" charset="-79"/>
            </a:endParaRPr>
          </a:p>
        </p:txBody>
      </p:sp>
      <p:pic>
        <p:nvPicPr>
          <p:cNvPr id="1030" name="Picture 6" descr="×ª××¦××ª ×ª××× × ×¢×××¨ ×××¨×× ×××× ×">
            <a:extLst>
              <a:ext uri="{FF2B5EF4-FFF2-40B4-BE49-F238E27FC236}">
                <a16:creationId xmlns:a16="http://schemas.microsoft.com/office/drawing/2014/main" id="{730819B4-4DE3-402C-9120-EB0CD4F8AD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5" t="13494" r="12416" b="8756"/>
          <a:stretch/>
        </p:blipFill>
        <p:spPr bwMode="auto">
          <a:xfrm>
            <a:off x="6736262" y="154227"/>
            <a:ext cx="4457603" cy="654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78615-AC44-4243-AD37-E0092AA58F51}"/>
              </a:ext>
            </a:extLst>
          </p:cNvPr>
          <p:cNvSpPr txBox="1"/>
          <p:nvPr/>
        </p:nvSpPr>
        <p:spPr>
          <a:xfrm>
            <a:off x="1465243" y="390704"/>
            <a:ext cx="8348945" cy="923330"/>
          </a:xfrm>
          <a:prstGeom prst="rect">
            <a:avLst/>
          </a:prstGeom>
          <a:noFill/>
        </p:spPr>
        <p:txBody>
          <a:bodyPr wrap="square" rtlCol="1">
            <a:spAutoFit/>
          </a:bodyPr>
          <a:lstStyle/>
          <a:p>
            <a:pPr algn="ctr"/>
            <a:r>
              <a:rPr lang="he-IL" sz="5400" dirty="0">
                <a:solidFill>
                  <a:srgbClr val="FF0000"/>
                </a:solidFill>
                <a:latin typeface="Guttman Adii" panose="02010401010101010101" pitchFamily="2" charset="-79"/>
                <a:cs typeface="Guttman Adii" panose="02010401010101010101" pitchFamily="2" charset="-79"/>
              </a:rPr>
              <a:t>פרידת אברהם מלוט (פרק </a:t>
            </a:r>
            <a:r>
              <a:rPr lang="he-IL" sz="5400" dirty="0" err="1">
                <a:solidFill>
                  <a:srgbClr val="FF0000"/>
                </a:solidFill>
                <a:latin typeface="Guttman Adii" panose="02010401010101010101" pitchFamily="2" charset="-79"/>
                <a:cs typeface="Guttman Adii" panose="02010401010101010101" pitchFamily="2" charset="-79"/>
              </a:rPr>
              <a:t>יג</a:t>
            </a:r>
            <a:r>
              <a:rPr lang="he-IL" sz="5400" dirty="0">
                <a:solidFill>
                  <a:srgbClr val="FF0000"/>
                </a:solidFill>
                <a:latin typeface="Guttman Adii" panose="02010401010101010101" pitchFamily="2" charset="-79"/>
                <a:cs typeface="Guttman Adii" panose="02010401010101010101" pitchFamily="2" charset="-79"/>
              </a:rPr>
              <a:t>) </a:t>
            </a:r>
            <a:endParaRPr lang="he-IL" sz="1400" dirty="0">
              <a:solidFill>
                <a:srgbClr val="FF0000"/>
              </a:solidFill>
              <a:latin typeface="Guttman Adii" panose="02010401010101010101" pitchFamily="2" charset="-79"/>
              <a:cs typeface="Guttman Adii" panose="02010401010101010101" pitchFamily="2" charset="-79"/>
            </a:endParaRPr>
          </a:p>
        </p:txBody>
      </p:sp>
      <p:pic>
        <p:nvPicPr>
          <p:cNvPr id="2052" name="Picture 4" descr="https://jesusfootprints.files.wordpress.com/2011/12/abram-and-lot.jpg?w=300&amp;h=224">
            <a:extLst>
              <a:ext uri="{FF2B5EF4-FFF2-40B4-BE49-F238E27FC236}">
                <a16:creationId xmlns:a16="http://schemas.microsoft.com/office/drawing/2014/main" id="{D914F2B5-4208-4B4A-BDF1-7FAC7B675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9" t="2500" r="1107"/>
          <a:stretch/>
        </p:blipFill>
        <p:spPr bwMode="auto">
          <a:xfrm>
            <a:off x="6096000" y="1501132"/>
            <a:ext cx="5777345" cy="50681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ª××¦××ª ×ª××× × ×¢×××¨ âªsodom  corruptionâ¬â">
            <a:extLst>
              <a:ext uri="{FF2B5EF4-FFF2-40B4-BE49-F238E27FC236}">
                <a16:creationId xmlns:a16="http://schemas.microsoft.com/office/drawing/2014/main" id="{952D337E-802A-4D72-B7D6-1073B282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 y="1500043"/>
            <a:ext cx="5476219" cy="50692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53356D-5400-43E4-86C6-A6F038762E08}"/>
              </a:ext>
            </a:extLst>
          </p:cNvPr>
          <p:cNvSpPr txBox="1"/>
          <p:nvPr/>
        </p:nvSpPr>
        <p:spPr>
          <a:xfrm>
            <a:off x="318653" y="1500043"/>
            <a:ext cx="2310248" cy="1569660"/>
          </a:xfrm>
          <a:prstGeom prst="rect">
            <a:avLst/>
          </a:prstGeom>
          <a:solidFill>
            <a:schemeClr val="bg1"/>
          </a:solidFill>
        </p:spPr>
        <p:txBody>
          <a:bodyPr wrap="square" rtlCol="1">
            <a:spAutoFit/>
          </a:bodyPr>
          <a:lstStyle/>
          <a:p>
            <a:pPr algn="ctr"/>
            <a:r>
              <a:rPr lang="he-IL" sz="3200" dirty="0">
                <a:latin typeface="Guttman Adii" panose="02010401010101010101" pitchFamily="2" charset="-79"/>
                <a:cs typeface="Guttman Adii" panose="02010401010101010101" pitchFamily="2" charset="-79"/>
              </a:rPr>
              <a:t>לוט</a:t>
            </a:r>
          </a:p>
          <a:p>
            <a:pPr algn="ctr"/>
            <a:r>
              <a:rPr lang="he-IL" sz="3200" dirty="0">
                <a:latin typeface="Guttman Adii" panose="02010401010101010101" pitchFamily="2" charset="-79"/>
                <a:cs typeface="Guttman Adii" panose="02010401010101010101" pitchFamily="2" charset="-79"/>
              </a:rPr>
              <a:t>בוחר בסדום</a:t>
            </a:r>
          </a:p>
          <a:p>
            <a:pPr algn="ctr"/>
            <a:r>
              <a:rPr lang="he-IL" sz="3200" dirty="0">
                <a:latin typeface="Guttman Adii" panose="02010401010101010101" pitchFamily="2" charset="-79"/>
                <a:cs typeface="Guttman Adii" panose="02010401010101010101" pitchFamily="2" charset="-79"/>
              </a:rPr>
              <a:t>הרשעים</a:t>
            </a:r>
            <a:endParaRPr lang="he-IL" sz="1400" dirty="0">
              <a:latin typeface="Guttman Adii" panose="02010401010101010101" pitchFamily="2" charset="-79"/>
              <a:cs typeface="Guttman Adii" panose="02010401010101010101" pitchFamily="2" charset="-79"/>
            </a:endParaRPr>
          </a:p>
        </p:txBody>
      </p:sp>
      <p:sp>
        <p:nvSpPr>
          <p:cNvPr id="6" name="TextBox 5">
            <a:extLst>
              <a:ext uri="{FF2B5EF4-FFF2-40B4-BE49-F238E27FC236}">
                <a16:creationId xmlns:a16="http://schemas.microsoft.com/office/drawing/2014/main" id="{41063513-F89B-4DCC-B49F-EE61E4DDC524}"/>
              </a:ext>
            </a:extLst>
          </p:cNvPr>
          <p:cNvSpPr txBox="1"/>
          <p:nvPr/>
        </p:nvSpPr>
        <p:spPr>
          <a:xfrm>
            <a:off x="8368146" y="1500043"/>
            <a:ext cx="3505200" cy="584775"/>
          </a:xfrm>
          <a:prstGeom prst="rect">
            <a:avLst/>
          </a:prstGeom>
          <a:solidFill>
            <a:schemeClr val="bg1"/>
          </a:solidFill>
        </p:spPr>
        <p:txBody>
          <a:bodyPr wrap="square" rtlCol="1">
            <a:spAutoFit/>
          </a:bodyPr>
          <a:lstStyle/>
          <a:p>
            <a:pPr algn="ctr"/>
            <a:r>
              <a:rPr lang="he-IL" sz="3200" dirty="0">
                <a:latin typeface="Guttman Adii" panose="02010401010101010101" pitchFamily="2" charset="-79"/>
                <a:cs typeface="Guttman Adii" panose="02010401010101010101" pitchFamily="2" charset="-79"/>
              </a:rPr>
              <a:t>הפרד נא מעלי . . . </a:t>
            </a:r>
            <a:endParaRPr lang="he-IL" sz="1400" dirty="0">
              <a:latin typeface="Guttman Adii" panose="02010401010101010101" pitchFamily="2" charset="-79"/>
              <a:cs typeface="Guttman Adii" panose="02010401010101010101" pitchFamily="2" charset="-79"/>
            </a:endParaRPr>
          </a:p>
        </p:txBody>
      </p:sp>
      <mc:AlternateContent xmlns:mc="http://schemas.openxmlformats.org/markup-compatibility/2006">
        <mc:Choice xmlns:pslz="http://schemas.microsoft.com/office/powerpoint/2016/slidezoom" xmlns="" Requires="pslz">
          <p:graphicFrame>
            <p:nvGraphicFramePr>
              <p:cNvPr id="4" name="תצוגת שקופית 3">
                <a:extLst>
                  <a:ext uri="{FF2B5EF4-FFF2-40B4-BE49-F238E27FC236}">
                    <a16:creationId xmlns:a16="http://schemas.microsoft.com/office/drawing/2014/main" id="{D4FD0895-AB65-4689-88D9-948721E7290C}"/>
                  </a:ext>
                </a:extLst>
              </p:cNvPr>
              <p:cNvGraphicFramePr>
                <a:graphicFrameLocks noChangeAspect="1"/>
              </p:cNvGraphicFramePr>
              <p:nvPr>
                <p:extLst/>
              </p:nvPr>
            </p:nvGraphicFramePr>
            <p:xfrm>
              <a:off x="-1524000" y="-1510894"/>
              <a:ext cx="3048000" cy="1714500"/>
            </p:xfrm>
            <a:graphic>
              <a:graphicData uri="http://schemas.microsoft.com/office/powerpoint/2016/slidezoom">
                <pslz:sldZm>
                  <pslz:sldZmObj sldId="298" cId="728755789">
                    <pslz:zmPr id="{9E2B89F4-184B-4FDA-A3A9-64913CD5733D}"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4" name="תצוגת שקופית 3">
                <a:hlinkClick r:id="" action="ppaction://noaction"/>
                <a:extLst>
                  <a:ext uri="{FF2B5EF4-FFF2-40B4-BE49-F238E27FC236}">
                    <a16:creationId xmlns:a16="http://schemas.microsoft.com/office/drawing/2014/main" id="{D4FD0895-AB65-4689-88D9-948721E7290C}"/>
                  </a:ext>
                </a:extLst>
              </p:cNvPr>
              <p:cNvPicPr>
                <a:picLocks noGrp="1" noRot="1" noChangeAspect="1" noMove="1" noResize="1" noEditPoints="1" noAdjustHandles="1" noChangeArrowheads="1" noChangeShapeType="1"/>
              </p:cNvPicPr>
              <p:nvPr/>
            </p:nvPicPr>
            <p:blipFill>
              <a:blip r:embed="rId5"/>
              <a:stretch>
                <a:fillRect/>
              </a:stretch>
            </p:blipFill>
            <p:spPr>
              <a:xfrm>
                <a:off x="-1524000" y="-151089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2048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95097" y="2936044"/>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solidFill>
            <a:srgbClr val="FFFF00"/>
          </a:solidFill>
          <a:ln w="38100">
            <a:solidFill>
              <a:srgbClr val="FF0000"/>
            </a:solid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41" name="TextBox 40">
            <a:extLst>
              <a:ext uri="{FF2B5EF4-FFF2-40B4-BE49-F238E27FC236}">
                <a16:creationId xmlns:a16="http://schemas.microsoft.com/office/drawing/2014/main" id="{C74E5927-5992-41AD-8114-1D9C7E40E89A}"/>
              </a:ext>
            </a:extLst>
          </p:cNvPr>
          <p:cNvSpPr txBox="1"/>
          <p:nvPr/>
        </p:nvSpPr>
        <p:spPr>
          <a:xfrm>
            <a:off x="8392284"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2" name="Picture 4" descr="×ª××× × ×§×©××¨×">
            <a:extLst>
              <a:ext uri="{FF2B5EF4-FFF2-40B4-BE49-F238E27FC236}">
                <a16:creationId xmlns:a16="http://schemas.microsoft.com/office/drawing/2014/main" id="{2EFA0F9D-37B6-4270-AFDC-5A58A6BA4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245418" y="393055"/>
            <a:ext cx="3616986" cy="1224173"/>
          </a:xfrm>
          <a:prstGeom prst="rect">
            <a:avLst/>
          </a:prstGeom>
          <a:noFill/>
          <a:extLst>
            <a:ext uri="{909E8E84-426E-40DD-AFC4-6F175D3DCCD1}">
              <a14:hiddenFill xmlns:a14="http://schemas.microsoft.com/office/drawing/2010/main">
                <a:solidFill>
                  <a:srgbClr val="FFFFFF"/>
                </a:solidFill>
              </a14:hiddenFill>
            </a:ext>
          </a:extLst>
        </p:spPr>
      </p:pic>
      <p:sp>
        <p:nvSpPr>
          <p:cNvPr id="50" name="מלבן 49">
            <a:extLst>
              <a:ext uri="{FF2B5EF4-FFF2-40B4-BE49-F238E27FC236}">
                <a16:creationId xmlns:a16="http://schemas.microsoft.com/office/drawing/2014/main" id="{EA5BA36F-56D5-4071-951A-F48B73A1938E}"/>
              </a:ext>
            </a:extLst>
          </p:cNvPr>
          <p:cNvSpPr/>
          <p:nvPr/>
        </p:nvSpPr>
        <p:spPr>
          <a:xfrm>
            <a:off x="6384081" y="637030"/>
            <a:ext cx="1048685"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יג</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53" name="מלבן 52">
            <a:extLst>
              <a:ext uri="{FF2B5EF4-FFF2-40B4-BE49-F238E27FC236}">
                <a16:creationId xmlns:a16="http://schemas.microsoft.com/office/drawing/2014/main" id="{DEDFE702-63C1-44AC-9687-CBDF71C7191C}"/>
              </a:ext>
            </a:extLst>
          </p:cNvPr>
          <p:cNvSpPr/>
          <p:nvPr/>
        </p:nvSpPr>
        <p:spPr>
          <a:xfrm>
            <a:off x="4437090" y="588959"/>
            <a:ext cx="1622292" cy="646331"/>
          </a:xfrm>
          <a:prstGeom prst="rect">
            <a:avLst/>
          </a:prstGeom>
        </p:spPr>
        <p:txBody>
          <a:bodyPr wrap="square">
            <a:spAutoFit/>
          </a:bodyPr>
          <a:lstStyle/>
          <a:p>
            <a:pPr algn="ctr"/>
            <a:r>
              <a:rPr lang="he-IL" dirty="0">
                <a:solidFill>
                  <a:schemeClr val="bg1"/>
                </a:solidFill>
                <a:latin typeface="Guttman Adii" panose="02010401010101010101" pitchFamily="2" charset="-79"/>
                <a:cs typeface="Guttman Adii" panose="02010401010101010101" pitchFamily="2" charset="-79"/>
              </a:rPr>
              <a:t>פרידת </a:t>
            </a:r>
          </a:p>
          <a:p>
            <a:r>
              <a:rPr lang="he-IL" dirty="0">
                <a:solidFill>
                  <a:schemeClr val="bg1"/>
                </a:solidFill>
                <a:latin typeface="Guttman Adii" panose="02010401010101010101" pitchFamily="2" charset="-79"/>
                <a:cs typeface="Guttman Adii" panose="02010401010101010101" pitchFamily="2" charset="-79"/>
              </a:rPr>
              <a:t> אברהם מלוט</a:t>
            </a:r>
            <a:endParaRPr lang="he-IL" sz="2000" dirty="0">
              <a:solidFill>
                <a:schemeClr val="bg1"/>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18845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wipe(down)">
                                      <p:cBhvr>
                                        <p:cTn id="132" dur="2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4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349882315"/>
              </p:ext>
            </p:extLst>
          </p:nvPr>
        </p:nvGraphicFramePr>
        <p:xfrm>
          <a:off x="9976961" y="1437105"/>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9193" y="1540548"/>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7658" y="3386825"/>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2543" y="5177435"/>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957037" y="1500700"/>
            <a:ext cx="8526880" cy="4970591"/>
          </a:xfrm>
          <a:prstGeom prst="rect">
            <a:avLst/>
          </a:prstGeom>
          <a:ln w="57150">
            <a:solidFill>
              <a:schemeClr val="tx1"/>
            </a:solidFill>
          </a:ln>
        </p:spPr>
        <p:txBody>
          <a:bodyPr wrap="square">
            <a:spAutoFit/>
          </a:bodyPr>
          <a:lstStyle/>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0906E87C-C082-4BBE-A8AD-F3C407C02BF3}"/>
              </a:ext>
            </a:extLst>
          </p:cNvPr>
          <p:cNvSpPr/>
          <p:nvPr/>
        </p:nvSpPr>
        <p:spPr>
          <a:xfrm>
            <a:off x="970261" y="1612825"/>
            <a:ext cx="8374566" cy="4862870"/>
          </a:xfrm>
          <a:prstGeom prst="rect">
            <a:avLst/>
          </a:prstGeom>
        </p:spPr>
        <p:txBody>
          <a:bodyPr wrap="square">
            <a:spAutoFit/>
          </a:bodyPr>
          <a:lstStyle/>
          <a:p>
            <a:r>
              <a:rPr lang="he-IL" b="1" dirty="0">
                <a:latin typeface="FrankRuehl" panose="020E0503060101010101" pitchFamily="34" charset="-79"/>
                <a:cs typeface="FrankRuehl" panose="020E0503060101010101" pitchFamily="34" charset="-79"/>
              </a:rPr>
              <a:t>החזרה ממצרים לכנען בעושר גדול</a:t>
            </a:r>
          </a:p>
          <a:p>
            <a:r>
              <a:rPr lang="he-IL" sz="1700" b="1" dirty="0">
                <a:latin typeface="FrankRuehl" panose="020E0503060101010101" pitchFamily="34" charset="-79"/>
                <a:ea typeface="Times New Roman" panose="02020603050405020304" pitchFamily="18" charset="0"/>
                <a:cs typeface="FrankRuehl" panose="020E0503060101010101" pitchFamily="34" charset="-79"/>
              </a:rPr>
              <a:t>(א) </a:t>
            </a:r>
            <a:r>
              <a:rPr lang="he-IL" sz="1700" dirty="0">
                <a:latin typeface="FrankRuehl" panose="020E0503060101010101" pitchFamily="34" charset="-79"/>
                <a:ea typeface="Times New Roman" panose="02020603050405020304" pitchFamily="18" charset="0"/>
                <a:cs typeface="FrankRuehl" panose="020E0503060101010101" pitchFamily="34" charset="-79"/>
              </a:rPr>
              <a:t>וַיַּעַל אַבְרָם מִמִּצְרַיִם הוּא וְאִשְׁתּוֹ וְכָל אֲשֶׁר לוֹ וְלוֹט עִמּוֹ הַנֶּגְבָּה: </a:t>
            </a:r>
            <a:r>
              <a:rPr lang="he-IL" sz="1700" b="1" dirty="0">
                <a:latin typeface="FrankRuehl" panose="020E0503060101010101" pitchFamily="34" charset="-79"/>
                <a:ea typeface="Times New Roman" panose="02020603050405020304" pitchFamily="18" charset="0"/>
                <a:cs typeface="FrankRuehl" panose="020E0503060101010101" pitchFamily="34" charset="-79"/>
              </a:rPr>
              <a:t>(ב) </a:t>
            </a:r>
            <a:r>
              <a:rPr lang="he-IL" sz="1700" dirty="0">
                <a:latin typeface="FrankRuehl" panose="020E0503060101010101" pitchFamily="34" charset="-79"/>
                <a:ea typeface="Times New Roman" panose="02020603050405020304" pitchFamily="18" charset="0"/>
                <a:cs typeface="FrankRuehl" panose="020E0503060101010101" pitchFamily="34" charset="-79"/>
              </a:rPr>
              <a:t>וְאַבְרָם כָּבֵד מְאֹד, בַּמִּקְנֶה בַּכֶּסֶף וּבַזָּהָב: </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(ג) וַיֵּלֶךְ </a:t>
            </a:r>
            <a:r>
              <a:rPr lang="he-IL" sz="1700"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לְמַסָּעָיו</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מִנֶּגֶב וְעַד בֵּית אֵל עַד הַמָּקוֹם אֲשֶׁר הָיָה שָׁם </a:t>
            </a:r>
            <a:r>
              <a:rPr lang="he-IL" sz="1700"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אָהֳלֹה</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בַּתְּחִלָּה</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בֵּין בֵּית אֵל וּבֵין הָעָי: (ד) אֶל מְקוֹם הַמִּזְבֵּחַ אֲשֶׁר עָשָׂה שָׁם בָּרִאשֹׁנָה, וַיִּקְרָא שָׁם אַבְרָם בְּשֵׁם ה': </a:t>
            </a:r>
          </a:p>
          <a:p>
            <a:endParaRPr lang="he-IL" b="1" dirty="0">
              <a:latin typeface="FrankRuehl" panose="020E0503060101010101" pitchFamily="34" charset="-79"/>
              <a:ea typeface="Times New Roman" panose="02020603050405020304" pitchFamily="18" charset="0"/>
              <a:cs typeface="FrankRuehl" panose="020E0503060101010101" pitchFamily="34" charset="-79"/>
            </a:endParaRPr>
          </a:p>
          <a:p>
            <a:r>
              <a:rPr lang="he-IL" b="1" dirty="0">
                <a:latin typeface="FrankRuehl" panose="020E0503060101010101" pitchFamily="34" charset="-79"/>
                <a:ea typeface="Times New Roman" panose="02020603050405020304" pitchFamily="18" charset="0"/>
                <a:cs typeface="FrankRuehl" panose="020E0503060101010101" pitchFamily="34" charset="-79"/>
              </a:rPr>
              <a:t>פרידת אברם מלוט</a:t>
            </a:r>
          </a:p>
          <a:p>
            <a:r>
              <a:rPr lang="he-IL" sz="1700" b="1" dirty="0">
                <a:latin typeface="FrankRuehl" panose="020E0503060101010101" pitchFamily="34" charset="-79"/>
                <a:ea typeface="Times New Roman" panose="02020603050405020304" pitchFamily="18" charset="0"/>
                <a:cs typeface="FrankRuehl" panose="020E0503060101010101" pitchFamily="34" charset="-79"/>
              </a:rPr>
              <a:t>(ה) </a:t>
            </a:r>
            <a:r>
              <a:rPr lang="he-IL" sz="1700" dirty="0">
                <a:latin typeface="FrankRuehl" panose="020E0503060101010101" pitchFamily="34" charset="-79"/>
                <a:ea typeface="Times New Roman" panose="02020603050405020304" pitchFamily="18" charset="0"/>
                <a:cs typeface="FrankRuehl" panose="020E0503060101010101" pitchFamily="34" charset="-79"/>
              </a:rPr>
              <a:t>וְגַם לְלוֹט הַהֹלֵךְ אֶת אַבְרָם, הָיָה צֹאן וּבָקָר וְאֹהָלִים: </a:t>
            </a:r>
            <a:r>
              <a:rPr lang="he-IL" sz="1700" b="1" dirty="0">
                <a:latin typeface="FrankRuehl" panose="020E0503060101010101" pitchFamily="34" charset="-79"/>
                <a:ea typeface="Times New Roman" panose="02020603050405020304" pitchFamily="18" charset="0"/>
                <a:cs typeface="FrankRuehl" panose="020E0503060101010101" pitchFamily="34" charset="-79"/>
              </a:rPr>
              <a:t>(ו) </a:t>
            </a:r>
            <a:r>
              <a:rPr lang="he-IL" sz="1700" dirty="0">
                <a:latin typeface="FrankRuehl" panose="020E0503060101010101" pitchFamily="34" charset="-79"/>
                <a:ea typeface="Times New Roman" panose="02020603050405020304" pitchFamily="18" charset="0"/>
                <a:cs typeface="FrankRuehl" panose="020E0503060101010101" pitchFamily="34" charset="-79"/>
              </a:rPr>
              <a:t>וְלֹא נָשָׂא אֹתָם הָאָרֶץ לָשֶׁבֶת יַחְדָּו, כִּי הָיָה רְכוּשָׁם רָב וְלֹא יָכְלוּ לָשֶׁבֶת יַחְדָּו: </a:t>
            </a:r>
            <a:r>
              <a:rPr lang="he-IL" sz="1700" b="1" dirty="0">
                <a:latin typeface="FrankRuehl" panose="020E0503060101010101" pitchFamily="34" charset="-79"/>
                <a:ea typeface="Times New Roman" panose="02020603050405020304" pitchFamily="18" charset="0"/>
                <a:cs typeface="FrankRuehl" panose="020E0503060101010101" pitchFamily="34" charset="-79"/>
              </a:rPr>
              <a:t>(ז) </a:t>
            </a:r>
            <a:r>
              <a:rPr lang="he-IL" sz="1700" dirty="0">
                <a:latin typeface="FrankRuehl" panose="020E0503060101010101" pitchFamily="34" charset="-79"/>
                <a:ea typeface="Times New Roman" panose="02020603050405020304" pitchFamily="18" charset="0"/>
                <a:cs typeface="FrankRuehl" panose="020E0503060101010101" pitchFamily="34" charset="-79"/>
              </a:rPr>
              <a:t>וַיְהִי רִיב בֵּין רֹעֵי מִקְנֵה אַבְרָם וּבֵין רֹעֵי מִקְנֵה לוֹט, וְהַכְּנַעֲנִי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וְהַפְּרִזִּי</a:t>
            </a:r>
            <a:r>
              <a:rPr lang="he-IL" sz="1700" dirty="0">
                <a:latin typeface="FrankRuehl" panose="020E0503060101010101" pitchFamily="34" charset="-79"/>
                <a:ea typeface="Times New Roman" panose="02020603050405020304" pitchFamily="18" charset="0"/>
                <a:cs typeface="FrankRuehl" panose="020E0503060101010101" pitchFamily="34" charset="-79"/>
              </a:rPr>
              <a:t> אָז יֹשֵׁב בָּאָרֶץ: </a:t>
            </a:r>
            <a:r>
              <a:rPr lang="he-IL" sz="1700" dirty="0">
                <a:solidFill>
                  <a:srgbClr val="00B050"/>
                </a:solidFill>
                <a:latin typeface="FrankRuehl" panose="020E0503060101010101" pitchFamily="34" charset="-79"/>
                <a:ea typeface="Times New Roman" panose="02020603050405020304" pitchFamily="18" charset="0"/>
                <a:cs typeface="FrankRuehl" panose="020E0503060101010101" pitchFamily="34" charset="-79"/>
              </a:rPr>
              <a:t>(ח) וַיֹּאמֶר אַבְרָם אֶל לוֹט אַל נָא תְהִי מְרִיבָה בֵּינִי וּבֵינֶךָ וּבֵין רֹעַי וּבֵין רֹעֶיךָ, כִּי אֲנָשִׁים אַחִים אֲנָחְנוּ: (ט) הֲלֹא כָל הָאָרֶץ לְפָנֶיךָ הִפָּרֶד נָא מֵעָלָי, אִם הַשְּׂמֹאל וְאֵימִנָה וְאִם הַיָּמִין </a:t>
            </a:r>
            <a:r>
              <a:rPr lang="he-IL" sz="1700" dirty="0" err="1">
                <a:solidFill>
                  <a:srgbClr val="00B050"/>
                </a:solidFill>
                <a:latin typeface="FrankRuehl" panose="020E0503060101010101" pitchFamily="34" charset="-79"/>
                <a:ea typeface="Times New Roman" panose="02020603050405020304" pitchFamily="18" charset="0"/>
                <a:cs typeface="FrankRuehl" panose="020E0503060101010101" pitchFamily="34" charset="-79"/>
              </a:rPr>
              <a:t>וְאַשְׂמְאִילָה</a:t>
            </a:r>
            <a:r>
              <a:rPr lang="he-IL" sz="1700" dirty="0">
                <a:solidFill>
                  <a:srgbClr val="00B050"/>
                </a:solidFill>
                <a:latin typeface="FrankRuehl" panose="020E0503060101010101" pitchFamily="34" charset="-79"/>
                <a:ea typeface="Times New Roman" panose="02020603050405020304" pitchFamily="18" charset="0"/>
                <a:cs typeface="FrankRuehl" panose="020E0503060101010101" pitchFamily="34" charset="-79"/>
              </a:rPr>
              <a:t>:</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latin typeface="FrankRuehl" panose="020E0503060101010101" pitchFamily="34" charset="-79"/>
                <a:ea typeface="Times New Roman" panose="02020603050405020304" pitchFamily="18" charset="0"/>
                <a:cs typeface="FrankRuehl" panose="020E0503060101010101" pitchFamily="34" charset="-79"/>
              </a:rPr>
              <a:t>(י)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וַיִּשָּׂא</a:t>
            </a:r>
            <a:r>
              <a:rPr lang="he-IL" sz="1700" dirty="0">
                <a:latin typeface="FrankRuehl" panose="020E0503060101010101" pitchFamily="34" charset="-79"/>
                <a:ea typeface="Times New Roman" panose="02020603050405020304" pitchFamily="18" charset="0"/>
                <a:cs typeface="FrankRuehl" panose="020E0503060101010101" pitchFamily="34" charset="-79"/>
              </a:rPr>
              <a:t> לוֹט אֶת עֵינָיו וַיַּרְא אֶת כָּל כִּכַּר הַיַּרְדֵּן כִּי כֻלָּהּ מַשְׁקֶה, לִפְנֵי שַׁחֵת ה' אֶת סְדֹם וְאֶת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עֲמֹרָה</a:t>
            </a:r>
            <a:r>
              <a:rPr lang="he-IL" sz="1700" dirty="0">
                <a:latin typeface="FrankRuehl" panose="020E0503060101010101" pitchFamily="34" charset="-79"/>
                <a:ea typeface="Times New Roman" panose="02020603050405020304" pitchFamily="18" charset="0"/>
                <a:cs typeface="FrankRuehl" panose="020E0503060101010101" pitchFamily="34" charset="-79"/>
              </a:rPr>
              <a:t> כְּגַן ה' כְּאֶרֶץ מִצְרַיִם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בֹּאֲכָה</a:t>
            </a:r>
            <a:r>
              <a:rPr lang="he-IL" sz="1700" dirty="0">
                <a:latin typeface="FrankRuehl" panose="020E0503060101010101" pitchFamily="34" charset="-79"/>
                <a:ea typeface="Times New Roman" panose="02020603050405020304" pitchFamily="18" charset="0"/>
                <a:cs typeface="FrankRuehl" panose="020E0503060101010101" pitchFamily="34" charset="-79"/>
              </a:rPr>
              <a:t> צֹעַר: </a:t>
            </a:r>
            <a:r>
              <a:rPr lang="he-IL" sz="1700" b="1" dirty="0">
                <a:latin typeface="FrankRuehl" panose="020E0503060101010101" pitchFamily="34" charset="-79"/>
                <a:ea typeface="Times New Roman" panose="02020603050405020304" pitchFamily="18" charset="0"/>
                <a:cs typeface="FrankRuehl" panose="020E0503060101010101" pitchFamily="34" charset="-79"/>
              </a:rPr>
              <a:t>(יא) </a:t>
            </a:r>
            <a:r>
              <a:rPr lang="he-IL" sz="1700" dirty="0">
                <a:latin typeface="FrankRuehl" panose="020E0503060101010101" pitchFamily="34" charset="-79"/>
                <a:ea typeface="Times New Roman" panose="02020603050405020304" pitchFamily="18" charset="0"/>
                <a:cs typeface="FrankRuehl" panose="020E0503060101010101" pitchFamily="34" charset="-79"/>
              </a:rPr>
              <a:t>וַיִּבְחַר לוֹ לוֹט אֵת כָּל כִּכַּר הַיַּרְדֵּן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וַיִּסַּע</a:t>
            </a:r>
            <a:r>
              <a:rPr lang="he-IL" sz="1700" dirty="0">
                <a:latin typeface="FrankRuehl" panose="020E0503060101010101" pitchFamily="34" charset="-79"/>
                <a:ea typeface="Times New Roman" panose="02020603050405020304" pitchFamily="18" charset="0"/>
                <a:cs typeface="FrankRuehl" panose="020E0503060101010101" pitchFamily="34" charset="-79"/>
              </a:rPr>
              <a:t> לוֹט מִקֶּדֶם,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וַיִּפָּרְדו</a:t>
            </a:r>
            <a:r>
              <a:rPr lang="he-IL" sz="1700" dirty="0">
                <a:latin typeface="FrankRuehl" panose="020E0503060101010101" pitchFamily="34" charset="-79"/>
                <a:ea typeface="Times New Roman" panose="02020603050405020304" pitchFamily="18" charset="0"/>
                <a:cs typeface="FrankRuehl" panose="020E0503060101010101" pitchFamily="34" charset="-79"/>
              </a:rPr>
              <a:t>ּ אִישׁ מֵעַל אָחִיו</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יב</a:t>
            </a:r>
            <a:r>
              <a:rPr lang="he-IL" sz="17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אַבְרָם יָשַׁב בְּאֶרֶץ כְּנָעַן, וְלוֹט יָשַׁב בְּעָרֵי </a:t>
            </a:r>
            <a:r>
              <a:rPr lang="he-IL" sz="1700"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הַכִּכָּר</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וַיֶּאֱהַל</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עַד סְדֹם: </a:t>
            </a:r>
            <a:r>
              <a:rPr lang="he-IL" sz="17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יג</a:t>
            </a:r>
            <a:r>
              <a:rPr lang="he-IL" sz="17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וְאַנְשֵׁי סְדֹם רָעִים וְחַטָּאִים לַה' מְאֹד:</a:t>
            </a:r>
          </a:p>
          <a:p>
            <a:endParaRPr lang="he-IL" sz="1700" b="1" dirty="0">
              <a:solidFill>
                <a:schemeClr val="accent2"/>
              </a:solidFill>
              <a:latin typeface="FrankRuehl" panose="020E0503060101010101" pitchFamily="34" charset="-79"/>
              <a:cs typeface="FrankRuehl" panose="020E0503060101010101" pitchFamily="34" charset="-79"/>
            </a:endParaRPr>
          </a:p>
          <a:p>
            <a:r>
              <a:rPr lang="he-IL" b="1" dirty="0">
                <a:latin typeface="FrankRuehl" panose="020E0503060101010101" pitchFamily="34" charset="-79"/>
                <a:cs typeface="FrankRuehl" panose="020E0503060101010101" pitchFamily="34" charset="-79"/>
              </a:rPr>
              <a:t>הבטחה נוספת של ה' לאברם בעניין הארץ והזרע</a:t>
            </a:r>
          </a:p>
          <a:p>
            <a:r>
              <a:rPr lang="he-IL" sz="1700" b="1" dirty="0">
                <a:latin typeface="FrankRuehl" panose="020E0503060101010101" pitchFamily="34" charset="-79"/>
                <a:ea typeface="Times New Roman" panose="02020603050405020304" pitchFamily="18" charset="0"/>
                <a:cs typeface="FrankRuehl" panose="020E0503060101010101" pitchFamily="34" charset="-79"/>
              </a:rPr>
              <a:t>(יד) </a:t>
            </a:r>
            <a:r>
              <a:rPr lang="he-IL" sz="1700" dirty="0">
                <a:latin typeface="FrankRuehl" panose="020E0503060101010101" pitchFamily="34" charset="-79"/>
                <a:ea typeface="Times New Roman" panose="02020603050405020304" pitchFamily="18" charset="0"/>
                <a:cs typeface="FrankRuehl" panose="020E0503060101010101" pitchFamily="34" charset="-79"/>
              </a:rPr>
              <a:t>וַה' אָמַר אֶל אַבְרָם אַחֲרֵי הִפָּרֶד לוֹט מֵעִמּוֹ שָׂא נָא עֵינֶיךָ וּרְאֵה מִן הַמָּקוֹם אֲשֶׁר אַתָּה שָׁם, צָפֹנָה וָנֶגְבָּה וָקֵדְמָה וָיָמָּה: </a:t>
            </a:r>
            <a:r>
              <a:rPr lang="he-IL" sz="1700" b="1" dirty="0">
                <a:latin typeface="FrankRuehl" panose="020E0503060101010101" pitchFamily="34" charset="-79"/>
                <a:ea typeface="Times New Roman" panose="02020603050405020304" pitchFamily="18" charset="0"/>
                <a:cs typeface="FrankRuehl" panose="020E0503060101010101" pitchFamily="34" charset="-79"/>
              </a:rPr>
              <a:t>(טו) </a:t>
            </a:r>
            <a:r>
              <a:rPr lang="he-IL" sz="1700" dirty="0">
                <a:latin typeface="FrankRuehl" panose="020E0503060101010101" pitchFamily="34" charset="-79"/>
                <a:ea typeface="Times New Roman" panose="02020603050405020304" pitchFamily="18" charset="0"/>
                <a:cs typeface="FrankRuehl" panose="020E0503060101010101" pitchFamily="34" charset="-79"/>
              </a:rPr>
              <a:t>כִּי אֶת כָּל הָאָרֶץ אֲשֶׁר אַתָּה רֹאֶה לְךָ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אֶתְּנֶנָּה</a:t>
            </a:r>
            <a:r>
              <a:rPr lang="he-IL" sz="1700" dirty="0">
                <a:latin typeface="FrankRuehl" panose="020E0503060101010101" pitchFamily="34" charset="-79"/>
                <a:ea typeface="Times New Roman" panose="02020603050405020304" pitchFamily="18" charset="0"/>
                <a:cs typeface="FrankRuehl" panose="020E0503060101010101" pitchFamily="34" charset="-79"/>
              </a:rPr>
              <a:t>, וּלְזַרְעֲךָ עַד עוֹלָם: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טז</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latin typeface="FrankRuehl" panose="020E0503060101010101" pitchFamily="34" charset="-79"/>
                <a:ea typeface="Times New Roman" panose="02020603050405020304" pitchFamily="18" charset="0"/>
                <a:cs typeface="FrankRuehl" panose="020E0503060101010101" pitchFamily="34" charset="-79"/>
              </a:rPr>
              <a:t>וְשַׂמְתִּי אֶת זַרְעֲךָ כַּעֲפַר הָאָרֶץ, אֲשֶׁר אִם יוּכַל אִישׁ לִמְנוֹת אֶת עֲפַר הָאָרֶץ גַּם זַרְעֲךָ יִמָּנֶה: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יז</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latin typeface="FrankRuehl" panose="020E0503060101010101" pitchFamily="34" charset="-79"/>
                <a:ea typeface="Times New Roman" panose="02020603050405020304" pitchFamily="18" charset="0"/>
                <a:cs typeface="FrankRuehl" panose="020E0503060101010101" pitchFamily="34" charset="-79"/>
              </a:rPr>
              <a:t>קוּם הִתְהַלֵּךְ בָּאָרֶץ לְאָרְכָּהּ וּלְרָחְבָּהּ, כִּי לְךָ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אֶתְּנֶנָּה</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יח</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וַיֶּאֱהַל</a:t>
            </a:r>
            <a:r>
              <a:rPr lang="he-IL" sz="1700" dirty="0">
                <a:latin typeface="FrankRuehl" panose="020E0503060101010101" pitchFamily="34" charset="-79"/>
                <a:ea typeface="Times New Roman" panose="02020603050405020304" pitchFamily="18" charset="0"/>
                <a:cs typeface="FrankRuehl" panose="020E0503060101010101" pitchFamily="34" charset="-79"/>
              </a:rPr>
              <a:t> אַבְרָם וַיָּבֹא וַיֵּשֶׁב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בְּאֵלֹנֵי</a:t>
            </a:r>
            <a:r>
              <a:rPr lang="he-IL" sz="1700" dirty="0">
                <a:latin typeface="FrankRuehl" panose="020E0503060101010101" pitchFamily="34" charset="-79"/>
                <a:ea typeface="Times New Roman" panose="02020603050405020304" pitchFamily="18" charset="0"/>
                <a:cs typeface="FrankRuehl" panose="020E0503060101010101" pitchFamily="34" charset="-79"/>
              </a:rPr>
              <a:t> מַמְרֵא אֲשֶׁר בְּחֶבְרוֹן</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וַיִּבֶן</a:t>
            </a:r>
            <a:r>
              <a:rPr lang="he-IL" sz="1700"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שָׁם מִזְבֵּחַ לַה': </a:t>
            </a:r>
            <a:endParaRPr lang="he-IL" sz="1700" dirty="0">
              <a:solidFill>
                <a:srgbClr val="FF0000"/>
              </a:solidFill>
              <a:latin typeface="FrankRuehl" panose="020E0503060101010101" pitchFamily="34" charset="-79"/>
              <a:cs typeface="FrankRuehl" panose="020E0503060101010101" pitchFamily="34" charset="-79"/>
            </a:endParaRPr>
          </a:p>
        </p:txBody>
      </p:sp>
      <p:pic>
        <p:nvPicPr>
          <p:cNvPr id="10" name="Picture 4" descr="×ª××× × ×§×©××¨×">
            <a:extLst>
              <a:ext uri="{FF2B5EF4-FFF2-40B4-BE49-F238E27FC236}">
                <a16:creationId xmlns:a16="http://schemas.microsoft.com/office/drawing/2014/main" id="{790CAEE6-2D09-4B41-A523-1E7573CB45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820735" y="226361"/>
            <a:ext cx="3254977" cy="1101651"/>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F6A08FD3-0F7A-44BE-A45A-4F475400764A}"/>
              </a:ext>
            </a:extLst>
          </p:cNvPr>
          <p:cNvSpPr/>
          <p:nvPr/>
        </p:nvSpPr>
        <p:spPr>
          <a:xfrm>
            <a:off x="5770622" y="485212"/>
            <a:ext cx="1048685"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יג</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12" name="מלבן 11">
            <a:extLst>
              <a:ext uri="{FF2B5EF4-FFF2-40B4-BE49-F238E27FC236}">
                <a16:creationId xmlns:a16="http://schemas.microsoft.com/office/drawing/2014/main" id="{1FD6C43C-D5FF-4105-B90E-06C4C4FED837}"/>
              </a:ext>
            </a:extLst>
          </p:cNvPr>
          <p:cNvSpPr/>
          <p:nvPr/>
        </p:nvSpPr>
        <p:spPr>
          <a:xfrm>
            <a:off x="4143234" y="300900"/>
            <a:ext cx="1304989" cy="707886"/>
          </a:xfrm>
          <a:prstGeom prst="rect">
            <a:avLst/>
          </a:prstGeom>
        </p:spPr>
        <p:txBody>
          <a:bodyPr wrap="square">
            <a:spAutoFit/>
          </a:bodyPr>
          <a:lstStyle/>
          <a:p>
            <a:pPr algn="ctr"/>
            <a:r>
              <a:rPr lang="he-IL" sz="2400" dirty="0">
                <a:solidFill>
                  <a:schemeClr val="bg1"/>
                </a:solidFill>
                <a:latin typeface="Guttman Adii" panose="02010401010101010101" pitchFamily="2" charset="-79"/>
                <a:cs typeface="Guttman Adii" panose="02010401010101010101" pitchFamily="2" charset="-79"/>
              </a:rPr>
              <a:t> </a:t>
            </a:r>
            <a:r>
              <a:rPr lang="he-IL" sz="1600" dirty="0">
                <a:solidFill>
                  <a:schemeClr val="bg1"/>
                </a:solidFill>
                <a:latin typeface="Guttman Adii" panose="02010401010101010101" pitchFamily="2" charset="-79"/>
                <a:cs typeface="Guttman Adii" panose="02010401010101010101" pitchFamily="2" charset="-79"/>
              </a:rPr>
              <a:t>פרידת </a:t>
            </a:r>
          </a:p>
          <a:p>
            <a:r>
              <a:rPr lang="he-IL" sz="1600" dirty="0">
                <a:solidFill>
                  <a:schemeClr val="bg1"/>
                </a:solidFill>
                <a:latin typeface="Guttman Adii" panose="02010401010101010101" pitchFamily="2" charset="-79"/>
                <a:cs typeface="Guttman Adii" panose="02010401010101010101" pitchFamily="2" charset="-79"/>
              </a:rPr>
              <a:t> אברהם מלוט</a:t>
            </a:r>
            <a:endParaRPr lang="he-IL" dirty="0">
              <a:solidFill>
                <a:schemeClr val="bg1"/>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1293392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C8FA702-177E-4A5B-8086-1810E8342221}"/>
              </a:ext>
            </a:extLst>
          </p:cNvPr>
          <p:cNvSpPr/>
          <p:nvPr/>
        </p:nvSpPr>
        <p:spPr>
          <a:xfrm>
            <a:off x="725347" y="151120"/>
            <a:ext cx="10741305" cy="5024132"/>
          </a:xfrm>
          <a:prstGeom prst="rect">
            <a:avLst/>
          </a:prstGeom>
        </p:spPr>
        <p:txBody>
          <a:bodyPr wrap="square">
            <a:spAutoFit/>
          </a:bodyPr>
          <a:lstStyle/>
          <a:p>
            <a:pPr algn="ctr">
              <a:lnSpc>
                <a:spcPct val="115000"/>
              </a:lnSpc>
              <a:spcAft>
                <a:spcPts val="1000"/>
              </a:spcAft>
            </a:pPr>
            <a:r>
              <a:rPr lang="he-IL" sz="3200" b="1" dirty="0">
                <a:latin typeface="Calibri" panose="020F0502020204030204" pitchFamily="34" charset="0"/>
                <a:ea typeface="Calibri" panose="020F0502020204030204" pitchFamily="34" charset="0"/>
                <a:cs typeface="Guttman Adii" panose="02010401010101010101" pitchFamily="2" charset="-79"/>
              </a:rPr>
              <a:t>משימה בתורה / פרק י"ג פרידת אברהם ולוט</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א-ב.  מי עולה עם אברם ממצרים ? באיזה מצב כלכלי הם עולים ? לאן הם מגיעים ?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ה-ו. תאר במילים שלך את הבעיה שנוצרה בין רועי אברהם לרועי לוט.</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ז.   "ויהי ריב...".  באופן פשוט על מה היה הריב ?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nSpc>
                <a:spcPct val="150000"/>
              </a:lnSpc>
            </a:pPr>
            <a:r>
              <a:rPr lang="he-IL" sz="1400" dirty="0">
                <a:latin typeface="Calibri" panose="020F0502020204030204" pitchFamily="34" charset="0"/>
                <a:ea typeface="Calibri" panose="020F0502020204030204" pitchFamily="34" charset="0"/>
                <a:cs typeface="Guttman Adii" panose="02010401010101010101" pitchFamily="2" charset="-79"/>
              </a:rPr>
              <a:t>לפי רש"י – על מה בדיוק הייתה המריבה בין רועי מקנה אברהם לבין רועי מקנה לוט ?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"כי אנשים </a:t>
            </a:r>
            <a:r>
              <a:rPr lang="he-IL" sz="1400" u="sng" dirty="0">
                <a:latin typeface="Calibri" panose="020F0502020204030204" pitchFamily="34" charset="0"/>
                <a:ea typeface="Calibri" panose="020F0502020204030204" pitchFamily="34" charset="0"/>
                <a:cs typeface="Guttman Adii" panose="02010401010101010101" pitchFamily="2" charset="-79"/>
              </a:rPr>
              <a:t>אחים</a:t>
            </a:r>
            <a:r>
              <a:rPr lang="he-IL" sz="1400" dirty="0">
                <a:latin typeface="Calibri" panose="020F0502020204030204" pitchFamily="34" charset="0"/>
                <a:ea typeface="Calibri" panose="020F0502020204030204" pitchFamily="34" charset="0"/>
                <a:cs typeface="Guttman Adii" panose="02010401010101010101" pitchFamily="2" charset="-79"/>
              </a:rPr>
              <a:t> אנחנו" </a:t>
            </a:r>
            <a:r>
              <a:rPr lang="he-IL" sz="1000" dirty="0">
                <a:latin typeface="Calibri" panose="020F0502020204030204" pitchFamily="34" charset="0"/>
                <a:ea typeface="Calibri" panose="020F0502020204030204" pitchFamily="34" charset="0"/>
                <a:cs typeface="Guttman Adii" panose="02010401010101010101" pitchFamily="2" charset="-79"/>
              </a:rPr>
              <a:t>[פסוק ח'] </a:t>
            </a:r>
            <a:r>
              <a:rPr lang="he-IL" sz="1400" dirty="0">
                <a:latin typeface="Calibri" panose="020F0502020204030204" pitchFamily="34" charset="0"/>
                <a:ea typeface="Calibri" panose="020F0502020204030204" pitchFamily="34" charset="0"/>
                <a:cs typeface="Guttman Adii" panose="02010401010101010101" pitchFamily="2" charset="-79"/>
              </a:rPr>
              <a:t>– הסבר את דברי אברם.  מה הייתה קירבת המשפחה ביניהם </a:t>
            </a:r>
            <a:r>
              <a:rPr lang="he-IL" sz="1000" dirty="0">
                <a:latin typeface="Calibri" panose="020F0502020204030204" pitchFamily="34" charset="0"/>
                <a:ea typeface="Calibri" panose="020F0502020204030204" pitchFamily="34" charset="0"/>
                <a:cs typeface="Guttman Adii" panose="02010401010101010101" pitchFamily="2" charset="-79"/>
              </a:rPr>
              <a:t>[פרק יא, פס' </a:t>
            </a:r>
            <a:r>
              <a:rPr lang="he-IL" sz="1000" dirty="0" err="1">
                <a:latin typeface="Calibri" panose="020F0502020204030204" pitchFamily="34" charset="0"/>
                <a:ea typeface="Calibri" panose="020F0502020204030204" pitchFamily="34" charset="0"/>
                <a:cs typeface="Guttman Adii" panose="02010401010101010101" pitchFamily="2" charset="-79"/>
              </a:rPr>
              <a:t>כז</a:t>
            </a:r>
            <a:r>
              <a:rPr lang="he-IL" sz="1000" dirty="0">
                <a:latin typeface="Calibri" panose="020F0502020204030204" pitchFamily="34" charset="0"/>
                <a:ea typeface="Calibri" panose="020F0502020204030204" pitchFamily="34" charset="0"/>
                <a:cs typeface="Guttman Adii" panose="02010401010101010101" pitchFamily="2" charset="-79"/>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ט. מה מציע אברם ללוט ? כיצד הצעת אברהם ללוט קשור לחיים שלנו ובקשרים שלנו עם הזולת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י-יא.  לאן בוחר לוט ללכת לגור ?  הסבר על פי רש"י לפסוק י' מה היה טוב באזור הזה.</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a:t>
            </a:r>
            <a:r>
              <a:rPr lang="he-IL" sz="1400" dirty="0" err="1">
                <a:latin typeface="Calibri" panose="020F0502020204030204" pitchFamily="34" charset="0"/>
                <a:ea typeface="Calibri" panose="020F0502020204030204" pitchFamily="34" charset="0"/>
                <a:cs typeface="Guttman Adii" panose="02010401010101010101" pitchFamily="2" charset="-79"/>
              </a:rPr>
              <a:t>יג</a:t>
            </a:r>
            <a:r>
              <a:rPr lang="he-IL" sz="1400" dirty="0">
                <a:latin typeface="Calibri" panose="020F0502020204030204" pitchFamily="34" charset="0"/>
                <a:ea typeface="Calibri" panose="020F0502020204030204" pitchFamily="34" charset="0"/>
                <a:cs typeface="Guttman Adii" panose="02010401010101010101" pitchFamily="2" charset="-79"/>
              </a:rPr>
              <a:t>. האם ההחלטה של לוט ללכת לגור באזור סדום היא מעשה טוב או לא ? הוכח מתוך הפסוקים.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יד-</a:t>
            </a:r>
            <a:r>
              <a:rPr lang="he-IL" sz="1400" dirty="0" err="1">
                <a:latin typeface="Calibri" panose="020F0502020204030204" pitchFamily="34" charset="0"/>
                <a:ea typeface="Calibri" panose="020F0502020204030204" pitchFamily="34" charset="0"/>
                <a:cs typeface="Guttman Adii" panose="02010401010101010101" pitchFamily="2" charset="-79"/>
              </a:rPr>
              <a:t>טז</a:t>
            </a:r>
            <a:r>
              <a:rPr lang="he-IL" sz="1400" dirty="0">
                <a:latin typeface="Calibri" panose="020F0502020204030204" pitchFamily="34" charset="0"/>
                <a:ea typeface="Calibri" panose="020F0502020204030204" pitchFamily="34" charset="0"/>
                <a:cs typeface="Guttman Adii" panose="02010401010101010101" pitchFamily="2" charset="-79"/>
              </a:rPr>
              <a:t>.  צטט במדויק מה ה' מבטיח לאברהם אבינו אחרי הפרידה מלוט ?  מצא בה כמה חלקים.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a:t>
            </a:r>
            <a:r>
              <a:rPr lang="he-IL" sz="1400" dirty="0" err="1">
                <a:latin typeface="Calibri" panose="020F0502020204030204" pitchFamily="34" charset="0"/>
                <a:ea typeface="Calibri" panose="020F0502020204030204" pitchFamily="34" charset="0"/>
                <a:cs typeface="Guttman Adii" panose="02010401010101010101" pitchFamily="2" charset="-79"/>
              </a:rPr>
              <a:t>יז</a:t>
            </a:r>
            <a:r>
              <a:rPr lang="he-IL" sz="1400" dirty="0">
                <a:latin typeface="Calibri" panose="020F0502020204030204" pitchFamily="34" charset="0"/>
                <a:ea typeface="Calibri" panose="020F0502020204030204" pitchFamily="34" charset="0"/>
                <a:cs typeface="Guttman Adii" panose="02010401010101010101" pitchFamily="2" charset="-79"/>
              </a:rPr>
              <a:t>.  "קום והתהלך בארץ לאורכה ולרוחבה" – מה באה לחזק ההליכה הממושכת בתוך הארץ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400" dirty="0">
                <a:latin typeface="Calibri" panose="020F0502020204030204" pitchFamily="34" charset="0"/>
                <a:ea typeface="Calibri" panose="020F0502020204030204" pitchFamily="34" charset="0"/>
                <a:cs typeface="Guttman Adii" panose="02010401010101010101" pitchFamily="2" charset="-79"/>
              </a:rPr>
              <a:t>פס' </a:t>
            </a:r>
            <a:r>
              <a:rPr lang="he-IL" sz="1400" dirty="0" err="1">
                <a:latin typeface="Calibri" panose="020F0502020204030204" pitchFamily="34" charset="0"/>
                <a:ea typeface="Calibri" panose="020F0502020204030204" pitchFamily="34" charset="0"/>
                <a:cs typeface="Guttman Adii" panose="02010401010101010101" pitchFamily="2" charset="-79"/>
              </a:rPr>
              <a:t>יח</a:t>
            </a:r>
            <a:r>
              <a:rPr lang="he-IL" sz="1400" dirty="0">
                <a:latin typeface="Calibri" panose="020F0502020204030204" pitchFamily="34" charset="0"/>
                <a:ea typeface="Calibri" panose="020F0502020204030204" pitchFamily="34" charset="0"/>
                <a:cs typeface="Guttman Adii" panose="02010401010101010101" pitchFamily="2" charset="-79"/>
              </a:rPr>
              <a:t>.  היכן אברם עובר לגור לאחר הפרידה מלוט ? פרט. מה הוא עושה שם ?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nSpc>
                <a:spcPct val="150000"/>
              </a:lnSpc>
            </a:pPr>
            <a:r>
              <a:rPr lang="he-IL" sz="300" dirty="0">
                <a:latin typeface="Calibri" panose="020F0502020204030204" pitchFamily="34" charset="0"/>
                <a:ea typeface="Calibri" panose="020F0502020204030204" pitchFamily="34" charset="0"/>
                <a:cs typeface="Guttman Adii" panose="02010401010101010101" pitchFamily="2" charset="-79"/>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nSpc>
                <a:spcPct val="150000"/>
              </a:lnSpc>
              <a:spcAft>
                <a:spcPts val="1000"/>
              </a:spcAft>
            </a:pPr>
            <a:r>
              <a:rPr lang="he-IL" sz="2800" b="1" dirty="0">
                <a:latin typeface="Calibri" panose="020F0502020204030204" pitchFamily="34" charset="0"/>
                <a:ea typeface="Calibri" panose="020F0502020204030204" pitchFamily="34" charset="0"/>
                <a:cs typeface="Guttman Adii" panose="02010401010101010101" pitchFamily="2" charset="-79"/>
              </a:rPr>
              <a:t> 					תשובות</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6011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630659"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287209" y="1947442"/>
            <a:ext cx="6285055"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יד</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801068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1374638674"/>
              </p:ext>
            </p:extLst>
          </p:nvPr>
        </p:nvGraphicFramePr>
        <p:xfrm>
          <a:off x="9546895" y="949511"/>
          <a:ext cx="2275399" cy="5341620"/>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3913" y="1666542"/>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6182" y="3204560"/>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3913" y="4747845"/>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754276" y="1725755"/>
            <a:ext cx="8575288" cy="4416594"/>
          </a:xfrm>
          <a:prstGeom prst="rect">
            <a:avLst/>
          </a:prstGeom>
          <a:solidFill>
            <a:srgbClr val="FFFF00"/>
          </a:solidFill>
          <a:ln w="57150">
            <a:solidFill>
              <a:schemeClr val="tx2"/>
            </a:solidFill>
          </a:ln>
        </p:spPr>
        <p:txBody>
          <a:bodyPr wrap="square">
            <a:spAutoFit/>
          </a:bodyPr>
          <a:lstStyle/>
          <a:p>
            <a:pPr algn="ctr"/>
            <a:r>
              <a:rPr lang="he-IL" sz="2800" b="1" dirty="0">
                <a:solidFill>
                  <a:schemeClr val="accent6"/>
                </a:solidFill>
                <a:latin typeface="Guttman Adii" panose="02010401010101010101" pitchFamily="2" charset="-79"/>
                <a:cs typeface="Guttman Adii" panose="02010401010101010101" pitchFamily="2" charset="-79"/>
              </a:rPr>
              <a:t>תקציר פרק יד</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כתוצאה ממלחמה בין ארבעה מלכי ארם-נהריים ובין חמישה מלכי ככר הירדן, נלקח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לוט בשבי. </a:t>
            </a:r>
            <a:endParaRPr lang="en-US" sz="2000" dirty="0">
              <a:cs typeface="Guttman Adii" panose="02010401010101010101" pitchFamily="2" charset="-79"/>
            </a:endParaRP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בסיפור הפרק מופיעים פרטים רבים בעניין המלחמה שהתפתחה למלחמה אזורית גדולה.  </a:t>
            </a:r>
            <a:endParaRPr lang="en-US" sz="2000" dirty="0">
              <a:cs typeface="Guttman Adii" panose="02010401010101010101" pitchFamily="2" charset="-79"/>
            </a:endParaRP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כשנודע לאברם דבר לקיחתו בשבי של לוט, יצא יחד עם חניכי ביתו ועם בעלי בריתו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להילחם בשובים. </a:t>
            </a:r>
            <a:endParaRPr lang="en-US" sz="2000" dirty="0">
              <a:cs typeface="Guttman Adii" panose="02010401010101010101" pitchFamily="2" charset="-79"/>
            </a:endParaRPr>
          </a:p>
          <a:p>
            <a:endParaRPr lang="he-IL" sz="9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אברם מנצח ומחזיר את כל השבויים ואת השלל הרב שנלקח.  מלך-שלם יוצא לקראת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אברם ומקבל את פניו בלחם ויין ומברכו. אברם נותן לו </a:t>
            </a:r>
            <a:r>
              <a:rPr lang="he-IL" sz="1600" dirty="0">
                <a:latin typeface="Guttman Adii" panose="02010401010101010101" pitchFamily="2" charset="-79"/>
                <a:cs typeface="Guttman Adii" panose="02010401010101010101" pitchFamily="2" charset="-79"/>
              </a:rPr>
              <a:t>(או לאל-עליון) </a:t>
            </a:r>
            <a:r>
              <a:rPr lang="he-IL" sz="2000" dirty="0">
                <a:latin typeface="Guttman Adii" panose="02010401010101010101" pitchFamily="2" charset="-79"/>
                <a:cs typeface="Guttman Adii" panose="02010401010101010101" pitchFamily="2" charset="-79"/>
              </a:rPr>
              <a:t>מעשר מכל השלל.</a:t>
            </a:r>
            <a:endParaRPr lang="en-US" sz="2000" dirty="0">
              <a:cs typeface="Guttman Adii" panose="02010401010101010101" pitchFamily="2" charset="-79"/>
            </a:endParaRP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מלך סדום הציע לאברם לקחת לעצמו את השלל ולהחזיר את כל השבויים אך אברם </a:t>
            </a:r>
          </a:p>
          <a:p>
            <a:endParaRPr lang="he-IL" sz="8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סירב, ונתן מהשלל רק לעבדיו ולבני בריתו.</a:t>
            </a:r>
            <a:endParaRPr lang="en-US" sz="2000" dirty="0">
              <a:cs typeface="Guttman Adii" panose="02010401010101010101" pitchFamily="2" charset="-79"/>
            </a:endParaRPr>
          </a:p>
        </p:txBody>
      </p:sp>
      <p:pic>
        <p:nvPicPr>
          <p:cNvPr id="9" name="Picture 4" descr="×ª××× × ×§×©××¨×">
            <a:extLst>
              <a:ext uri="{FF2B5EF4-FFF2-40B4-BE49-F238E27FC236}">
                <a16:creationId xmlns:a16="http://schemas.microsoft.com/office/drawing/2014/main" id="{11FE8E73-A628-4A68-90B7-79E1FA4BD5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902461" y="196180"/>
            <a:ext cx="2904718" cy="1269365"/>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6DC4F427-227E-465F-A88A-A77495A0C315}"/>
              </a:ext>
            </a:extLst>
          </p:cNvPr>
          <p:cNvSpPr/>
          <p:nvPr/>
        </p:nvSpPr>
        <p:spPr>
          <a:xfrm>
            <a:off x="5634224" y="349155"/>
            <a:ext cx="854721" cy="830997"/>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p>
          <a:p>
            <a:pPr algn="ctr"/>
            <a:r>
              <a:rPr lang="he-IL" sz="2400" dirty="0">
                <a:solidFill>
                  <a:schemeClr val="bg1"/>
                </a:solidFill>
                <a:latin typeface="Guttman Adii" panose="02010401010101010101" pitchFamily="2" charset="-79"/>
                <a:cs typeface="Guttman Adii" panose="02010401010101010101" pitchFamily="2" charset="-79"/>
              </a:rPr>
              <a:t>יד</a:t>
            </a:r>
          </a:p>
        </p:txBody>
      </p:sp>
      <p:sp>
        <p:nvSpPr>
          <p:cNvPr id="12" name="מלבן 11">
            <a:extLst>
              <a:ext uri="{FF2B5EF4-FFF2-40B4-BE49-F238E27FC236}">
                <a16:creationId xmlns:a16="http://schemas.microsoft.com/office/drawing/2014/main" id="{DA450F7E-C85D-48A2-B268-AECF50CC5537}"/>
              </a:ext>
            </a:extLst>
          </p:cNvPr>
          <p:cNvSpPr/>
          <p:nvPr/>
        </p:nvSpPr>
        <p:spPr>
          <a:xfrm>
            <a:off x="3902461" y="315541"/>
            <a:ext cx="1623098" cy="861774"/>
          </a:xfrm>
          <a:prstGeom prst="rect">
            <a:avLst/>
          </a:prstGeom>
        </p:spPr>
        <p:txBody>
          <a:bodyPr wrap="squar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1400" dirty="0">
                <a:solidFill>
                  <a:schemeClr val="bg1"/>
                </a:solidFill>
                <a:latin typeface="Guttman Adii" panose="02010401010101010101" pitchFamily="2" charset="-79"/>
                <a:cs typeface="Guttman Adii" panose="02010401010101010101" pitchFamily="2" charset="-79"/>
              </a:rPr>
              <a:t>מלחמת המלכים</a:t>
            </a:r>
          </a:p>
          <a:p>
            <a:pPr algn="ctr"/>
            <a:r>
              <a:rPr lang="he-IL" sz="1400" dirty="0">
                <a:solidFill>
                  <a:schemeClr val="bg1"/>
                </a:solidFill>
                <a:latin typeface="Guttman Adii" panose="02010401010101010101" pitchFamily="2" charset="-79"/>
                <a:cs typeface="Guttman Adii" panose="02010401010101010101" pitchFamily="2" charset="-79"/>
              </a:rPr>
              <a:t>שבי לוט </a:t>
            </a:r>
          </a:p>
          <a:p>
            <a:pPr algn="ctr"/>
            <a:r>
              <a:rPr lang="he-IL" sz="1400" dirty="0">
                <a:solidFill>
                  <a:schemeClr val="bg1"/>
                </a:solidFill>
                <a:latin typeface="Guttman Adii" panose="02010401010101010101" pitchFamily="2" charset="-79"/>
                <a:cs typeface="Guttman Adii" panose="02010401010101010101" pitchFamily="2" charset="-79"/>
              </a:rPr>
              <a:t>והצלתו ע"י אברה</a:t>
            </a:r>
            <a:r>
              <a:rPr lang="he-IL" sz="1600" dirty="0">
                <a:solidFill>
                  <a:schemeClr val="bg1"/>
                </a:solidFill>
                <a:latin typeface="Guttman Adii" panose="02010401010101010101" pitchFamily="2" charset="-79"/>
                <a:cs typeface="Guttman Adii" panose="02010401010101010101" pitchFamily="2" charset="-79"/>
              </a:rPr>
              <a:t>ם</a:t>
            </a:r>
          </a:p>
        </p:txBody>
      </p:sp>
    </p:spTree>
    <p:extLst>
      <p:ext uri="{BB962C8B-B14F-4D97-AF65-F5344CB8AC3E}">
        <p14:creationId xmlns:p14="http://schemas.microsoft.com/office/powerpoint/2010/main" val="1738653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0ECDD-FDA8-4991-913B-0FB6E74B183C}"/>
              </a:ext>
            </a:extLst>
          </p:cNvPr>
          <p:cNvSpPr txBox="1"/>
          <p:nvPr/>
        </p:nvSpPr>
        <p:spPr>
          <a:xfrm>
            <a:off x="462709" y="145748"/>
            <a:ext cx="11435507" cy="1446550"/>
          </a:xfrm>
          <a:prstGeom prst="rect">
            <a:avLst/>
          </a:prstGeom>
          <a:noFill/>
        </p:spPr>
        <p:txBody>
          <a:bodyPr wrap="square" rtlCol="1">
            <a:spAutoFit/>
          </a:bodyPr>
          <a:lstStyle/>
          <a:p>
            <a:pPr algn="ctr"/>
            <a:r>
              <a:rPr lang="he-IL" sz="4400" dirty="0">
                <a:solidFill>
                  <a:srgbClr val="FF0000"/>
                </a:solidFill>
                <a:latin typeface="Guttman Adii" panose="02010401010101010101" pitchFamily="2" charset="-79"/>
                <a:cs typeface="Guttman Adii" panose="02010401010101010101" pitchFamily="2" charset="-79"/>
              </a:rPr>
              <a:t>מלחמת ארבעת המלכים נגד חמשת מלכי </a:t>
            </a:r>
            <a:r>
              <a:rPr lang="he-IL" sz="4400" dirty="0" err="1">
                <a:solidFill>
                  <a:srgbClr val="FF0000"/>
                </a:solidFill>
                <a:latin typeface="Guttman Adii" panose="02010401010101010101" pitchFamily="2" charset="-79"/>
                <a:cs typeface="Guttman Adii" panose="02010401010101010101" pitchFamily="2" charset="-79"/>
              </a:rPr>
              <a:t>הככר</a:t>
            </a:r>
            <a:r>
              <a:rPr lang="he-IL" sz="4400" dirty="0">
                <a:solidFill>
                  <a:srgbClr val="FF0000"/>
                </a:solidFill>
                <a:latin typeface="Guttman Adii" panose="02010401010101010101" pitchFamily="2" charset="-79"/>
                <a:cs typeface="Guttman Adii" panose="02010401010101010101" pitchFamily="2" charset="-79"/>
              </a:rPr>
              <a:t> הירדן</a:t>
            </a:r>
          </a:p>
          <a:p>
            <a:pPr algn="ctr"/>
            <a:r>
              <a:rPr lang="he-IL" sz="4400" dirty="0">
                <a:solidFill>
                  <a:srgbClr val="FF0000"/>
                </a:solidFill>
                <a:latin typeface="Guttman Adii" panose="02010401010101010101" pitchFamily="2" charset="-79"/>
                <a:cs typeface="Guttman Adii" panose="02010401010101010101" pitchFamily="2" charset="-79"/>
              </a:rPr>
              <a:t>אברהם מציל את לוט ואת אנשי סדום (פרק יד) </a:t>
            </a:r>
            <a:endParaRPr lang="he-IL" sz="1100" dirty="0">
              <a:solidFill>
                <a:srgbClr val="FF0000"/>
              </a:solidFill>
              <a:latin typeface="Guttman Adii" panose="02010401010101010101" pitchFamily="2" charset="-79"/>
              <a:cs typeface="Guttman Adii" panose="02010401010101010101" pitchFamily="2" charset="-79"/>
            </a:endParaRPr>
          </a:p>
        </p:txBody>
      </p:sp>
      <p:pic>
        <p:nvPicPr>
          <p:cNvPr id="1026" name="Picture 2" descr="×ª××¦××ª ×ª××× × ×¢×××¨ âªgenesis 14â¬â">
            <a:extLst>
              <a:ext uri="{FF2B5EF4-FFF2-40B4-BE49-F238E27FC236}">
                <a16:creationId xmlns:a16="http://schemas.microsoft.com/office/drawing/2014/main" id="{3A12EEAB-8074-4ACB-B744-03747706A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983" y="1705959"/>
            <a:ext cx="4070158" cy="5006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abylonian Captivity &amp; subsequent return to Israel is a pivotal event between God and his people of Israel. The captivity had a number of serious effects on Judaism; the current Hebrew script was adopted during this period, replacing the Israelite script; changes to the Hebrew calendar and alphabet; and changes in fundamental practices and customs of the Jewish religion. The major prophets were instrumental during this time period for their prophecies of future events.">
            <a:extLst>
              <a:ext uri="{FF2B5EF4-FFF2-40B4-BE49-F238E27FC236}">
                <a16:creationId xmlns:a16="http://schemas.microsoft.com/office/drawing/2014/main" id="{8A6A4D8E-7D9C-4AE8-A124-FC958A04B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1681215"/>
            <a:ext cx="4352108" cy="5031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1E8B39-094A-44B3-A993-E779926726F8}"/>
              </a:ext>
            </a:extLst>
          </p:cNvPr>
          <p:cNvSpPr txBox="1"/>
          <p:nvPr/>
        </p:nvSpPr>
        <p:spPr>
          <a:xfrm>
            <a:off x="9716876" y="1705958"/>
            <a:ext cx="1950431" cy="738664"/>
          </a:xfrm>
          <a:prstGeom prst="rect">
            <a:avLst/>
          </a:prstGeom>
          <a:solidFill>
            <a:schemeClr val="bg1"/>
          </a:solidFill>
        </p:spPr>
        <p:txBody>
          <a:bodyPr wrap="square" rtlCol="1">
            <a:spAutoFit/>
          </a:bodyPr>
          <a:lstStyle/>
          <a:p>
            <a:pPr algn="ctr"/>
            <a:r>
              <a:rPr lang="he-IL" sz="1400" dirty="0">
                <a:latin typeface="Guttman Adii" panose="02010401010101010101" pitchFamily="2" charset="-79"/>
                <a:cs typeface="Guttman Adii" panose="02010401010101010101" pitchFamily="2" charset="-79"/>
              </a:rPr>
              <a:t>שבויי תושבי ערי </a:t>
            </a:r>
            <a:r>
              <a:rPr lang="he-IL" sz="1400" dirty="0" err="1">
                <a:latin typeface="Guttman Adii" panose="02010401010101010101" pitchFamily="2" charset="-79"/>
                <a:cs typeface="Guttman Adii" panose="02010401010101010101" pitchFamily="2" charset="-79"/>
              </a:rPr>
              <a:t>הככר</a:t>
            </a:r>
            <a:r>
              <a:rPr lang="he-IL" sz="1400" dirty="0">
                <a:latin typeface="Guttman Adii" panose="02010401010101010101" pitchFamily="2" charset="-79"/>
                <a:cs typeface="Guttman Adii" panose="02010401010101010101" pitchFamily="2" charset="-79"/>
              </a:rPr>
              <a:t> המורדים במלך </a:t>
            </a:r>
            <a:r>
              <a:rPr lang="he-IL" sz="1400" dirty="0" err="1">
                <a:latin typeface="Guttman Adii" panose="02010401010101010101" pitchFamily="2" charset="-79"/>
                <a:cs typeface="Guttman Adii" panose="02010401010101010101" pitchFamily="2" charset="-79"/>
              </a:rPr>
              <a:t>כדרלעומר</a:t>
            </a:r>
            <a:endParaRPr lang="he-IL" sz="1400" dirty="0">
              <a:latin typeface="Guttman Adii" panose="02010401010101010101" pitchFamily="2" charset="-79"/>
              <a:cs typeface="Guttman Adii" panose="02010401010101010101" pitchFamily="2" charset="-79"/>
            </a:endParaRPr>
          </a:p>
          <a:p>
            <a:pPr algn="ctr"/>
            <a:r>
              <a:rPr lang="he-IL" sz="1400" dirty="0">
                <a:latin typeface="Guttman Adii" panose="02010401010101010101" pitchFamily="2" charset="-79"/>
                <a:cs typeface="Guttman Adii" panose="02010401010101010101" pitchFamily="2" charset="-79"/>
              </a:rPr>
              <a:t>(מנהיג 4 מלכי המזרח)</a:t>
            </a:r>
          </a:p>
        </p:txBody>
      </p:sp>
      <p:sp>
        <p:nvSpPr>
          <p:cNvPr id="6" name="TextBox 5">
            <a:extLst>
              <a:ext uri="{FF2B5EF4-FFF2-40B4-BE49-F238E27FC236}">
                <a16:creationId xmlns:a16="http://schemas.microsoft.com/office/drawing/2014/main" id="{FABF8A49-8958-4673-AD19-CFCBAA365F75}"/>
              </a:ext>
            </a:extLst>
          </p:cNvPr>
          <p:cNvSpPr txBox="1"/>
          <p:nvPr/>
        </p:nvSpPr>
        <p:spPr>
          <a:xfrm>
            <a:off x="1209983" y="1705958"/>
            <a:ext cx="2129317" cy="523220"/>
          </a:xfrm>
          <a:prstGeom prst="rect">
            <a:avLst/>
          </a:prstGeom>
          <a:solidFill>
            <a:schemeClr val="bg1"/>
          </a:solidFill>
        </p:spPr>
        <p:txBody>
          <a:bodyPr wrap="square" rtlCol="1">
            <a:spAutoFit/>
          </a:bodyPr>
          <a:lstStyle/>
          <a:p>
            <a:pPr algn="ctr"/>
            <a:r>
              <a:rPr lang="he-IL" sz="1400" dirty="0">
                <a:latin typeface="Guttman Adii" panose="02010401010101010101" pitchFamily="2" charset="-79"/>
                <a:cs typeface="Guttman Adii" panose="02010401010101010101" pitchFamily="2" charset="-79"/>
              </a:rPr>
              <a:t>אברם מציל את לוט </a:t>
            </a:r>
          </a:p>
          <a:p>
            <a:pPr algn="ctr"/>
            <a:r>
              <a:rPr lang="he-IL" sz="1400" dirty="0">
                <a:latin typeface="Guttman Adii" panose="02010401010101010101" pitchFamily="2" charset="-79"/>
                <a:cs typeface="Guttman Adii" panose="02010401010101010101" pitchFamily="2" charset="-79"/>
              </a:rPr>
              <a:t>ואת שבויי חמשת ערי </a:t>
            </a:r>
            <a:r>
              <a:rPr lang="he-IL" sz="1400" dirty="0" err="1">
                <a:latin typeface="Guttman Adii" panose="02010401010101010101" pitchFamily="2" charset="-79"/>
                <a:cs typeface="Guttman Adii" panose="02010401010101010101" pitchFamily="2" charset="-79"/>
              </a:rPr>
              <a:t>הככר</a:t>
            </a:r>
            <a:endParaRPr lang="he-IL" sz="1400" dirty="0">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320314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95097" y="2936044"/>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381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07248"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41" name="TextBox 40">
            <a:extLst>
              <a:ext uri="{FF2B5EF4-FFF2-40B4-BE49-F238E27FC236}">
                <a16:creationId xmlns:a16="http://schemas.microsoft.com/office/drawing/2014/main" id="{D68D8340-CDB1-4C38-8583-3FE7D4EFD1A0}"/>
              </a:ext>
            </a:extLst>
          </p:cNvPr>
          <p:cNvSpPr txBox="1"/>
          <p:nvPr/>
        </p:nvSpPr>
        <p:spPr>
          <a:xfrm>
            <a:off x="9887178" y="2934989"/>
            <a:ext cx="697151" cy="461665"/>
          </a:xfrm>
          <a:prstGeom prst="rect">
            <a:avLst/>
          </a:prstGeom>
          <a:solidFill>
            <a:srgbClr val="FFFF00"/>
          </a:solidFill>
          <a:ln w="38100">
            <a:solidFill>
              <a:srgbClr val="FF0000"/>
            </a:solid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a:t>
            </a:r>
          </a:p>
          <a:p>
            <a:pPr algn="ctr"/>
            <a:r>
              <a:rPr lang="he-IL" sz="1200" dirty="0">
                <a:latin typeface="Guttman Adii" panose="02010401010101010101" pitchFamily="2" charset="-79"/>
                <a:cs typeface="Guttman Adii" panose="02010401010101010101" pitchFamily="2" charset="-79"/>
              </a:rPr>
              <a:t>המלכים</a:t>
            </a:r>
          </a:p>
        </p:txBody>
      </p:sp>
      <p:sp>
        <p:nvSpPr>
          <p:cNvPr id="42" name="מלבן 41">
            <a:extLst>
              <a:ext uri="{FF2B5EF4-FFF2-40B4-BE49-F238E27FC236}">
                <a16:creationId xmlns:a16="http://schemas.microsoft.com/office/drawing/2014/main" id="{4C83A6B9-061A-4ABA-B52C-64B00614B164}"/>
              </a:ext>
            </a:extLst>
          </p:cNvPr>
          <p:cNvSpPr/>
          <p:nvPr/>
        </p:nvSpPr>
        <p:spPr>
          <a:xfrm>
            <a:off x="611157" y="420436"/>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לך-לך</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pic>
        <p:nvPicPr>
          <p:cNvPr id="43" name="Picture 4" descr="×ª××× × ×§×©××¨×">
            <a:extLst>
              <a:ext uri="{FF2B5EF4-FFF2-40B4-BE49-F238E27FC236}">
                <a16:creationId xmlns:a16="http://schemas.microsoft.com/office/drawing/2014/main" id="{8B2A9025-C5BF-406B-BA7F-9180008254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247498" y="233650"/>
            <a:ext cx="3697003" cy="1194757"/>
          </a:xfrm>
          <a:prstGeom prst="rect">
            <a:avLst/>
          </a:prstGeom>
          <a:noFill/>
          <a:extLst>
            <a:ext uri="{909E8E84-426E-40DD-AFC4-6F175D3DCCD1}">
              <a14:hiddenFill xmlns:a14="http://schemas.microsoft.com/office/drawing/2010/main">
                <a:solidFill>
                  <a:srgbClr val="FFFFFF"/>
                </a:solidFill>
              </a14:hiddenFill>
            </a:ext>
          </a:extLst>
        </p:spPr>
      </p:pic>
      <p:sp>
        <p:nvSpPr>
          <p:cNvPr id="50" name="מלבן 49">
            <a:extLst>
              <a:ext uri="{FF2B5EF4-FFF2-40B4-BE49-F238E27FC236}">
                <a16:creationId xmlns:a16="http://schemas.microsoft.com/office/drawing/2014/main" id="{8B067DA7-5737-4F72-8A13-36EB4CCF5B90}"/>
              </a:ext>
            </a:extLst>
          </p:cNvPr>
          <p:cNvSpPr/>
          <p:nvPr/>
        </p:nvSpPr>
        <p:spPr>
          <a:xfrm>
            <a:off x="6579179" y="479022"/>
            <a:ext cx="1087157"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יד</a:t>
            </a:r>
          </a:p>
        </p:txBody>
      </p:sp>
      <p:sp>
        <p:nvSpPr>
          <p:cNvPr id="53" name="מלבן 52">
            <a:extLst>
              <a:ext uri="{FF2B5EF4-FFF2-40B4-BE49-F238E27FC236}">
                <a16:creationId xmlns:a16="http://schemas.microsoft.com/office/drawing/2014/main" id="{FB2DEF59-67FF-41AD-AC87-BC33D050B3F2}"/>
              </a:ext>
            </a:extLst>
          </p:cNvPr>
          <p:cNvSpPr/>
          <p:nvPr/>
        </p:nvSpPr>
        <p:spPr>
          <a:xfrm>
            <a:off x="4578319" y="344705"/>
            <a:ext cx="1478289" cy="830997"/>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1400" dirty="0">
                <a:solidFill>
                  <a:schemeClr val="bg1"/>
                </a:solidFill>
                <a:latin typeface="Guttman Adii" panose="02010401010101010101" pitchFamily="2" charset="-79"/>
                <a:cs typeface="Guttman Adii" panose="02010401010101010101" pitchFamily="2" charset="-79"/>
              </a:rPr>
              <a:t>מלחמת המלכים</a:t>
            </a:r>
          </a:p>
          <a:p>
            <a:pPr algn="ctr"/>
            <a:r>
              <a:rPr lang="he-IL" sz="1400" dirty="0">
                <a:solidFill>
                  <a:schemeClr val="bg1"/>
                </a:solidFill>
                <a:latin typeface="Guttman Adii" panose="02010401010101010101" pitchFamily="2" charset="-79"/>
                <a:cs typeface="Guttman Adii" panose="02010401010101010101" pitchFamily="2" charset="-79"/>
              </a:rPr>
              <a:t>שבי לוט </a:t>
            </a:r>
          </a:p>
          <a:p>
            <a:pPr algn="ctr"/>
            <a:r>
              <a:rPr lang="he-IL" sz="1400" dirty="0">
                <a:solidFill>
                  <a:schemeClr val="bg1"/>
                </a:solidFill>
                <a:latin typeface="Guttman Adii" panose="02010401010101010101" pitchFamily="2" charset="-79"/>
                <a:cs typeface="Guttman Adii" panose="02010401010101010101" pitchFamily="2" charset="-79"/>
              </a:rPr>
              <a:t>והצלתו ע"י אברהם</a:t>
            </a:r>
          </a:p>
        </p:txBody>
      </p:sp>
    </p:spTree>
    <p:extLst>
      <p:ext uri="{BB962C8B-B14F-4D97-AF65-F5344CB8AC3E}">
        <p14:creationId xmlns:p14="http://schemas.microsoft.com/office/powerpoint/2010/main" val="10285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down)">
                                      <p:cBhvr>
                                        <p:cTn id="87" dur="275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275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275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275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down)">
                                      <p:cBhvr>
                                        <p:cTn id="107" dur="275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down)">
                                      <p:cBhvr>
                                        <p:cTn id="112" dur="275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down)">
                                      <p:cBhvr>
                                        <p:cTn id="117" dur="275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wipe(down)">
                                      <p:cBhvr>
                                        <p:cTn id="122" dur="2750"/>
                                        <p:tgtEl>
                                          <p:spTgt spid="5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down)">
                                      <p:cBhvr>
                                        <p:cTn id="127" dur="2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5" grpId="0" animBg="1"/>
      <p:bldP spid="46" grpId="0" animBg="1"/>
      <p:bldP spid="47" grpId="0" animBg="1"/>
      <p:bldP spid="48" grpId="0" animBg="1"/>
      <p:bldP spid="49" grpId="0" animBg="1"/>
      <p:bldP spid="51" grpId="0" animBg="1"/>
      <p:bldP spid="44" grpId="0" animBg="1"/>
      <p:bldP spid="52" grpId="0" animBg="1"/>
      <p:bldP spid="4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3439289857"/>
              </p:ext>
            </p:extLst>
          </p:nvPr>
        </p:nvGraphicFramePr>
        <p:xfrm>
          <a:off x="9923162" y="1530633"/>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328" y="1680642"/>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7658" y="351203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3442" y="5313931"/>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359976" y="1472025"/>
            <a:ext cx="9376180" cy="5278368"/>
          </a:xfrm>
          <a:prstGeom prst="rect">
            <a:avLst/>
          </a:prstGeom>
          <a:ln w="57150">
            <a:solidFill>
              <a:schemeClr val="tx1"/>
            </a:solidFill>
          </a:ln>
        </p:spPr>
        <p:txBody>
          <a:bodyPr wrap="square">
            <a:spAutoFit/>
          </a:bodyPr>
          <a:lstStyle/>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6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6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BF9D7152-79DC-419B-95BA-A3941825CB2C}"/>
              </a:ext>
            </a:extLst>
          </p:cNvPr>
          <p:cNvSpPr/>
          <p:nvPr/>
        </p:nvSpPr>
        <p:spPr>
          <a:xfrm>
            <a:off x="443724" y="1478811"/>
            <a:ext cx="9302159" cy="5201424"/>
          </a:xfrm>
          <a:prstGeom prst="rect">
            <a:avLst/>
          </a:prstGeom>
        </p:spPr>
        <p:txBody>
          <a:bodyPr wrap="square">
            <a:spAutoFit/>
          </a:bodyPr>
          <a:lstStyle/>
          <a:p>
            <a:endParaRPr lang="he-IL" sz="1100" b="1" dirty="0">
              <a:latin typeface="FrankRuehl" panose="020E0503060101010101" pitchFamily="34" charset="-79"/>
              <a:ea typeface="Times New Roman" panose="02020603050405020304" pitchFamily="18" charset="0"/>
              <a:cs typeface="FrankRuehl" panose="020E0503060101010101" pitchFamily="34" charset="-79"/>
            </a:endParaRPr>
          </a:p>
          <a:p>
            <a:r>
              <a:rPr lang="he-IL" sz="1700" b="1" dirty="0">
                <a:latin typeface="FrankRuehl" panose="020E0503060101010101" pitchFamily="34" charset="-79"/>
                <a:ea typeface="Times New Roman" panose="02020603050405020304" pitchFamily="18" charset="0"/>
                <a:cs typeface="FrankRuehl" panose="020E0503060101010101" pitchFamily="34" charset="-79"/>
              </a:rPr>
              <a:t>מלחמת  ארבעת המלכים נגד חמשת מלכי </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הככר</a:t>
            </a:r>
            <a:endParaRPr lang="he-IL" sz="1700" b="1" dirty="0">
              <a:latin typeface="FrankRuehl" panose="020E0503060101010101" pitchFamily="34" charset="-79"/>
              <a:ea typeface="Times New Roman" panose="02020603050405020304" pitchFamily="18" charset="0"/>
              <a:cs typeface="FrankRuehl" panose="020E0503060101010101" pitchFamily="34" charset="-79"/>
            </a:endParaRPr>
          </a:p>
          <a:p>
            <a:r>
              <a:rPr lang="he-IL" sz="1700" b="1" dirty="0">
                <a:latin typeface="FrankRuehl" panose="020E0503060101010101" pitchFamily="34" charset="-79"/>
                <a:ea typeface="Times New Roman" panose="02020603050405020304" pitchFamily="18" charset="0"/>
                <a:cs typeface="FrankRuehl" panose="020E0503060101010101" pitchFamily="34" charset="-79"/>
              </a:rPr>
              <a:t>(א) </a:t>
            </a:r>
            <a:r>
              <a:rPr lang="he-IL" sz="1700" dirty="0">
                <a:latin typeface="FrankRuehl" panose="020E0503060101010101" pitchFamily="34" charset="-79"/>
                <a:ea typeface="Times New Roman" panose="02020603050405020304" pitchFamily="18" charset="0"/>
                <a:cs typeface="FrankRuehl" panose="020E0503060101010101" pitchFamily="34" charset="-79"/>
              </a:rPr>
              <a:t>וַיְהִי בִּימֵי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אַמְרָפֶל</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שִׁנְעָר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אַרְיוֹך</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אֶלָּסָר,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כְּדָרְלָעֹמֶר</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עֵילָם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וְתִדְעָל</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גּוֹיִם: </a:t>
            </a:r>
            <a:r>
              <a:rPr lang="he-IL" sz="1700" b="1" dirty="0">
                <a:latin typeface="FrankRuehl" panose="020E0503060101010101" pitchFamily="34" charset="-79"/>
                <a:ea typeface="Times New Roman" panose="02020603050405020304" pitchFamily="18" charset="0"/>
                <a:cs typeface="FrankRuehl" panose="020E0503060101010101" pitchFamily="34" charset="-79"/>
              </a:rPr>
              <a:t>(ב) </a:t>
            </a:r>
            <a:r>
              <a:rPr lang="he-IL" sz="1700" dirty="0">
                <a:latin typeface="FrankRuehl" panose="020E0503060101010101" pitchFamily="34" charset="-79"/>
                <a:ea typeface="Times New Roman" panose="02020603050405020304" pitchFamily="18" charset="0"/>
                <a:cs typeface="FrankRuehl" panose="020E0503060101010101" pitchFamily="34" charset="-79"/>
              </a:rPr>
              <a:t>עָשׂוּ מִלְחָמָה אֶת בֶּרַע מֶלֶךְ סְדֹם וְאֶת בִּרְשַׁע מֶלֶךְ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עֲמֹרָה</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שִׁנְאָב</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אַדְמָה וְשֶׁמְאֵבֶר מֶלֶךְ צְבֹיִים וּמֶלֶךְ בֶּלַע הִיא צֹעַר: </a:t>
            </a:r>
            <a:r>
              <a:rPr lang="he-IL" sz="1700" b="1" dirty="0">
                <a:latin typeface="FrankRuehl" panose="020E0503060101010101" pitchFamily="34" charset="-79"/>
                <a:ea typeface="Times New Roman" panose="02020603050405020304" pitchFamily="18" charset="0"/>
                <a:cs typeface="FrankRuehl" panose="020E0503060101010101" pitchFamily="34" charset="-79"/>
              </a:rPr>
              <a:t>(ג) </a:t>
            </a:r>
            <a:r>
              <a:rPr lang="he-IL" sz="1700" dirty="0">
                <a:latin typeface="FrankRuehl" panose="020E0503060101010101" pitchFamily="34" charset="-79"/>
                <a:ea typeface="Times New Roman" panose="02020603050405020304" pitchFamily="18" charset="0"/>
                <a:cs typeface="FrankRuehl" panose="020E0503060101010101" pitchFamily="34" charset="-79"/>
              </a:rPr>
              <a:t>כָּל אֵלֶּה חָבְרוּ אֶל עֵמֶק הַשִּׂדִּים, הוּא יָם הַמֶּלַח: </a:t>
            </a:r>
            <a:r>
              <a:rPr lang="he-IL" sz="1700" b="1" dirty="0">
                <a:latin typeface="FrankRuehl" panose="020E0503060101010101" pitchFamily="34" charset="-79"/>
                <a:ea typeface="Times New Roman" panose="02020603050405020304" pitchFamily="18" charset="0"/>
                <a:cs typeface="FrankRuehl" panose="020E0503060101010101" pitchFamily="34" charset="-79"/>
              </a:rPr>
              <a:t>(ד) </a:t>
            </a:r>
            <a:r>
              <a:rPr lang="he-IL" sz="1700" dirty="0">
                <a:latin typeface="FrankRuehl" panose="020E0503060101010101" pitchFamily="34" charset="-79"/>
                <a:ea typeface="Times New Roman" panose="02020603050405020304" pitchFamily="18" charset="0"/>
                <a:cs typeface="FrankRuehl" panose="020E0503060101010101" pitchFamily="34" charset="-79"/>
              </a:rPr>
              <a:t>שְׁתֵּים עֶשְׂרֵה שָׁנָה עָבְדוּ אֶת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כְּדָרְלָעֹמֶר</a:t>
            </a:r>
            <a:r>
              <a:rPr lang="he-IL" sz="1700" dirty="0">
                <a:latin typeface="FrankRuehl" panose="020E0503060101010101" pitchFamily="34" charset="-79"/>
                <a:ea typeface="Times New Roman" panose="02020603050405020304" pitchFamily="18" charset="0"/>
                <a:cs typeface="FrankRuehl" panose="020E0503060101010101" pitchFamily="34" charset="-79"/>
              </a:rPr>
              <a:t>, וּשְׁלֹשׁ עֶשְׂרֵה שָׁנָה מָרָדוּ: </a:t>
            </a:r>
            <a:r>
              <a:rPr lang="he-IL" sz="1700" b="1" dirty="0">
                <a:latin typeface="FrankRuehl" panose="020E0503060101010101" pitchFamily="34" charset="-79"/>
                <a:ea typeface="Times New Roman" panose="02020603050405020304" pitchFamily="18" charset="0"/>
                <a:cs typeface="FrankRuehl" panose="020E0503060101010101" pitchFamily="34" charset="-79"/>
              </a:rPr>
              <a:t>(ה) </a:t>
            </a:r>
            <a:r>
              <a:rPr lang="he-IL" sz="1700" dirty="0">
                <a:latin typeface="FrankRuehl" panose="020E0503060101010101" pitchFamily="34" charset="-79"/>
                <a:ea typeface="Times New Roman" panose="02020603050405020304" pitchFamily="18" charset="0"/>
                <a:cs typeface="FrankRuehl" panose="020E0503060101010101" pitchFamily="34" charset="-79"/>
              </a:rPr>
              <a:t>וּבְאַרְבַּע עֶשְׂרֵה שָׁנָה בָּא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כְדָרְלָעֹמֶר</a:t>
            </a:r>
            <a:r>
              <a:rPr lang="he-IL" sz="1700" dirty="0">
                <a:latin typeface="FrankRuehl" panose="020E0503060101010101" pitchFamily="34" charset="-79"/>
                <a:ea typeface="Times New Roman" panose="02020603050405020304" pitchFamily="18" charset="0"/>
                <a:cs typeface="FrankRuehl" panose="020E0503060101010101" pitchFamily="34" charset="-79"/>
              </a:rPr>
              <a:t> וְהַמְּלָכִים אֲשֶׁר אִתּוֹ וַיַּכּוּ אֶת רְפָאִים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בְּעַשְׁתְּרֹת</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קַרְנַיִם</a:t>
            </a:r>
            <a:r>
              <a:rPr lang="he-IL" sz="1700" dirty="0">
                <a:latin typeface="FrankRuehl" panose="020E0503060101010101" pitchFamily="34" charset="-79"/>
                <a:ea typeface="Times New Roman" panose="02020603050405020304" pitchFamily="18" charset="0"/>
                <a:cs typeface="FrankRuehl" panose="020E0503060101010101" pitchFamily="34" charset="-79"/>
              </a:rPr>
              <a:t> וְאֶת הַזּוּזִים בְּהָם, וְאֵת הָאֵימִים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בְּשָׁוֵה</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קִרְיָתָיִם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latin typeface="FrankRuehl" panose="020E0503060101010101" pitchFamily="34" charset="-79"/>
                <a:ea typeface="Times New Roman" panose="02020603050405020304" pitchFamily="18" charset="0"/>
                <a:cs typeface="FrankRuehl" panose="020E0503060101010101" pitchFamily="34" charset="-79"/>
              </a:rPr>
              <a:t>(ו) </a:t>
            </a:r>
            <a:r>
              <a:rPr lang="he-IL" sz="1700" dirty="0">
                <a:latin typeface="FrankRuehl" panose="020E0503060101010101" pitchFamily="34" charset="-79"/>
                <a:ea typeface="Times New Roman" panose="02020603050405020304" pitchFamily="18" charset="0"/>
                <a:cs typeface="FrankRuehl" panose="020E0503060101010101" pitchFamily="34" charset="-79"/>
              </a:rPr>
              <a:t>וְאֶת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הַחֹרִי</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בְּהַרְרָם</a:t>
            </a:r>
            <a:r>
              <a:rPr lang="he-IL" sz="1700" dirty="0">
                <a:latin typeface="FrankRuehl" panose="020E0503060101010101" pitchFamily="34" charset="-79"/>
                <a:ea typeface="Times New Roman" panose="02020603050405020304" pitchFamily="18" charset="0"/>
                <a:cs typeface="FrankRuehl" panose="020E0503060101010101" pitchFamily="34" charset="-79"/>
              </a:rPr>
              <a:t> שֵׂעִיר, עַד אֵיל פָּארָן אֲשֶׁר עַל הַמִּדְבָּר: </a:t>
            </a:r>
            <a:r>
              <a:rPr lang="he-IL" sz="1700" b="1" dirty="0">
                <a:latin typeface="FrankRuehl" panose="020E0503060101010101" pitchFamily="34" charset="-79"/>
                <a:ea typeface="Times New Roman" panose="02020603050405020304" pitchFamily="18" charset="0"/>
                <a:cs typeface="FrankRuehl" panose="020E0503060101010101" pitchFamily="34" charset="-79"/>
              </a:rPr>
              <a:t>(ז) </a:t>
            </a:r>
            <a:r>
              <a:rPr lang="he-IL" sz="1700" dirty="0">
                <a:latin typeface="FrankRuehl" panose="020E0503060101010101" pitchFamily="34" charset="-79"/>
                <a:ea typeface="Times New Roman" panose="02020603050405020304" pitchFamily="18" charset="0"/>
                <a:cs typeface="FrankRuehl" panose="020E0503060101010101" pitchFamily="34" charset="-79"/>
              </a:rPr>
              <a:t>וַיָּשֻׁבוּ וַיָּבֹאוּ אֶל עֵין מִשְׁפָּט הִוא קָדֵשׁ וַיַּכּוּ אֶת כָּל שְׂדֵה הָעֲמָלֵקִי, וְגַם אֶת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הָאֱמֹרִי</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הַיֹּשֵׁב</a:t>
            </a:r>
            <a:r>
              <a:rPr lang="he-IL" sz="1700" dirty="0">
                <a:latin typeface="FrankRuehl" panose="020E0503060101010101" pitchFamily="34" charset="-79"/>
                <a:ea typeface="Times New Roman" panose="02020603050405020304" pitchFamily="18" charset="0"/>
                <a:cs typeface="FrankRuehl" panose="020E0503060101010101" pitchFamily="34" charset="-79"/>
              </a:rPr>
              <a:t> בְּחַצְצֹן תָּמָר: </a:t>
            </a:r>
            <a:r>
              <a:rPr lang="he-IL" sz="1700" b="1" dirty="0">
                <a:latin typeface="FrankRuehl" panose="020E0503060101010101" pitchFamily="34" charset="-79"/>
                <a:ea typeface="Times New Roman" panose="02020603050405020304" pitchFamily="18" charset="0"/>
                <a:cs typeface="FrankRuehl" panose="020E0503060101010101" pitchFamily="34" charset="-79"/>
              </a:rPr>
              <a:t>(ח) </a:t>
            </a:r>
            <a:r>
              <a:rPr lang="he-IL" sz="1700" dirty="0">
                <a:latin typeface="FrankRuehl" panose="020E0503060101010101" pitchFamily="34" charset="-79"/>
                <a:ea typeface="Times New Roman" panose="02020603050405020304" pitchFamily="18" charset="0"/>
                <a:cs typeface="FrankRuehl" panose="020E0503060101010101" pitchFamily="34" charset="-79"/>
              </a:rPr>
              <a:t>וַיֵּצֵא מֶלֶךְ סְדֹם וּמֶלֶךְ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עֲמֹרָה</a:t>
            </a:r>
            <a:r>
              <a:rPr lang="he-IL" sz="1700" dirty="0">
                <a:latin typeface="FrankRuehl" panose="020E0503060101010101" pitchFamily="34" charset="-79"/>
                <a:ea typeface="Times New Roman" panose="02020603050405020304" pitchFamily="18" charset="0"/>
                <a:cs typeface="FrankRuehl" panose="020E0503060101010101" pitchFamily="34" charset="-79"/>
              </a:rPr>
              <a:t> וּמֶלֶךְ אַדְמָה וּמֶלֶךְ צְבֹיִים וּמֶלֶךְ בֶּלַע הִוא צֹעַר, וַיַּעַרְכוּ אִתָּם מִלְחָמָה בְּעֵמֶק הַשִּׂדִּים: </a:t>
            </a:r>
            <a:r>
              <a:rPr lang="he-IL" sz="1700" b="1" dirty="0">
                <a:latin typeface="FrankRuehl" panose="020E0503060101010101" pitchFamily="34" charset="-79"/>
                <a:ea typeface="Times New Roman" panose="02020603050405020304" pitchFamily="18" charset="0"/>
                <a:cs typeface="FrankRuehl" panose="020E0503060101010101" pitchFamily="34" charset="-79"/>
              </a:rPr>
              <a:t>(ט) </a:t>
            </a:r>
            <a:r>
              <a:rPr lang="he-IL" sz="1700" dirty="0">
                <a:latin typeface="FrankRuehl" panose="020E0503060101010101" pitchFamily="34" charset="-79"/>
                <a:ea typeface="Times New Roman" panose="02020603050405020304" pitchFamily="18" charset="0"/>
                <a:cs typeface="FrankRuehl" panose="020E0503060101010101" pitchFamily="34" charset="-79"/>
              </a:rPr>
              <a:t>אֵת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כְּדָרְלָעֹמֶר</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עֵילָם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וְתִדְעָל</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גּוֹיִם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וְאַמְרָפֶל</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שִׁנְעָר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וְאַרְיוֹך</a:t>
            </a:r>
            <a:r>
              <a:rPr lang="he-IL" sz="1700" dirty="0">
                <a:latin typeface="FrankRuehl" panose="020E0503060101010101" pitchFamily="34" charset="-79"/>
                <a:ea typeface="Times New Roman" panose="02020603050405020304" pitchFamily="18" charset="0"/>
                <a:cs typeface="FrankRuehl" panose="020E0503060101010101" pitchFamily="34" charset="-79"/>
              </a:rPr>
              <a:t>ְ מֶלֶךְ אֶלָּסָר, אַרְבָּעָה מְלָכִים אֶת הַחֲמִשָּׁה: </a:t>
            </a:r>
            <a:r>
              <a:rPr lang="he-IL" sz="1700" b="1" dirty="0">
                <a:latin typeface="FrankRuehl" panose="020E0503060101010101" pitchFamily="34" charset="-79"/>
                <a:ea typeface="Times New Roman" panose="02020603050405020304" pitchFamily="18" charset="0"/>
                <a:cs typeface="FrankRuehl" panose="020E0503060101010101" pitchFamily="34" charset="-79"/>
              </a:rPr>
              <a:t>(י) </a:t>
            </a:r>
            <a:r>
              <a:rPr lang="he-IL" sz="1700" dirty="0">
                <a:latin typeface="FrankRuehl" panose="020E0503060101010101" pitchFamily="34" charset="-79"/>
                <a:ea typeface="Times New Roman" panose="02020603050405020304" pitchFamily="18" charset="0"/>
                <a:cs typeface="FrankRuehl" panose="020E0503060101010101" pitchFamily="34" charset="-79"/>
              </a:rPr>
              <a:t>וְעֵמֶק הַשִּׂדִּים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בֶּאֱרֹת</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בֶּאֱרֹת</a:t>
            </a:r>
            <a:r>
              <a:rPr lang="he-IL" sz="1700" dirty="0">
                <a:latin typeface="FrankRuehl" panose="020E0503060101010101" pitchFamily="34" charset="-79"/>
                <a:ea typeface="Times New Roman" panose="02020603050405020304" pitchFamily="18" charset="0"/>
                <a:cs typeface="FrankRuehl" panose="020E0503060101010101" pitchFamily="34" charset="-79"/>
              </a:rPr>
              <a:t> חֵמָר וַיָּנֻסוּ מֶלֶךְ סְדֹם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וַעֲמֹרָה</a:t>
            </a:r>
            <a:r>
              <a:rPr lang="he-IL" sz="1700" dirty="0">
                <a:latin typeface="FrankRuehl" panose="020E0503060101010101" pitchFamily="34" charset="-79"/>
                <a:ea typeface="Times New Roman" panose="02020603050405020304" pitchFamily="18" charset="0"/>
                <a:cs typeface="FrankRuehl" panose="020E0503060101010101" pitchFamily="34" charset="-79"/>
              </a:rPr>
              <a:t> וַיִּפְּלוּ שָׁמָּה, וְהַנִּשְׁאָרִים הֶרָה נָּסוּ: </a:t>
            </a:r>
            <a:r>
              <a:rPr lang="he-IL" sz="1700" b="1" dirty="0">
                <a:latin typeface="FrankRuehl" panose="020E0503060101010101" pitchFamily="34" charset="-79"/>
                <a:ea typeface="Times New Roman" panose="02020603050405020304" pitchFamily="18" charset="0"/>
                <a:cs typeface="FrankRuehl" panose="020E0503060101010101" pitchFamily="34" charset="-79"/>
              </a:rPr>
              <a:t>(יא)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וַיִּקְחו</a:t>
            </a:r>
            <a:r>
              <a:rPr lang="he-IL" sz="1700" dirty="0">
                <a:latin typeface="FrankRuehl" panose="020E0503060101010101" pitchFamily="34" charset="-79"/>
                <a:ea typeface="Times New Roman" panose="02020603050405020304" pitchFamily="18" charset="0"/>
                <a:cs typeface="FrankRuehl" panose="020E0503060101010101" pitchFamily="34" charset="-79"/>
              </a:rPr>
              <a:t>ּ אֶת כָּל רְכֻשׁ סְדֹם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וַעֲמֹרָה</a:t>
            </a:r>
            <a:r>
              <a:rPr lang="he-IL" sz="1700" dirty="0">
                <a:latin typeface="FrankRuehl" panose="020E0503060101010101" pitchFamily="34" charset="-79"/>
                <a:ea typeface="Times New Roman" panose="02020603050405020304" pitchFamily="18" charset="0"/>
                <a:cs typeface="FrankRuehl" panose="020E0503060101010101" pitchFamily="34" charset="-79"/>
              </a:rPr>
              <a:t> וְאֶת כָּל אָכְלָם וַיֵּלֵכוּ: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יב</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וַיִּקְחו</a:t>
            </a:r>
            <a:r>
              <a:rPr lang="he-IL" sz="1700" dirty="0">
                <a:latin typeface="FrankRuehl" panose="020E0503060101010101" pitchFamily="34" charset="-79"/>
                <a:ea typeface="Times New Roman" panose="02020603050405020304" pitchFamily="18" charset="0"/>
                <a:cs typeface="FrankRuehl" panose="020E0503060101010101" pitchFamily="34" charset="-79"/>
              </a:rPr>
              <a:t>ּ אֶת לוֹט וְאֶת רְכֻשׁוֹ בֶּן אֲחִי אַבְרָם וַיֵּלֵכוּ, וְהוּא יֹשֵׁב בִּסְדֹם:</a:t>
            </a:r>
          </a:p>
          <a:p>
            <a:endParaRPr lang="he-IL" sz="900" b="1" dirty="0">
              <a:latin typeface="FrankRuehl" panose="020E0503060101010101" pitchFamily="34" charset="-79"/>
              <a:ea typeface="Times New Roman" panose="02020603050405020304" pitchFamily="18" charset="0"/>
              <a:cs typeface="FrankRuehl" panose="020E0503060101010101" pitchFamily="34" charset="-79"/>
            </a:endParaRPr>
          </a:p>
          <a:p>
            <a:r>
              <a:rPr lang="he-IL" sz="1700" b="1" dirty="0">
                <a:latin typeface="FrankRuehl" panose="020E0503060101010101" pitchFamily="34" charset="-79"/>
                <a:ea typeface="Times New Roman" panose="02020603050405020304" pitchFamily="18" charset="0"/>
                <a:cs typeface="FrankRuehl" panose="020E0503060101010101" pitchFamily="34" charset="-79"/>
              </a:rPr>
              <a:t>מלחמת אברם בארבעת המלכים </a:t>
            </a:r>
          </a:p>
          <a:p>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יג</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latin typeface="FrankRuehl" panose="020E0503060101010101" pitchFamily="34" charset="-79"/>
                <a:ea typeface="Times New Roman" panose="02020603050405020304" pitchFamily="18" charset="0"/>
                <a:cs typeface="FrankRuehl" panose="020E0503060101010101" pitchFamily="34" charset="-79"/>
              </a:rPr>
              <a:t>וַיָּבֹא הַפָּלִיט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וַיַּגֵּד</a:t>
            </a:r>
            <a:r>
              <a:rPr lang="he-IL" sz="1700" dirty="0">
                <a:latin typeface="FrankRuehl" panose="020E0503060101010101" pitchFamily="34" charset="-79"/>
                <a:ea typeface="Times New Roman" panose="02020603050405020304" pitchFamily="18" charset="0"/>
                <a:cs typeface="FrankRuehl" panose="020E0503060101010101" pitchFamily="34" charset="-79"/>
              </a:rPr>
              <a:t> לְאַבְרָם הָעִבְרִי, וְהוּא שֹׁכֵן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בְּאֵלֹנֵי</a:t>
            </a:r>
            <a:r>
              <a:rPr lang="he-IL" sz="1700" dirty="0">
                <a:latin typeface="FrankRuehl" panose="020E0503060101010101" pitchFamily="34" charset="-79"/>
                <a:ea typeface="Times New Roman" panose="02020603050405020304" pitchFamily="18" charset="0"/>
                <a:cs typeface="FrankRuehl" panose="020E0503060101010101" pitchFamily="34" charset="-79"/>
              </a:rPr>
              <a:t> מַמְרֵא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הָאֱמֹרִי</a:t>
            </a:r>
            <a:r>
              <a:rPr lang="he-IL" sz="1700" dirty="0">
                <a:latin typeface="FrankRuehl" panose="020E0503060101010101" pitchFamily="34" charset="-79"/>
                <a:ea typeface="Times New Roman" panose="02020603050405020304" pitchFamily="18" charset="0"/>
                <a:cs typeface="FrankRuehl" panose="020E0503060101010101" pitchFamily="34" charset="-79"/>
              </a:rPr>
              <a:t> אֲחִי אֶשְׁכֹּל וַאֲחִי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עָנֵר</a:t>
            </a:r>
            <a:r>
              <a:rPr lang="he-IL" sz="1700" dirty="0">
                <a:latin typeface="FrankRuehl" panose="020E0503060101010101" pitchFamily="34" charset="-79"/>
                <a:ea typeface="Times New Roman" panose="02020603050405020304" pitchFamily="18" charset="0"/>
                <a:cs typeface="FrankRuehl" panose="020E0503060101010101" pitchFamily="34" charset="-79"/>
              </a:rPr>
              <a:t> וְהֵם בַּעֲלֵי בְרִית אַבְרָם: </a:t>
            </a:r>
            <a:r>
              <a:rPr lang="he-IL" sz="1700" b="1" dirty="0">
                <a:solidFill>
                  <a:schemeClr val="accent6"/>
                </a:solidFill>
                <a:latin typeface="FrankRuehl" panose="020E0503060101010101" pitchFamily="34" charset="-79"/>
                <a:ea typeface="Times New Roman" panose="02020603050405020304" pitchFamily="18" charset="0"/>
                <a:cs typeface="FrankRuehl" panose="020E0503060101010101" pitchFamily="34" charset="-79"/>
              </a:rPr>
              <a:t>(יד) וַיִּשְׁמַע אַבְרָם כִּי נִשְׁבָּה אָחִיו, וַיָּרֶק אֶת חֲנִיכָיו יְלִידֵי בֵיתוֹ שְׁמֹנָה עָשָׂר וּשְׁלֹשׁ מֵאוֹת </a:t>
            </a:r>
            <a:r>
              <a:rPr lang="he-IL" sz="1700" b="1" dirty="0" err="1">
                <a:solidFill>
                  <a:schemeClr val="accent6"/>
                </a:solidFill>
                <a:latin typeface="FrankRuehl" panose="020E0503060101010101" pitchFamily="34" charset="-79"/>
                <a:ea typeface="Times New Roman" panose="02020603050405020304" pitchFamily="18" charset="0"/>
                <a:cs typeface="FrankRuehl" panose="020E0503060101010101" pitchFamily="34" charset="-79"/>
              </a:rPr>
              <a:t>וַיִּרְדֹּף</a:t>
            </a:r>
            <a:r>
              <a:rPr lang="he-IL" sz="1700" b="1" dirty="0">
                <a:solidFill>
                  <a:schemeClr val="accent6"/>
                </a:solidFill>
                <a:latin typeface="FrankRuehl" panose="020E0503060101010101" pitchFamily="34" charset="-79"/>
                <a:ea typeface="Times New Roman" panose="02020603050405020304" pitchFamily="18" charset="0"/>
                <a:cs typeface="FrankRuehl" panose="020E0503060101010101" pitchFamily="34" charset="-79"/>
              </a:rPr>
              <a:t> עַד דָּן: (טו) וַיֵּחָלֵק עֲלֵיהֶם לַיְלָה הוּא וַעֲבָדָיו וַיַּכֵּם, וַיִּרְדְּפֵם עַד חוֹבָה אֲשֶׁר מִשְּׂמֹאל לְדַמָּשֶׂק: (</a:t>
            </a:r>
            <a:r>
              <a:rPr lang="he-IL" sz="1700" b="1" dirty="0" err="1">
                <a:solidFill>
                  <a:schemeClr val="accent6"/>
                </a:solidFill>
                <a:latin typeface="FrankRuehl" panose="020E0503060101010101" pitchFamily="34" charset="-79"/>
                <a:ea typeface="Times New Roman" panose="02020603050405020304" pitchFamily="18" charset="0"/>
                <a:cs typeface="FrankRuehl" panose="020E0503060101010101" pitchFamily="34" charset="-79"/>
              </a:rPr>
              <a:t>טז</a:t>
            </a:r>
            <a:r>
              <a:rPr lang="he-IL" sz="1700" b="1" dirty="0">
                <a:solidFill>
                  <a:schemeClr val="accent6"/>
                </a:solidFill>
                <a:latin typeface="FrankRuehl" panose="020E0503060101010101" pitchFamily="34" charset="-79"/>
                <a:ea typeface="Times New Roman" panose="02020603050405020304" pitchFamily="18" charset="0"/>
                <a:cs typeface="FrankRuehl" panose="020E0503060101010101" pitchFamily="34" charset="-79"/>
              </a:rPr>
              <a:t>) וַיָּשֶׁב אֵת כָּל הָרְכֻשׁ, וְגַם אֶת לוֹט אָחִיו וּרְכֻשׁוֹ הֵשִׁיב וְגַם אֶת הַנָּשִׁים וְאֶת הָעָם: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יז</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latin typeface="FrankRuehl" panose="020E0503060101010101" pitchFamily="34" charset="-79"/>
                <a:ea typeface="Times New Roman" panose="02020603050405020304" pitchFamily="18" charset="0"/>
                <a:cs typeface="FrankRuehl" panose="020E0503060101010101" pitchFamily="34" charset="-79"/>
              </a:rPr>
              <a:t>וַיֵּצֵא מֶלֶךְ סְדֹם לִקְרָאתוֹ אַחֲרֵי שׁוּבוֹ מֵהַכּוֹת אֶת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כְּדָרְלָעֹמֶר</a:t>
            </a:r>
            <a:r>
              <a:rPr lang="he-IL" sz="1700" dirty="0">
                <a:latin typeface="FrankRuehl" panose="020E0503060101010101" pitchFamily="34" charset="-79"/>
                <a:ea typeface="Times New Roman" panose="02020603050405020304" pitchFamily="18" charset="0"/>
                <a:cs typeface="FrankRuehl" panose="020E0503060101010101" pitchFamily="34" charset="-79"/>
              </a:rPr>
              <a:t> וְאֶת הַמְּלָכִים אֲשֶׁר אִתּוֹ, אֶל עֵמֶק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שָׁוֵה</a:t>
            </a:r>
            <a:r>
              <a:rPr lang="he-IL" sz="1700" dirty="0">
                <a:latin typeface="FrankRuehl" panose="020E0503060101010101" pitchFamily="34" charset="-79"/>
                <a:ea typeface="Times New Roman" panose="02020603050405020304" pitchFamily="18" charset="0"/>
                <a:cs typeface="FrankRuehl" panose="020E0503060101010101" pitchFamily="34" charset="-79"/>
              </a:rPr>
              <a:t> הוּא עֵמֶק הַמֶּלֶךְ: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יח</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latin typeface="FrankRuehl" panose="020E0503060101010101" pitchFamily="34" charset="-79"/>
                <a:ea typeface="Times New Roman" panose="02020603050405020304" pitchFamily="18" charset="0"/>
                <a:cs typeface="FrankRuehl" panose="020E0503060101010101" pitchFamily="34" charset="-79"/>
              </a:rPr>
              <a:t>וּמַלְכִּי צֶדֶק מֶלֶךְ שָׁלֵם הוֹצִיא לֶחֶם וָיָיִן, וְהוּא כֹהֵן לְאֵל עֶלְיוֹן: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יט</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latin typeface="FrankRuehl" panose="020E0503060101010101" pitchFamily="34" charset="-79"/>
                <a:ea typeface="Times New Roman" panose="02020603050405020304" pitchFamily="18" charset="0"/>
                <a:cs typeface="FrankRuehl" panose="020E0503060101010101" pitchFamily="34" charset="-79"/>
              </a:rPr>
              <a:t>וַיְבָרְכֵהוּ וַיֹּאמַר, בָּרוּךְ אַבְרָם לְאֵ‑ל עֶלְיוֹן קֹנֵה שָׁמַיִם וָאָרֶץ: </a:t>
            </a:r>
            <a:r>
              <a:rPr lang="he-IL" sz="1700" b="1" dirty="0">
                <a:latin typeface="FrankRuehl" panose="020E0503060101010101" pitchFamily="34" charset="-79"/>
                <a:ea typeface="Times New Roman" panose="02020603050405020304" pitchFamily="18" charset="0"/>
                <a:cs typeface="FrankRuehl" panose="020E0503060101010101" pitchFamily="34" charset="-79"/>
              </a:rPr>
              <a:t>(כ) </a:t>
            </a:r>
            <a:r>
              <a:rPr lang="he-IL" sz="1700" dirty="0">
                <a:latin typeface="FrankRuehl" panose="020E0503060101010101" pitchFamily="34" charset="-79"/>
                <a:ea typeface="Times New Roman" panose="02020603050405020304" pitchFamily="18" charset="0"/>
                <a:cs typeface="FrankRuehl" panose="020E0503060101010101" pitchFamily="34" charset="-79"/>
              </a:rPr>
              <a:t>וּבָרוּךְ אֵ‑ל עֶלְיוֹן אֲשֶׁר מִגֵּן צָרֶיךָ בְּיָדֶךָ, </a:t>
            </a:r>
            <a:r>
              <a:rPr lang="he-IL" sz="1700" dirty="0" err="1">
                <a:latin typeface="FrankRuehl" panose="020E0503060101010101" pitchFamily="34" charset="-79"/>
                <a:ea typeface="Times New Roman" panose="02020603050405020304" pitchFamily="18" charset="0"/>
                <a:cs typeface="FrankRuehl" panose="020E0503060101010101" pitchFamily="34" charset="-79"/>
              </a:rPr>
              <a:t>וַיִּתֶּן</a:t>
            </a:r>
            <a:r>
              <a:rPr lang="he-IL" sz="1700" dirty="0">
                <a:latin typeface="FrankRuehl" panose="020E0503060101010101" pitchFamily="34" charset="-79"/>
                <a:ea typeface="Times New Roman" panose="02020603050405020304" pitchFamily="18" charset="0"/>
                <a:cs typeface="FrankRuehl" panose="020E0503060101010101" pitchFamily="34" charset="-79"/>
              </a:rPr>
              <a:t> לוֹ מַעֲשֵׂר מִכֹּל: </a:t>
            </a:r>
            <a:r>
              <a:rPr lang="he-IL" sz="1700" b="1" dirty="0">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latin typeface="FrankRuehl" panose="020E0503060101010101" pitchFamily="34" charset="-79"/>
                <a:ea typeface="Times New Roman" panose="02020603050405020304" pitchFamily="18" charset="0"/>
                <a:cs typeface="FrankRuehl" panose="020E0503060101010101" pitchFamily="34" charset="-79"/>
              </a:rPr>
              <a:t>כא</a:t>
            </a:r>
            <a:r>
              <a:rPr lang="he-IL" sz="1700" b="1"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latin typeface="FrankRuehl" panose="020E0503060101010101" pitchFamily="34" charset="-79"/>
                <a:ea typeface="Times New Roman" panose="02020603050405020304" pitchFamily="18" charset="0"/>
                <a:cs typeface="FrankRuehl" panose="020E0503060101010101" pitchFamily="34" charset="-79"/>
              </a:rPr>
              <a:t>וַיֹּאמֶר מֶלֶךְ סְדֹם אֶל אַבְרָם, תֶּן לִי הַנֶּפֶשׁ וְהָרְכֻשׁ קַח לָךְ: </a:t>
            </a:r>
            <a:r>
              <a:rPr lang="he-IL" sz="17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כב</a:t>
            </a:r>
            <a:r>
              <a:rPr lang="he-IL" sz="17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וַיֹּאמֶר אַבְרָם אֶל מֶלֶךְ סְדֹם, הֲרִמֹתִי יָדִי אֶל ה' אֵ‑ל עֶלְיוֹן קֹנֵה שָׁמַיִם וָאָרֶץ: (</a:t>
            </a:r>
            <a:r>
              <a:rPr lang="he-IL" sz="1700"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כג</a:t>
            </a:r>
            <a:r>
              <a:rPr lang="he-IL" sz="17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אִם מִחוּט וְעַד שְׂרוֹךְ נַעַל וְאִם אֶקַּח מִכָּל אֲשֶׁר לָךְ, וְלֹא תֹאמַר אֲנִי הֶעֱשַׁרְתִּי אֶת אַבְרָם: </a:t>
            </a:r>
            <a:r>
              <a:rPr lang="he-IL" sz="1700" dirty="0">
                <a:solidFill>
                  <a:srgbClr val="7030A0"/>
                </a:solidFill>
                <a:latin typeface="FrankRuehl" panose="020E0503060101010101" pitchFamily="34" charset="-79"/>
                <a:ea typeface="Times New Roman" panose="02020603050405020304" pitchFamily="18" charset="0"/>
                <a:cs typeface="FrankRuehl" panose="020E0503060101010101" pitchFamily="34" charset="-79"/>
              </a:rPr>
              <a:t>(כד) בִּלעְָדַי רַק אֲשֶׁר אָכְלוּ הַנְּעָרִים וְחֵלֶק הָאֲנָשִׁים אֲשֶׁר הָלְכוּ אִתִּי, </a:t>
            </a:r>
            <a:r>
              <a:rPr lang="he-IL" sz="1700" dirty="0" err="1">
                <a:solidFill>
                  <a:srgbClr val="7030A0"/>
                </a:solidFill>
                <a:latin typeface="FrankRuehl" panose="020E0503060101010101" pitchFamily="34" charset="-79"/>
                <a:ea typeface="Times New Roman" panose="02020603050405020304" pitchFamily="18" charset="0"/>
                <a:cs typeface="FrankRuehl" panose="020E0503060101010101" pitchFamily="34" charset="-79"/>
              </a:rPr>
              <a:t>עָנֵר</a:t>
            </a:r>
            <a:r>
              <a:rPr lang="he-IL" sz="1700" dirty="0">
                <a:solidFill>
                  <a:srgbClr val="7030A0"/>
                </a:solidFill>
                <a:latin typeface="FrankRuehl" panose="020E0503060101010101" pitchFamily="34" charset="-79"/>
                <a:ea typeface="Times New Roman" panose="02020603050405020304" pitchFamily="18" charset="0"/>
                <a:cs typeface="FrankRuehl" panose="020E0503060101010101" pitchFamily="34" charset="-79"/>
              </a:rPr>
              <a:t> אֶשְׁכֹּל </a:t>
            </a:r>
            <a:r>
              <a:rPr lang="he-IL" sz="1700" dirty="0" err="1">
                <a:solidFill>
                  <a:srgbClr val="7030A0"/>
                </a:solidFill>
                <a:latin typeface="FrankRuehl" panose="020E0503060101010101" pitchFamily="34" charset="-79"/>
                <a:ea typeface="Times New Roman" panose="02020603050405020304" pitchFamily="18" charset="0"/>
                <a:cs typeface="FrankRuehl" panose="020E0503060101010101" pitchFamily="34" charset="-79"/>
              </a:rPr>
              <a:t>וּמַמְרֵא</a:t>
            </a:r>
            <a:r>
              <a:rPr lang="he-IL" sz="1700" dirty="0">
                <a:solidFill>
                  <a:srgbClr val="7030A0"/>
                </a:solidFill>
                <a:latin typeface="FrankRuehl" panose="020E0503060101010101" pitchFamily="34" charset="-79"/>
                <a:ea typeface="Times New Roman" panose="02020603050405020304" pitchFamily="18" charset="0"/>
                <a:cs typeface="FrankRuehl" panose="020E0503060101010101" pitchFamily="34" charset="-79"/>
              </a:rPr>
              <a:t> הֵם </a:t>
            </a:r>
            <a:r>
              <a:rPr lang="he-IL" sz="1700" dirty="0" err="1">
                <a:solidFill>
                  <a:srgbClr val="7030A0"/>
                </a:solidFill>
                <a:latin typeface="FrankRuehl" panose="020E0503060101010101" pitchFamily="34" charset="-79"/>
                <a:ea typeface="Times New Roman" panose="02020603050405020304" pitchFamily="18" charset="0"/>
                <a:cs typeface="FrankRuehl" panose="020E0503060101010101" pitchFamily="34" charset="-79"/>
              </a:rPr>
              <a:t>יִקְחו</a:t>
            </a:r>
            <a:r>
              <a:rPr lang="he-IL" sz="1700" dirty="0">
                <a:solidFill>
                  <a:srgbClr val="7030A0"/>
                </a:solidFill>
                <a:latin typeface="FrankRuehl" panose="020E0503060101010101" pitchFamily="34" charset="-79"/>
                <a:ea typeface="Times New Roman" panose="02020603050405020304" pitchFamily="18" charset="0"/>
                <a:cs typeface="FrankRuehl" panose="020E0503060101010101" pitchFamily="34" charset="-79"/>
              </a:rPr>
              <a:t>ּ חֶלְקָם: </a:t>
            </a:r>
            <a:endParaRPr lang="he-IL" sz="1700" dirty="0">
              <a:solidFill>
                <a:srgbClr val="7030A0"/>
              </a:solidFill>
              <a:latin typeface="FrankRuehl" panose="020E0503060101010101" pitchFamily="34" charset="-79"/>
              <a:cs typeface="FrankRuehl" panose="020E0503060101010101" pitchFamily="34" charset="-79"/>
            </a:endParaRPr>
          </a:p>
        </p:txBody>
      </p:sp>
      <p:sp>
        <p:nvSpPr>
          <p:cNvPr id="10" name="מלבן 9">
            <a:extLst>
              <a:ext uri="{FF2B5EF4-FFF2-40B4-BE49-F238E27FC236}">
                <a16:creationId xmlns:a16="http://schemas.microsoft.com/office/drawing/2014/main" id="{B7FEBF95-D5A5-4F72-8A38-2A7B7D359DB9}"/>
              </a:ext>
            </a:extLst>
          </p:cNvPr>
          <p:cNvSpPr/>
          <p:nvPr/>
        </p:nvSpPr>
        <p:spPr>
          <a:xfrm>
            <a:off x="369704" y="28762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לך-לך</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pic>
        <p:nvPicPr>
          <p:cNvPr id="11" name="Picture 4" descr="×ª××× × ×§×©××¨×">
            <a:extLst>
              <a:ext uri="{FF2B5EF4-FFF2-40B4-BE49-F238E27FC236}">
                <a16:creationId xmlns:a16="http://schemas.microsoft.com/office/drawing/2014/main" id="{17D9DD4A-9DD9-48C3-ACCB-38E07D3478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658127" y="216272"/>
            <a:ext cx="3564908" cy="1113379"/>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0801A11C-0B84-4751-AF6A-744F244297BD}"/>
              </a:ext>
            </a:extLst>
          </p:cNvPr>
          <p:cNvSpPr/>
          <p:nvPr/>
        </p:nvSpPr>
        <p:spPr>
          <a:xfrm>
            <a:off x="5725873" y="428099"/>
            <a:ext cx="1087157"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יד</a:t>
            </a:r>
          </a:p>
        </p:txBody>
      </p:sp>
      <p:sp>
        <p:nvSpPr>
          <p:cNvPr id="13" name="מלבן 12">
            <a:extLst>
              <a:ext uri="{FF2B5EF4-FFF2-40B4-BE49-F238E27FC236}">
                <a16:creationId xmlns:a16="http://schemas.microsoft.com/office/drawing/2014/main" id="{42BD008B-1F30-473D-9027-4AFB32ADC241}"/>
              </a:ext>
            </a:extLst>
          </p:cNvPr>
          <p:cNvSpPr/>
          <p:nvPr/>
        </p:nvSpPr>
        <p:spPr>
          <a:xfrm>
            <a:off x="3962292" y="287624"/>
            <a:ext cx="1478289" cy="830997"/>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1400" dirty="0">
                <a:solidFill>
                  <a:schemeClr val="bg1"/>
                </a:solidFill>
                <a:latin typeface="Guttman Adii" panose="02010401010101010101" pitchFamily="2" charset="-79"/>
                <a:cs typeface="Guttman Adii" panose="02010401010101010101" pitchFamily="2" charset="-79"/>
              </a:rPr>
              <a:t>מלחמת המלכים</a:t>
            </a:r>
          </a:p>
          <a:p>
            <a:pPr algn="ctr"/>
            <a:r>
              <a:rPr lang="he-IL" sz="1400" dirty="0">
                <a:solidFill>
                  <a:schemeClr val="bg1"/>
                </a:solidFill>
                <a:latin typeface="Guttman Adii" panose="02010401010101010101" pitchFamily="2" charset="-79"/>
                <a:cs typeface="Guttman Adii" panose="02010401010101010101" pitchFamily="2" charset="-79"/>
              </a:rPr>
              <a:t>שבי לוט </a:t>
            </a:r>
          </a:p>
          <a:p>
            <a:pPr algn="ctr"/>
            <a:r>
              <a:rPr lang="he-IL" sz="1400" dirty="0">
                <a:solidFill>
                  <a:schemeClr val="bg1"/>
                </a:solidFill>
                <a:latin typeface="Guttman Adii" panose="02010401010101010101" pitchFamily="2" charset="-79"/>
                <a:cs typeface="Guttman Adii" panose="02010401010101010101" pitchFamily="2" charset="-79"/>
              </a:rPr>
              <a:t>והצלתו ע"י אברהם</a:t>
            </a:r>
          </a:p>
        </p:txBody>
      </p:sp>
    </p:spTree>
    <p:extLst>
      <p:ext uri="{BB962C8B-B14F-4D97-AF65-F5344CB8AC3E}">
        <p14:creationId xmlns:p14="http://schemas.microsoft.com/office/powerpoint/2010/main" val="1323227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53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0D223-AB5D-42F3-9E7F-7DF8547F1F48}"/>
              </a:ext>
            </a:extLst>
          </p:cNvPr>
          <p:cNvSpPr txBox="1"/>
          <p:nvPr/>
        </p:nvSpPr>
        <p:spPr>
          <a:xfrm>
            <a:off x="550953" y="486136"/>
            <a:ext cx="10695008" cy="1477328"/>
          </a:xfrm>
          <a:prstGeom prst="rect">
            <a:avLst/>
          </a:prstGeom>
          <a:solidFill>
            <a:schemeClr val="bg1"/>
          </a:solidFill>
          <a:ln w="76200">
            <a:solidFill>
              <a:schemeClr val="accent1"/>
            </a:solidFill>
          </a:ln>
        </p:spPr>
        <p:txBody>
          <a:bodyPr wrap="square" rtlCol="1">
            <a:spAutoFit/>
          </a:bodyPr>
          <a:lstStyle/>
          <a:p>
            <a:pPr algn="ctr"/>
            <a:r>
              <a:rPr lang="he-IL" sz="3600" dirty="0">
                <a:solidFill>
                  <a:schemeClr val="accent1"/>
                </a:solidFill>
                <a:latin typeface="Guttman Adii" panose="02010401010101010101" pitchFamily="2" charset="-79"/>
                <a:cs typeface="Guttman Adii" panose="02010401010101010101" pitchFamily="2" charset="-79"/>
              </a:rPr>
              <a:t>דיון עם התלמידים</a:t>
            </a:r>
            <a:endParaRPr lang="en-US" sz="3600" dirty="0">
              <a:solidFill>
                <a:schemeClr val="accent1"/>
              </a:solidFill>
              <a:latin typeface="Guttman Adii" panose="02010401010101010101" pitchFamily="2" charset="-79"/>
              <a:cs typeface="Guttman Adii" panose="02010401010101010101" pitchFamily="2" charset="-79"/>
            </a:endParaRPr>
          </a:p>
          <a:p>
            <a:pPr algn="ctr"/>
            <a:r>
              <a:rPr lang="he-IL" sz="3600" dirty="0">
                <a:solidFill>
                  <a:schemeClr val="accent1"/>
                </a:solidFill>
                <a:latin typeface="Guttman Adii" panose="02010401010101010101" pitchFamily="2" charset="-79"/>
                <a:cs typeface="Guttman Adii" panose="02010401010101010101" pitchFamily="2" charset="-79"/>
              </a:rPr>
              <a:t>שיוביל לבסוף לשלושת האלמנטים: אמונה חסד ומשפט</a:t>
            </a:r>
            <a:r>
              <a:rPr lang="en-US" sz="6600" dirty="0">
                <a:solidFill>
                  <a:srgbClr val="FF0000"/>
                </a:solidFill>
                <a:latin typeface="Guttman Adii" panose="02010401010101010101" pitchFamily="2" charset="-79"/>
                <a:cs typeface="Guttman Adii" panose="02010401010101010101" pitchFamily="2" charset="-79"/>
              </a:rPr>
              <a:t/>
            </a:r>
            <a:br>
              <a:rPr lang="en-US" sz="6600" dirty="0">
                <a:solidFill>
                  <a:srgbClr val="FF0000"/>
                </a:solidFill>
                <a:latin typeface="Guttman Adii" panose="02010401010101010101" pitchFamily="2" charset="-79"/>
                <a:cs typeface="Guttman Adii" panose="02010401010101010101" pitchFamily="2" charset="-79"/>
              </a:rPr>
            </a:br>
            <a:endParaRPr lang="he-IL" dirty="0">
              <a:solidFill>
                <a:srgbClr val="FF0000"/>
              </a:solidFill>
              <a:latin typeface="Guttman Adii" panose="02010401010101010101" pitchFamily="2" charset="-79"/>
              <a:cs typeface="Guttman Adii" panose="02010401010101010101" pitchFamily="2" charset="-79"/>
            </a:endParaRPr>
          </a:p>
        </p:txBody>
      </p:sp>
      <p:sp>
        <p:nvSpPr>
          <p:cNvPr id="4" name="מלבן 3">
            <a:extLst>
              <a:ext uri="{FF2B5EF4-FFF2-40B4-BE49-F238E27FC236}">
                <a16:creationId xmlns:a16="http://schemas.microsoft.com/office/drawing/2014/main" id="{E95C27DC-5CBB-4D40-B474-22BE6227CE81}"/>
              </a:ext>
            </a:extLst>
          </p:cNvPr>
          <p:cNvSpPr/>
          <p:nvPr/>
        </p:nvSpPr>
        <p:spPr>
          <a:xfrm>
            <a:off x="104172" y="2690336"/>
            <a:ext cx="11333929" cy="1477328"/>
          </a:xfrm>
          <a:prstGeom prst="rect">
            <a:avLst/>
          </a:prstGeom>
        </p:spPr>
        <p:txBody>
          <a:bodyPr wrap="square">
            <a:spAutoFit/>
          </a:bodyPr>
          <a:lstStyle/>
          <a:p>
            <a:r>
              <a:rPr lang="he-IL" dirty="0">
                <a:solidFill>
                  <a:srgbClr val="FF0000"/>
                </a:solidFill>
                <a:latin typeface="Guttman Adii" panose="02010401010101010101" pitchFamily="2" charset="-79"/>
                <a:cs typeface="Guttman Adii" panose="02010401010101010101" pitchFamily="2" charset="-79"/>
              </a:rPr>
              <a:t>דוגמאות לשאלות פתיחה: </a:t>
            </a:r>
          </a:p>
          <a:p>
            <a:endParaRPr lang="he-IL" dirty="0">
              <a:solidFill>
                <a:srgbClr val="FF0000"/>
              </a:solidFill>
              <a:latin typeface="Guttman Adii" panose="02010401010101010101" pitchFamily="2" charset="-79"/>
              <a:cs typeface="Guttman Adii" panose="02010401010101010101" pitchFamily="2" charset="-79"/>
            </a:endParaRPr>
          </a:p>
          <a:p>
            <a:r>
              <a:rPr lang="he-IL" dirty="0">
                <a:solidFill>
                  <a:srgbClr val="FF0000"/>
                </a:solidFill>
                <a:latin typeface="Guttman Adii" panose="02010401010101010101" pitchFamily="2" charset="-79"/>
                <a:cs typeface="Guttman Adii" panose="02010401010101010101" pitchFamily="2" charset="-79"/>
              </a:rPr>
              <a:t>מה אתם מכירים אצל אברהם ? </a:t>
            </a:r>
          </a:p>
          <a:p>
            <a:r>
              <a:rPr lang="he-IL" dirty="0">
                <a:solidFill>
                  <a:srgbClr val="FF0000"/>
                </a:solidFill>
                <a:latin typeface="Guttman Adii" panose="02010401010101010101" pitchFamily="2" charset="-79"/>
                <a:cs typeface="Guttman Adii" panose="02010401010101010101" pitchFamily="2" charset="-79"/>
              </a:rPr>
              <a:t>אילו אירועים מרכזיים זכורים לכם מחייו ? </a:t>
            </a:r>
          </a:p>
          <a:p>
            <a:r>
              <a:rPr lang="he-IL" dirty="0">
                <a:solidFill>
                  <a:srgbClr val="FF0000"/>
                </a:solidFill>
                <a:latin typeface="Guttman Adii" panose="02010401010101010101" pitchFamily="2" charset="-79"/>
                <a:cs typeface="Guttman Adii" panose="02010401010101010101" pitchFamily="2" charset="-79"/>
              </a:rPr>
              <a:t>האם אתם מזדהים עם דרכי הפעולה שלו ? מה אנו למדים מדרכי פעולתו ? </a:t>
            </a:r>
          </a:p>
        </p:txBody>
      </p:sp>
      <p:sp>
        <p:nvSpPr>
          <p:cNvPr id="5" name="מלבן 4">
            <a:extLst>
              <a:ext uri="{FF2B5EF4-FFF2-40B4-BE49-F238E27FC236}">
                <a16:creationId xmlns:a16="http://schemas.microsoft.com/office/drawing/2014/main" id="{057B5B3A-CAC8-4F10-9ED3-9B03CEA28982}"/>
              </a:ext>
            </a:extLst>
          </p:cNvPr>
          <p:cNvSpPr/>
          <p:nvPr/>
        </p:nvSpPr>
        <p:spPr>
          <a:xfrm>
            <a:off x="3409878" y="4536996"/>
            <a:ext cx="8028223" cy="923330"/>
          </a:xfrm>
          <a:prstGeom prst="rect">
            <a:avLst/>
          </a:prstGeom>
        </p:spPr>
        <p:txBody>
          <a:bodyPr wrap="none">
            <a:spAutoFit/>
          </a:bodyPr>
          <a:lstStyle/>
          <a:p>
            <a:r>
              <a:rPr lang="he-IL" dirty="0">
                <a:solidFill>
                  <a:srgbClr val="FF0000"/>
                </a:solidFill>
                <a:latin typeface="Guttman Adii" panose="02010401010101010101" pitchFamily="2" charset="-79"/>
                <a:cs typeface="Guttman Adii" panose="02010401010101010101" pitchFamily="2" charset="-79"/>
              </a:rPr>
              <a:t>לצייר שמש על הלוח  .. . .עם תשובות התלמידים. </a:t>
            </a:r>
          </a:p>
          <a:p>
            <a:r>
              <a:rPr lang="he-IL" dirty="0">
                <a:solidFill>
                  <a:srgbClr val="FF0000"/>
                </a:solidFill>
                <a:latin typeface="Guttman Adii" panose="02010401010101010101" pitchFamily="2" charset="-79"/>
                <a:cs typeface="Guttman Adii" panose="02010401010101010101" pitchFamily="2" charset="-79"/>
              </a:rPr>
              <a:t>לעבור לשקופית הבאה תוך הדגשה שכעת אולי אפשר להבין למה ה' בחר דווקא באברהם</a:t>
            </a:r>
          </a:p>
          <a:p>
            <a:r>
              <a:rPr lang="he-IL" dirty="0">
                <a:solidFill>
                  <a:srgbClr val="FF0000"/>
                </a:solidFill>
                <a:latin typeface="Guttman Adii" panose="02010401010101010101" pitchFamily="2" charset="-79"/>
                <a:cs typeface="Guttman Adii" panose="02010401010101010101" pitchFamily="2" charset="-79"/>
              </a:rPr>
              <a:t>לחזור ללוח ולהדגיש את שלשת האלמנטים.</a:t>
            </a:r>
          </a:p>
        </p:txBody>
      </p:sp>
      <p:sp>
        <p:nvSpPr>
          <p:cNvPr id="6" name="מלבן 5">
            <a:extLst>
              <a:ext uri="{FF2B5EF4-FFF2-40B4-BE49-F238E27FC236}">
                <a16:creationId xmlns:a16="http://schemas.microsoft.com/office/drawing/2014/main" id="{43AC83C1-4FDE-4B52-9244-2647616BB565}"/>
              </a:ext>
            </a:extLst>
          </p:cNvPr>
          <p:cNvSpPr/>
          <p:nvPr/>
        </p:nvSpPr>
        <p:spPr>
          <a:xfrm>
            <a:off x="5842293" y="2321004"/>
            <a:ext cx="1561646" cy="369332"/>
          </a:xfrm>
          <a:prstGeom prst="rect">
            <a:avLst/>
          </a:prstGeom>
        </p:spPr>
        <p:txBody>
          <a:bodyPr wrap="none">
            <a:spAutoFit/>
          </a:bodyPr>
          <a:lstStyle/>
          <a:p>
            <a:r>
              <a:rPr lang="he-IL" dirty="0">
                <a:solidFill>
                  <a:srgbClr val="FF0000"/>
                </a:solidFill>
                <a:latin typeface="Guttman Adii" panose="02010401010101010101" pitchFamily="2" charset="-79"/>
                <a:cs typeface="Guttman Adii" panose="02010401010101010101" pitchFamily="2" charset="-79"/>
              </a:rPr>
              <a:t>שיר ברקע . . . </a:t>
            </a:r>
          </a:p>
        </p:txBody>
      </p:sp>
    </p:spTree>
    <p:extLst>
      <p:ext uri="{BB962C8B-B14F-4D97-AF65-F5344CB8AC3E}">
        <p14:creationId xmlns:p14="http://schemas.microsoft.com/office/powerpoint/2010/main" val="27411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391380" y="1901143"/>
            <a:ext cx="6030412"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טו</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881841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2532024746"/>
              </p:ext>
            </p:extLst>
          </p:nvPr>
        </p:nvGraphicFramePr>
        <p:xfrm>
          <a:off x="9546897" y="588827"/>
          <a:ext cx="2275399" cy="6124754"/>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2044497">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2035760">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2044497">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521" y="754038"/>
            <a:ext cx="794075" cy="1529408"/>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6183" y="2766169"/>
            <a:ext cx="1158568" cy="1529408"/>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4408" y="4943511"/>
            <a:ext cx="982117" cy="1529408"/>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119314" y="1022494"/>
            <a:ext cx="9303828" cy="4278094"/>
          </a:xfrm>
          <a:prstGeom prst="rect">
            <a:avLst/>
          </a:prstGeom>
          <a:solidFill>
            <a:srgbClr val="FFFF00"/>
          </a:solidFill>
          <a:ln w="57150">
            <a:solidFill>
              <a:schemeClr val="tx2"/>
            </a:solidFill>
          </a:ln>
        </p:spPr>
        <p:txBody>
          <a:bodyPr wrap="square">
            <a:spAutoFit/>
          </a:bodyPr>
          <a:lstStyle/>
          <a:p>
            <a:pPr algn="ctr"/>
            <a:r>
              <a:rPr lang="he-IL" sz="3200" b="1" dirty="0">
                <a:solidFill>
                  <a:schemeClr val="accent6"/>
                </a:solidFill>
                <a:latin typeface="Guttman Adii" panose="02010401010101010101" pitchFamily="2" charset="-79"/>
                <a:cs typeface="Guttman Adii" panose="02010401010101010101" pitchFamily="2" charset="-79"/>
              </a:rPr>
              <a:t>תקציר פרק טו</a:t>
            </a:r>
            <a:endParaRPr lang="he-IL" sz="1050" b="1" dirty="0">
              <a:solidFill>
                <a:schemeClr val="accent6"/>
              </a:solidFill>
              <a:latin typeface="Guttman Adii" panose="02010401010101010101" pitchFamily="2" charset="-79"/>
              <a:cs typeface="Guttman Adii" panose="02010401010101010101" pitchFamily="2" charset="-79"/>
            </a:endParaRPr>
          </a:p>
          <a:p>
            <a:endParaRPr lang="he-IL" sz="2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בפרקנו מתגלה ה' אל אברם בחזון הלילה.  הוא מבטיח לו זרע רב אשר לא ייספר מרוב. </a:t>
            </a:r>
            <a:endParaRPr lang="en-US" sz="2000" dirty="0">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 </a:t>
            </a:r>
            <a:endParaRPr lang="en-US" sz="2000" dirty="0">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לאחר מכן כורת ה' עם אברם ברית הידועה כברית בין הבתרים.  בברית זו מתחייב ה' לאברם </a:t>
            </a:r>
          </a:p>
          <a:p>
            <a:endParaRPr lang="he-IL" sz="2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שאכן זרעו יירש את הארץ.  ה' ואברם עוברים בין החלקים של בהמות שחתך אברהם לפי </a:t>
            </a:r>
          </a:p>
          <a:p>
            <a:endParaRPr lang="he-IL" sz="2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מצוות ה' אליו. </a:t>
            </a:r>
            <a:endParaRPr lang="en-US" sz="2000" dirty="0">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 </a:t>
            </a:r>
            <a:endParaRPr lang="en-US" sz="2000" dirty="0">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תוך כדי הברית מספר ה' לאברם שזרעו יהיה בארץ לא לו, וישועבד שם אך לבסוף יצא ברכוש </a:t>
            </a:r>
          </a:p>
          <a:p>
            <a:endParaRPr lang="he-IL" sz="2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גדול, וה' ידון את אותו גוי שישעבד את צאצאיו.  בעוד 4 דורות יחזור זרעך אל הארץ. </a:t>
            </a:r>
            <a:endParaRPr lang="en-US" sz="2000" dirty="0">
              <a:cs typeface="Guttman Adii" panose="02010401010101010101" pitchFamily="2" charset="-79"/>
            </a:endParaRPr>
          </a:p>
        </p:txBody>
      </p:sp>
    </p:spTree>
    <p:extLst>
      <p:ext uri="{BB962C8B-B14F-4D97-AF65-F5344CB8AC3E}">
        <p14:creationId xmlns:p14="http://schemas.microsoft.com/office/powerpoint/2010/main" val="2729994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ª ×ª××× × ×¢×××¨ âªgenesis 15â¬â">
            <a:extLst>
              <a:ext uri="{FF2B5EF4-FFF2-40B4-BE49-F238E27FC236}">
                <a16:creationId xmlns:a16="http://schemas.microsoft.com/office/drawing/2014/main" id="{385D65A4-5126-4714-AD1F-C8F335528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4" t="2898" r="2327" b="4348"/>
          <a:stretch/>
        </p:blipFill>
        <p:spPr bwMode="auto">
          <a:xfrm>
            <a:off x="514642" y="2286000"/>
            <a:ext cx="4500348" cy="37642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ª××× × ×§×©××¨×">
            <a:extLst>
              <a:ext uri="{FF2B5EF4-FFF2-40B4-BE49-F238E27FC236}">
                <a16:creationId xmlns:a16="http://schemas.microsoft.com/office/drawing/2014/main" id="{7762C5A7-FBD2-492B-BB05-990F89C04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658" y="2286000"/>
            <a:ext cx="3275972" cy="3886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ª××¦××ª ×ª××× × ×¢×××¨ ××¨××ª ××× ×××ª×¨××">
            <a:extLst>
              <a:ext uri="{FF2B5EF4-FFF2-40B4-BE49-F238E27FC236}">
                <a16:creationId xmlns:a16="http://schemas.microsoft.com/office/drawing/2014/main" id="{4A5A8DA1-DD69-4173-B0AA-C2E7EA04DA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37"/>
          <a:stretch/>
        </p:blipFill>
        <p:spPr bwMode="auto">
          <a:xfrm>
            <a:off x="5347774" y="1508760"/>
            <a:ext cx="3086100" cy="5234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83A22-635C-4805-80B9-4EB301B7AFCB}"/>
              </a:ext>
            </a:extLst>
          </p:cNvPr>
          <p:cNvSpPr txBox="1"/>
          <p:nvPr/>
        </p:nvSpPr>
        <p:spPr>
          <a:xfrm>
            <a:off x="365106" y="432247"/>
            <a:ext cx="11461787" cy="923330"/>
          </a:xfrm>
          <a:prstGeom prst="rect">
            <a:avLst/>
          </a:prstGeom>
          <a:noFill/>
        </p:spPr>
        <p:txBody>
          <a:bodyPr wrap="square" rtlCol="1">
            <a:spAutoFit/>
          </a:bodyPr>
          <a:lstStyle/>
          <a:p>
            <a:pPr algn="ctr"/>
            <a:r>
              <a:rPr lang="he-IL" sz="5400" u="sng" dirty="0">
                <a:solidFill>
                  <a:srgbClr val="FF0000"/>
                </a:solidFill>
                <a:latin typeface="Guttman Adii" panose="02010401010101010101" pitchFamily="2" charset="-79"/>
                <a:cs typeface="Guttman Adii" panose="02010401010101010101" pitchFamily="2" charset="-79"/>
              </a:rPr>
              <a:t>דבר ה' במחזה, ברית בין הבתרים (פרק טו)</a:t>
            </a:r>
            <a:endParaRPr lang="he-IL" sz="1400" u="sng" dirty="0">
              <a:solidFill>
                <a:srgbClr val="FF0000"/>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14387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931782" y="3408644"/>
            <a:ext cx="725704" cy="646331"/>
          </a:xfrm>
          <a:prstGeom prst="rect">
            <a:avLst/>
          </a:prstGeom>
          <a:solidFill>
            <a:srgbClr val="FFFF00"/>
          </a:solidFill>
          <a:ln w="76200">
            <a:solidFill>
              <a:srgbClr val="FF0000"/>
            </a:solid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pic>
        <p:nvPicPr>
          <p:cNvPr id="41" name="Picture 4" descr="×ª××× × ×§×©××¨×">
            <a:extLst>
              <a:ext uri="{FF2B5EF4-FFF2-40B4-BE49-F238E27FC236}">
                <a16:creationId xmlns:a16="http://schemas.microsoft.com/office/drawing/2014/main" id="{ACC08C7B-EDA4-451D-875D-71CC470FD7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225459" y="397322"/>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50" name="מלבן 49">
            <a:extLst>
              <a:ext uri="{FF2B5EF4-FFF2-40B4-BE49-F238E27FC236}">
                <a16:creationId xmlns:a16="http://schemas.microsoft.com/office/drawing/2014/main" id="{BB6666DD-514E-4CAE-B4A8-2AF7AF4D530E}"/>
              </a:ext>
            </a:extLst>
          </p:cNvPr>
          <p:cNvSpPr/>
          <p:nvPr/>
        </p:nvSpPr>
        <p:spPr>
          <a:xfrm>
            <a:off x="6620348" y="705022"/>
            <a:ext cx="1136850"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טו</a:t>
            </a:r>
          </a:p>
        </p:txBody>
      </p:sp>
      <p:sp>
        <p:nvSpPr>
          <p:cNvPr id="53" name="מלבן 52">
            <a:extLst>
              <a:ext uri="{FF2B5EF4-FFF2-40B4-BE49-F238E27FC236}">
                <a16:creationId xmlns:a16="http://schemas.microsoft.com/office/drawing/2014/main" id="{C2F3C2D2-EAE4-48F8-9A30-EE5279A5CF76}"/>
              </a:ext>
            </a:extLst>
          </p:cNvPr>
          <p:cNvSpPr/>
          <p:nvPr/>
        </p:nvSpPr>
        <p:spPr>
          <a:xfrm>
            <a:off x="4505024" y="581912"/>
            <a:ext cx="1835759" cy="707886"/>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דבר ה' במחזה</a:t>
            </a:r>
          </a:p>
          <a:p>
            <a:pPr algn="ctr"/>
            <a:r>
              <a:rPr lang="he-IL" sz="2000" dirty="0">
                <a:solidFill>
                  <a:schemeClr val="bg1"/>
                </a:solidFill>
                <a:latin typeface="Guttman Adii" panose="02010401010101010101" pitchFamily="2" charset="-79"/>
                <a:cs typeface="Guttman Adii" panose="02010401010101010101" pitchFamily="2" charset="-79"/>
              </a:rPr>
              <a:t>ברית בין הבתרים</a:t>
            </a:r>
          </a:p>
        </p:txBody>
      </p:sp>
      <p:sp>
        <p:nvSpPr>
          <p:cNvPr id="42" name="מלבן 41">
            <a:extLst>
              <a:ext uri="{FF2B5EF4-FFF2-40B4-BE49-F238E27FC236}">
                <a16:creationId xmlns:a16="http://schemas.microsoft.com/office/drawing/2014/main" id="{F6BF0C44-2A97-49A9-9213-75E817F74EBE}"/>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לך-לך</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5908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2359862816"/>
              </p:ext>
            </p:extLst>
          </p:nvPr>
        </p:nvGraphicFramePr>
        <p:xfrm>
          <a:off x="10017658" y="1626425"/>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9193" y="1748813"/>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7254" y="3576145"/>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859" y="5347810"/>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643207" y="1922891"/>
            <a:ext cx="9083825" cy="4662815"/>
          </a:xfrm>
          <a:prstGeom prst="rect">
            <a:avLst/>
          </a:prstGeom>
          <a:ln w="57150">
            <a:solidFill>
              <a:schemeClr val="tx1"/>
            </a:solidFill>
          </a:ln>
        </p:spPr>
        <p:txBody>
          <a:bodyPr wrap="square">
            <a:spAutoFit/>
          </a:bodyPr>
          <a:lstStyle/>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52D3B26A-0615-435D-ABF2-EEB5F0D3937F}"/>
              </a:ext>
            </a:extLst>
          </p:cNvPr>
          <p:cNvSpPr/>
          <p:nvPr/>
        </p:nvSpPr>
        <p:spPr>
          <a:xfrm>
            <a:off x="720409" y="1922891"/>
            <a:ext cx="8929422" cy="4801314"/>
          </a:xfrm>
          <a:prstGeom prst="rect">
            <a:avLst/>
          </a:prstGeom>
        </p:spPr>
        <p:txBody>
          <a:bodyPr wrap="square">
            <a:spAutoFit/>
          </a:bodyPr>
          <a:lstStyle/>
          <a:p>
            <a:r>
              <a:rPr lang="he-IL" sz="1700" b="1" dirty="0">
                <a:latin typeface="FrankRuehl" panose="020E0503060101010101" pitchFamily="34" charset="-79"/>
                <a:cs typeface="FrankRuehl" panose="020E0503060101010101" pitchFamily="34" charset="-79"/>
              </a:rPr>
              <a:t>הבטחת ה' לאברם במחזה</a:t>
            </a:r>
          </a:p>
          <a:p>
            <a:r>
              <a:rPr lang="he-IL" sz="1700" dirty="0">
                <a:latin typeface="FrankRuehl" panose="020E0503060101010101" pitchFamily="34" charset="-79"/>
                <a:cs typeface="FrankRuehl" panose="020E0503060101010101" pitchFamily="34" charset="-79"/>
              </a:rPr>
              <a:t>(א) אַחַר הַדְּבָרִים הָאֵלֶּה הָיָה דְבַר ה' אֶל אַבְרָם בַּמַּחֲזֶה </a:t>
            </a:r>
            <a:r>
              <a:rPr lang="he-IL" sz="1700" dirty="0" err="1">
                <a:latin typeface="FrankRuehl" panose="020E0503060101010101" pitchFamily="34" charset="-79"/>
                <a:cs typeface="FrankRuehl" panose="020E0503060101010101" pitchFamily="34" charset="-79"/>
              </a:rPr>
              <a:t>לֵאמֹר</a:t>
            </a:r>
            <a:r>
              <a:rPr lang="he-IL" sz="1700" dirty="0">
                <a:latin typeface="FrankRuehl" panose="020E0503060101010101" pitchFamily="34" charset="-79"/>
                <a:cs typeface="FrankRuehl" panose="020E0503060101010101" pitchFamily="34" charset="-79"/>
              </a:rPr>
              <a:t>, אַל תִּירָא אַבְרָם ! אָנֹכִי מָגֵן לָךְ שְׂכָרְךָ הַרְבֵּה מְאֹד: </a:t>
            </a:r>
          </a:p>
          <a:p>
            <a:r>
              <a:rPr lang="he-IL" sz="2000" b="1" dirty="0">
                <a:solidFill>
                  <a:srgbClr val="7030A0"/>
                </a:solidFill>
                <a:latin typeface="FrankRuehl" panose="020E0503060101010101" pitchFamily="34" charset="-79"/>
                <a:cs typeface="FrankRuehl" panose="020E0503060101010101" pitchFamily="34" charset="-79"/>
              </a:rPr>
              <a:t>(ב) וַיֹּאמֶר אַבְרָם: אֲדֹנָי ה' מַה </a:t>
            </a:r>
            <a:r>
              <a:rPr lang="he-IL" sz="2000" b="1" dirty="0" err="1">
                <a:solidFill>
                  <a:srgbClr val="7030A0"/>
                </a:solidFill>
                <a:latin typeface="FrankRuehl" panose="020E0503060101010101" pitchFamily="34" charset="-79"/>
                <a:cs typeface="FrankRuehl" panose="020E0503060101010101" pitchFamily="34" charset="-79"/>
              </a:rPr>
              <a:t>תִּתֶּן</a:t>
            </a:r>
            <a:r>
              <a:rPr lang="he-IL" sz="2000" b="1" dirty="0">
                <a:solidFill>
                  <a:srgbClr val="7030A0"/>
                </a:solidFill>
                <a:latin typeface="FrankRuehl" panose="020E0503060101010101" pitchFamily="34" charset="-79"/>
                <a:cs typeface="FrankRuehl" panose="020E0503060101010101" pitchFamily="34" charset="-79"/>
              </a:rPr>
              <a:t> לִי וְאָנֹכִי הוֹלֵךְ עֲרִירִי, וּבֶן מֶשֶׁק בֵּיתִי הוּא דַּמֶּשֶׂק אֱלִיעֶזֶר: </a:t>
            </a:r>
          </a:p>
          <a:p>
            <a:r>
              <a:rPr lang="he-IL" sz="2000" b="1" dirty="0">
                <a:solidFill>
                  <a:srgbClr val="7030A0"/>
                </a:solidFill>
                <a:latin typeface="FrankRuehl" panose="020E0503060101010101" pitchFamily="34" charset="-79"/>
                <a:cs typeface="FrankRuehl" panose="020E0503060101010101" pitchFamily="34" charset="-79"/>
              </a:rPr>
              <a:t>(ג) וַיֹּאמֶר אַבְרָם: הֵן לִי לֹא </a:t>
            </a:r>
            <a:r>
              <a:rPr lang="he-IL" sz="2000" b="1" dirty="0" err="1">
                <a:solidFill>
                  <a:srgbClr val="7030A0"/>
                </a:solidFill>
                <a:latin typeface="FrankRuehl" panose="020E0503060101010101" pitchFamily="34" charset="-79"/>
                <a:cs typeface="FrankRuehl" panose="020E0503060101010101" pitchFamily="34" charset="-79"/>
              </a:rPr>
              <a:t>נָתַתָּה</a:t>
            </a:r>
            <a:r>
              <a:rPr lang="he-IL" sz="2000" b="1" dirty="0">
                <a:solidFill>
                  <a:srgbClr val="7030A0"/>
                </a:solidFill>
                <a:latin typeface="FrankRuehl" panose="020E0503060101010101" pitchFamily="34" charset="-79"/>
                <a:cs typeface="FrankRuehl" panose="020E0503060101010101" pitchFamily="34" charset="-79"/>
              </a:rPr>
              <a:t> זָרַע, וְהִנֵּה בֶן בֵּיתִי יוֹרֵשׁ אֹתִי: </a:t>
            </a:r>
          </a:p>
          <a:p>
            <a:r>
              <a:rPr lang="he-IL" sz="1700" dirty="0">
                <a:latin typeface="FrankRuehl" panose="020E0503060101010101" pitchFamily="34" charset="-79"/>
                <a:cs typeface="FrankRuehl" panose="020E0503060101010101" pitchFamily="34" charset="-79"/>
              </a:rPr>
              <a:t>(ד) וְהִנֵּה דְבַר ה' אֵלָיו </a:t>
            </a:r>
            <a:r>
              <a:rPr lang="he-IL" sz="1700" dirty="0" err="1">
                <a:latin typeface="FrankRuehl" panose="020E0503060101010101" pitchFamily="34" charset="-79"/>
                <a:cs typeface="FrankRuehl" panose="020E0503060101010101" pitchFamily="34" charset="-79"/>
              </a:rPr>
              <a:t>לֵאמֹר</a:t>
            </a:r>
            <a:r>
              <a:rPr lang="he-IL" sz="1700" dirty="0">
                <a:latin typeface="FrankRuehl" panose="020E0503060101010101" pitchFamily="34" charset="-79"/>
                <a:cs typeface="FrankRuehl" panose="020E0503060101010101" pitchFamily="34" charset="-79"/>
              </a:rPr>
              <a:t> לֹא יִירָשְׁךָ זֶה, כִּי אִם אֲשֶׁר יֵצֵא מִמֵּעֶיךָ הוּא יִירָשֶׁךָ: (ה) וַיּוֹצֵא אֹתוֹ הַחוּצָה, </a:t>
            </a:r>
          </a:p>
          <a:p>
            <a:r>
              <a:rPr lang="he-IL" sz="1700" dirty="0">
                <a:latin typeface="FrankRuehl" panose="020E0503060101010101" pitchFamily="34" charset="-79"/>
                <a:cs typeface="FrankRuehl" panose="020E0503060101010101" pitchFamily="34" charset="-79"/>
              </a:rPr>
              <a:t>וַיֹּאמֶר: הַבֶּט נָא הַשָּׁמַיְמָה וּסְפֹר הַכּוֹכָבִים אִם תּוּכַל לִסְפֹּר אֹתָם, וַיֹּאמֶר לוֹ כֹּה יִהְיֶה זַרְעֶךָ: </a:t>
            </a:r>
          </a:p>
          <a:p>
            <a:r>
              <a:rPr lang="he-IL" sz="2000" b="1" dirty="0">
                <a:solidFill>
                  <a:srgbClr val="FF0000"/>
                </a:solidFill>
                <a:latin typeface="FrankRuehl" panose="020E0503060101010101" pitchFamily="34" charset="-79"/>
                <a:cs typeface="FrankRuehl" panose="020E0503060101010101" pitchFamily="34" charset="-79"/>
              </a:rPr>
              <a:t>(ו) וְהֶאֱמִן בַּה', וַיַּחְשְׁבֶהָ לּוֹ צְדָקָה: </a:t>
            </a:r>
          </a:p>
          <a:p>
            <a:endParaRPr lang="he-IL" sz="100" b="1" dirty="0">
              <a:latin typeface="FrankRuehl" panose="020E0503060101010101" pitchFamily="34" charset="-79"/>
              <a:cs typeface="FrankRuehl" panose="020E0503060101010101" pitchFamily="34" charset="-79"/>
            </a:endParaRPr>
          </a:p>
          <a:p>
            <a:r>
              <a:rPr lang="he-IL" sz="1700" b="1" dirty="0">
                <a:latin typeface="FrankRuehl" panose="020E0503060101010101" pitchFamily="34" charset="-79"/>
                <a:cs typeface="FrankRuehl" panose="020E0503060101010101" pitchFamily="34" charset="-79"/>
              </a:rPr>
              <a:t>ברית בין הבתרים</a:t>
            </a:r>
          </a:p>
          <a:p>
            <a:r>
              <a:rPr lang="he-IL" sz="1700" dirty="0">
                <a:latin typeface="FrankRuehl" panose="020E0503060101010101" pitchFamily="34" charset="-79"/>
                <a:cs typeface="FrankRuehl" panose="020E0503060101010101" pitchFamily="34" charset="-79"/>
              </a:rPr>
              <a:t>(ז) וַיֹּאמֶר אֵלָיו אֲנִי ה' אֲשֶׁר הוֹצֵאתִיךָ מֵאוּר כַּשְׂדִּים, לָתֶת לְךָ אֶת הָאָרֶץ הַזֹּאת לְרִשְׁתָּהּ: (ח) וַיֹּאמַר: אֲדֹנָי ה' בַּמָּה אֵדַע כִּי </a:t>
            </a:r>
            <a:r>
              <a:rPr lang="he-IL" sz="1700" dirty="0" err="1">
                <a:latin typeface="FrankRuehl" panose="020E0503060101010101" pitchFamily="34" charset="-79"/>
                <a:cs typeface="FrankRuehl" panose="020E0503060101010101" pitchFamily="34" charset="-79"/>
              </a:rPr>
              <a:t>אִירָשֶׁנָּה</a:t>
            </a:r>
            <a:r>
              <a:rPr lang="he-IL" sz="1700" dirty="0">
                <a:latin typeface="FrankRuehl" panose="020E0503060101010101" pitchFamily="34" charset="-79"/>
                <a:cs typeface="FrankRuehl" panose="020E0503060101010101" pitchFamily="34" charset="-79"/>
              </a:rPr>
              <a:t>: (ט) וַיֹּאמֶר אֵלָיו: קְחָה לִי עֶגְלָה מְשֻׁלֶּשֶׁת וְעֵז מְשֻׁלֶּשֶׁת וְאַיִל מְשֻׁלָּשׁ, וְתֹר וְגוֹזָל: (י) </a:t>
            </a:r>
            <a:r>
              <a:rPr lang="he-IL" sz="1700" dirty="0" err="1">
                <a:latin typeface="FrankRuehl" panose="020E0503060101010101" pitchFamily="34" charset="-79"/>
                <a:cs typeface="FrankRuehl" panose="020E0503060101010101" pitchFamily="34" charset="-79"/>
              </a:rPr>
              <a:t>וַיִּקַּח</a:t>
            </a:r>
            <a:r>
              <a:rPr lang="he-IL" sz="1700" dirty="0">
                <a:latin typeface="FrankRuehl" panose="020E0503060101010101" pitchFamily="34" charset="-79"/>
                <a:cs typeface="FrankRuehl" panose="020E0503060101010101" pitchFamily="34" charset="-79"/>
              </a:rPr>
              <a:t> לוֹ אֶת כָּל אֵלֶּה וַיְבַתֵּר אֹתָם בַּתָּוֶךְ </a:t>
            </a:r>
            <a:r>
              <a:rPr lang="he-IL" sz="1700" dirty="0" err="1">
                <a:latin typeface="FrankRuehl" panose="020E0503060101010101" pitchFamily="34" charset="-79"/>
                <a:cs typeface="FrankRuehl" panose="020E0503060101010101" pitchFamily="34" charset="-79"/>
              </a:rPr>
              <a:t>וַיִּתֵּן</a:t>
            </a:r>
            <a:r>
              <a:rPr lang="he-IL" sz="1700" dirty="0">
                <a:latin typeface="FrankRuehl" panose="020E0503060101010101" pitchFamily="34" charset="-79"/>
                <a:cs typeface="FrankRuehl" panose="020E0503060101010101" pitchFamily="34" charset="-79"/>
              </a:rPr>
              <a:t> אִישׁ בִּתְרוֹ לִקְרַאת רֵעֵהוּ, וְאֶת הַצִּפֹּר לֹא בָתָר: (יא) וַיֵּרֶד הָעַיִט עַל הַפְּגָרִים, וַיַּשֵּׁב אֹתָם אַבְרָם: (</a:t>
            </a:r>
            <a:r>
              <a:rPr lang="he-IL" sz="1700" dirty="0" err="1">
                <a:latin typeface="FrankRuehl" panose="020E0503060101010101" pitchFamily="34" charset="-79"/>
                <a:cs typeface="FrankRuehl" panose="020E0503060101010101" pitchFamily="34" charset="-79"/>
              </a:rPr>
              <a:t>יב</a:t>
            </a:r>
            <a:r>
              <a:rPr lang="he-IL" sz="1700" dirty="0">
                <a:latin typeface="FrankRuehl" panose="020E0503060101010101" pitchFamily="34" charset="-79"/>
                <a:cs typeface="FrankRuehl" panose="020E0503060101010101" pitchFamily="34" charset="-79"/>
              </a:rPr>
              <a:t>) וַיְהִי הַשֶּׁמֶשׁ לָבוֹא וְתַרְדֵּמָה נָפְלָה עַל אַבְרָם, וְהִנֵּה אֵימָה חֲשֵׁכָה גְדֹלָה נֹפֶלֶת עָלָיו: (</a:t>
            </a:r>
            <a:r>
              <a:rPr lang="he-IL" sz="1700" dirty="0" err="1">
                <a:latin typeface="FrankRuehl" panose="020E0503060101010101" pitchFamily="34" charset="-79"/>
                <a:cs typeface="FrankRuehl" panose="020E0503060101010101" pitchFamily="34" charset="-79"/>
              </a:rPr>
              <a:t>יג</a:t>
            </a:r>
            <a:r>
              <a:rPr lang="he-IL" sz="1700" dirty="0">
                <a:latin typeface="FrankRuehl" panose="020E0503060101010101" pitchFamily="34" charset="-79"/>
                <a:cs typeface="FrankRuehl" panose="020E0503060101010101" pitchFamily="34" charset="-79"/>
              </a:rPr>
              <a:t>) וַיֹּאמֶר לְאַבְרָם: יָדֹעַ תֵּדַע כִּי גֵר יִהְיֶה זַרְעֲךָ בְּאֶרֶץ לֹא לָהֶם, וַעֲבָדוּם וְעִנּוּ אֹתָם אַרְבַּע מֵאוֹת שָׁנָה: (יד) וְגַם אֶת הַגּוֹי אֲשֶׁר יַעֲבֹדוּ דָּן אָנֹכִי, וְאַחֲרֵי כֵן יֵצְאוּ בִּרְכֻשׁ גָּדוֹל: (טו) וְאַתָּה תָּבוֹא אֶל </a:t>
            </a:r>
            <a:r>
              <a:rPr lang="he-IL" sz="1700" dirty="0" err="1">
                <a:latin typeface="FrankRuehl" panose="020E0503060101010101" pitchFamily="34" charset="-79"/>
                <a:cs typeface="FrankRuehl" panose="020E0503060101010101" pitchFamily="34" charset="-79"/>
              </a:rPr>
              <a:t>אֲבֹתֶיך</a:t>
            </a:r>
            <a:r>
              <a:rPr lang="he-IL" sz="1700" dirty="0">
                <a:latin typeface="FrankRuehl" panose="020E0503060101010101" pitchFamily="34" charset="-79"/>
                <a:cs typeface="FrankRuehl" panose="020E0503060101010101" pitchFamily="34" charset="-79"/>
              </a:rPr>
              <a:t>ָ בְּשָׁלוֹם, תִּקָּבֵר בְּשֵׂיבָה טוֹבָה: (</a:t>
            </a:r>
            <a:r>
              <a:rPr lang="he-IL" sz="1700" dirty="0" err="1">
                <a:latin typeface="FrankRuehl" panose="020E0503060101010101" pitchFamily="34" charset="-79"/>
                <a:cs typeface="FrankRuehl" panose="020E0503060101010101" pitchFamily="34" charset="-79"/>
              </a:rPr>
              <a:t>טז</a:t>
            </a:r>
            <a:r>
              <a:rPr lang="he-IL" sz="1700" dirty="0">
                <a:latin typeface="FrankRuehl" panose="020E0503060101010101" pitchFamily="34" charset="-79"/>
                <a:cs typeface="FrankRuehl" panose="020E0503060101010101" pitchFamily="34" charset="-79"/>
              </a:rPr>
              <a:t>) וְדוֹר רְבִיעִי יָשׁוּבוּ הֵנָּה, כִּי לֹא שָׁלֵם </a:t>
            </a:r>
            <a:r>
              <a:rPr lang="he-IL" sz="1700" dirty="0" err="1">
                <a:latin typeface="FrankRuehl" panose="020E0503060101010101" pitchFamily="34" charset="-79"/>
                <a:cs typeface="FrankRuehl" panose="020E0503060101010101" pitchFamily="34" charset="-79"/>
              </a:rPr>
              <a:t>עֲו‍ֹן</a:t>
            </a:r>
            <a:r>
              <a:rPr lang="he-IL" sz="1700" dirty="0">
                <a:latin typeface="FrankRuehl" panose="020E0503060101010101" pitchFamily="34" charset="-79"/>
                <a:cs typeface="FrankRuehl" panose="020E0503060101010101" pitchFamily="34" charset="-79"/>
              </a:rPr>
              <a:t> </a:t>
            </a:r>
            <a:r>
              <a:rPr lang="he-IL" sz="1700" dirty="0" err="1">
                <a:latin typeface="FrankRuehl" panose="020E0503060101010101" pitchFamily="34" charset="-79"/>
                <a:cs typeface="FrankRuehl" panose="020E0503060101010101" pitchFamily="34" charset="-79"/>
              </a:rPr>
              <a:t>הָאֱמֹרִי</a:t>
            </a:r>
            <a:r>
              <a:rPr lang="he-IL" sz="1700" dirty="0">
                <a:latin typeface="FrankRuehl" panose="020E0503060101010101" pitchFamily="34" charset="-79"/>
                <a:cs typeface="FrankRuehl" panose="020E0503060101010101" pitchFamily="34" charset="-79"/>
              </a:rPr>
              <a:t> עַד הֵנָּה: (</a:t>
            </a:r>
            <a:r>
              <a:rPr lang="he-IL" sz="1700" dirty="0" err="1">
                <a:latin typeface="FrankRuehl" panose="020E0503060101010101" pitchFamily="34" charset="-79"/>
                <a:cs typeface="FrankRuehl" panose="020E0503060101010101" pitchFamily="34" charset="-79"/>
              </a:rPr>
              <a:t>יז</a:t>
            </a:r>
            <a:r>
              <a:rPr lang="he-IL" sz="1700" dirty="0">
                <a:latin typeface="FrankRuehl" panose="020E0503060101010101" pitchFamily="34" charset="-79"/>
                <a:cs typeface="FrankRuehl" panose="020E0503060101010101" pitchFamily="34" charset="-79"/>
              </a:rPr>
              <a:t>) וַיְהִי הַשֶּׁמֶשׁ בָּאָה וַעֲלָטָה הָיָה, וְהִנֵּה תַנּוּר עָשָׁן וְלַפִּיד אֵשׁ אֲשֶׁר עָבַר בֵּין הַגְּזָרִים הָאֵלֶּה: (</a:t>
            </a:r>
            <a:r>
              <a:rPr lang="he-IL" sz="1700" dirty="0" err="1">
                <a:latin typeface="FrankRuehl" panose="020E0503060101010101" pitchFamily="34" charset="-79"/>
                <a:cs typeface="FrankRuehl" panose="020E0503060101010101" pitchFamily="34" charset="-79"/>
              </a:rPr>
              <a:t>יח</a:t>
            </a:r>
            <a:r>
              <a:rPr lang="he-IL" sz="1700" dirty="0">
                <a:latin typeface="FrankRuehl" panose="020E0503060101010101" pitchFamily="34" charset="-79"/>
                <a:cs typeface="FrankRuehl" panose="020E0503060101010101" pitchFamily="34" charset="-79"/>
              </a:rPr>
              <a:t>) בַּיּוֹם הַהוּא כָּרַת ה' אֶת אַבְרָם בְּרִית </a:t>
            </a:r>
            <a:r>
              <a:rPr lang="he-IL" sz="1700" dirty="0" err="1">
                <a:latin typeface="FrankRuehl" panose="020E0503060101010101" pitchFamily="34" charset="-79"/>
                <a:cs typeface="FrankRuehl" panose="020E0503060101010101" pitchFamily="34" charset="-79"/>
              </a:rPr>
              <a:t>לֵאמֹר</a:t>
            </a:r>
            <a:r>
              <a:rPr lang="he-IL" sz="1700" dirty="0">
                <a:latin typeface="FrankRuehl" panose="020E0503060101010101" pitchFamily="34" charset="-79"/>
                <a:cs typeface="FrankRuehl" panose="020E0503060101010101" pitchFamily="34" charset="-79"/>
              </a:rPr>
              <a:t>, לְזַרְעֲךָ נָתַתִּי אֶת הָאָרֶץ הַזֹּאת מִנְּהַר מִצְרַיִם עַד הַנָּהָר הַגָּדֹל נְהַר פְּרָת: (</a:t>
            </a:r>
            <a:r>
              <a:rPr lang="he-IL" sz="1700" dirty="0" err="1">
                <a:latin typeface="FrankRuehl" panose="020E0503060101010101" pitchFamily="34" charset="-79"/>
                <a:cs typeface="FrankRuehl" panose="020E0503060101010101" pitchFamily="34" charset="-79"/>
              </a:rPr>
              <a:t>יט</a:t>
            </a:r>
            <a:r>
              <a:rPr lang="he-IL" sz="1700" dirty="0">
                <a:latin typeface="FrankRuehl" panose="020E0503060101010101" pitchFamily="34" charset="-79"/>
                <a:cs typeface="FrankRuehl" panose="020E0503060101010101" pitchFamily="34" charset="-79"/>
              </a:rPr>
              <a:t>) אֶת הַקֵּינִי וְאֶת </a:t>
            </a:r>
            <a:r>
              <a:rPr lang="he-IL" sz="1700" dirty="0" err="1">
                <a:latin typeface="FrankRuehl" panose="020E0503060101010101" pitchFamily="34" charset="-79"/>
                <a:cs typeface="FrankRuehl" panose="020E0503060101010101" pitchFamily="34" charset="-79"/>
              </a:rPr>
              <a:t>הַקְּנִזִּי</a:t>
            </a:r>
            <a:r>
              <a:rPr lang="he-IL" sz="1700" dirty="0">
                <a:latin typeface="FrankRuehl" panose="020E0503060101010101" pitchFamily="34" charset="-79"/>
                <a:cs typeface="FrankRuehl" panose="020E0503060101010101" pitchFamily="34" charset="-79"/>
              </a:rPr>
              <a:t> וְאֵת </a:t>
            </a:r>
            <a:r>
              <a:rPr lang="he-IL" sz="1700" dirty="0" err="1">
                <a:latin typeface="FrankRuehl" panose="020E0503060101010101" pitchFamily="34" charset="-79"/>
                <a:cs typeface="FrankRuehl" panose="020E0503060101010101" pitchFamily="34" charset="-79"/>
              </a:rPr>
              <a:t>הַקַּדְמֹנִי</a:t>
            </a:r>
            <a:r>
              <a:rPr lang="he-IL" sz="1700" dirty="0">
                <a:latin typeface="FrankRuehl" panose="020E0503060101010101" pitchFamily="34" charset="-79"/>
                <a:cs typeface="FrankRuehl" panose="020E0503060101010101" pitchFamily="34" charset="-79"/>
              </a:rPr>
              <a:t>: (כ) וְאֶת </a:t>
            </a:r>
            <a:r>
              <a:rPr lang="he-IL" sz="1700" dirty="0" err="1">
                <a:latin typeface="FrankRuehl" panose="020E0503060101010101" pitchFamily="34" charset="-79"/>
                <a:cs typeface="FrankRuehl" panose="020E0503060101010101" pitchFamily="34" charset="-79"/>
              </a:rPr>
              <a:t>הַחִתִּי</a:t>
            </a:r>
            <a:r>
              <a:rPr lang="he-IL" sz="1700" dirty="0">
                <a:latin typeface="FrankRuehl" panose="020E0503060101010101" pitchFamily="34" charset="-79"/>
                <a:cs typeface="FrankRuehl" panose="020E0503060101010101" pitchFamily="34" charset="-79"/>
              </a:rPr>
              <a:t> וְאֶת </a:t>
            </a:r>
            <a:r>
              <a:rPr lang="he-IL" sz="1700" dirty="0" err="1">
                <a:latin typeface="FrankRuehl" panose="020E0503060101010101" pitchFamily="34" charset="-79"/>
                <a:cs typeface="FrankRuehl" panose="020E0503060101010101" pitchFamily="34" charset="-79"/>
              </a:rPr>
              <a:t>הַפְּרִזִּי</a:t>
            </a:r>
            <a:r>
              <a:rPr lang="he-IL" sz="1700" dirty="0">
                <a:latin typeface="FrankRuehl" panose="020E0503060101010101" pitchFamily="34" charset="-79"/>
                <a:cs typeface="FrankRuehl" panose="020E0503060101010101" pitchFamily="34" charset="-79"/>
              </a:rPr>
              <a:t> וְאֶת הָרְפָאִים: (</a:t>
            </a:r>
            <a:r>
              <a:rPr lang="he-IL" sz="1700" dirty="0" err="1">
                <a:latin typeface="FrankRuehl" panose="020E0503060101010101" pitchFamily="34" charset="-79"/>
                <a:cs typeface="FrankRuehl" panose="020E0503060101010101" pitchFamily="34" charset="-79"/>
              </a:rPr>
              <a:t>כא</a:t>
            </a:r>
            <a:r>
              <a:rPr lang="he-IL" sz="1700" dirty="0">
                <a:latin typeface="FrankRuehl" panose="020E0503060101010101" pitchFamily="34" charset="-79"/>
                <a:cs typeface="FrankRuehl" panose="020E0503060101010101" pitchFamily="34" charset="-79"/>
              </a:rPr>
              <a:t>) וְאֶת </a:t>
            </a:r>
            <a:r>
              <a:rPr lang="he-IL" sz="1700" dirty="0" err="1">
                <a:latin typeface="FrankRuehl" panose="020E0503060101010101" pitchFamily="34" charset="-79"/>
                <a:cs typeface="FrankRuehl" panose="020E0503060101010101" pitchFamily="34" charset="-79"/>
              </a:rPr>
              <a:t>הָאֱמֹרִי</a:t>
            </a:r>
            <a:r>
              <a:rPr lang="he-IL" sz="1700" dirty="0">
                <a:latin typeface="FrankRuehl" panose="020E0503060101010101" pitchFamily="34" charset="-79"/>
                <a:cs typeface="FrankRuehl" panose="020E0503060101010101" pitchFamily="34" charset="-79"/>
              </a:rPr>
              <a:t> וְאֶת הַכְּנַעֲנִי וְאֶת הַגִּרְגָּשִׁי וְאֶת הַיְבוּסִי</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endParaRPr lang="he-IL" sz="1700" dirty="0">
              <a:latin typeface="FrankRuehl" panose="020E0503060101010101" pitchFamily="34" charset="-79"/>
              <a:cs typeface="FrankRuehl" panose="020E0503060101010101" pitchFamily="34" charset="-79"/>
            </a:endParaRPr>
          </a:p>
        </p:txBody>
      </p:sp>
      <p:pic>
        <p:nvPicPr>
          <p:cNvPr id="11" name="Picture 4" descr="×ª××× × ×§×©××¨×">
            <a:extLst>
              <a:ext uri="{FF2B5EF4-FFF2-40B4-BE49-F238E27FC236}">
                <a16:creationId xmlns:a16="http://schemas.microsoft.com/office/drawing/2014/main" id="{EA143648-1129-4FA2-9EF0-D90D9378CF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598735" y="272294"/>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A50F6534-AB86-4C33-9E2F-CAB21AAF06AD}"/>
              </a:ext>
            </a:extLst>
          </p:cNvPr>
          <p:cNvSpPr/>
          <p:nvPr/>
        </p:nvSpPr>
        <p:spPr>
          <a:xfrm>
            <a:off x="6096000" y="555444"/>
            <a:ext cx="1136850"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טו</a:t>
            </a:r>
          </a:p>
        </p:txBody>
      </p:sp>
      <p:sp>
        <p:nvSpPr>
          <p:cNvPr id="13" name="מלבן 12">
            <a:extLst>
              <a:ext uri="{FF2B5EF4-FFF2-40B4-BE49-F238E27FC236}">
                <a16:creationId xmlns:a16="http://schemas.microsoft.com/office/drawing/2014/main" id="{CE4B4E24-67F4-4A98-85F8-895776B1D9E6}"/>
              </a:ext>
            </a:extLst>
          </p:cNvPr>
          <p:cNvSpPr/>
          <p:nvPr/>
        </p:nvSpPr>
        <p:spPr>
          <a:xfrm>
            <a:off x="3929488" y="584121"/>
            <a:ext cx="1835759" cy="707886"/>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000" dirty="0">
                <a:solidFill>
                  <a:schemeClr val="bg1"/>
                </a:solidFill>
                <a:latin typeface="Guttman Adii" panose="02010401010101010101" pitchFamily="2" charset="-79"/>
                <a:cs typeface="Guttman Adii" panose="02010401010101010101" pitchFamily="2" charset="-79"/>
              </a:rPr>
              <a:t>דבר ה' במחזה</a:t>
            </a:r>
          </a:p>
          <a:p>
            <a:pPr algn="ctr"/>
            <a:r>
              <a:rPr lang="he-IL" sz="2000" dirty="0">
                <a:solidFill>
                  <a:schemeClr val="bg1"/>
                </a:solidFill>
                <a:latin typeface="Guttman Adii" panose="02010401010101010101" pitchFamily="2" charset="-79"/>
                <a:cs typeface="Guttman Adii" panose="02010401010101010101" pitchFamily="2" charset="-79"/>
              </a:rPr>
              <a:t>ברית בין הבתרים</a:t>
            </a:r>
          </a:p>
        </p:txBody>
      </p:sp>
      <p:sp>
        <p:nvSpPr>
          <p:cNvPr id="14" name="מלבן 13">
            <a:extLst>
              <a:ext uri="{FF2B5EF4-FFF2-40B4-BE49-F238E27FC236}">
                <a16:creationId xmlns:a16="http://schemas.microsoft.com/office/drawing/2014/main" id="{005D01E2-A928-4095-B927-DCDA157DB698}"/>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לך-לך</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606905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819644" y="1901143"/>
            <a:ext cx="5393803"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טז</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785109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755223629"/>
              </p:ext>
            </p:extLst>
          </p:nvPr>
        </p:nvGraphicFramePr>
        <p:xfrm>
          <a:off x="9468163" y="1039647"/>
          <a:ext cx="2275399" cy="5341620"/>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3913" y="132931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2378" y="307633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3913" y="4929514"/>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610483" y="2040769"/>
            <a:ext cx="8575288" cy="3339376"/>
          </a:xfrm>
          <a:prstGeom prst="rect">
            <a:avLst/>
          </a:prstGeom>
          <a:solidFill>
            <a:srgbClr val="FFFF00"/>
          </a:solidFill>
          <a:ln w="57150">
            <a:solidFill>
              <a:schemeClr val="tx2"/>
            </a:solidFill>
          </a:ln>
        </p:spPr>
        <p:txBody>
          <a:bodyPr wrap="square">
            <a:spAutoFit/>
          </a:bodyPr>
          <a:lstStyle/>
          <a:p>
            <a:pPr algn="ctr"/>
            <a:r>
              <a:rPr lang="he-IL" sz="28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תמצית פרק </a:t>
            </a:r>
            <a:r>
              <a:rPr lang="he-IL" sz="28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טז</a:t>
            </a:r>
            <a:endParaRPr lang="he-IL" sz="2000" b="1" dirty="0">
              <a:solidFill>
                <a:schemeClr val="accent6"/>
              </a:solidFill>
              <a:latin typeface="Times New Roman" panose="02020603050405020304" pitchFamily="18" charset="0"/>
              <a:ea typeface="Times New Roman" panose="02020603050405020304" pitchFamily="18" charset="0"/>
              <a:cs typeface="Guttman Adii" panose="02010401010101010101" pitchFamily="2" charset="-79"/>
            </a:endParaRPr>
          </a:p>
          <a:p>
            <a:pPr algn="ctr"/>
            <a:endParaRPr lang="he-IL" sz="1050" b="1" dirty="0">
              <a:solidFill>
                <a:schemeClr val="accent6"/>
              </a:solidFill>
              <a:latin typeface="Times New Roman" panose="02020603050405020304" pitchFamily="18" charset="0"/>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בקבלו את עצת שרי אשתו העקרה, לקח אברם לאשה את שפחתה המצרית הגר. </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השפחה הרתה, והחלה מזלזלת בכבוד שרי גבירתה. אברם נענה לתלונת שרי והרשה לה </a:t>
            </a: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לענות את שרי כרצונה. </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שרי הציקה להגר והיא ברחה מפניה למדבר, שם נראה להגר מלאך ה'. הוא בישר לה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על זרע רב, וציווה עליה לשוב אל שרי. היא שמעה בקולו, חזרה וילדה בבית אברהם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את ישמעאל.</a:t>
            </a:r>
            <a:endParaRPr lang="en-US" sz="2000" dirty="0">
              <a:cs typeface="Guttman Adii" panose="02010401010101010101" pitchFamily="2" charset="-79"/>
            </a:endParaRPr>
          </a:p>
        </p:txBody>
      </p:sp>
    </p:spTree>
    <p:extLst>
      <p:ext uri="{BB962C8B-B14F-4D97-AF65-F5344CB8AC3E}">
        <p14:creationId xmlns:p14="http://schemas.microsoft.com/office/powerpoint/2010/main" val="20367910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BE6554-4678-42B3-B36F-6DC25B153EE7}"/>
              </a:ext>
            </a:extLst>
          </p:cNvPr>
          <p:cNvSpPr txBox="1"/>
          <p:nvPr/>
        </p:nvSpPr>
        <p:spPr>
          <a:xfrm>
            <a:off x="365106" y="288509"/>
            <a:ext cx="11461787" cy="1107996"/>
          </a:xfrm>
          <a:prstGeom prst="rect">
            <a:avLst/>
          </a:prstGeom>
          <a:noFill/>
        </p:spPr>
        <p:txBody>
          <a:bodyPr wrap="square" rtlCol="1">
            <a:spAutoFit/>
          </a:bodyPr>
          <a:lstStyle/>
          <a:p>
            <a:pPr algn="ctr"/>
            <a:r>
              <a:rPr lang="he-IL" sz="6600" b="1" u="sng" dirty="0">
                <a:solidFill>
                  <a:srgbClr val="FF0000"/>
                </a:solidFill>
                <a:latin typeface="Guttman Adii" panose="02010401010101010101" pitchFamily="2" charset="-79"/>
                <a:cs typeface="Guttman Adii" panose="02010401010101010101" pitchFamily="2" charset="-79"/>
              </a:rPr>
              <a:t>אברהם שרה והגר (פרק </a:t>
            </a:r>
            <a:r>
              <a:rPr lang="he-IL" sz="6600" b="1" u="sng" dirty="0" err="1">
                <a:solidFill>
                  <a:srgbClr val="FF0000"/>
                </a:solidFill>
                <a:latin typeface="Guttman Adii" panose="02010401010101010101" pitchFamily="2" charset="-79"/>
                <a:cs typeface="Guttman Adii" panose="02010401010101010101" pitchFamily="2" charset="-79"/>
              </a:rPr>
              <a:t>טז</a:t>
            </a:r>
            <a:r>
              <a:rPr lang="he-IL" sz="6600" b="1" u="sng" dirty="0">
                <a:solidFill>
                  <a:srgbClr val="FF0000"/>
                </a:solidFill>
                <a:latin typeface="Guttman Adii" panose="02010401010101010101" pitchFamily="2" charset="-79"/>
                <a:cs typeface="Guttman Adii" panose="02010401010101010101" pitchFamily="2" charset="-79"/>
              </a:rPr>
              <a:t>)</a:t>
            </a:r>
            <a:endParaRPr lang="he-IL" b="1" u="sng" dirty="0">
              <a:solidFill>
                <a:srgbClr val="FF0000"/>
              </a:solidFill>
              <a:latin typeface="Guttman Adii" panose="02010401010101010101" pitchFamily="2" charset="-79"/>
              <a:cs typeface="Guttman Adii" panose="02010401010101010101" pitchFamily="2" charset="-79"/>
            </a:endParaRPr>
          </a:p>
        </p:txBody>
      </p:sp>
      <p:pic>
        <p:nvPicPr>
          <p:cNvPr id="2050" name="Picture 2" descr="×ª××¦××ª ×ª××× × ×¢×××¨ âªgenesis 16â¬â">
            <a:extLst>
              <a:ext uri="{FF2B5EF4-FFF2-40B4-BE49-F238E27FC236}">
                <a16:creationId xmlns:a16="http://schemas.microsoft.com/office/drawing/2014/main" id="{9393B60C-3A5D-4DEB-9436-07552DEBF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578" y="1696598"/>
            <a:ext cx="3381857" cy="44489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ª××× × ×§×©××¨×">
            <a:extLst>
              <a:ext uri="{FF2B5EF4-FFF2-40B4-BE49-F238E27FC236}">
                <a16:creationId xmlns:a16="http://schemas.microsoft.com/office/drawing/2014/main" id="{DB36482E-15AE-4B31-B807-9262F6CFA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5" t="6843" r="4545" b="18831"/>
          <a:stretch/>
        </p:blipFill>
        <p:spPr bwMode="auto">
          <a:xfrm>
            <a:off x="44803" y="1696597"/>
            <a:ext cx="3742981" cy="44489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ª××¦××ª ×ª××× × ×¢×××¨ âªgenesis 20 hagarâ¬â">
            <a:extLst>
              <a:ext uri="{FF2B5EF4-FFF2-40B4-BE49-F238E27FC236}">
                <a16:creationId xmlns:a16="http://schemas.microsoft.com/office/drawing/2014/main" id="{FCCEA02B-15A0-4335-BBFF-3B63FA6C9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229" y="1696597"/>
            <a:ext cx="3639664" cy="4448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ª××¦××ª ×ª××× × ×¢×××¨ âªgenesis 16â¬â">
            <a:extLst>
              <a:ext uri="{FF2B5EF4-FFF2-40B4-BE49-F238E27FC236}">
                <a16:creationId xmlns:a16="http://schemas.microsoft.com/office/drawing/2014/main" id="{3CD6E7E3-50C1-451D-AD87-09C43B3BD0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42" t="6504" r="38278" b="43169"/>
          <a:stretch/>
        </p:blipFill>
        <p:spPr bwMode="auto">
          <a:xfrm rot="20054619">
            <a:off x="519711" y="3254682"/>
            <a:ext cx="1088846" cy="120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0102" y="4709336"/>
            <a:ext cx="1032684" cy="830997"/>
          </a:xfrm>
          <a:prstGeom prst="rect">
            <a:avLst/>
          </a:prstGeom>
          <a:solidFill>
            <a:srgbClr val="FFFF00"/>
          </a:solidFill>
          <a:ln w="76200">
            <a:noFill/>
          </a:ln>
        </p:spPr>
        <p:txBody>
          <a:bodyPr wrap="square" rtlCol="1">
            <a:spAutoFit/>
          </a:bodyPr>
          <a:lstStyle/>
          <a:p>
            <a:pPr algn="ctr"/>
            <a:r>
              <a:rPr lang="he-IL" sz="1600" dirty="0">
                <a:solidFill>
                  <a:srgbClr val="FF0000"/>
                </a:solidFill>
                <a:latin typeface="Guttman Adii" panose="02010401010101010101" pitchFamily="2" charset="-79"/>
                <a:cs typeface="Guttman Adii" panose="02010401010101010101" pitchFamily="2" charset="-79"/>
              </a:rPr>
              <a:t>נישואי הגר</a:t>
            </a:r>
          </a:p>
          <a:p>
            <a:pPr algn="ctr"/>
            <a:r>
              <a:rPr lang="he-IL" sz="1600" dirty="0">
                <a:solidFill>
                  <a:srgbClr val="FF0000"/>
                </a:solidFill>
                <a:latin typeface="Guttman Adii" panose="02010401010101010101" pitchFamily="2" charset="-79"/>
                <a:cs typeface="Guttman Adii" panose="02010401010101010101" pitchFamily="2" charset="-79"/>
              </a:rPr>
              <a:t>והולדת </a:t>
            </a:r>
          </a:p>
          <a:p>
            <a:pPr algn="ctr"/>
            <a:r>
              <a:rPr lang="he-IL" sz="1600" dirty="0">
                <a:solidFill>
                  <a:srgbClr val="FF0000"/>
                </a:solidFill>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solidFill>
            <a:srgbClr val="FFFF00"/>
          </a:solidFill>
          <a:ln w="76200">
            <a:noFill/>
          </a:ln>
        </p:spPr>
        <p:txBody>
          <a:bodyPr wrap="square" rtlCol="1">
            <a:spAutoFit/>
          </a:bodyPr>
          <a:lstStyle/>
          <a:p>
            <a:pPr algn="ctr"/>
            <a:r>
              <a:rPr lang="he-IL" sz="2800" dirty="0">
                <a:solidFill>
                  <a:srgbClr val="FF0000"/>
                </a:solidFill>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41" name="TextBox 40">
            <a:extLst>
              <a:ext uri="{FF2B5EF4-FFF2-40B4-BE49-F238E27FC236}">
                <a16:creationId xmlns:a16="http://schemas.microsoft.com/office/drawing/2014/main" id="{81095823-BC2C-40DB-B2B9-A9C79850D2C3}"/>
              </a:ext>
            </a:extLst>
          </p:cNvPr>
          <p:cNvSpPr txBox="1"/>
          <p:nvPr/>
        </p:nvSpPr>
        <p:spPr>
          <a:xfrm>
            <a:off x="8345495" y="6021408"/>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2" name="Picture 4" descr="×ª××× × ×§×©××¨×">
            <a:extLst>
              <a:ext uri="{FF2B5EF4-FFF2-40B4-BE49-F238E27FC236}">
                <a16:creationId xmlns:a16="http://schemas.microsoft.com/office/drawing/2014/main" id="{3F92ADFE-038E-4AC7-9260-5761D1462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159569" y="322602"/>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50" name="מלבן 49">
            <a:extLst>
              <a:ext uri="{FF2B5EF4-FFF2-40B4-BE49-F238E27FC236}">
                <a16:creationId xmlns:a16="http://schemas.microsoft.com/office/drawing/2014/main" id="{C28B94CB-9821-405B-AA20-C890D25C9FC0}"/>
              </a:ext>
            </a:extLst>
          </p:cNvPr>
          <p:cNvSpPr/>
          <p:nvPr/>
        </p:nvSpPr>
        <p:spPr>
          <a:xfrm>
            <a:off x="6494404" y="649134"/>
            <a:ext cx="1368000" cy="461665"/>
          </a:xfrm>
          <a:prstGeom prst="rect">
            <a:avLst/>
          </a:prstGeom>
        </p:spPr>
        <p:txBody>
          <a:bodyPr wrap="squar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טז</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53" name="מלבן 52">
            <a:extLst>
              <a:ext uri="{FF2B5EF4-FFF2-40B4-BE49-F238E27FC236}">
                <a16:creationId xmlns:a16="http://schemas.microsoft.com/office/drawing/2014/main" id="{7F355E8D-FDC4-4135-B2A9-D5DC32FE5342}"/>
              </a:ext>
            </a:extLst>
          </p:cNvPr>
          <p:cNvSpPr/>
          <p:nvPr/>
        </p:nvSpPr>
        <p:spPr>
          <a:xfrm>
            <a:off x="4560325" y="581912"/>
            <a:ext cx="1725152" cy="707886"/>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הנישואים להגר</a:t>
            </a:r>
          </a:p>
          <a:p>
            <a:pPr algn="ctr"/>
            <a:r>
              <a:rPr lang="he-IL" sz="2000" dirty="0">
                <a:solidFill>
                  <a:schemeClr val="bg1"/>
                </a:solidFill>
                <a:latin typeface="Guttman Adii" panose="02010401010101010101" pitchFamily="2" charset="-79"/>
                <a:cs typeface="Guttman Adii" panose="02010401010101010101" pitchFamily="2" charset="-79"/>
              </a:rPr>
              <a:t>הולדת ישמעאל</a:t>
            </a:r>
          </a:p>
        </p:txBody>
      </p:sp>
      <p:sp>
        <p:nvSpPr>
          <p:cNvPr id="54" name="מלבן 53">
            <a:extLst>
              <a:ext uri="{FF2B5EF4-FFF2-40B4-BE49-F238E27FC236}">
                <a16:creationId xmlns:a16="http://schemas.microsoft.com/office/drawing/2014/main" id="{2432AC0E-1846-4BFC-97B7-8000B4C3BC07}"/>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לך-לך</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8590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wipe(down)">
                                      <p:cBhvr>
                                        <p:cTn id="132" dur="2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4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3230457525"/>
              </p:ext>
            </p:extLst>
          </p:nvPr>
        </p:nvGraphicFramePr>
        <p:xfrm>
          <a:off x="9913434" y="1646600"/>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4125" y="1745201"/>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7658" y="3596320"/>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7182" y="5245425"/>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413869" y="1745201"/>
            <a:ext cx="9083825" cy="4970591"/>
          </a:xfrm>
          <a:prstGeom prst="rect">
            <a:avLst/>
          </a:prstGeom>
          <a:ln w="57150">
            <a:solidFill>
              <a:schemeClr val="tx1"/>
            </a:solidFill>
          </a:ln>
        </p:spPr>
        <p:txBody>
          <a:bodyPr wrap="square">
            <a:spAutoFit/>
          </a:bodyPr>
          <a:lstStyle/>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3364CF9E-1897-46F3-939C-F05BFAFD77DB}"/>
              </a:ext>
            </a:extLst>
          </p:cNvPr>
          <p:cNvSpPr/>
          <p:nvPr/>
        </p:nvSpPr>
        <p:spPr>
          <a:xfrm>
            <a:off x="369704" y="1745201"/>
            <a:ext cx="8979901" cy="4955203"/>
          </a:xfrm>
          <a:prstGeom prst="rect">
            <a:avLst/>
          </a:prstGeom>
        </p:spPr>
        <p:txBody>
          <a:bodyPr wrap="square">
            <a:spAutoFit/>
          </a:bodyPr>
          <a:lstStyle/>
          <a:p>
            <a:r>
              <a:rPr lang="he-IL" sz="1700" b="1" dirty="0">
                <a:latin typeface="FrankRuehl" panose="020E0503060101010101" pitchFamily="34" charset="-79"/>
                <a:cs typeface="FrankRuehl" panose="020E0503060101010101" pitchFamily="34" charset="-79"/>
              </a:rPr>
              <a:t>שרה משיאה לאברהם את הגר שפחתה, </a:t>
            </a:r>
          </a:p>
          <a:p>
            <a:r>
              <a:rPr lang="he-IL" sz="1700" dirty="0">
                <a:latin typeface="FrankRuehl" panose="020E0503060101010101" pitchFamily="34" charset="-79"/>
                <a:cs typeface="FrankRuehl" panose="020E0503060101010101" pitchFamily="34" charset="-79"/>
              </a:rPr>
              <a:t>(א) וְשָׂרַי אֵשֶׁת אַבְרָם לֹא יָלְדָה לוֹ, וְלָהּ שִׁפְחָה מִצְרִית וּשְׁמָהּ הָגָר: (ב) וַתֹּאמֶר שָׂרַי אֶל אַבְרָם הִנֵּה נָא עֲצָרַנִי ה' מִלֶּדֶת בֹּא נָא אֶל שִׁפְחָתִי אוּלַי אִבָּנֶה מִמֶּנָּה, </a:t>
            </a:r>
            <a:r>
              <a:rPr lang="he-IL" sz="2000" b="1" dirty="0">
                <a:solidFill>
                  <a:schemeClr val="accent6"/>
                </a:solidFill>
                <a:latin typeface="FrankRuehl" panose="020E0503060101010101" pitchFamily="34" charset="-79"/>
                <a:cs typeface="FrankRuehl" panose="020E0503060101010101" pitchFamily="34" charset="-79"/>
              </a:rPr>
              <a:t>וַיִּשְׁמַע אַבְרָם לְקוֹל שָׂרָי: </a:t>
            </a:r>
            <a:r>
              <a:rPr lang="he-IL" sz="1700" dirty="0">
                <a:latin typeface="FrankRuehl" panose="020E0503060101010101" pitchFamily="34" charset="-79"/>
                <a:cs typeface="FrankRuehl" panose="020E0503060101010101" pitchFamily="34" charset="-79"/>
              </a:rPr>
              <a:t>(ג) </a:t>
            </a:r>
            <a:r>
              <a:rPr lang="he-IL" sz="1700" dirty="0" err="1">
                <a:latin typeface="FrankRuehl" panose="020E0503060101010101" pitchFamily="34" charset="-79"/>
                <a:cs typeface="FrankRuehl" panose="020E0503060101010101" pitchFamily="34" charset="-79"/>
              </a:rPr>
              <a:t>וַתִּקַּח</a:t>
            </a:r>
            <a:r>
              <a:rPr lang="he-IL" sz="1700" dirty="0">
                <a:latin typeface="FrankRuehl" panose="020E0503060101010101" pitchFamily="34" charset="-79"/>
                <a:cs typeface="FrankRuehl" panose="020E0503060101010101" pitchFamily="34" charset="-79"/>
              </a:rPr>
              <a:t> שָׂרַי אֵשֶׁת אַבְרָם אֶת הָגָר הַמִּצְרִית שִׁפְחָתָהּ מִקֵּץ עֶשֶׂר שָׁנִים לְשֶׁבֶת אַבְרָם בְּאֶרֶץ כְּנָעַן, </a:t>
            </a:r>
            <a:r>
              <a:rPr lang="he-IL" sz="1700" dirty="0" err="1">
                <a:latin typeface="FrankRuehl" panose="020E0503060101010101" pitchFamily="34" charset="-79"/>
                <a:cs typeface="FrankRuehl" panose="020E0503060101010101" pitchFamily="34" charset="-79"/>
              </a:rPr>
              <a:t>וַתִּתֵּן</a:t>
            </a:r>
            <a:r>
              <a:rPr lang="he-IL" sz="1700" dirty="0">
                <a:latin typeface="FrankRuehl" panose="020E0503060101010101" pitchFamily="34" charset="-79"/>
                <a:cs typeface="FrankRuehl" panose="020E0503060101010101" pitchFamily="34" charset="-79"/>
              </a:rPr>
              <a:t> אֹתָהּ לְאַבְרָם אִישָׁהּ לוֹ לְאִשָּׁה: </a:t>
            </a:r>
          </a:p>
          <a:p>
            <a:endParaRPr lang="he-IL" sz="400" b="1" dirty="0">
              <a:latin typeface="FrankRuehl" panose="020E0503060101010101" pitchFamily="34" charset="-79"/>
              <a:cs typeface="FrankRuehl" panose="020E0503060101010101" pitchFamily="34" charset="-79"/>
            </a:endParaRPr>
          </a:p>
          <a:p>
            <a:endParaRPr lang="he-IL" sz="400" b="1" dirty="0">
              <a:latin typeface="FrankRuehl" panose="020E0503060101010101" pitchFamily="34" charset="-79"/>
              <a:cs typeface="FrankRuehl" panose="020E0503060101010101" pitchFamily="34" charset="-79"/>
            </a:endParaRPr>
          </a:p>
          <a:p>
            <a:endParaRPr lang="he-IL" sz="100" b="1" dirty="0">
              <a:latin typeface="FrankRuehl" panose="020E0503060101010101" pitchFamily="34" charset="-79"/>
              <a:cs typeface="FrankRuehl" panose="020E0503060101010101" pitchFamily="34" charset="-79"/>
            </a:endParaRPr>
          </a:p>
          <a:p>
            <a:r>
              <a:rPr lang="he-IL" sz="1700" b="1" dirty="0">
                <a:latin typeface="FrankRuehl" panose="020E0503060101010101" pitchFamily="34" charset="-79"/>
                <a:cs typeface="FrankRuehl" panose="020E0503060101010101" pitchFamily="34" charset="-79"/>
              </a:rPr>
              <a:t>הגר מזלזלת בשרה לאחר שהיא הרה</a:t>
            </a:r>
          </a:p>
          <a:p>
            <a:r>
              <a:rPr lang="he-IL" sz="1700" dirty="0">
                <a:latin typeface="FrankRuehl" panose="020E0503060101010101" pitchFamily="34" charset="-79"/>
                <a:cs typeface="FrankRuehl" panose="020E0503060101010101" pitchFamily="34" charset="-79"/>
              </a:rPr>
              <a:t>(ד) וַיָּבֹא אֶל הָגָר </a:t>
            </a:r>
            <a:r>
              <a:rPr lang="he-IL" sz="1700" dirty="0" err="1">
                <a:latin typeface="FrankRuehl" panose="020E0503060101010101" pitchFamily="34" charset="-79"/>
                <a:cs typeface="FrankRuehl" panose="020E0503060101010101" pitchFamily="34" charset="-79"/>
              </a:rPr>
              <a:t>וַתַּהַר</a:t>
            </a:r>
            <a:r>
              <a:rPr lang="he-IL" sz="1700" dirty="0">
                <a:latin typeface="FrankRuehl" panose="020E0503060101010101" pitchFamily="34" charset="-79"/>
                <a:cs typeface="FrankRuehl" panose="020E0503060101010101" pitchFamily="34" charset="-79"/>
              </a:rPr>
              <a:t>, </a:t>
            </a:r>
            <a:r>
              <a:rPr lang="he-IL" sz="1700" dirty="0" err="1">
                <a:latin typeface="FrankRuehl" panose="020E0503060101010101" pitchFamily="34" charset="-79"/>
                <a:cs typeface="FrankRuehl" panose="020E0503060101010101" pitchFamily="34" charset="-79"/>
              </a:rPr>
              <a:t>וַתֵּרֶא</a:t>
            </a:r>
            <a:r>
              <a:rPr lang="he-IL" sz="1700" dirty="0">
                <a:latin typeface="FrankRuehl" panose="020E0503060101010101" pitchFamily="34" charset="-79"/>
                <a:cs typeface="FrankRuehl" panose="020E0503060101010101" pitchFamily="34" charset="-79"/>
              </a:rPr>
              <a:t> כִּי הָרָתָה וַתֵּקַל גְּבִרְתָּהּ בְּעֵינֶיהָ: (ה) וַתֹּאמֶר שָׂרַי אֶל אַבְרָם: חֲמָסִי עָלֶיךָ אָנֹכִי נָתַתִּי שִׁפְחָתִי בְּחֵיקֶךָ </a:t>
            </a:r>
          </a:p>
          <a:p>
            <a:r>
              <a:rPr lang="he-IL" sz="1700" dirty="0" err="1">
                <a:latin typeface="FrankRuehl" panose="020E0503060101010101" pitchFamily="34" charset="-79"/>
                <a:cs typeface="FrankRuehl" panose="020E0503060101010101" pitchFamily="34" charset="-79"/>
              </a:rPr>
              <a:t>וַתֵּרֶא</a:t>
            </a:r>
            <a:r>
              <a:rPr lang="he-IL" sz="1700" dirty="0">
                <a:latin typeface="FrankRuehl" panose="020E0503060101010101" pitchFamily="34" charset="-79"/>
                <a:cs typeface="FrankRuehl" panose="020E0503060101010101" pitchFamily="34" charset="-79"/>
              </a:rPr>
              <a:t> כִּי הָרָתָה וָאֵקַל בְּעֵינֶיהָ, </a:t>
            </a:r>
            <a:r>
              <a:rPr lang="he-IL" sz="1700" dirty="0" err="1">
                <a:latin typeface="FrankRuehl" panose="020E0503060101010101" pitchFamily="34" charset="-79"/>
                <a:cs typeface="FrankRuehl" panose="020E0503060101010101" pitchFamily="34" charset="-79"/>
              </a:rPr>
              <a:t>יִשְׁפֹּט</a:t>
            </a:r>
            <a:r>
              <a:rPr lang="he-IL" sz="1700" dirty="0">
                <a:latin typeface="FrankRuehl" panose="020E0503060101010101" pitchFamily="34" charset="-79"/>
                <a:cs typeface="FrankRuehl" panose="020E0503060101010101" pitchFamily="34" charset="-79"/>
              </a:rPr>
              <a:t> ה' בֵּינִי </a:t>
            </a:r>
            <a:r>
              <a:rPr lang="he-IL" sz="1700" dirty="0" err="1">
                <a:latin typeface="FrankRuehl" panose="020E0503060101010101" pitchFamily="34" charset="-79"/>
                <a:cs typeface="FrankRuehl" panose="020E0503060101010101" pitchFamily="34" charset="-79"/>
              </a:rPr>
              <a:t>וּבֵינֶיך</a:t>
            </a:r>
            <a:r>
              <a:rPr lang="he-IL" sz="1700" dirty="0">
                <a:latin typeface="FrankRuehl" panose="020E0503060101010101" pitchFamily="34" charset="-79"/>
                <a:cs typeface="FrankRuehl" panose="020E0503060101010101" pitchFamily="34" charset="-79"/>
              </a:rPr>
              <a:t>ָ: </a:t>
            </a:r>
            <a:r>
              <a:rPr lang="he-IL" sz="2000" b="1" dirty="0">
                <a:solidFill>
                  <a:srgbClr val="7030A0"/>
                </a:solidFill>
                <a:latin typeface="FrankRuehl" panose="020E0503060101010101" pitchFamily="34" charset="-79"/>
                <a:cs typeface="FrankRuehl" panose="020E0503060101010101" pitchFamily="34" charset="-79"/>
              </a:rPr>
              <a:t>(ו) וַיֹּאמֶר אַבְרָם אֶל שָׂרַי: הִנֵּה שִׁפְחָתֵךְ בְּיָדֵךְ עֲשִׂי לָהּ הַטּוֹב בְּעֵינָיִךְ, </a:t>
            </a:r>
          </a:p>
          <a:p>
            <a:r>
              <a:rPr lang="he-IL" sz="1700" dirty="0">
                <a:latin typeface="FrankRuehl" panose="020E0503060101010101" pitchFamily="34" charset="-79"/>
                <a:cs typeface="FrankRuehl" panose="020E0503060101010101" pitchFamily="34" charset="-79"/>
              </a:rPr>
              <a:t>וַתְּעַנֶּהָ שָׂרַי וַתִּבְרַח מִפָּנֶיהָ: </a:t>
            </a:r>
          </a:p>
          <a:p>
            <a:endParaRPr lang="he-IL" sz="100" b="1" dirty="0">
              <a:latin typeface="FrankRuehl" panose="020E0503060101010101" pitchFamily="34" charset="-79"/>
              <a:cs typeface="FrankRuehl" panose="020E0503060101010101" pitchFamily="34" charset="-79"/>
            </a:endParaRPr>
          </a:p>
          <a:p>
            <a:endParaRPr lang="he-IL" sz="700" b="1" dirty="0">
              <a:latin typeface="FrankRuehl" panose="020E0503060101010101" pitchFamily="34" charset="-79"/>
              <a:cs typeface="FrankRuehl" panose="020E0503060101010101" pitchFamily="34" charset="-79"/>
            </a:endParaRPr>
          </a:p>
          <a:p>
            <a:r>
              <a:rPr lang="he-IL" sz="1700" b="1" dirty="0">
                <a:latin typeface="FrankRuehl" panose="020E0503060101010101" pitchFamily="34" charset="-79"/>
                <a:cs typeface="FrankRuehl" panose="020E0503060101010101" pitchFamily="34" charset="-79"/>
              </a:rPr>
              <a:t>מלאך-ה' מבטיח להגר בן</a:t>
            </a:r>
          </a:p>
          <a:p>
            <a:r>
              <a:rPr lang="he-IL" sz="1700" dirty="0">
                <a:latin typeface="FrankRuehl" panose="020E0503060101010101" pitchFamily="34" charset="-79"/>
                <a:cs typeface="FrankRuehl" panose="020E0503060101010101" pitchFamily="34" charset="-79"/>
              </a:rPr>
              <a:t>(ז) וַיִּמְצָאָהּ מַלְאַךְ ה' עַל עֵין הַמַּיִם בַּמִּדְבָּר, עַל הָעַיִן בְּדֶרֶךְ שׁוּר: (ח) וַיֹּאמַר הָגָר שִׁפְחַת שָׂרַי אֵי מִזֶּה בָאת וְאָנָה תֵלֵכִי, וַתֹּאמֶר מִפְּנֵי שָׂרַי גְּבִרְתִּי אָנֹכִי בֹּרַחַת: (ט) וַיֹּאמֶר לָהּ מַלְאַךְ ה' שׁוּבִי אֶל גְּבִרְתֵּךְ, וְהִתְעַנִּי תַּחַת יָדֶיהָ: (י) וַיֹּאמֶר לָהּ מַלְאַךְ ה': הַרְבָּה אַרְבֶּה אֶת זַרְעֵךְ, וְלֹא יִסָּפֵר מֵרֹב: (יא) וַיֹּאמֶר לָהּ מַלְאַךְ ה' הִנָּךְ הָרָה וְיֹלַדְתְּ בֵּן, וְקָרָאת שְׁמוֹ יִשְׁמָעֵאל כִּי שָׁמַע ה' אֶל </a:t>
            </a:r>
            <a:r>
              <a:rPr lang="he-IL" sz="1700" dirty="0" err="1">
                <a:latin typeface="FrankRuehl" panose="020E0503060101010101" pitchFamily="34" charset="-79"/>
                <a:cs typeface="FrankRuehl" panose="020E0503060101010101" pitchFamily="34" charset="-79"/>
              </a:rPr>
              <a:t>עָנְיֵך</a:t>
            </a:r>
            <a:r>
              <a:rPr lang="he-IL" sz="1700" dirty="0">
                <a:latin typeface="FrankRuehl" panose="020E0503060101010101" pitchFamily="34" charset="-79"/>
                <a:cs typeface="FrankRuehl" panose="020E0503060101010101" pitchFamily="34" charset="-79"/>
              </a:rPr>
              <a:t>ְ: (</a:t>
            </a:r>
            <a:r>
              <a:rPr lang="he-IL" sz="1700" dirty="0" err="1">
                <a:latin typeface="FrankRuehl" panose="020E0503060101010101" pitchFamily="34" charset="-79"/>
                <a:cs typeface="FrankRuehl" panose="020E0503060101010101" pitchFamily="34" charset="-79"/>
              </a:rPr>
              <a:t>יב</a:t>
            </a:r>
            <a:r>
              <a:rPr lang="he-IL" sz="1700" dirty="0">
                <a:latin typeface="FrankRuehl" panose="020E0503060101010101" pitchFamily="34" charset="-79"/>
                <a:cs typeface="FrankRuehl" panose="020E0503060101010101" pitchFamily="34" charset="-79"/>
              </a:rPr>
              <a:t>) וְהוּא יִהְיֶה פֶּרֶא אָדָם </a:t>
            </a:r>
          </a:p>
          <a:p>
            <a:r>
              <a:rPr lang="he-IL" sz="1700" dirty="0">
                <a:latin typeface="FrankRuehl" panose="020E0503060101010101" pitchFamily="34" charset="-79"/>
                <a:cs typeface="FrankRuehl" panose="020E0503060101010101" pitchFamily="34" charset="-79"/>
              </a:rPr>
              <a:t>יָדוֹ בַכֹּל וְיַד כֹּל בּוֹ, וְעַל פְּנֵי כָל אֶחָיו יִשְׁכֹּן: (</a:t>
            </a:r>
            <a:r>
              <a:rPr lang="he-IL" sz="1700" dirty="0" err="1">
                <a:latin typeface="FrankRuehl" panose="020E0503060101010101" pitchFamily="34" charset="-79"/>
                <a:cs typeface="FrankRuehl" panose="020E0503060101010101" pitchFamily="34" charset="-79"/>
              </a:rPr>
              <a:t>יג</a:t>
            </a:r>
            <a:r>
              <a:rPr lang="he-IL" sz="1700" dirty="0">
                <a:latin typeface="FrankRuehl" panose="020E0503060101010101" pitchFamily="34" charset="-79"/>
                <a:cs typeface="FrankRuehl" panose="020E0503060101010101" pitchFamily="34" charset="-79"/>
              </a:rPr>
              <a:t>) וַתִּקְרָא שֵׁם ה' הַדֹּבֵר אֵלֶיהָ אַתָּה אֵ‑ל רֳאִי, כִּי אָמְרָה הֲגַם הֲלֹם רָאִיתִי אַחֲרֵי רֹאִי: </a:t>
            </a:r>
          </a:p>
          <a:p>
            <a:r>
              <a:rPr lang="he-IL" sz="1700" dirty="0">
                <a:latin typeface="FrankRuehl" panose="020E0503060101010101" pitchFamily="34" charset="-79"/>
                <a:cs typeface="FrankRuehl" panose="020E0503060101010101" pitchFamily="34" charset="-79"/>
              </a:rPr>
              <a:t>(יד) עַל כֵּן קָרָא לַבְּאֵר בְּאֵר לַחַי רֹאִי, הִנֵּה בֵין קָדֵשׁ וּבֵין בָּרֶד: </a:t>
            </a:r>
          </a:p>
          <a:p>
            <a:endParaRPr lang="he-IL" sz="300" dirty="0">
              <a:latin typeface="FrankRuehl" panose="020E0503060101010101" pitchFamily="34" charset="-79"/>
              <a:cs typeface="FrankRuehl" panose="020E0503060101010101" pitchFamily="34" charset="-79"/>
            </a:endParaRPr>
          </a:p>
          <a:p>
            <a:endParaRPr lang="he-IL" sz="100" b="1" dirty="0">
              <a:latin typeface="FrankRuehl" panose="020E0503060101010101" pitchFamily="34" charset="-79"/>
              <a:cs typeface="FrankRuehl" panose="020E0503060101010101" pitchFamily="34" charset="-79"/>
            </a:endParaRPr>
          </a:p>
          <a:p>
            <a:endParaRPr lang="he-IL" sz="100" b="1" dirty="0">
              <a:latin typeface="FrankRuehl" panose="020E0503060101010101" pitchFamily="34" charset="-79"/>
              <a:cs typeface="FrankRuehl" panose="020E0503060101010101" pitchFamily="34" charset="-79"/>
            </a:endParaRPr>
          </a:p>
          <a:p>
            <a:r>
              <a:rPr lang="he-IL" sz="1700" b="1" dirty="0">
                <a:latin typeface="FrankRuehl" panose="020E0503060101010101" pitchFamily="34" charset="-79"/>
                <a:cs typeface="FrankRuehl" panose="020E0503060101010101" pitchFamily="34" charset="-79"/>
              </a:rPr>
              <a:t>הולדת ישמעאל</a:t>
            </a:r>
          </a:p>
          <a:p>
            <a:r>
              <a:rPr lang="he-IL" sz="1700" dirty="0">
                <a:latin typeface="FrankRuehl" panose="020E0503060101010101" pitchFamily="34" charset="-79"/>
                <a:cs typeface="FrankRuehl" panose="020E0503060101010101" pitchFamily="34" charset="-79"/>
              </a:rPr>
              <a:t>(טו) וַתֵּלֶד הָגָר לְאַבְרָם בֵּן, וַיִּקְרָא אַבְרָם שֶׁם בְּנוֹ אֲשֶׁר יָלְדָה הָגָר יִשְׁמָעֵאל: </a:t>
            </a:r>
          </a:p>
          <a:p>
            <a:r>
              <a:rPr lang="he-IL" sz="1700" dirty="0">
                <a:latin typeface="FrankRuehl" panose="020E0503060101010101" pitchFamily="34" charset="-79"/>
                <a:cs typeface="FrankRuehl" panose="020E0503060101010101" pitchFamily="34" charset="-79"/>
              </a:rPr>
              <a:t>(</a:t>
            </a:r>
            <a:r>
              <a:rPr lang="he-IL" sz="1700" dirty="0" err="1">
                <a:latin typeface="FrankRuehl" panose="020E0503060101010101" pitchFamily="34" charset="-79"/>
                <a:cs typeface="FrankRuehl" panose="020E0503060101010101" pitchFamily="34" charset="-79"/>
              </a:rPr>
              <a:t>טז</a:t>
            </a:r>
            <a:r>
              <a:rPr lang="he-IL" sz="1700" dirty="0">
                <a:latin typeface="FrankRuehl" panose="020E0503060101010101" pitchFamily="34" charset="-79"/>
                <a:cs typeface="FrankRuehl" panose="020E0503060101010101" pitchFamily="34" charset="-79"/>
              </a:rPr>
              <a:t>) וְאַבְרָם בֶּן שְׁמֹנִים שָׁנָה וְשֵׁשׁ שָׁנִים, בְּלֶדֶת הָגָר אֶת יִשְׁמָעֵאל לְאַבְרָם: </a:t>
            </a:r>
          </a:p>
        </p:txBody>
      </p:sp>
      <p:pic>
        <p:nvPicPr>
          <p:cNvPr id="11" name="Picture 4" descr="×ª××× × ×§×©××¨×">
            <a:extLst>
              <a:ext uri="{FF2B5EF4-FFF2-40B4-BE49-F238E27FC236}">
                <a16:creationId xmlns:a16="http://schemas.microsoft.com/office/drawing/2014/main" id="{5D85B0F4-53D6-43FD-8C43-A30F238301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297627" y="340570"/>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893C960D-9E16-40BD-919D-F3B2BBE09B1E}"/>
              </a:ext>
            </a:extLst>
          </p:cNvPr>
          <p:cNvSpPr/>
          <p:nvPr/>
        </p:nvSpPr>
        <p:spPr>
          <a:xfrm>
            <a:off x="5724758" y="645393"/>
            <a:ext cx="1109599" cy="461665"/>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טז</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10" name="מלבן 9">
            <a:extLst>
              <a:ext uri="{FF2B5EF4-FFF2-40B4-BE49-F238E27FC236}">
                <a16:creationId xmlns:a16="http://schemas.microsoft.com/office/drawing/2014/main" id="{EA83611F-0B55-4866-A214-C5023FA89CE4}"/>
              </a:ext>
            </a:extLst>
          </p:cNvPr>
          <p:cNvSpPr/>
          <p:nvPr/>
        </p:nvSpPr>
        <p:spPr>
          <a:xfrm>
            <a:off x="3719056" y="522283"/>
            <a:ext cx="1638589" cy="707886"/>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נישואים להגר</a:t>
            </a:r>
          </a:p>
          <a:p>
            <a:pPr algn="ctr"/>
            <a:r>
              <a:rPr lang="he-IL" sz="2000" dirty="0">
                <a:solidFill>
                  <a:schemeClr val="bg1"/>
                </a:solidFill>
                <a:latin typeface="Guttman Adii" panose="02010401010101010101" pitchFamily="2" charset="-79"/>
                <a:cs typeface="Guttman Adii" panose="02010401010101010101" pitchFamily="2" charset="-79"/>
              </a:rPr>
              <a:t>הולדת ישמעאל</a:t>
            </a:r>
          </a:p>
        </p:txBody>
      </p:sp>
      <p:sp>
        <p:nvSpPr>
          <p:cNvPr id="14" name="מלבן 13">
            <a:extLst>
              <a:ext uri="{FF2B5EF4-FFF2-40B4-BE49-F238E27FC236}">
                <a16:creationId xmlns:a16="http://schemas.microsoft.com/office/drawing/2014/main" id="{FE40FF98-A443-4CDB-B342-F5C3EAF7CFD3}"/>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לך-לך</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10493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65DEB0F-BF0C-495C-B8FD-189FAEE1CA74}"/>
              </a:ext>
            </a:extLst>
          </p:cNvPr>
          <p:cNvSpPr/>
          <p:nvPr/>
        </p:nvSpPr>
        <p:spPr>
          <a:xfrm>
            <a:off x="903249" y="263307"/>
            <a:ext cx="10442931" cy="2239074"/>
          </a:xfrm>
          <a:prstGeom prst="rect">
            <a:avLst/>
          </a:prstGeom>
          <a:solidFill>
            <a:schemeClr val="accent2">
              <a:lumMod val="60000"/>
              <a:lumOff val="40000"/>
            </a:schemeClr>
          </a:solidFill>
        </p:spPr>
        <p:txBody>
          <a:bodyPr wrap="square">
            <a:spAutoFit/>
          </a:bodyPr>
          <a:lstStyle/>
          <a:p>
            <a:pPr marL="1270" indent="-2540" algn="ctr"/>
            <a:r>
              <a:rPr lang="he-IL" sz="3600" dirty="0">
                <a:latin typeface="Calibri" panose="020F0502020204030204" pitchFamily="34" charset="0"/>
                <a:ea typeface="Calibri" panose="020F0502020204030204" pitchFamily="34" charset="0"/>
                <a:cs typeface="Guttman Adii" panose="02010401010101010101" pitchFamily="2" charset="-79"/>
              </a:rPr>
              <a:t>במהלך לימוד פרקי אברהם ננסה להבין</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270" indent="-2540" algn="ctr"/>
            <a:endParaRPr lang="he-IL" sz="1050" dirty="0">
              <a:latin typeface="Calibri" panose="020F0502020204030204" pitchFamily="34" charset="0"/>
              <a:ea typeface="Calibri" panose="020F0502020204030204" pitchFamily="34" charset="0"/>
              <a:cs typeface="Guttman Adii" panose="02010401010101010101" pitchFamily="2" charset="-79"/>
            </a:endParaRPr>
          </a:p>
          <a:p>
            <a:pPr marL="1270" indent="-2540" algn="ctr"/>
            <a:r>
              <a:rPr lang="he-IL" sz="3600" dirty="0">
                <a:latin typeface="Calibri" panose="020F0502020204030204" pitchFamily="34" charset="0"/>
                <a:ea typeface="Calibri" panose="020F0502020204030204" pitchFamily="34" charset="0"/>
                <a:cs typeface="Guttman Adii" panose="02010401010101010101" pitchFamily="2" charset="-79"/>
              </a:rPr>
              <a:t>מדוע זכה דווקא </a:t>
            </a:r>
            <a:r>
              <a:rPr lang="he-IL" sz="4400" b="1" dirty="0">
                <a:solidFill>
                  <a:schemeClr val="accent4">
                    <a:lumMod val="60000"/>
                    <a:lumOff val="40000"/>
                  </a:schemeClr>
                </a:solidFill>
                <a:latin typeface="Calibri" panose="020F0502020204030204" pitchFamily="34" charset="0"/>
                <a:ea typeface="Calibri" panose="020F0502020204030204" pitchFamily="34" charset="0"/>
                <a:cs typeface="Guttman Adii" panose="02010401010101010101" pitchFamily="2" charset="-79"/>
              </a:rPr>
              <a:t>אברהם</a:t>
            </a:r>
            <a:r>
              <a:rPr lang="he-IL" sz="3600" dirty="0">
                <a:latin typeface="Calibri" panose="020F0502020204030204" pitchFamily="34" charset="0"/>
                <a:ea typeface="Calibri" panose="020F0502020204030204" pitchFamily="34" charset="0"/>
                <a:cs typeface="Guttman Adii" panose="02010401010101010101" pitchFamily="2" charset="-79"/>
              </a:rPr>
              <a:t> לכל אותן הבטחות והתגלויות ?</a:t>
            </a:r>
            <a:endParaRPr lang="he-IL" sz="1600" dirty="0">
              <a:latin typeface="Calibri" panose="020F0502020204030204" pitchFamily="34" charset="0"/>
              <a:ea typeface="Calibri" panose="020F0502020204030204" pitchFamily="34" charset="0"/>
              <a:cs typeface="Arial" panose="020B0604020202020204" pitchFamily="34" charset="0"/>
            </a:endParaRPr>
          </a:p>
          <a:p>
            <a:pPr marL="1270" indent="-2540" algn="ctr"/>
            <a:endParaRPr lang="he-IL" sz="1100" dirty="0">
              <a:latin typeface="Calibri" panose="020F0502020204030204" pitchFamily="34" charset="0"/>
              <a:ea typeface="Calibri" panose="020F0502020204030204" pitchFamily="34" charset="0"/>
              <a:cs typeface="Arial" panose="020B0604020202020204" pitchFamily="34" charset="0"/>
            </a:endParaRPr>
          </a:p>
          <a:p>
            <a:pPr marL="1270" indent="-2540" algn="ctr"/>
            <a:endParaRPr lang="he-IL" sz="100" dirty="0">
              <a:latin typeface="Calibri" panose="020F0502020204030204" pitchFamily="34" charset="0"/>
              <a:ea typeface="Calibri" panose="020F0502020204030204" pitchFamily="34" charset="0"/>
              <a:cs typeface="Arial" panose="020B0604020202020204" pitchFamily="34" charset="0"/>
            </a:endParaRPr>
          </a:p>
          <a:p>
            <a:pPr marL="1270" indent="-2540" algn="ctr"/>
            <a:endParaRPr lang="he-IL" sz="100" dirty="0">
              <a:latin typeface="Calibri" panose="020F0502020204030204" pitchFamily="34" charset="0"/>
              <a:ea typeface="Calibri" panose="020F0502020204030204" pitchFamily="34" charset="0"/>
              <a:cs typeface="Guttman Adii" panose="02010401010101010101" pitchFamily="2" charset="-79"/>
            </a:endParaRPr>
          </a:p>
          <a:p>
            <a:pPr marL="1270" indent="-2540" algn="ctr"/>
            <a:r>
              <a:rPr lang="he-IL" sz="3600" dirty="0">
                <a:latin typeface="Calibri" panose="020F0502020204030204" pitchFamily="34" charset="0"/>
                <a:ea typeface="Calibri" panose="020F0502020204030204" pitchFamily="34" charset="0"/>
                <a:cs typeface="Guttman Adii" panose="02010401010101010101" pitchFamily="2" charset="-79"/>
              </a:rPr>
              <a:t>למה דווקא הוא אב האומה הישראלית ואב להמון גויים </a:t>
            </a:r>
            <a:r>
              <a:rPr lang="he-IL" sz="2800" dirty="0">
                <a:latin typeface="Calibri" panose="020F0502020204030204" pitchFamily="34" charset="0"/>
                <a:ea typeface="Calibri" panose="020F0502020204030204" pitchFamily="34" charset="0"/>
                <a:cs typeface="Guttman Adii" panose="02010401010101010101" pitchFamily="2" charset="-79"/>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ª××¦××ª ×ª××× × ×¢×××¨ âªchoose iconâ¬â">
            <a:extLst>
              <a:ext uri="{FF2B5EF4-FFF2-40B4-BE49-F238E27FC236}">
                <a16:creationId xmlns:a16="http://schemas.microsoft.com/office/drawing/2014/main" id="{A133CC25-D4D3-416A-A900-9E580A4F4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905" y="2765272"/>
            <a:ext cx="3909618" cy="3909618"/>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0650392F-7045-4ADB-81B0-0A827B1AAB49}"/>
              </a:ext>
            </a:extLst>
          </p:cNvPr>
          <p:cNvSpPr/>
          <p:nvPr/>
        </p:nvSpPr>
        <p:spPr>
          <a:xfrm>
            <a:off x="5802676" y="2889277"/>
            <a:ext cx="644076" cy="400110"/>
          </a:xfrm>
          <a:prstGeom prst="rect">
            <a:avLst/>
          </a:prstGeom>
          <a:solidFill>
            <a:schemeClr val="accent4">
              <a:lumMod val="60000"/>
              <a:lumOff val="40000"/>
            </a:schemeClr>
          </a:solidFill>
        </p:spPr>
        <p:txBody>
          <a:bodyPr wrap="square">
            <a:spAutoFit/>
          </a:bodyPr>
          <a:lstStyle/>
          <a:p>
            <a:r>
              <a:rPr lang="he-IL" sz="1400" b="1" dirty="0">
                <a:latin typeface="Calibri" panose="020F0502020204030204" pitchFamily="34" charset="0"/>
                <a:ea typeface="Calibri" panose="020F0502020204030204" pitchFamily="34" charset="0"/>
                <a:cs typeface="Guttman Adii" panose="02010401010101010101" pitchFamily="2" charset="-79"/>
              </a:rPr>
              <a:t>אברהם</a:t>
            </a:r>
            <a:r>
              <a:rPr lang="he-IL" sz="2000" b="1" dirty="0">
                <a:latin typeface="Calibri" panose="020F0502020204030204" pitchFamily="34" charset="0"/>
                <a:ea typeface="Calibri" panose="020F0502020204030204" pitchFamily="34" charset="0"/>
                <a:cs typeface="Guttman Adii" panose="02010401010101010101" pitchFamily="2" charset="-79"/>
              </a:rPr>
              <a:t> </a:t>
            </a:r>
            <a:endParaRPr lang="he-IL" sz="2000" b="1" dirty="0"/>
          </a:p>
        </p:txBody>
      </p:sp>
    </p:spTree>
    <p:extLst>
      <p:ext uri="{BB962C8B-B14F-4D97-AF65-F5344CB8AC3E}">
        <p14:creationId xmlns:p14="http://schemas.microsoft.com/office/powerpoint/2010/main" val="3744169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970115" y="1866419"/>
            <a:ext cx="5393803"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יז</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2138490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1681718531"/>
              </p:ext>
            </p:extLst>
          </p:nvPr>
        </p:nvGraphicFramePr>
        <p:xfrm>
          <a:off x="9468163" y="532435"/>
          <a:ext cx="2275399" cy="6215606"/>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2074824">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2065958">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2074824">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901" y="906029"/>
            <a:ext cx="715341" cy="1412142"/>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8717" y="3035092"/>
            <a:ext cx="997145" cy="1412142"/>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8718" y="5058138"/>
            <a:ext cx="997145" cy="1462514"/>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448438" y="2318171"/>
            <a:ext cx="8531199" cy="3108543"/>
          </a:xfrm>
          <a:prstGeom prst="rect">
            <a:avLst/>
          </a:prstGeom>
          <a:solidFill>
            <a:srgbClr val="FFFF00"/>
          </a:solidFill>
          <a:ln w="57150">
            <a:solidFill>
              <a:schemeClr val="tx2"/>
            </a:solidFill>
          </a:ln>
        </p:spPr>
        <p:txBody>
          <a:bodyPr wrap="square">
            <a:spAutoFit/>
          </a:bodyPr>
          <a:lstStyle/>
          <a:p>
            <a:pPr algn="ctr"/>
            <a:r>
              <a:rPr lang="he-IL" sz="3600" b="1" dirty="0">
                <a:solidFill>
                  <a:schemeClr val="accent6"/>
                </a:solidFill>
                <a:latin typeface="Guttman Adii" panose="02010401010101010101" pitchFamily="2" charset="-79"/>
                <a:cs typeface="Guttman Adii" panose="02010401010101010101" pitchFamily="2" charset="-79"/>
              </a:rPr>
              <a:t>תקציר פרק </a:t>
            </a:r>
            <a:r>
              <a:rPr lang="he-IL" sz="3600" b="1" dirty="0" err="1">
                <a:solidFill>
                  <a:schemeClr val="accent6"/>
                </a:solidFill>
                <a:latin typeface="Guttman Adii" panose="02010401010101010101" pitchFamily="2" charset="-79"/>
                <a:cs typeface="Guttman Adii" panose="02010401010101010101" pitchFamily="2" charset="-79"/>
              </a:rPr>
              <a:t>יז</a:t>
            </a:r>
            <a:endParaRPr lang="he-IL" sz="3600" b="1" dirty="0">
              <a:solidFill>
                <a:schemeClr val="accent6"/>
              </a:solidFill>
              <a:latin typeface="Guttman Adii" panose="02010401010101010101" pitchFamily="2" charset="-79"/>
              <a:cs typeface="Guttman Adii" panose="02010401010101010101" pitchFamily="2" charset="-79"/>
            </a:endParaRPr>
          </a:p>
          <a:p>
            <a:endParaRPr lang="he-IL" dirty="0">
              <a:solidFill>
                <a:schemeClr val="accent6"/>
              </a:solidFill>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 נראה אל אברם ומברך אותו שהמון גויים ייצאו ממנו</a:t>
            </a:r>
            <a:r>
              <a:rPr lang="en-US" sz="2000" dirty="0">
                <a:cs typeface="Guttman Adii" panose="02010401010101010101" pitchFamily="2" charset="-79"/>
              </a:rPr>
              <a:t>.  </a:t>
            </a:r>
            <a:endParaRPr lang="he-IL"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 גם שינה את שמו מאברם לאברהם</a:t>
            </a:r>
            <a:r>
              <a:rPr lang="en-US" sz="2000" dirty="0">
                <a:cs typeface="Guttman Adii" panose="02010401010101010101" pitchFamily="2" charset="-79"/>
              </a:rPr>
              <a:t>.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  מצווה את אברהם על המילה, מובאים בפרק גם פרטי המצווה. </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אחרי כן הבטיח ה</a:t>
            </a:r>
            <a:r>
              <a:rPr lang="en-US" sz="2000" dirty="0">
                <a:cs typeface="Guttman Adii" panose="02010401010101010101" pitchFamily="2" charset="-79"/>
              </a:rPr>
              <a:t>' </a:t>
            </a:r>
            <a:r>
              <a:rPr lang="he-IL" sz="2000" dirty="0">
                <a:latin typeface="Guttman Adii" panose="02010401010101010101" pitchFamily="2" charset="-79"/>
                <a:cs typeface="Guttman Adii" panose="02010401010101010101" pitchFamily="2" charset="-79"/>
              </a:rPr>
              <a:t>לאברהם כי שרי תלד בן, הוא גם משנה את שמה של שרי לשרה.</a:t>
            </a:r>
            <a:r>
              <a:rPr lang="en-US" sz="2000" dirty="0">
                <a:cs typeface="Guttman Adii" panose="02010401010101010101" pitchFamily="2" charset="-79"/>
              </a:rPr>
              <a:t>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אברהם קיים את מצוות ה</a:t>
            </a:r>
            <a:r>
              <a:rPr lang="en-US" sz="2000" dirty="0">
                <a:cs typeface="Guttman Adii" panose="02010401010101010101" pitchFamily="2" charset="-79"/>
              </a:rPr>
              <a:t>'</a:t>
            </a:r>
            <a:r>
              <a:rPr lang="he-IL" sz="2000" dirty="0">
                <a:latin typeface="Guttman Adii" panose="02010401010101010101" pitchFamily="2" charset="-79"/>
                <a:cs typeface="Guttman Adii" panose="02010401010101010101" pitchFamily="2" charset="-79"/>
              </a:rPr>
              <a:t>' ומל את עצמו ואת ישמעאל ואת כל אנשי ביתו</a:t>
            </a:r>
            <a:r>
              <a:rPr lang="en-US" sz="2000" dirty="0">
                <a:cs typeface="Guttman Adii" panose="02010401010101010101" pitchFamily="2" charset="-79"/>
              </a:rPr>
              <a:t>.</a:t>
            </a:r>
          </a:p>
        </p:txBody>
      </p:sp>
      <p:graphicFrame>
        <p:nvGraphicFramePr>
          <p:cNvPr id="3" name="טבלה 2">
            <a:extLst>
              <a:ext uri="{FF2B5EF4-FFF2-40B4-BE49-F238E27FC236}">
                <a16:creationId xmlns:a16="http://schemas.microsoft.com/office/drawing/2014/main" id="{017B2B24-2B6E-4769-A0C4-A745D28C9C79}"/>
              </a:ext>
            </a:extLst>
          </p:cNvPr>
          <p:cNvGraphicFramePr>
            <a:graphicFrameLocks noGrp="1"/>
          </p:cNvGraphicFramePr>
          <p:nvPr>
            <p:extLst>
              <p:ext uri="{D42A27DB-BD31-4B8C-83A1-F6EECF244321}">
                <p14:modId xmlns:p14="http://schemas.microsoft.com/office/powerpoint/2010/main" val="1895827403"/>
              </p:ext>
            </p:extLst>
          </p:nvPr>
        </p:nvGraphicFramePr>
        <p:xfrm>
          <a:off x="4022689" y="654569"/>
          <a:ext cx="3467474" cy="1097280"/>
        </p:xfrm>
        <a:graphic>
          <a:graphicData uri="http://schemas.openxmlformats.org/drawingml/2006/table">
            <a:tbl>
              <a:tblPr rtl="1" firstRow="1" firstCol="1" bandRow="1">
                <a:tableStyleId>{5C22544A-7EE6-4342-B048-85BDC9FD1C3A}</a:tableStyleId>
              </a:tblPr>
              <a:tblGrid>
                <a:gridCol w="534703">
                  <a:extLst>
                    <a:ext uri="{9D8B030D-6E8A-4147-A177-3AD203B41FA5}">
                      <a16:colId xmlns:a16="http://schemas.microsoft.com/office/drawing/2014/main" val="4141567548"/>
                    </a:ext>
                  </a:extLst>
                </a:gridCol>
                <a:gridCol w="1694986">
                  <a:extLst>
                    <a:ext uri="{9D8B030D-6E8A-4147-A177-3AD203B41FA5}">
                      <a16:colId xmlns:a16="http://schemas.microsoft.com/office/drawing/2014/main" val="1665225128"/>
                    </a:ext>
                  </a:extLst>
                </a:gridCol>
                <a:gridCol w="1237785">
                  <a:extLst>
                    <a:ext uri="{9D8B030D-6E8A-4147-A177-3AD203B41FA5}">
                      <a16:colId xmlns:a16="http://schemas.microsoft.com/office/drawing/2014/main" val="3637212563"/>
                    </a:ext>
                  </a:extLst>
                </a:gridCol>
              </a:tblGrid>
              <a:tr h="395576">
                <a:tc>
                  <a:txBody>
                    <a:bodyPr/>
                    <a:lstStyle/>
                    <a:p>
                      <a:pPr indent="-635" algn="ctr" rtl="1">
                        <a:spcAft>
                          <a:spcPts val="0"/>
                        </a:spcAft>
                      </a:pPr>
                      <a:r>
                        <a:rPr lang="he-IL" sz="1200">
                          <a:effectLst/>
                        </a:rPr>
                        <a:t>פרק יז</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0457" marR="40457" marT="0" marB="0"/>
                </a:tc>
                <a:tc>
                  <a:txBody>
                    <a:bodyPr/>
                    <a:lstStyle/>
                    <a:p>
                      <a:pPr indent="-635" algn="ctr" rtl="1">
                        <a:spcAft>
                          <a:spcPts val="0"/>
                        </a:spcAft>
                      </a:pPr>
                      <a:r>
                        <a:rPr lang="he-IL" sz="1800" dirty="0">
                          <a:effectLst/>
                          <a:latin typeface="Guttman Adii" panose="02010401010101010101" pitchFamily="2" charset="-79"/>
                          <a:cs typeface="Guttman Adii" panose="02010401010101010101" pitchFamily="2" charset="-79"/>
                        </a:rPr>
                        <a:t>צוחק מתוך שמחה </a:t>
                      </a:r>
                      <a:endParaRPr lang="en-US" sz="1800" dirty="0">
                        <a:effectLst/>
                        <a:cs typeface="Guttman Adii" panose="02010401010101010101" pitchFamily="2" charset="-79"/>
                      </a:endParaRPr>
                    </a:p>
                    <a:p>
                      <a:pPr indent="-635" algn="ctr" rtl="1">
                        <a:spcAft>
                          <a:spcPts val="0"/>
                        </a:spcAft>
                      </a:pPr>
                      <a:r>
                        <a:rPr lang="he-IL" sz="1800" dirty="0">
                          <a:effectLst/>
                          <a:latin typeface="Guttman Adii" panose="02010401010101010101" pitchFamily="2" charset="-79"/>
                          <a:cs typeface="Guttman Adii" panose="02010401010101010101" pitchFamily="2" charset="-79"/>
                        </a:rPr>
                        <a:t>להבטחת ה' (רש"י)</a:t>
                      </a:r>
                      <a:endParaRPr lang="en-US" sz="1800" dirty="0">
                        <a:effectLst/>
                        <a:cs typeface="Guttman Adii" panose="02010401010101010101" pitchFamily="2" charset="-79"/>
                      </a:endParaRPr>
                    </a:p>
                    <a:p>
                      <a:pPr indent="-635" algn="ctr" rtl="1">
                        <a:spcAft>
                          <a:spcPts val="0"/>
                        </a:spcAft>
                      </a:pPr>
                      <a:r>
                        <a:rPr lang="he-IL" sz="1800" dirty="0">
                          <a:effectLst/>
                          <a:latin typeface="Guttman Adii" panose="02010401010101010101" pitchFamily="2" charset="-79"/>
                          <a:cs typeface="Guttman Adii" panose="02010401010101010101" pitchFamily="2" charset="-79"/>
                        </a:rPr>
                        <a:t>מסכים לברית מילה בגילו</a:t>
                      </a:r>
                      <a:endParaRPr lang="en-US" sz="1800" dirty="0">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tc>
                <a:tc>
                  <a:txBody>
                    <a:bodyPr/>
                    <a:lstStyle/>
                    <a:p>
                      <a:pPr indent="-635" algn="ctr" rtl="1">
                        <a:spcAft>
                          <a:spcPts val="0"/>
                        </a:spcAft>
                      </a:pPr>
                      <a:r>
                        <a:rPr lang="he-IL" sz="1100" dirty="0">
                          <a:effectLst/>
                          <a:latin typeface="Guttman Adii" panose="02010401010101010101" pitchFamily="2" charset="-79"/>
                          <a:cs typeface="Guttman Adii" panose="02010401010101010101" pitchFamily="2" charset="-79"/>
                        </a:rPr>
                        <a:t> </a:t>
                      </a:r>
                      <a:endParaRPr lang="en-US" sz="1100" dirty="0">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tc>
                <a:extLst>
                  <a:ext uri="{0D108BD9-81ED-4DB2-BD59-A6C34878D82A}">
                    <a16:rowId xmlns:a16="http://schemas.microsoft.com/office/drawing/2014/main" val="843976983"/>
                  </a:ext>
                </a:extLst>
              </a:tr>
            </a:tbl>
          </a:graphicData>
        </a:graphic>
      </p:graphicFrame>
    </p:spTree>
    <p:extLst>
      <p:ext uri="{BB962C8B-B14F-4D97-AF65-F5344CB8AC3E}">
        <p14:creationId xmlns:p14="http://schemas.microsoft.com/office/powerpoint/2010/main" val="27977860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EB14B4-3BD9-450D-B697-D6EFB08D475B}"/>
              </a:ext>
            </a:extLst>
          </p:cNvPr>
          <p:cNvSpPr txBox="1"/>
          <p:nvPr/>
        </p:nvSpPr>
        <p:spPr>
          <a:xfrm>
            <a:off x="365106" y="135037"/>
            <a:ext cx="11461787" cy="1446550"/>
          </a:xfrm>
          <a:prstGeom prst="rect">
            <a:avLst/>
          </a:prstGeom>
          <a:noFill/>
        </p:spPr>
        <p:txBody>
          <a:bodyPr wrap="square" rtlCol="1">
            <a:spAutoFit/>
          </a:bodyPr>
          <a:lstStyle/>
          <a:p>
            <a:pPr algn="ctr"/>
            <a:r>
              <a:rPr lang="he-IL" sz="4400" dirty="0">
                <a:solidFill>
                  <a:srgbClr val="FF0000"/>
                </a:solidFill>
                <a:latin typeface="Guttman Adii" panose="02010401010101010101" pitchFamily="2" charset="-79"/>
                <a:cs typeface="Guttman Adii" panose="02010401010101010101" pitchFamily="2" charset="-79"/>
              </a:rPr>
              <a:t>הולדת ישמעאל, בשורת הבן לאברהם</a:t>
            </a:r>
          </a:p>
          <a:p>
            <a:pPr algn="ctr"/>
            <a:r>
              <a:rPr lang="he-IL" sz="4400" dirty="0">
                <a:solidFill>
                  <a:srgbClr val="FF0000"/>
                </a:solidFill>
                <a:latin typeface="Guttman Adii" panose="02010401010101010101" pitchFamily="2" charset="-79"/>
                <a:cs typeface="Guttman Adii" panose="02010401010101010101" pitchFamily="2" charset="-79"/>
              </a:rPr>
              <a:t>ברית המילה לישמעאל, לאברהם ולבני ביתו (פרק </a:t>
            </a:r>
            <a:r>
              <a:rPr lang="he-IL" sz="4400" dirty="0" err="1">
                <a:solidFill>
                  <a:srgbClr val="FF0000"/>
                </a:solidFill>
                <a:latin typeface="Guttman Adii" panose="02010401010101010101" pitchFamily="2" charset="-79"/>
                <a:cs typeface="Guttman Adii" panose="02010401010101010101" pitchFamily="2" charset="-79"/>
              </a:rPr>
              <a:t>יז</a:t>
            </a:r>
            <a:r>
              <a:rPr lang="he-IL" sz="4400" dirty="0">
                <a:solidFill>
                  <a:srgbClr val="FF0000"/>
                </a:solidFill>
                <a:latin typeface="Guttman Adii" panose="02010401010101010101" pitchFamily="2" charset="-79"/>
                <a:cs typeface="Guttman Adii" panose="02010401010101010101" pitchFamily="2" charset="-79"/>
              </a:rPr>
              <a:t>)</a:t>
            </a:r>
            <a:endParaRPr lang="he-IL" sz="1100" dirty="0">
              <a:solidFill>
                <a:srgbClr val="FF0000"/>
              </a:solidFill>
              <a:latin typeface="Guttman Adii" panose="02010401010101010101" pitchFamily="2" charset="-79"/>
              <a:cs typeface="Guttman Adii" panose="02010401010101010101" pitchFamily="2" charset="-79"/>
            </a:endParaRPr>
          </a:p>
        </p:txBody>
      </p:sp>
      <p:pic>
        <p:nvPicPr>
          <p:cNvPr id="2050" name="Picture 2" descr="×ª××¦××ª ×ª××× × ×¢×××¨ âªgenesis 17 circumcisionâ¬â">
            <a:extLst>
              <a:ext uri="{FF2B5EF4-FFF2-40B4-BE49-F238E27FC236}">
                <a16:creationId xmlns:a16="http://schemas.microsoft.com/office/drawing/2014/main" id="{456A046F-620A-4BF7-825A-D53A0883F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106" y="1983036"/>
            <a:ext cx="5180149" cy="46297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ª××¦××ª ×ª××× × ×¢×××¨ ××¨××ª ×××× ××××¨">
            <a:extLst>
              <a:ext uri="{FF2B5EF4-FFF2-40B4-BE49-F238E27FC236}">
                <a16:creationId xmlns:a16="http://schemas.microsoft.com/office/drawing/2014/main" id="{7FF9E06C-B7B6-4746-903B-E2732EA05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16" y="2683427"/>
            <a:ext cx="57531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0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708244" y="4086744"/>
            <a:ext cx="684284" cy="523220"/>
          </a:xfrm>
          <a:prstGeom prst="rect">
            <a:avLst/>
          </a:prstGeom>
          <a:noFill/>
          <a:ln w="76200">
            <a:noFill/>
          </a:ln>
        </p:spPr>
        <p:txBody>
          <a:bodyPr wrap="square" rtlCol="1">
            <a:spAutoFit/>
          </a:bodyPr>
          <a:lstStyle/>
          <a:p>
            <a:pPr algn="ctr"/>
            <a:r>
              <a:rPr lang="he-IL" sz="2800" dirty="0">
                <a:solidFill>
                  <a:srgbClr val="FF0000"/>
                </a:solidFill>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665674" y="4633807"/>
            <a:ext cx="920280" cy="584775"/>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41" name="TextBox 40">
            <a:extLst>
              <a:ext uri="{FF2B5EF4-FFF2-40B4-BE49-F238E27FC236}">
                <a16:creationId xmlns:a16="http://schemas.microsoft.com/office/drawing/2014/main" id="{113BA137-5C6E-43D9-AC97-84A8E40DA1E5}"/>
              </a:ext>
            </a:extLst>
          </p:cNvPr>
          <p:cNvSpPr txBox="1"/>
          <p:nvPr/>
        </p:nvSpPr>
        <p:spPr>
          <a:xfrm>
            <a:off x="8469537" y="5369628"/>
            <a:ext cx="1427436"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ביקור</a:t>
            </a:r>
          </a:p>
          <a:p>
            <a:pPr algn="ctr"/>
            <a:r>
              <a:rPr lang="he-IL" sz="1600" dirty="0">
                <a:latin typeface="Guttman Adii" panose="02010401010101010101" pitchFamily="2" charset="-79"/>
                <a:cs typeface="Guttman Adii" panose="02010401010101010101" pitchFamily="2" charset="-79"/>
              </a:rPr>
              <a:t>שלשת המלאכים</a:t>
            </a:r>
          </a:p>
        </p:txBody>
      </p:sp>
      <p:sp>
        <p:nvSpPr>
          <p:cNvPr id="42" name="TextBox 41">
            <a:extLst>
              <a:ext uri="{FF2B5EF4-FFF2-40B4-BE49-F238E27FC236}">
                <a16:creationId xmlns:a16="http://schemas.microsoft.com/office/drawing/2014/main" id="{598EFD7C-CA1F-4EBC-B489-09CF25426134}"/>
              </a:ext>
            </a:extLst>
          </p:cNvPr>
          <p:cNvSpPr txBox="1"/>
          <p:nvPr/>
        </p:nvSpPr>
        <p:spPr>
          <a:xfrm>
            <a:off x="8508299" y="6027003"/>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50" name="Picture 4" descr="×ª××× × ×§×©××¨×">
            <a:extLst>
              <a:ext uri="{FF2B5EF4-FFF2-40B4-BE49-F238E27FC236}">
                <a16:creationId xmlns:a16="http://schemas.microsoft.com/office/drawing/2014/main" id="{0BE236BD-4A46-43A0-AF8A-A74B6E74C3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3728864" y="142208"/>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53" name="מלבן 52">
            <a:extLst>
              <a:ext uri="{FF2B5EF4-FFF2-40B4-BE49-F238E27FC236}">
                <a16:creationId xmlns:a16="http://schemas.microsoft.com/office/drawing/2014/main" id="{4C844DFE-8255-4F15-A15C-F4237704724E}"/>
              </a:ext>
            </a:extLst>
          </p:cNvPr>
          <p:cNvSpPr/>
          <p:nvPr/>
        </p:nvSpPr>
        <p:spPr>
          <a:xfrm>
            <a:off x="6110608" y="454292"/>
            <a:ext cx="1135247" cy="523220"/>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800" dirty="0">
                <a:solidFill>
                  <a:schemeClr val="bg1"/>
                </a:solidFill>
                <a:latin typeface="Guttman Adii" panose="02010401010101010101" pitchFamily="2" charset="-79"/>
                <a:cs typeface="Guttman Adii" panose="02010401010101010101" pitchFamily="2" charset="-79"/>
              </a:rPr>
              <a:t>פרק </a:t>
            </a:r>
            <a:r>
              <a:rPr lang="he-IL" sz="2800" dirty="0" err="1">
                <a:solidFill>
                  <a:schemeClr val="bg1"/>
                </a:solidFill>
                <a:latin typeface="Guttman Adii" panose="02010401010101010101" pitchFamily="2" charset="-79"/>
                <a:cs typeface="Guttman Adii" panose="02010401010101010101" pitchFamily="2" charset="-79"/>
              </a:rPr>
              <a:t>יז</a:t>
            </a:r>
            <a:endParaRPr lang="he-IL" sz="2800" dirty="0">
              <a:solidFill>
                <a:schemeClr val="bg1"/>
              </a:solidFill>
              <a:latin typeface="Guttman Adii" panose="02010401010101010101" pitchFamily="2" charset="-79"/>
              <a:cs typeface="Guttman Adii" panose="02010401010101010101" pitchFamily="2" charset="-79"/>
            </a:endParaRPr>
          </a:p>
        </p:txBody>
      </p:sp>
      <p:sp>
        <p:nvSpPr>
          <p:cNvPr id="54" name="מלבן 53">
            <a:extLst>
              <a:ext uri="{FF2B5EF4-FFF2-40B4-BE49-F238E27FC236}">
                <a16:creationId xmlns:a16="http://schemas.microsoft.com/office/drawing/2014/main" id="{59610ED0-110D-4FFB-BEC9-10F1F94A1235}"/>
              </a:ext>
            </a:extLst>
          </p:cNvPr>
          <p:cNvSpPr/>
          <p:nvPr/>
        </p:nvSpPr>
        <p:spPr>
          <a:xfrm>
            <a:off x="4525227" y="344403"/>
            <a:ext cx="902812" cy="830997"/>
          </a:xfrm>
          <a:prstGeom prst="rect">
            <a:avLst/>
          </a:prstGeom>
        </p:spPr>
        <p:txBody>
          <a:bodyPr wrap="none">
            <a:spAutoFit/>
          </a:bodyPr>
          <a:lstStyle/>
          <a:p>
            <a:pPr algn="ctr"/>
            <a:r>
              <a:rPr lang="he-IL" sz="2400" dirty="0">
                <a:solidFill>
                  <a:schemeClr val="bg1"/>
                </a:solidFill>
                <a:latin typeface="Guttman Adii" panose="02010401010101010101" pitchFamily="2" charset="-79"/>
                <a:cs typeface="Guttman Adii" panose="02010401010101010101" pitchFamily="2" charset="-79"/>
              </a:rPr>
              <a:t>ברית</a:t>
            </a:r>
          </a:p>
          <a:p>
            <a:pPr algn="ctr"/>
            <a:r>
              <a:rPr lang="he-IL" sz="2400" dirty="0">
                <a:solidFill>
                  <a:schemeClr val="bg1"/>
                </a:solidFill>
                <a:latin typeface="Guttman Adii" panose="02010401010101010101" pitchFamily="2" charset="-79"/>
                <a:cs typeface="Guttman Adii" panose="02010401010101010101" pitchFamily="2" charset="-79"/>
              </a:rPr>
              <a:t>המילה</a:t>
            </a:r>
          </a:p>
        </p:txBody>
      </p:sp>
    </p:spTree>
    <p:extLst>
      <p:ext uri="{BB962C8B-B14F-4D97-AF65-F5344CB8AC3E}">
        <p14:creationId xmlns:p14="http://schemas.microsoft.com/office/powerpoint/2010/main" val="340472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wipe(down)">
                                      <p:cBhvr>
                                        <p:cTn id="132" dur="2750"/>
                                        <p:tgtEl>
                                          <p:spTgt spid="4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wipe(down)">
                                      <p:cBhvr>
                                        <p:cTn id="137" dur="2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41" grpId="0" animBg="1"/>
      <p:bldP spid="4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2217525104"/>
              </p:ext>
            </p:extLst>
          </p:nvPr>
        </p:nvGraphicFramePr>
        <p:xfrm>
          <a:off x="9885036" y="1752121"/>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0260" y="1921399"/>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8725" y="3786480"/>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2590" y="5488684"/>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500971" y="1815716"/>
            <a:ext cx="9083825" cy="4970591"/>
          </a:xfrm>
          <a:prstGeom prst="rect">
            <a:avLst/>
          </a:prstGeom>
          <a:ln w="57150">
            <a:solidFill>
              <a:schemeClr val="tx1"/>
            </a:solidFill>
          </a:ln>
        </p:spPr>
        <p:txBody>
          <a:bodyPr wrap="square">
            <a:spAutoFit/>
          </a:bodyPr>
          <a:lstStyle/>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5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5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8AA3676E-7DCB-4B3A-9FB5-FE58151860BD}"/>
              </a:ext>
            </a:extLst>
          </p:cNvPr>
          <p:cNvSpPr/>
          <p:nvPr/>
        </p:nvSpPr>
        <p:spPr>
          <a:xfrm>
            <a:off x="500971" y="1815716"/>
            <a:ext cx="9002400" cy="4955203"/>
          </a:xfrm>
          <a:prstGeom prst="rect">
            <a:avLst/>
          </a:prstGeom>
        </p:spPr>
        <p:txBody>
          <a:bodyPr wrap="square">
            <a:spAutoFit/>
          </a:bodyPr>
          <a:lstStyle/>
          <a:p>
            <a:r>
              <a:rPr lang="he-IL" sz="1700" b="1" dirty="0">
                <a:solidFill>
                  <a:srgbClr val="0000FF"/>
                </a:solidFill>
                <a:latin typeface="Franklin Gothic Demi" panose="020B0703020102020204" pitchFamily="34" charset="0"/>
                <a:ea typeface="Times New Roman" panose="02020603050405020304" pitchFamily="18" charset="0"/>
                <a:cs typeface="David" panose="020E0502060401010101" pitchFamily="34" charset="-79"/>
              </a:rPr>
              <a:t>(</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א)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וַיְהִי אַבְרָם בֶּן תִּשְׁעִים שָׁנָה וְתֵשַׁע שָׁנִים, וַיֵּרָא ה' אֶל אַבְרָם וַיֹּאמֶר אֵלָיו אֲנִי אֵ‑ל שַׁדַּי הִתְהַלֵּךְ לְפָנַי וֶהְיֵה תָמִים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(ב)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וְאֶתְּנָה בְרִיתִי בֵּינִי וּבֵינֶךָ, וְאַרְבֶּה אוֹתְךָ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בִּמְאֹד</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מְאֹד</a:t>
            </a:r>
            <a:r>
              <a:rPr lang="he-IL" sz="1700" dirty="0">
                <a:latin typeface="FrankRuehl" panose="020E0503060101010101" pitchFamily="34" charset="-79"/>
                <a:ea typeface="Times New Roman" panose="02020603050405020304" pitchFamily="18" charset="0"/>
                <a:cs typeface="FrankRuehl" panose="020E0503060101010101" pitchFamily="34" charset="-79"/>
              </a:rPr>
              <a:t>:</a:t>
            </a:r>
            <a:r>
              <a:rPr lang="he-IL"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(ג) </a:t>
            </a:r>
            <a:r>
              <a:rPr lang="he-IL"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וַיִּפֹּל</a:t>
            </a:r>
            <a:r>
              <a:rPr lang="he-IL"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אַבְרָם עַל פָּנָיו</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וַיְדַבֵּר אִתּוֹ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אֱלֹקִים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לֵאמֹר</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(ד)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אֲנִי הִנֵּה בְרִיתִי אִתָּךְ, וְהָיִיתָ לְאַב הֲמוֹן גּוֹיִם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(ה)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וְלֹא יִקָּרֵא עוֹד אֶת שִׁמְךָ אַבְרָם, וְהָיָה שִׁמְךָ אַבְרָהָם כִּי אַב הֲמוֹן גּוֹיִם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נְתַתִּיך</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(ו)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וְהִפְרֵתִי אֹתְךָ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בִּמְאֹד</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מְאֹד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וּנְתַתִּיך</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לְגוֹיִם, וּמְלָכִים מִמְּךָ יֵצֵאוּ</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(ז)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וַהֲקִמֹתִי אֶת בְּרִיתִי בֵּינִי וּבֵינֶךָ וּבֵין זַרְעֲךָ אַחֲרֶיךָ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לְדֹרֹתָם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לִבְרִית עוֹלָם, לִהְיוֹת לְךָ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לֵאלֹהִים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וּלְזַרְעֲךָ אַחֲרֶיךָ</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(ח)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וְנָתַתִּי לְךָ וּלְזַרְעֲךָ אַחֲרֶיךָ אֵת אֶרֶץ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מְגֻרֶיך</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אֵת כָּל אֶרֶץ כְּנַעַן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לַאֲחֻזַּת</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עוֹלָם, וְהָיִיתִי לָהֶם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לֵאלֹהִים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(ט)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וַיֹּאמֶר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אֱלֹקִים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אֶל אַבְרָהָם וְאַתָּה אֶת בְּרִיתִי תִשְׁמֹר, אַתָּה וְזַרְעֲךָ אַחֲרֶיךָ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לְדֹרֹתָם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(י)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זֹאת בְּרִיתִי אֲשֶׁר תִּשְׁמְרוּ בֵּינִי וּבֵינֵיכֶם וּבֵין זַרְעֲךָ אַחֲרֶיךָ, הִמּוֹל לָכֶם כָּל זָכָר</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(יא)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וּנְמַלְתֶּם אֵת בְּשַׂר עָרְלַתְכֶם, וְהָיָה לְאוֹת בְּרִית בֵּינִי וּבֵינֵיכֶם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יב</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וּבֶן שְׁמֹנַת יָמִים יִמּוֹל לָכֶם כָּל זָכָר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לְדֹרֹתֵיכֶם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יְלִיד בָּיִת וּמִקְנַת כֶּסֶף מִכֹּל בֶּן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נֵכָר</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אֲשֶׁר לֹא מִזַּרְעֲךָ הוּא</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יג</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הִמּוֹל יִמּוֹל יְלִיד בֵּיתְךָ וּמִקְנַת כַּסְפֶּךָ,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וְהָיְתָה</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בְרִיתִי בִּבְשַׂרְכֶם לִבְרִית עוֹלָם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(יד)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וְעָרֵל זָכָר אֲשֶׁר לֹא יִמּוֹל אֶת בְּשַׂר עָרְלָתוֹ וְנִכְרְתָה הַנֶּפֶשׁ הַהִוא מֵעַמֶּיהָ, אֶת בְּרִיתִי הֵפַר</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(טו)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וַיֹּאמֶר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אֱלֹקִים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אֶל אַבְרָהָם: שָׂרַי אִשְׁתְּךָ לֹא תִקְרָא אֶת שְׁמָהּ שָׂרָי, כִּי שָׂרָה שְׁמָהּ</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טז</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וּבֵרַכְתִּי אֹתָהּ וְגַם נָתַתִּי מִמֶּנָּה לְךָ בֵּן,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וּבֵרַכְתִּיה</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וְהָיְתָה</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לְגוֹיִם מַלְכֵי עַמִּים מִמֶּנָּה יִהְיוּ</a:t>
            </a:r>
            <a:r>
              <a:rPr lang="he-IL" sz="1700" dirty="0">
                <a:latin typeface="FrankRuehl" panose="020E0503060101010101" pitchFamily="34" charset="-79"/>
                <a:ea typeface="Times New Roman" panose="02020603050405020304" pitchFamily="18" charset="0"/>
                <a:cs typeface="FrankRuehl" panose="020E0503060101010101" pitchFamily="34" charset="-79"/>
              </a:rPr>
              <a:t>:</a:t>
            </a:r>
            <a:r>
              <a:rPr lang="he-IL" sz="20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2000"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יז</a:t>
            </a:r>
            <a:r>
              <a:rPr lang="he-IL" sz="20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a:t>
            </a:r>
            <a:r>
              <a:rPr lang="he-IL" sz="2000"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וַיִּפֹּל</a:t>
            </a:r>
            <a:r>
              <a:rPr lang="he-IL" sz="20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אַבְרָהָם עַל פָּנָיו וַיִּצְחָק, וַיֹּאמֶר בְּלִבּוֹ: הַלְּבֶן מֵאָה שָׁנָה יִוָּלֵד וְאִם שָׂרָה הֲבַת תִּשְׁעִים שָׁנָה תֵּלֵד</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יח</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וַיֹּאמֶר אַבְרָהָם אֶל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הָאֱלֹקִים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לוּ יִשְׁמָעֵאל יִחְיֶה לְפָנֶיךָ</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יט</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וַיֹּאמֶר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אֱלֹקִים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אֲבָל שָׂרָה אִשְׁתְּךָ יֹלֶדֶת לְךָ בֵּן וְקָרָאתָ אֶת שְׁמוֹ יִצְחָק, וַהֲקִמֹתִי אֶת בְּרִיתִי אִתּוֹ לִבְרִית עוֹלָם לְזַרְעוֹ אַחֲרָיו</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(כ)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וּלְיִשְׁמָעֵאל שְׁמַעְתִּיךָ הִנֵּה בֵּרַכְתִּי אֹתוֹ וְהִפְרֵיתִי אֹתוֹ וְהִרְבֵּיתִי אֹתוֹ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בִּמְאֹד</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מְאֹד, שְׁנֵים עָשָׂר נְשִׂיאִם יוֹלִיד וּנְתַתִּיו לְגוֹי גָּדוֹל</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כא</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וְאֶת בְּרִיתִי אָקִים אֶת יִצְחָק, אֲשֶׁר תֵּלֵד לְךָ שָׂרָה לַמּוֹעֵד הַזֶּה בַּשָּׁנָה הָאַחֶרֶת</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כב</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וַיְכַל</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לְדַבֵּר אִתּוֹ, וַיַּעַל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אֱלֹקִים</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מֵעַל אַבְרָהָם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כג</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וַיִּקַּח</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אַבְרָהָם אֶת יִשְׁמָעֵאל בְּנוֹ וְאֵת כָּל יְלִידֵי בֵיתוֹ וְאֵת כָּל מִקְנַת כַּסְפּוֹ כָּל זָכָר בְּאַנְשֵׁי בֵּית אַבְרָהָם,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וַיָּמָל</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אֶת בְּשַׂר עָרְלָתָם בְּעֶצֶם הַיּוֹם הַזֶּה כַּאֲשֶׁר דִּבֶּר אִתּוֹ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אֱלֹקִים</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20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(כד) וְאַבְרָהָם בֶּן תִּשְׁעִים וָתֵשַׁע שָׁנָה, </a:t>
            </a:r>
            <a:r>
              <a:rPr lang="he-IL" sz="2000" b="1" dirty="0" err="1">
                <a:solidFill>
                  <a:srgbClr val="FF0000"/>
                </a:solidFill>
                <a:latin typeface="FrankRuehl" panose="020E0503060101010101" pitchFamily="34" charset="-79"/>
                <a:ea typeface="Times New Roman" panose="02020603050405020304" pitchFamily="18" charset="0"/>
                <a:cs typeface="FrankRuehl" panose="020E0503060101010101" pitchFamily="34" charset="-79"/>
              </a:rPr>
              <a:t>בְּהִמֹּלו</a:t>
            </a:r>
            <a:r>
              <a:rPr lang="he-IL" sz="2000" b="1" dirty="0">
                <a:solidFill>
                  <a:srgbClr val="FF0000"/>
                </a:solidFill>
                <a:latin typeface="FrankRuehl" panose="020E0503060101010101" pitchFamily="34" charset="-79"/>
                <a:ea typeface="Times New Roman" panose="02020603050405020304" pitchFamily="18" charset="0"/>
                <a:cs typeface="FrankRuehl" panose="020E0503060101010101" pitchFamily="34" charset="-79"/>
              </a:rPr>
              <a:t>ֹ בְּשַׂר עָרְלָתוֹ: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(כה)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וְיִשְׁמָעֵאל בְּנוֹ בֶּן שְׁלֹשׁ עֶשְׂרֵה שָׁנָה,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בְּהִמֹּלו</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אֵת בְּשַׂר עָרְלָתוֹ</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כו</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בְּעֶצֶם הַיּוֹם הַזֶּה נִמּוֹל אַבְרָהָם, וְיִשְׁמָעֵאל בְּנוֹ</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a:t>
            </a:r>
            <a:r>
              <a:rPr lang="he-IL" sz="1700" b="1" dirty="0" err="1">
                <a:solidFill>
                  <a:srgbClr val="0000FF"/>
                </a:solidFill>
                <a:latin typeface="FrankRuehl" panose="020E0503060101010101" pitchFamily="34" charset="-79"/>
                <a:ea typeface="Times New Roman" panose="02020603050405020304" pitchFamily="18" charset="0"/>
                <a:cs typeface="FrankRuehl" panose="020E0503060101010101" pitchFamily="34" charset="-79"/>
              </a:rPr>
              <a:t>כז</a:t>
            </a:r>
            <a:r>
              <a:rPr lang="he-IL" sz="1700" b="1" dirty="0">
                <a:solidFill>
                  <a:srgbClr val="0000FF"/>
                </a:solidFill>
                <a:latin typeface="FrankRuehl" panose="020E0503060101010101" pitchFamily="34" charset="-79"/>
                <a:ea typeface="Times New Roman" panose="02020603050405020304" pitchFamily="18" charset="0"/>
                <a:cs typeface="FrankRuehl" panose="020E0503060101010101" pitchFamily="34" charset="-79"/>
              </a:rPr>
              <a:t>) </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וְכָל אַנְשֵׁי בֵיתוֹ יְלִיד בָּיִת וּמִקְנַת כֶּסֶף מֵאֵת בֶּן </a:t>
            </a:r>
            <a:r>
              <a:rPr lang="he-IL" sz="1700" dirty="0" err="1">
                <a:solidFill>
                  <a:srgbClr val="000000"/>
                </a:solidFill>
                <a:latin typeface="FrankRuehl" panose="020E0503060101010101" pitchFamily="34" charset="-79"/>
                <a:ea typeface="Times New Roman" panose="02020603050405020304" pitchFamily="18" charset="0"/>
                <a:cs typeface="FrankRuehl" panose="020E0503060101010101" pitchFamily="34" charset="-79"/>
              </a:rPr>
              <a:t>נֵכָר</a:t>
            </a:r>
            <a:r>
              <a:rPr lang="he-IL" sz="1700"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נִמֹּלוּ אִתּוֹ</a:t>
            </a:r>
            <a:r>
              <a:rPr lang="he-IL" sz="1700" dirty="0">
                <a:latin typeface="FrankRuehl" panose="020E0503060101010101" pitchFamily="34" charset="-79"/>
                <a:ea typeface="Times New Roman" panose="02020603050405020304" pitchFamily="18" charset="0"/>
                <a:cs typeface="FrankRuehl" panose="020E0503060101010101" pitchFamily="34" charset="-79"/>
              </a:rPr>
              <a:t>: </a:t>
            </a:r>
            <a:endParaRPr lang="he-IL" sz="1700" dirty="0">
              <a:latin typeface="FrankRuehl" panose="020E0503060101010101" pitchFamily="34" charset="-79"/>
              <a:cs typeface="FrankRuehl" panose="020E0503060101010101" pitchFamily="34" charset="-79"/>
            </a:endParaRPr>
          </a:p>
        </p:txBody>
      </p:sp>
      <p:pic>
        <p:nvPicPr>
          <p:cNvPr id="10" name="Picture 4" descr="×ª××× × ×§×©××¨×">
            <a:extLst>
              <a:ext uri="{FF2B5EF4-FFF2-40B4-BE49-F238E27FC236}">
                <a16:creationId xmlns:a16="http://schemas.microsoft.com/office/drawing/2014/main" id="{7C1C9112-0A54-407D-8354-6449E2081A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878668" y="294051"/>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42DB99B5-75BB-415C-96F3-696CC95BBB37}"/>
              </a:ext>
            </a:extLst>
          </p:cNvPr>
          <p:cNvSpPr/>
          <p:nvPr/>
        </p:nvSpPr>
        <p:spPr>
          <a:xfrm>
            <a:off x="9992590" y="170975"/>
            <a:ext cx="1326271" cy="523220"/>
          </a:xfrm>
          <a:prstGeom prst="rect">
            <a:avLst/>
          </a:prstGeom>
        </p:spPr>
        <p:txBody>
          <a:bodyPr wrap="squar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800" dirty="0">
                <a:solidFill>
                  <a:schemeClr val="bg1"/>
                </a:solidFill>
                <a:latin typeface="Guttman Adii" panose="02010401010101010101" pitchFamily="2" charset="-79"/>
                <a:cs typeface="Guttman Adii" panose="02010401010101010101" pitchFamily="2" charset="-79"/>
              </a:rPr>
              <a:t>פרק </a:t>
            </a:r>
            <a:r>
              <a:rPr lang="he-IL" sz="2800" dirty="0" err="1">
                <a:solidFill>
                  <a:schemeClr val="bg1"/>
                </a:solidFill>
                <a:latin typeface="Guttman Adii" panose="02010401010101010101" pitchFamily="2" charset="-79"/>
                <a:cs typeface="Guttman Adii" panose="02010401010101010101" pitchFamily="2" charset="-79"/>
              </a:rPr>
              <a:t>יז</a:t>
            </a:r>
            <a:endParaRPr lang="he-IL" sz="2800" dirty="0">
              <a:solidFill>
                <a:schemeClr val="bg1"/>
              </a:solidFill>
              <a:latin typeface="Guttman Adii" panose="02010401010101010101" pitchFamily="2" charset="-79"/>
              <a:cs typeface="Guttman Adii" panose="02010401010101010101" pitchFamily="2" charset="-79"/>
            </a:endParaRPr>
          </a:p>
        </p:txBody>
      </p:sp>
      <p:sp>
        <p:nvSpPr>
          <p:cNvPr id="13" name="מלבן 12">
            <a:extLst>
              <a:ext uri="{FF2B5EF4-FFF2-40B4-BE49-F238E27FC236}">
                <a16:creationId xmlns:a16="http://schemas.microsoft.com/office/drawing/2014/main" id="{FF767EA1-5470-403D-9022-2E90BC5C5975}"/>
              </a:ext>
            </a:extLst>
          </p:cNvPr>
          <p:cNvSpPr/>
          <p:nvPr/>
        </p:nvSpPr>
        <p:spPr>
          <a:xfrm>
            <a:off x="6318953" y="558464"/>
            <a:ext cx="1135247" cy="523220"/>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800" dirty="0">
                <a:solidFill>
                  <a:schemeClr val="bg1"/>
                </a:solidFill>
                <a:latin typeface="Guttman Adii" panose="02010401010101010101" pitchFamily="2" charset="-79"/>
                <a:cs typeface="Guttman Adii" panose="02010401010101010101" pitchFamily="2" charset="-79"/>
              </a:rPr>
              <a:t>פרק </a:t>
            </a:r>
            <a:r>
              <a:rPr lang="he-IL" sz="2800" dirty="0" err="1">
                <a:solidFill>
                  <a:schemeClr val="bg1"/>
                </a:solidFill>
                <a:latin typeface="Guttman Adii" panose="02010401010101010101" pitchFamily="2" charset="-79"/>
                <a:cs typeface="Guttman Adii" panose="02010401010101010101" pitchFamily="2" charset="-79"/>
              </a:rPr>
              <a:t>יז</a:t>
            </a:r>
            <a:endParaRPr lang="he-IL" sz="2800" dirty="0">
              <a:solidFill>
                <a:schemeClr val="bg1"/>
              </a:solidFill>
              <a:latin typeface="Guttman Adii" panose="02010401010101010101" pitchFamily="2" charset="-79"/>
              <a:cs typeface="Guttman Adii" panose="02010401010101010101" pitchFamily="2" charset="-79"/>
            </a:endParaRPr>
          </a:p>
        </p:txBody>
      </p:sp>
      <p:sp>
        <p:nvSpPr>
          <p:cNvPr id="14" name="מלבן 13">
            <a:extLst>
              <a:ext uri="{FF2B5EF4-FFF2-40B4-BE49-F238E27FC236}">
                <a16:creationId xmlns:a16="http://schemas.microsoft.com/office/drawing/2014/main" id="{5D98D708-4E19-4D83-A86C-0F8A6FD07A15}"/>
              </a:ext>
            </a:extLst>
          </p:cNvPr>
          <p:cNvSpPr/>
          <p:nvPr/>
        </p:nvSpPr>
        <p:spPr>
          <a:xfrm>
            <a:off x="4657168" y="432585"/>
            <a:ext cx="883286" cy="830997"/>
          </a:xfrm>
          <a:prstGeom prst="rect">
            <a:avLst/>
          </a:prstGeom>
        </p:spPr>
        <p:txBody>
          <a:bodyPr wrap="square">
            <a:spAutoFit/>
          </a:bodyPr>
          <a:lstStyle/>
          <a:p>
            <a:pPr algn="ctr"/>
            <a:r>
              <a:rPr lang="he-IL" sz="2400" dirty="0">
                <a:solidFill>
                  <a:schemeClr val="bg1"/>
                </a:solidFill>
                <a:latin typeface="Guttman Adii" panose="02010401010101010101" pitchFamily="2" charset="-79"/>
                <a:cs typeface="Guttman Adii" panose="02010401010101010101" pitchFamily="2" charset="-79"/>
              </a:rPr>
              <a:t>ברית</a:t>
            </a:r>
          </a:p>
          <a:p>
            <a:pPr algn="ctr"/>
            <a:r>
              <a:rPr lang="he-IL" sz="2400" dirty="0">
                <a:solidFill>
                  <a:schemeClr val="bg1"/>
                </a:solidFill>
                <a:latin typeface="Guttman Adii" panose="02010401010101010101" pitchFamily="2" charset="-79"/>
                <a:cs typeface="Guttman Adii" panose="02010401010101010101" pitchFamily="2" charset="-79"/>
              </a:rPr>
              <a:t>מילה</a:t>
            </a:r>
            <a:endParaRPr lang="he-IL" sz="3200" dirty="0">
              <a:solidFill>
                <a:schemeClr val="bg1"/>
              </a:solidFill>
              <a:latin typeface="Guttman Adii" panose="02010401010101010101" pitchFamily="2" charset="-79"/>
              <a:cs typeface="Guttman Adii" panose="02010401010101010101" pitchFamily="2" charset="-79"/>
            </a:endParaRPr>
          </a:p>
        </p:txBody>
      </p:sp>
      <p:sp>
        <p:nvSpPr>
          <p:cNvPr id="15" name="מלבן 14">
            <a:extLst>
              <a:ext uri="{FF2B5EF4-FFF2-40B4-BE49-F238E27FC236}">
                <a16:creationId xmlns:a16="http://schemas.microsoft.com/office/drawing/2014/main" id="{CCFEF714-9578-42C5-A6D9-EB78D856B5E6}"/>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לך-לך</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873481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044141" y="1970590"/>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יח</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416671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2731135470"/>
              </p:ext>
            </p:extLst>
          </p:nvPr>
        </p:nvGraphicFramePr>
        <p:xfrm>
          <a:off x="9468163" y="758190"/>
          <a:ext cx="2275399" cy="5570757"/>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1859568">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85162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1859568">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7533" y="1019752"/>
            <a:ext cx="771246" cy="1500931"/>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450" y="2782245"/>
            <a:ext cx="978412" cy="1466416"/>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814" y="4633394"/>
            <a:ext cx="978412" cy="1466416"/>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603013" y="2320156"/>
            <a:ext cx="8575288" cy="2446824"/>
          </a:xfrm>
          <a:prstGeom prst="rect">
            <a:avLst/>
          </a:prstGeom>
          <a:solidFill>
            <a:srgbClr val="FFFF00"/>
          </a:solidFill>
          <a:ln w="57150">
            <a:solidFill>
              <a:schemeClr val="tx2"/>
            </a:solidFill>
          </a:ln>
        </p:spPr>
        <p:txBody>
          <a:bodyPr wrap="square">
            <a:spAutoFit/>
          </a:bodyPr>
          <a:lstStyle/>
          <a:p>
            <a:pPr algn="ctr"/>
            <a:r>
              <a:rPr lang="he-IL" sz="3200" b="1" dirty="0">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תמצית פרק </a:t>
            </a:r>
            <a:r>
              <a:rPr lang="he-IL" sz="3200" b="1" dirty="0" err="1">
                <a:solidFill>
                  <a:schemeClr val="accent6"/>
                </a:solidFill>
                <a:latin typeface="Guttman Adii" panose="02010401010101010101" pitchFamily="2" charset="-79"/>
                <a:ea typeface="Times New Roman" panose="02020603050405020304" pitchFamily="18" charset="0"/>
                <a:cs typeface="Guttman Adii" panose="02010401010101010101" pitchFamily="2" charset="-79"/>
              </a:rPr>
              <a:t>יח</a:t>
            </a:r>
            <a:endParaRPr lang="en-US" sz="2400" dirty="0">
              <a:solidFill>
                <a:schemeClr val="accent6"/>
              </a:solidFill>
              <a:latin typeface="Times New Roman" panose="02020603050405020304" pitchFamily="18" charset="0"/>
              <a:ea typeface="Times New Roman" panose="02020603050405020304" pitchFamily="18" charset="0"/>
              <a:cs typeface="Guttman Adii" panose="02010401010101010101" pitchFamily="2" charset="-79"/>
            </a:endParaRPr>
          </a:p>
          <a:p>
            <a:endParaRPr lang="he-IL" sz="9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בפרק זה מסופר על ביקור 3 אנשים (=מלאכי </a:t>
            </a:r>
            <a:r>
              <a:rPr lang="he-IL" sz="2000" dirty="0" err="1">
                <a:latin typeface="Guttman Adii" panose="02010401010101010101" pitchFamily="2" charset="-79"/>
                <a:cs typeface="Guttman Adii" panose="02010401010101010101" pitchFamily="2" charset="-79"/>
              </a:rPr>
              <a:t>אלהים</a:t>
            </a:r>
            <a:r>
              <a:rPr lang="he-IL" sz="2000" dirty="0">
                <a:latin typeface="Guttman Adii" panose="02010401010101010101" pitchFamily="2" charset="-79"/>
                <a:cs typeface="Guttman Adii" panose="02010401010101010101" pitchFamily="2" charset="-79"/>
              </a:rPr>
              <a:t>) אצל אברהם, וכן על האירוח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הנדיב אשר מעניק להם אברהם.  </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האנשים מבשרים לו על הולדת בן לשרה.  לאחר מכן מגלה ה' לאברהם על כוונתו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להפוך את סדום, אברהם מנהל משא ומתן עם ה' כדי לשכנעו לא להפוך את העיר.</a:t>
            </a:r>
            <a:endParaRPr lang="en-US" sz="2000" dirty="0">
              <a:cs typeface="Guttman Adii" panose="02010401010101010101" pitchFamily="2" charset="-79"/>
            </a:endParaRPr>
          </a:p>
        </p:txBody>
      </p:sp>
    </p:spTree>
    <p:extLst>
      <p:ext uri="{BB962C8B-B14F-4D97-AF65-F5344CB8AC3E}">
        <p14:creationId xmlns:p14="http://schemas.microsoft.com/office/powerpoint/2010/main" val="3637311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7/76/Sarah_Abraham.jpg">
            <a:extLst>
              <a:ext uri="{FF2B5EF4-FFF2-40B4-BE49-F238E27FC236}">
                <a16:creationId xmlns:a16="http://schemas.microsoft.com/office/drawing/2014/main" id="{37C93019-072C-4FE0-BEF1-9E1691C18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06" y="2974554"/>
            <a:ext cx="3600178" cy="36335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3527A8-039E-4AFF-A642-29638281D82C}"/>
              </a:ext>
            </a:extLst>
          </p:cNvPr>
          <p:cNvSpPr txBox="1"/>
          <p:nvPr/>
        </p:nvSpPr>
        <p:spPr>
          <a:xfrm>
            <a:off x="1614456" y="110543"/>
            <a:ext cx="10691874" cy="1107996"/>
          </a:xfrm>
          <a:prstGeom prst="rect">
            <a:avLst/>
          </a:prstGeom>
          <a:noFill/>
        </p:spPr>
        <p:txBody>
          <a:bodyPr wrap="square" rtlCol="1">
            <a:spAutoFit/>
          </a:bodyPr>
          <a:lstStyle/>
          <a:p>
            <a:pPr algn="ctr"/>
            <a:r>
              <a:rPr lang="he-IL" sz="6600" dirty="0">
                <a:solidFill>
                  <a:srgbClr val="FF0000"/>
                </a:solidFill>
                <a:latin typeface="Guttman Adii" panose="02010401010101010101" pitchFamily="2" charset="-79"/>
                <a:cs typeface="Guttman Adii" panose="02010401010101010101" pitchFamily="2" charset="-79"/>
              </a:rPr>
              <a:t>בשורת הבן לשרה (פרק </a:t>
            </a:r>
            <a:r>
              <a:rPr lang="he-IL" sz="6600" dirty="0" err="1">
                <a:solidFill>
                  <a:srgbClr val="FF0000"/>
                </a:solidFill>
                <a:latin typeface="Guttman Adii" panose="02010401010101010101" pitchFamily="2" charset="-79"/>
                <a:cs typeface="Guttman Adii" panose="02010401010101010101" pitchFamily="2" charset="-79"/>
              </a:rPr>
              <a:t>יח</a:t>
            </a:r>
            <a:r>
              <a:rPr lang="he-IL" sz="6600" dirty="0">
                <a:solidFill>
                  <a:srgbClr val="FF0000"/>
                </a:solidFill>
                <a:latin typeface="Guttman Adii" panose="02010401010101010101" pitchFamily="2" charset="-79"/>
                <a:cs typeface="Guttman Adii" panose="02010401010101010101" pitchFamily="2" charset="-79"/>
              </a:rPr>
              <a:t>)</a:t>
            </a:r>
            <a:endParaRPr lang="he-IL" dirty="0">
              <a:solidFill>
                <a:srgbClr val="FF0000"/>
              </a:solidFill>
              <a:latin typeface="Guttman Adii" panose="02010401010101010101" pitchFamily="2" charset="-79"/>
              <a:cs typeface="Guttman Adii" panose="02010401010101010101" pitchFamily="2" charset="-79"/>
            </a:endParaRPr>
          </a:p>
        </p:txBody>
      </p:sp>
      <p:pic>
        <p:nvPicPr>
          <p:cNvPr id="3076" name="Picture 4" descr="×ª××× × ×§×©××¨×">
            <a:extLst>
              <a:ext uri="{FF2B5EF4-FFF2-40B4-BE49-F238E27FC236}">
                <a16:creationId xmlns:a16="http://schemas.microsoft.com/office/drawing/2014/main" id="{1EAB47EA-B89F-4B79-87AC-F6602FD51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615" y="1410373"/>
            <a:ext cx="3617479" cy="34250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ª××× × ×§×©××¨×">
            <a:extLst>
              <a:ext uri="{FF2B5EF4-FFF2-40B4-BE49-F238E27FC236}">
                <a16:creationId xmlns:a16="http://schemas.microsoft.com/office/drawing/2014/main" id="{FE0EC36E-3834-4C00-855F-CA0C6AFE1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759" y="1983037"/>
            <a:ext cx="4064108" cy="37277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edia.gettyimages.com/vectors/buffet-and-soup-kitchen-icon-on-white-round-vector-button-vector-id531547412?k=6&amp;m=531547412&amp;s=612x612&amp;w=0&amp;h=rqMrrHZGzSct85w-wp3jM6xi4vJK8Egu9geoF9lhhng=">
            <a:extLst>
              <a:ext uri="{FF2B5EF4-FFF2-40B4-BE49-F238E27FC236}">
                <a16:creationId xmlns:a16="http://schemas.microsoft.com/office/drawing/2014/main" id="{C866421B-35F8-45D3-B52F-82B7414E3E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01" t="6862" r="10401" b="15371"/>
          <a:stretch/>
        </p:blipFill>
        <p:spPr bwMode="auto">
          <a:xfrm>
            <a:off x="9561226" y="5119317"/>
            <a:ext cx="1631014" cy="1628140"/>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a:extLst>
              <a:ext uri="{FF2B5EF4-FFF2-40B4-BE49-F238E27FC236}">
                <a16:creationId xmlns:a16="http://schemas.microsoft.com/office/drawing/2014/main" id="{399967DE-0A99-4B7B-A001-0CECECAAEB09}"/>
              </a:ext>
            </a:extLst>
          </p:cNvPr>
          <p:cNvSpPr/>
          <p:nvPr/>
        </p:nvSpPr>
        <p:spPr>
          <a:xfrm>
            <a:off x="358442" y="26839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110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3527A8-039E-4AFF-A642-29638281D82C}"/>
              </a:ext>
            </a:extLst>
          </p:cNvPr>
          <p:cNvSpPr txBox="1"/>
          <p:nvPr/>
        </p:nvSpPr>
        <p:spPr>
          <a:xfrm>
            <a:off x="-18063" y="134726"/>
            <a:ext cx="12192000" cy="830997"/>
          </a:xfrm>
          <a:prstGeom prst="rect">
            <a:avLst/>
          </a:prstGeom>
          <a:noFill/>
        </p:spPr>
        <p:txBody>
          <a:bodyPr wrap="square" rtlCol="1">
            <a:spAutoFit/>
          </a:bodyPr>
          <a:lstStyle/>
          <a:p>
            <a:pPr algn="ctr"/>
            <a:r>
              <a:rPr lang="he-IL" sz="4800" b="1" dirty="0">
                <a:solidFill>
                  <a:srgbClr val="FF0000"/>
                </a:solidFill>
                <a:latin typeface="Guttman Adii" panose="02010401010101010101" pitchFamily="2" charset="-79"/>
                <a:cs typeface="Guttman Adii" panose="02010401010101010101" pitchFamily="2" charset="-79"/>
              </a:rPr>
              <a:t>ויכוח אברהם וה' בעניין השמדת סדום (פרק </a:t>
            </a:r>
            <a:r>
              <a:rPr lang="he-IL" sz="4800" b="1" dirty="0" err="1">
                <a:solidFill>
                  <a:srgbClr val="FF0000"/>
                </a:solidFill>
                <a:latin typeface="Guttman Adii" panose="02010401010101010101" pitchFamily="2" charset="-79"/>
                <a:cs typeface="Guttman Adii" panose="02010401010101010101" pitchFamily="2" charset="-79"/>
              </a:rPr>
              <a:t>יח</a:t>
            </a:r>
            <a:r>
              <a:rPr lang="he-IL" sz="4800" b="1" dirty="0">
                <a:solidFill>
                  <a:srgbClr val="FF0000"/>
                </a:solidFill>
                <a:latin typeface="Guttman Adii" panose="02010401010101010101" pitchFamily="2" charset="-79"/>
                <a:cs typeface="Guttman Adii" panose="02010401010101010101" pitchFamily="2" charset="-79"/>
              </a:rPr>
              <a:t>)</a:t>
            </a:r>
            <a:endParaRPr lang="he-IL" sz="1200" b="1" dirty="0">
              <a:solidFill>
                <a:srgbClr val="FF0000"/>
              </a:solidFill>
              <a:latin typeface="Guttman Adii" panose="02010401010101010101" pitchFamily="2" charset="-79"/>
              <a:cs typeface="Guttman Adii" panose="02010401010101010101" pitchFamily="2" charset="-79"/>
            </a:endParaRPr>
          </a:p>
        </p:txBody>
      </p:sp>
      <p:pic>
        <p:nvPicPr>
          <p:cNvPr id="9218" name="Picture 2" descr="×ª××¦××ª ×ª××× × ×¢×××¨ âªgenesis 18 argue sodomâ¬â">
            <a:extLst>
              <a:ext uri="{FF2B5EF4-FFF2-40B4-BE49-F238E27FC236}">
                <a16:creationId xmlns:a16="http://schemas.microsoft.com/office/drawing/2014/main" id="{53271C51-3DBA-4E9D-AAC3-671E437E7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937" y="1682108"/>
            <a:ext cx="5716287" cy="51758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ª××¦××ª ×ª××× × ×¢×××¨ 50">
            <a:extLst>
              <a:ext uri="{FF2B5EF4-FFF2-40B4-BE49-F238E27FC236}">
                <a16:creationId xmlns:a16="http://schemas.microsoft.com/office/drawing/2014/main" id="{E70F3503-3429-46BD-A5F0-C1DE71DFD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203" y="2734315"/>
            <a:ext cx="970251" cy="67105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ª××¦××ª ×ª××× × ×¢×××¨ 45">
            <a:extLst>
              <a:ext uri="{FF2B5EF4-FFF2-40B4-BE49-F238E27FC236}">
                <a16:creationId xmlns:a16="http://schemas.microsoft.com/office/drawing/2014/main" id="{64986E8D-6918-4D6A-9798-D4C55CD0F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978" y="2584715"/>
            <a:ext cx="970251" cy="97025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ª××× × ×§×©××¨×">
            <a:extLst>
              <a:ext uri="{FF2B5EF4-FFF2-40B4-BE49-F238E27FC236}">
                <a16:creationId xmlns:a16="http://schemas.microsoft.com/office/drawing/2014/main" id="{CCE18DC2-1203-40F8-9E13-DA5D536686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137" y="2584714"/>
            <a:ext cx="1056458" cy="97025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ª××× × ×§×©××¨×">
            <a:extLst>
              <a:ext uri="{FF2B5EF4-FFF2-40B4-BE49-F238E27FC236}">
                <a16:creationId xmlns:a16="http://schemas.microsoft.com/office/drawing/2014/main" id="{4C620B38-2AAB-4DEF-8A8E-8910039CF4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0593"/>
          <a:stretch/>
        </p:blipFill>
        <p:spPr bwMode="auto">
          <a:xfrm>
            <a:off x="5001203" y="4170322"/>
            <a:ext cx="970251" cy="770445"/>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ª××¦××ª ×ª××× × ×¢×××¨ 20">
            <a:extLst>
              <a:ext uri="{FF2B5EF4-FFF2-40B4-BE49-F238E27FC236}">
                <a16:creationId xmlns:a16="http://schemas.microsoft.com/office/drawing/2014/main" id="{A6698366-6B82-4B7F-880C-5ED8C1B89B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5621" y="4212142"/>
            <a:ext cx="970251" cy="686807"/>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ª××¦××ª ×ª××× × ×¢×××¨ 10">
            <a:extLst>
              <a:ext uri="{FF2B5EF4-FFF2-40B4-BE49-F238E27FC236}">
                <a16:creationId xmlns:a16="http://schemas.microsoft.com/office/drawing/2014/main" id="{CA41C7D8-9A54-495D-892C-41E9318A11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344" y="4152835"/>
            <a:ext cx="970251" cy="787932"/>
          </a:xfrm>
          <a:prstGeom prst="rect">
            <a:avLst/>
          </a:prstGeom>
          <a:noFill/>
          <a:extLst>
            <a:ext uri="{909E8E84-426E-40DD-AFC4-6F175D3DCCD1}">
              <a14:hiddenFill xmlns:a14="http://schemas.microsoft.com/office/drawing/2010/main">
                <a:solidFill>
                  <a:srgbClr val="FFFFFF"/>
                </a:solidFill>
              </a14:hiddenFill>
            </a:ext>
          </a:extLst>
        </p:spPr>
      </p:pic>
      <p:sp>
        <p:nvSpPr>
          <p:cNvPr id="5" name="בועת דיבור: מלבן 4">
            <a:extLst>
              <a:ext uri="{FF2B5EF4-FFF2-40B4-BE49-F238E27FC236}">
                <a16:creationId xmlns:a16="http://schemas.microsoft.com/office/drawing/2014/main" id="{0F7585D9-EDCC-4632-83DB-816EA98D039A}"/>
              </a:ext>
            </a:extLst>
          </p:cNvPr>
          <p:cNvSpPr/>
          <p:nvPr/>
        </p:nvSpPr>
        <p:spPr>
          <a:xfrm>
            <a:off x="3980746" y="932701"/>
            <a:ext cx="5622399" cy="830997"/>
          </a:xfrm>
          <a:prstGeom prst="wedgeRectCallout">
            <a:avLst>
              <a:gd name="adj1" fmla="val 56324"/>
              <a:gd name="adj2" fmla="val 17323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לחצן פעולה: עזרה 1">
            <a:hlinkClick r:id="" action="ppaction://noaction" highlightClick="1"/>
            <a:extLst>
              <a:ext uri="{FF2B5EF4-FFF2-40B4-BE49-F238E27FC236}">
                <a16:creationId xmlns:a16="http://schemas.microsoft.com/office/drawing/2014/main" id="{365D07C6-76FF-4D09-854C-FE6DE6B2B9A0}"/>
              </a:ext>
            </a:extLst>
          </p:cNvPr>
          <p:cNvSpPr/>
          <p:nvPr/>
        </p:nvSpPr>
        <p:spPr>
          <a:xfrm>
            <a:off x="321409" y="2515049"/>
            <a:ext cx="1288973" cy="2425718"/>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a:extLst>
              <a:ext uri="{FF2B5EF4-FFF2-40B4-BE49-F238E27FC236}">
                <a16:creationId xmlns:a16="http://schemas.microsoft.com/office/drawing/2014/main" id="{9F4A8C54-3279-4C84-8051-394816C24E0F}"/>
              </a:ext>
            </a:extLst>
          </p:cNvPr>
          <p:cNvSpPr txBox="1"/>
          <p:nvPr/>
        </p:nvSpPr>
        <p:spPr>
          <a:xfrm>
            <a:off x="3980746" y="1099679"/>
            <a:ext cx="5573678" cy="523220"/>
          </a:xfrm>
          <a:prstGeom prst="rect">
            <a:avLst/>
          </a:prstGeom>
          <a:noFill/>
        </p:spPr>
        <p:txBody>
          <a:bodyPr wrap="square" rtlCol="1">
            <a:spAutoFit/>
          </a:bodyPr>
          <a:lstStyle/>
          <a:p>
            <a:pPr algn="ctr"/>
            <a:r>
              <a:rPr lang="he-IL" sz="2800" b="1" dirty="0">
                <a:solidFill>
                  <a:srgbClr val="FF0000"/>
                </a:solidFill>
                <a:latin typeface="Guttman Adii" panose="02010401010101010101" pitchFamily="2" charset="-79"/>
                <a:cs typeface="Guttman Adii" panose="02010401010101010101" pitchFamily="2" charset="-79"/>
              </a:rPr>
              <a:t>"השופט כל הארץ לא יעשה משפט" ?!</a:t>
            </a:r>
            <a:endParaRPr lang="he-IL" sz="800" b="1" dirty="0">
              <a:solidFill>
                <a:srgbClr val="FF0000"/>
              </a:solidFill>
              <a:latin typeface="Guttman Adii" panose="02010401010101010101" pitchFamily="2" charset="-79"/>
              <a:cs typeface="Guttman Adii" panose="02010401010101010101" pitchFamily="2" charset="-79"/>
            </a:endParaRPr>
          </a:p>
        </p:txBody>
      </p:sp>
    </p:spTree>
    <p:extLst>
      <p:ext uri="{BB962C8B-B14F-4D97-AF65-F5344CB8AC3E}">
        <p14:creationId xmlns:p14="http://schemas.microsoft.com/office/powerpoint/2010/main" val="12432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64042" y="3355256"/>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65159" y="4472657"/>
            <a:ext cx="920280"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41" name="TextBox 40">
            <a:extLst>
              <a:ext uri="{FF2B5EF4-FFF2-40B4-BE49-F238E27FC236}">
                <a16:creationId xmlns:a16="http://schemas.microsoft.com/office/drawing/2014/main" id="{8AE86431-A291-4271-ADC7-23DD4054981B}"/>
              </a:ext>
            </a:extLst>
          </p:cNvPr>
          <p:cNvSpPr txBox="1"/>
          <p:nvPr/>
        </p:nvSpPr>
        <p:spPr>
          <a:xfrm>
            <a:off x="8543599" y="5079601"/>
            <a:ext cx="920280" cy="830997"/>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ביקור</a:t>
            </a:r>
          </a:p>
          <a:p>
            <a:pPr algn="ctr"/>
            <a:r>
              <a:rPr lang="he-IL" sz="1600" dirty="0">
                <a:latin typeface="Guttman Adii" panose="02010401010101010101" pitchFamily="2" charset="-79"/>
                <a:cs typeface="Guttman Adii" panose="02010401010101010101" pitchFamily="2" charset="-79"/>
              </a:rPr>
              <a:t>שלשת המלאכים</a:t>
            </a:r>
          </a:p>
        </p:txBody>
      </p:sp>
      <p:sp>
        <p:nvSpPr>
          <p:cNvPr id="42" name="TextBox 41">
            <a:extLst>
              <a:ext uri="{FF2B5EF4-FFF2-40B4-BE49-F238E27FC236}">
                <a16:creationId xmlns:a16="http://schemas.microsoft.com/office/drawing/2014/main" id="{931922E5-AFCF-4F2E-BE42-BBDA0DE4E3D3}"/>
              </a:ext>
            </a:extLst>
          </p:cNvPr>
          <p:cNvSpPr txBox="1"/>
          <p:nvPr/>
        </p:nvSpPr>
        <p:spPr>
          <a:xfrm>
            <a:off x="8369021" y="5984334"/>
            <a:ext cx="1312556" cy="830997"/>
          </a:xfrm>
          <a:prstGeom prst="rect">
            <a:avLst/>
          </a:prstGeom>
          <a:solidFill>
            <a:srgbClr val="FFFF00"/>
          </a:solid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50" name="Picture 4" descr="×ª××× × ×§×©××¨×">
            <a:extLst>
              <a:ext uri="{FF2B5EF4-FFF2-40B4-BE49-F238E27FC236}">
                <a16:creationId xmlns:a16="http://schemas.microsoft.com/office/drawing/2014/main" id="{56F010F4-DF67-422A-9025-EEE28EFA4E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3652480" y="326632"/>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53" name="מלבן 52">
            <a:extLst>
              <a:ext uri="{FF2B5EF4-FFF2-40B4-BE49-F238E27FC236}">
                <a16:creationId xmlns:a16="http://schemas.microsoft.com/office/drawing/2014/main" id="{AC5F6079-285E-432A-9C4F-B8263CC8B910}"/>
              </a:ext>
            </a:extLst>
          </p:cNvPr>
          <p:cNvSpPr/>
          <p:nvPr/>
        </p:nvSpPr>
        <p:spPr>
          <a:xfrm>
            <a:off x="5989282" y="589927"/>
            <a:ext cx="1234633" cy="523220"/>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 </a:t>
            </a:r>
            <a:r>
              <a:rPr lang="he-IL" sz="2800" dirty="0">
                <a:solidFill>
                  <a:schemeClr val="bg1"/>
                </a:solidFill>
                <a:latin typeface="Guttman Adii" panose="02010401010101010101" pitchFamily="2" charset="-79"/>
                <a:cs typeface="Guttman Adii" panose="02010401010101010101" pitchFamily="2" charset="-79"/>
              </a:rPr>
              <a:t>פרק </a:t>
            </a:r>
            <a:r>
              <a:rPr lang="he-IL" sz="2800" dirty="0" err="1">
                <a:solidFill>
                  <a:schemeClr val="bg1"/>
                </a:solidFill>
                <a:latin typeface="Guttman Adii" panose="02010401010101010101" pitchFamily="2" charset="-79"/>
                <a:cs typeface="Guttman Adii" panose="02010401010101010101" pitchFamily="2" charset="-79"/>
              </a:rPr>
              <a:t>יח</a:t>
            </a:r>
            <a:endParaRPr lang="he-IL" sz="2800" dirty="0">
              <a:solidFill>
                <a:schemeClr val="bg1"/>
              </a:solidFill>
              <a:latin typeface="Guttman Adii" panose="02010401010101010101" pitchFamily="2" charset="-79"/>
              <a:cs typeface="Guttman Adii" panose="02010401010101010101" pitchFamily="2" charset="-79"/>
            </a:endParaRPr>
          </a:p>
        </p:txBody>
      </p:sp>
      <p:sp>
        <p:nvSpPr>
          <p:cNvPr id="55" name="מלבן 54">
            <a:extLst>
              <a:ext uri="{FF2B5EF4-FFF2-40B4-BE49-F238E27FC236}">
                <a16:creationId xmlns:a16="http://schemas.microsoft.com/office/drawing/2014/main" id="{9ED5A513-6C72-4161-886A-FC0EC8FFFB56}"/>
              </a:ext>
            </a:extLst>
          </p:cNvPr>
          <p:cNvSpPr/>
          <p:nvPr/>
        </p:nvSpPr>
        <p:spPr>
          <a:xfrm>
            <a:off x="3969802" y="497594"/>
            <a:ext cx="1648207" cy="707886"/>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ביקור המלאכים</a:t>
            </a:r>
          </a:p>
          <a:p>
            <a:pPr algn="ctr"/>
            <a:r>
              <a:rPr lang="he-IL" sz="2000" dirty="0">
                <a:solidFill>
                  <a:schemeClr val="bg1"/>
                </a:solidFill>
                <a:latin typeface="Guttman Adii" panose="02010401010101010101" pitchFamily="2" charset="-79"/>
                <a:cs typeface="Guttman Adii" panose="02010401010101010101" pitchFamily="2" charset="-79"/>
              </a:rPr>
              <a:t>בשורת הבן</a:t>
            </a:r>
          </a:p>
        </p:txBody>
      </p:sp>
      <p:sp>
        <p:nvSpPr>
          <p:cNvPr id="56" name="מלבן 55">
            <a:extLst>
              <a:ext uri="{FF2B5EF4-FFF2-40B4-BE49-F238E27FC236}">
                <a16:creationId xmlns:a16="http://schemas.microsoft.com/office/drawing/2014/main" id="{6242B4DA-4CFC-4EA3-93C0-D5DCE8995D6B}"/>
              </a:ext>
            </a:extLst>
          </p:cNvPr>
          <p:cNvSpPr/>
          <p:nvPr/>
        </p:nvSpPr>
        <p:spPr>
          <a:xfrm>
            <a:off x="594186" y="401065"/>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9058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wipe(down)">
                                      <p:cBhvr>
                                        <p:cTn id="132" dur="2750"/>
                                        <p:tgtEl>
                                          <p:spTgt spid="4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wipe(down)">
                                      <p:cBhvr>
                                        <p:cTn id="137" dur="2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5A09C60-BC81-49BD-8D55-B40FC43E1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18" y="2122734"/>
            <a:ext cx="11290963" cy="4282633"/>
          </a:xfrm>
          <a:prstGeom prst="rect">
            <a:avLst/>
          </a:prstGeom>
        </p:spPr>
      </p:pic>
      <p:sp>
        <p:nvSpPr>
          <p:cNvPr id="4" name="מלבן 3">
            <a:extLst>
              <a:ext uri="{FF2B5EF4-FFF2-40B4-BE49-F238E27FC236}">
                <a16:creationId xmlns:a16="http://schemas.microsoft.com/office/drawing/2014/main" id="{D3BBB7C8-6904-458B-9608-B19DDE267EC5}"/>
              </a:ext>
            </a:extLst>
          </p:cNvPr>
          <p:cNvSpPr/>
          <p:nvPr/>
        </p:nvSpPr>
        <p:spPr>
          <a:xfrm>
            <a:off x="720324" y="2344293"/>
            <a:ext cx="10751349" cy="3839513"/>
          </a:xfrm>
          <a:prstGeom prst="rect">
            <a:avLst/>
          </a:prstGeom>
          <a:solidFill>
            <a:srgbClr val="FFFF00"/>
          </a:solidFill>
        </p:spPr>
        <p:txBody>
          <a:bodyPr wrap="square">
            <a:spAutoFit/>
          </a:bodyPr>
          <a:lstStyle/>
          <a:p>
            <a:pPr marL="635" indent="-1905" algn="ctr"/>
            <a:r>
              <a:rPr lang="he-IL" sz="100" dirty="0">
                <a:latin typeface="Calibri" panose="020F0502020204030204" pitchFamily="34" charset="0"/>
                <a:ea typeface="Calibri" panose="020F0502020204030204" pitchFamily="34" charset="0"/>
                <a:cs typeface="Guttman Adii" panose="02010401010101010101" pitchFamily="2" charset="-79"/>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indent="-635"/>
            <a:r>
              <a:rPr lang="he-IL" sz="9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p>
          <a:p>
            <a:pPr indent="-635"/>
            <a:endParaRPr lang="en-US" sz="700" dirty="0">
              <a:latin typeface="Calibri" panose="020F0502020204030204" pitchFamily="34" charset="0"/>
              <a:ea typeface="Calibri" panose="020F0502020204030204" pitchFamily="34" charset="0"/>
              <a:cs typeface="Arial" panose="020B0604020202020204" pitchFamily="34" charset="0"/>
            </a:endParaRPr>
          </a:p>
          <a:p>
            <a:pPr marL="457200" indent="-1270" algn="just" rtl="0">
              <a:spcAft>
                <a:spcPts val="0"/>
              </a:spcAft>
            </a:pPr>
            <a:r>
              <a:rPr lang="en-US" sz="1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endParaRPr lang="en-US" sz="100" dirty="0">
              <a:latin typeface="Calibri" panose="020F0502020204030204" pitchFamily="34" charset="0"/>
              <a:ea typeface="Calibri" panose="020F0502020204030204" pitchFamily="34" charset="0"/>
              <a:cs typeface="Arial" panose="020B0604020202020204" pitchFamily="34" charset="0"/>
            </a:endParaRPr>
          </a:p>
          <a:p>
            <a:r>
              <a:rPr lang="he-IL" sz="3200" dirty="0">
                <a:solidFill>
                  <a:srgbClr val="FF0000"/>
                </a:solidFill>
                <a:latin typeface="Calibri" panose="020F0502020204030204" pitchFamily="34" charset="0"/>
                <a:cs typeface="Guttman Adii" panose="02010401010101010101" pitchFamily="2" charset="-79"/>
              </a:rPr>
              <a:t>       דבקות ואמונה מוחלטים בדרכי ה' / </a:t>
            </a:r>
            <a:r>
              <a:rPr lang="he-IL" sz="3000" dirty="0">
                <a:solidFill>
                  <a:srgbClr val="FF0000"/>
                </a:solidFill>
                <a:latin typeface="Calibri" panose="020F0502020204030204" pitchFamily="34" charset="0"/>
                <a:cs typeface="Guttman Adii" panose="02010401010101010101" pitchFamily="2" charset="-79"/>
              </a:rPr>
              <a:t>"אחרי ה' </a:t>
            </a:r>
            <a:r>
              <a:rPr lang="he-IL" sz="3000" dirty="0" err="1">
                <a:solidFill>
                  <a:srgbClr val="FF0000"/>
                </a:solidFill>
                <a:latin typeface="Calibri" panose="020F0502020204030204" pitchFamily="34" charset="0"/>
                <a:cs typeface="Guttman Adii" panose="02010401010101010101" pitchFamily="2" charset="-79"/>
              </a:rPr>
              <a:t>אלקיכם</a:t>
            </a:r>
            <a:r>
              <a:rPr lang="he-IL" sz="3000" dirty="0">
                <a:solidFill>
                  <a:srgbClr val="FF0000"/>
                </a:solidFill>
                <a:latin typeface="Calibri" panose="020F0502020204030204" pitchFamily="34" charset="0"/>
                <a:cs typeface="Guttman Adii" panose="02010401010101010101" pitchFamily="2" charset="-79"/>
              </a:rPr>
              <a:t> תלכו"</a:t>
            </a:r>
          </a:p>
          <a:p>
            <a:pPr lvl="0"/>
            <a:endParaRPr lang="he-IL" sz="100" dirty="0">
              <a:solidFill>
                <a:srgbClr val="FF0000"/>
              </a:solidFill>
              <a:latin typeface="Calibri" panose="020F0502020204030204" pitchFamily="34" charset="0"/>
              <a:ea typeface="Calibri" panose="020F0502020204030204" pitchFamily="34" charset="0"/>
              <a:cs typeface="Guttman Adii" panose="02010401010101010101" pitchFamily="2" charset="-79"/>
            </a:endParaRPr>
          </a:p>
          <a:p>
            <a:pPr lvl="0"/>
            <a:r>
              <a:rPr lang="he-IL" sz="24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r>
              <a:rPr lang="he-IL" dirty="0">
                <a:solidFill>
                  <a:srgbClr val="FF0000"/>
                </a:solidFill>
                <a:latin typeface="Calibri" panose="020F0502020204030204" pitchFamily="34" charset="0"/>
                <a:ea typeface="Calibri" panose="020F0502020204030204" pitchFamily="34" charset="0"/>
                <a:cs typeface="Guttman Adii" panose="02010401010101010101" pitchFamily="2" charset="-79"/>
              </a:rPr>
              <a:t>(לעבוד את ה' גם כשקשה . . . עמידה בניסיונות . . .)</a:t>
            </a:r>
            <a:endParaRPr lang="en-US" dirty="0">
              <a:latin typeface="Calibri" panose="020F0502020204030204" pitchFamily="34" charset="0"/>
              <a:ea typeface="Calibri" panose="020F0502020204030204" pitchFamily="34" charset="0"/>
              <a:cs typeface="Arial" panose="020B0604020202020204" pitchFamily="34" charset="0"/>
            </a:endParaRPr>
          </a:p>
          <a:p>
            <a:pPr marL="227330" indent="-635"/>
            <a:r>
              <a:rPr lang="he-IL" sz="7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endParaRPr lang="he-IL" sz="1050" dirty="0">
              <a:solidFill>
                <a:srgbClr val="FF0000"/>
              </a:solidFill>
              <a:latin typeface="Calibri" panose="020F0502020204030204" pitchFamily="34" charset="0"/>
              <a:ea typeface="Calibri" panose="020F0502020204030204" pitchFamily="34" charset="0"/>
              <a:cs typeface="Guttman Adii" panose="02010401010101010101" pitchFamily="2" charset="-79"/>
            </a:endParaRPr>
          </a:p>
          <a:p>
            <a:pPr marL="227330" indent="-635"/>
            <a:endParaRPr lang="en-US" sz="1200" dirty="0">
              <a:latin typeface="Calibri" panose="020F0502020204030204" pitchFamily="34" charset="0"/>
              <a:ea typeface="Calibri" panose="020F0502020204030204" pitchFamily="34" charset="0"/>
              <a:cs typeface="Arial" panose="020B0604020202020204" pitchFamily="34" charset="0"/>
            </a:endParaRPr>
          </a:p>
          <a:p>
            <a:r>
              <a:rPr lang="he-IL" sz="3600" dirty="0">
                <a:solidFill>
                  <a:srgbClr val="00B050"/>
                </a:solidFill>
                <a:latin typeface="Calibri" panose="020F0502020204030204" pitchFamily="34" charset="0"/>
                <a:cs typeface="Guttman Adii" panose="02010401010101010101" pitchFamily="2" charset="-79"/>
              </a:rPr>
              <a:t>      </a:t>
            </a:r>
            <a:r>
              <a:rPr lang="he-IL" sz="3200" dirty="0">
                <a:solidFill>
                  <a:schemeClr val="accent6">
                    <a:lumMod val="75000"/>
                  </a:schemeClr>
                </a:solidFill>
                <a:latin typeface="Calibri" panose="020F0502020204030204" pitchFamily="34" charset="0"/>
                <a:cs typeface="Guttman Adii" panose="02010401010101010101" pitchFamily="2" charset="-79"/>
              </a:rPr>
              <a:t>אהבה וחסד</a:t>
            </a:r>
            <a:r>
              <a:rPr lang="en-US" sz="3200" dirty="0">
                <a:solidFill>
                  <a:schemeClr val="accent6">
                    <a:lumMod val="75000"/>
                  </a:schemeClr>
                </a:solidFill>
                <a:latin typeface="Calibri" panose="020F0502020204030204" pitchFamily="34" charset="0"/>
                <a:cs typeface="Guttman Adii" panose="02010401010101010101" pitchFamily="2" charset="-79"/>
              </a:rPr>
              <a:t> </a:t>
            </a:r>
            <a:r>
              <a:rPr lang="he-IL" sz="3200" dirty="0">
                <a:solidFill>
                  <a:schemeClr val="accent6">
                    <a:lumMod val="75000"/>
                  </a:schemeClr>
                </a:solidFill>
                <a:latin typeface="Calibri" panose="020F0502020204030204" pitchFamily="34" charset="0"/>
                <a:cs typeface="Guttman Adii" panose="02010401010101010101" pitchFamily="2" charset="-79"/>
              </a:rPr>
              <a:t>לכל אדם באשר הוא</a:t>
            </a:r>
            <a:r>
              <a:rPr lang="en-US" sz="3200" dirty="0">
                <a:solidFill>
                  <a:schemeClr val="accent6">
                    <a:lumMod val="75000"/>
                  </a:schemeClr>
                </a:solidFill>
                <a:latin typeface="Calibri" panose="020F0502020204030204" pitchFamily="34" charset="0"/>
                <a:cs typeface="Guttman Adii" panose="02010401010101010101" pitchFamily="2" charset="-79"/>
              </a:rPr>
              <a:t> </a:t>
            </a:r>
            <a:r>
              <a:rPr lang="he-IL" sz="3200" dirty="0">
                <a:solidFill>
                  <a:schemeClr val="accent6">
                    <a:lumMod val="75000"/>
                  </a:schemeClr>
                </a:solidFill>
                <a:latin typeface="Calibri" panose="020F0502020204030204" pitchFamily="34" charset="0"/>
                <a:cs typeface="Guttman Adii" panose="02010401010101010101" pitchFamily="2" charset="-79"/>
              </a:rPr>
              <a:t> / </a:t>
            </a:r>
            <a:r>
              <a:rPr lang="he-IL" sz="3200"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"עולם חסד יבנה"</a:t>
            </a:r>
            <a:endParaRPr lang="he-IL" sz="3200" dirty="0">
              <a:solidFill>
                <a:schemeClr val="accent6">
                  <a:lumMod val="75000"/>
                </a:schemeClr>
              </a:solidFill>
              <a:latin typeface="Calibri" panose="020F0502020204030204" pitchFamily="34" charset="0"/>
              <a:cs typeface="Guttman Adii" panose="02010401010101010101" pitchFamily="2" charset="-79"/>
            </a:endParaRPr>
          </a:p>
          <a:p>
            <a:pPr lvl="0"/>
            <a:r>
              <a:rPr lang="he-IL" sz="300"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   </a:t>
            </a:r>
          </a:p>
          <a:p>
            <a:pPr lvl="0"/>
            <a:r>
              <a:rPr lang="he-IL" sz="2000"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           </a:t>
            </a:r>
            <a:r>
              <a:rPr lang="he-IL" dirty="0">
                <a:solidFill>
                  <a:schemeClr val="accent6">
                    <a:lumMod val="75000"/>
                  </a:schemeClr>
                </a:solidFill>
                <a:latin typeface="Calibri" panose="020F0502020204030204" pitchFamily="34" charset="0"/>
                <a:ea typeface="Calibri" panose="020F0502020204030204" pitchFamily="34" charset="0"/>
                <a:cs typeface="Guttman Adii" panose="02010401010101010101" pitchFamily="2" charset="-79"/>
              </a:rPr>
              <a:t>(לחשוב באופן יזום על הזולת, ויתור על אנוכיות, יציאה מאזור נוחות, המשפחה שלך כערך עליון)</a:t>
            </a:r>
            <a:endParaRPr lang="en-US" sz="16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indent="-635"/>
            <a:r>
              <a:rPr lang="he-IL" sz="7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endParaRPr lang="he-IL" sz="3200" dirty="0">
              <a:latin typeface="Calibri" panose="020F0502020204030204" pitchFamily="34" charset="0"/>
              <a:ea typeface="Calibri" panose="020F0502020204030204" pitchFamily="34" charset="0"/>
              <a:cs typeface="Arial" panose="020B0604020202020204" pitchFamily="34" charset="0"/>
            </a:endParaRPr>
          </a:p>
          <a:p>
            <a:pPr indent="-635"/>
            <a:endParaRPr lang="he-IL" sz="500" dirty="0">
              <a:solidFill>
                <a:srgbClr val="FF0000"/>
              </a:solidFill>
              <a:latin typeface="Calibri" panose="020F0502020204030204" pitchFamily="34" charset="0"/>
              <a:cs typeface="Arial" panose="020B0604020202020204" pitchFamily="34" charset="0"/>
            </a:endParaRPr>
          </a:p>
          <a:p>
            <a:pPr indent="-635"/>
            <a:r>
              <a:rPr lang="he-IL" sz="105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p>
          <a:p>
            <a:pPr indent="-635"/>
            <a:r>
              <a:rPr lang="he-IL" sz="3600" dirty="0">
                <a:solidFill>
                  <a:srgbClr val="FF0000"/>
                </a:solidFill>
                <a:latin typeface="Calibri" panose="020F0502020204030204" pitchFamily="34" charset="0"/>
                <a:ea typeface="Calibri" panose="020F0502020204030204" pitchFamily="34" charset="0"/>
                <a:cs typeface="Guttman Adii" panose="02010401010101010101" pitchFamily="2" charset="-79"/>
              </a:rPr>
              <a:t>      </a:t>
            </a:r>
            <a:r>
              <a:rPr lang="he-IL" sz="3200" dirty="0">
                <a:solidFill>
                  <a:srgbClr val="7030A0"/>
                </a:solidFill>
                <a:latin typeface="Calibri" panose="020F0502020204030204" pitchFamily="34" charset="0"/>
                <a:ea typeface="Calibri" panose="020F0502020204030204" pitchFamily="34" charset="0"/>
                <a:cs typeface="Guttman Adii" panose="02010401010101010101" pitchFamily="2" charset="-79"/>
              </a:rPr>
              <a:t>נקיטה בדרך של צדק משפט / "צדק ומשפט מכון </a:t>
            </a:r>
            <a:r>
              <a:rPr lang="he-IL" sz="3200" dirty="0" err="1">
                <a:solidFill>
                  <a:srgbClr val="7030A0"/>
                </a:solidFill>
                <a:latin typeface="Calibri" panose="020F0502020204030204" pitchFamily="34" charset="0"/>
                <a:ea typeface="Calibri" panose="020F0502020204030204" pitchFamily="34" charset="0"/>
                <a:cs typeface="Guttman Adii" panose="02010401010101010101" pitchFamily="2" charset="-79"/>
              </a:rPr>
              <a:t>כסאך</a:t>
            </a:r>
            <a:r>
              <a:rPr lang="he-IL" sz="3200" dirty="0">
                <a:solidFill>
                  <a:srgbClr val="7030A0"/>
                </a:solidFill>
                <a:latin typeface="Calibri" panose="020F0502020204030204" pitchFamily="34" charset="0"/>
                <a:ea typeface="Calibri" panose="020F0502020204030204" pitchFamily="34" charset="0"/>
                <a:cs typeface="Guttman Adii" panose="02010401010101010101" pitchFamily="2" charset="-79"/>
              </a:rPr>
              <a:t>"</a:t>
            </a:r>
          </a:p>
          <a:p>
            <a:pPr indent="-635"/>
            <a:r>
              <a:rPr lang="he-IL" sz="3200" dirty="0">
                <a:solidFill>
                  <a:srgbClr val="7030A0"/>
                </a:solidFill>
                <a:latin typeface="Calibri" panose="020F0502020204030204" pitchFamily="34" charset="0"/>
                <a:ea typeface="Calibri" panose="020F0502020204030204" pitchFamily="34" charset="0"/>
                <a:cs typeface="Guttman Adii" panose="02010401010101010101" pitchFamily="2" charset="-79"/>
              </a:rPr>
              <a:t>       </a:t>
            </a:r>
            <a:r>
              <a:rPr lang="he-IL" dirty="0">
                <a:solidFill>
                  <a:srgbClr val="7030A0"/>
                </a:solidFill>
                <a:latin typeface="Calibri" panose="020F0502020204030204" pitchFamily="34" charset="0"/>
                <a:ea typeface="Calibri" panose="020F0502020204030204" pitchFamily="34" charset="0"/>
                <a:cs typeface="Guttman Adii" panose="02010401010101010101" pitchFamily="2" charset="-79"/>
              </a:rPr>
              <a:t>(כל ברייה נחשבת בעיניך, חינוך הדורות הבאים, היכולת לטעון גם מול מישהו מעליך כשרואים עוול)</a:t>
            </a:r>
            <a:endParaRPr lang="en-US"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descr="×ª××¦××ª ×ª××× × ×¢×××¨ âªcharity person  iconâ¬â">
            <a:extLst>
              <a:ext uri="{FF2B5EF4-FFF2-40B4-BE49-F238E27FC236}">
                <a16:creationId xmlns:a16="http://schemas.microsoft.com/office/drawing/2014/main" id="{C2707588-3DCC-4CF2-91AC-0248BBF88D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0282" y="3912271"/>
            <a:ext cx="619140" cy="703561"/>
          </a:xfrm>
          <a:prstGeom prst="rect">
            <a:avLst/>
          </a:prstGeom>
          <a:noFill/>
          <a:ln w="50800">
            <a:solidFill>
              <a:srgbClr val="00B050"/>
            </a:solidFill>
          </a:ln>
        </p:spPr>
      </p:pic>
      <p:pic>
        <p:nvPicPr>
          <p:cNvPr id="6" name="תמונה 5" descr="×ª××¦××ª ×ª××× × ×¢×××¨ âªjudge iconâ¬â">
            <a:extLst>
              <a:ext uri="{FF2B5EF4-FFF2-40B4-BE49-F238E27FC236}">
                <a16:creationId xmlns:a16="http://schemas.microsoft.com/office/drawing/2014/main" id="{2E593849-9157-420A-9F27-3FB7B48884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0282" y="5198337"/>
            <a:ext cx="619140" cy="857694"/>
          </a:xfrm>
          <a:prstGeom prst="rect">
            <a:avLst/>
          </a:prstGeom>
          <a:noFill/>
          <a:ln w="50800">
            <a:solidFill>
              <a:srgbClr val="7030A0"/>
            </a:solidFill>
          </a:ln>
        </p:spPr>
      </p:pic>
      <p:pic>
        <p:nvPicPr>
          <p:cNvPr id="7" name="תמונה 6" descr="×ª××¦××ª ×ª××× × ×¢×××¨ âªdevoted iconâ¬â">
            <a:extLst>
              <a:ext uri="{FF2B5EF4-FFF2-40B4-BE49-F238E27FC236}">
                <a16:creationId xmlns:a16="http://schemas.microsoft.com/office/drawing/2014/main" id="{2E59E07A-03BF-4AED-B79E-5840C23C497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0282" y="2668558"/>
            <a:ext cx="614379" cy="840242"/>
          </a:xfrm>
          <a:prstGeom prst="rect">
            <a:avLst/>
          </a:prstGeom>
          <a:noFill/>
          <a:ln w="63500">
            <a:solidFill>
              <a:schemeClr val="tx1"/>
            </a:solidFill>
          </a:ln>
        </p:spPr>
      </p:pic>
      <p:sp>
        <p:nvSpPr>
          <p:cNvPr id="2" name="מלבן 1">
            <a:extLst>
              <a:ext uri="{FF2B5EF4-FFF2-40B4-BE49-F238E27FC236}">
                <a16:creationId xmlns:a16="http://schemas.microsoft.com/office/drawing/2014/main" id="{67A23C12-682C-4B7A-94F4-E6325CCCD9C7}"/>
              </a:ext>
            </a:extLst>
          </p:cNvPr>
          <p:cNvSpPr/>
          <p:nvPr/>
        </p:nvSpPr>
        <p:spPr>
          <a:xfrm>
            <a:off x="1881935" y="701614"/>
            <a:ext cx="8428125" cy="707886"/>
          </a:xfrm>
          <a:prstGeom prst="rect">
            <a:avLst/>
          </a:prstGeom>
          <a:solidFill>
            <a:schemeClr val="bg1"/>
          </a:solidFill>
        </p:spPr>
        <p:txBody>
          <a:bodyPr wrap="square">
            <a:spAutoFit/>
          </a:bodyPr>
          <a:lstStyle/>
          <a:p>
            <a:pPr marL="635" indent="-1905" algn="ctr"/>
            <a:r>
              <a:rPr lang="he-IL" sz="4000" dirty="0">
                <a:solidFill>
                  <a:schemeClr val="accent1"/>
                </a:solidFill>
                <a:latin typeface="Calibri" panose="020F0502020204030204" pitchFamily="34" charset="0"/>
                <a:cs typeface="Guttman Adii" panose="02010401010101010101" pitchFamily="2" charset="-79"/>
              </a:rPr>
              <a:t>שלושה מאפיינים חשובים בחייו של אברהם</a:t>
            </a:r>
            <a:endParaRPr lang="en-US" sz="4000" dirty="0">
              <a:solidFill>
                <a:schemeClr val="accent1"/>
              </a:solidFill>
              <a:latin typeface="Calibri" panose="020F0502020204030204" pitchFamily="34" charset="0"/>
              <a:cs typeface="Guttman Adii" panose="02010401010101010101" pitchFamily="2" charset="-79"/>
            </a:endParaRPr>
          </a:p>
        </p:txBody>
      </p:sp>
    </p:spTree>
    <p:extLst>
      <p:ext uri="{BB962C8B-B14F-4D97-AF65-F5344CB8AC3E}">
        <p14:creationId xmlns:p14="http://schemas.microsoft.com/office/powerpoint/2010/main" val="7158439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2923195279"/>
              </p:ext>
            </p:extLst>
          </p:nvPr>
        </p:nvGraphicFramePr>
        <p:xfrm>
          <a:off x="9918439" y="1419936"/>
          <a:ext cx="1908862" cy="4740693"/>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451827">
                <a:tc>
                  <a:txBody>
                    <a:bodyPr/>
                    <a:lstStyle/>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535068">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058" y="1613387"/>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5992" y="3191112"/>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7388" y="4713170"/>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662804" y="1880632"/>
            <a:ext cx="9083825" cy="4047262"/>
          </a:xfrm>
          <a:prstGeom prst="rect">
            <a:avLst/>
          </a:prstGeom>
          <a:ln w="57150">
            <a:solidFill>
              <a:schemeClr val="tx1"/>
            </a:solidFill>
          </a:ln>
        </p:spPr>
        <p:txBody>
          <a:bodyPr wrap="square">
            <a:spAutoFit/>
          </a:bodyPr>
          <a:lstStyle/>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2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2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0EB3991E-6CEA-40D1-A648-1FE20BDD03CB}"/>
              </a:ext>
            </a:extLst>
          </p:cNvPr>
          <p:cNvSpPr/>
          <p:nvPr/>
        </p:nvSpPr>
        <p:spPr>
          <a:xfrm>
            <a:off x="872167" y="2029614"/>
            <a:ext cx="8854632" cy="3785652"/>
          </a:xfrm>
          <a:prstGeom prst="rect">
            <a:avLst/>
          </a:prstGeom>
        </p:spPr>
        <p:txBody>
          <a:bodyPr wrap="square">
            <a:spAutoFit/>
          </a:bodyPr>
          <a:lstStyle/>
          <a:p>
            <a:pPr algn="just">
              <a:spcBef>
                <a:spcPts val="1200"/>
              </a:spcBef>
            </a:pPr>
            <a:r>
              <a:rPr lang="he-IL" sz="2000" b="1" dirty="0">
                <a:latin typeface="Times New Roman" panose="02020603050405020304" pitchFamily="18" charset="0"/>
                <a:ea typeface="Times New Roman" panose="02020603050405020304" pitchFamily="18" charset="0"/>
                <a:cs typeface="David" panose="020E0502060401010101" pitchFamily="34" charset="-79"/>
              </a:rPr>
              <a:t>ביקור שלושת המלאכים</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4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(א) </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וַיֵּרָא אֵלָיו ה'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בְּאֵלֹנֵי</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מַמְרֵא, וְהוּא יֹשֵׁב פֶּתַח הָאֹהֶל כְּחֹם הַיּוֹם: </a:t>
            </a:r>
            <a:r>
              <a:rPr lang="he-IL" sz="14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(ב)</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וַיִּשָּׂא</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עֵינָיו וַיַּרְא וְהִנֵּה שְׁלֹשָׁה אֲנָשִׁים נִצָּבִים עָלָיו, וַיַּרְא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וַיָּרָץ</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לִקְרָאתָם מִפֶּתַח הָאֹהֶל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וַיִּשְׁתַּחו</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אָרְצָה: </a:t>
            </a:r>
            <a:r>
              <a:rPr lang="he-IL" sz="14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(ג)</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וַיֹּאמַר, אֲדֹנָי אִם נָא מָצָאתִי חֵן בְּעֵינֶיךָ אַל נָא תַעֲבֹר מֵעַל עַבְדֶּךָ:</a:t>
            </a:r>
            <a:r>
              <a:rPr lang="he-IL" sz="14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(ד)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יֻקַּח</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נָא מְעַט מַיִם וְרַחֲצוּ רַגְלֵיכֶם, וְהִשָּׁעֲנוּ תַּחַת הָעֵץ: </a:t>
            </a:r>
            <a:r>
              <a:rPr lang="he-IL" sz="14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(ה) </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וְאֶקְחָה פַת לֶחֶם וְסַעֲדוּ לִבְּכֶם אַחַר תַּעֲבֹרוּ כִּי עַל כֵּן עֲבַרְתֶּם עַל עַבְדְּכֶם, וַיֹּאמְרוּ כֵּן תַּעֲשֶׂה כַּאֲשֶׁר דִּבַּרְתָּ: </a:t>
            </a:r>
            <a:r>
              <a:rPr lang="he-IL" sz="14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וַיְמַהֵר אַבְרָהָם הָאֹהֱלָה אֶל שָׂרָה, וַיֹּאמֶר מַהֲרִי שְׁלֹשׁ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סְאִים</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קֶמַח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סֹלֶת</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לוּשִׁי וַעֲשִׂי עֻגוֹת: (ז) וְאֶל הַבָּקָר רָץ אַבְרָהָם,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וַיִּקַּח</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בֶּן בָּקָר רַךְ וָטוֹב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וַיִּתֵּן</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אֶל הַנַּעַר וַיְמַהֵר לַעֲשׂוֹת אֹתוֹ: </a:t>
            </a:r>
            <a:r>
              <a:rPr lang="he-IL" sz="14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(ח)</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וַיִּקַּח</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חֶמְאָה וְחָלָב וּבֶן הַבָּקָר אֲשֶׁר עָשָׂה </a:t>
            </a:r>
            <a:r>
              <a:rPr lang="he-IL" b="1" dirty="0" err="1">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וַיִּתֵּן</a:t>
            </a:r>
            <a:r>
              <a:rPr lang="he-IL"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rPr>
              <a:t> לִפְנֵיהֶם, וְהוּא עֹמֵד עֲלֵיהֶם תַּחַת הָעֵץ וַיֹּאכֵלוּ:</a:t>
            </a:r>
            <a:endParaRPr lang="he-IL" sz="100" b="1" dirty="0">
              <a:solidFill>
                <a:schemeClr val="accent6"/>
              </a:solidFill>
              <a:latin typeface="Times New Roman" panose="02020603050405020304" pitchFamily="18" charset="0"/>
              <a:ea typeface="Times New Roman" panose="02020603050405020304" pitchFamily="18" charset="0"/>
              <a:cs typeface="David" panose="020E0502060401010101" pitchFamily="34" charset="-79"/>
            </a:endParaRPr>
          </a:p>
          <a:p>
            <a:pPr algn="just"/>
            <a:endParaRPr lang="he-IL" sz="2000" b="1" dirty="0">
              <a:latin typeface="Times New Roman" panose="02020603050405020304" pitchFamily="18" charset="0"/>
              <a:ea typeface="Times New Roman" panose="02020603050405020304" pitchFamily="18" charset="0"/>
              <a:cs typeface="David" panose="020E0502060401010101" pitchFamily="34" charset="-79"/>
            </a:endParaRPr>
          </a:p>
          <a:p>
            <a:pPr algn="just"/>
            <a:r>
              <a:rPr lang="he-IL" sz="2000" b="1" dirty="0">
                <a:latin typeface="Times New Roman" panose="02020603050405020304" pitchFamily="18" charset="0"/>
                <a:ea typeface="Times New Roman" panose="02020603050405020304" pitchFamily="18" charset="0"/>
                <a:cs typeface="David" panose="020E0502060401010101" pitchFamily="34" charset="-79"/>
              </a:rPr>
              <a:t>בשורת הבן </a:t>
            </a:r>
            <a:r>
              <a:rPr lang="he-IL" b="1" dirty="0">
                <a:latin typeface="Times New Roman" panose="02020603050405020304" pitchFamily="18" charset="0"/>
                <a:ea typeface="Times New Roman" panose="02020603050405020304" pitchFamily="18" charset="0"/>
                <a:cs typeface="David" panose="020E0502060401010101" pitchFamily="34" charset="-79"/>
              </a:rPr>
              <a:t>(ט) </a:t>
            </a:r>
            <a:r>
              <a:rPr lang="he-IL" dirty="0">
                <a:latin typeface="Times New Roman" panose="02020603050405020304" pitchFamily="18" charset="0"/>
                <a:ea typeface="Times New Roman" panose="02020603050405020304" pitchFamily="18" charset="0"/>
                <a:cs typeface="David" panose="020E0502060401010101" pitchFamily="34" charset="-79"/>
              </a:rPr>
              <a:t>וַיֹּאמְרוּ אֵלָיו: אַיֵּה שָׂרָה אִשְׁתֶּךָ ? וַיֹּאמֶר: הִנֵּה בָאֹהֶל: </a:t>
            </a:r>
            <a:r>
              <a:rPr lang="he-IL" b="1" dirty="0">
                <a:latin typeface="Times New Roman" panose="02020603050405020304" pitchFamily="18" charset="0"/>
                <a:ea typeface="Times New Roman" panose="02020603050405020304" pitchFamily="18" charset="0"/>
                <a:cs typeface="David" panose="020E0502060401010101" pitchFamily="34" charset="-79"/>
              </a:rPr>
              <a:t>(י) </a:t>
            </a:r>
            <a:r>
              <a:rPr lang="he-IL" dirty="0">
                <a:latin typeface="Times New Roman" panose="02020603050405020304" pitchFamily="18" charset="0"/>
                <a:ea typeface="Times New Roman" panose="02020603050405020304" pitchFamily="18" charset="0"/>
                <a:cs typeface="David" panose="020E0502060401010101" pitchFamily="34" charset="-79"/>
              </a:rPr>
              <a:t>וַיֹּאמֶר: שׁוֹב אָשׁוּב אֵלֶיךָ כָּעֵת חַיָּה וְהִנֵּה בֵן לְשָׂרָה אִשְׁתֶּךָ, וְשָׂרָה שֹׁמַעַת פֶּתַח הָאֹהֶל וְהוּא אַחֲרָיו: </a:t>
            </a:r>
            <a:r>
              <a:rPr lang="he-IL" b="1" dirty="0">
                <a:latin typeface="Times New Roman" panose="02020603050405020304" pitchFamily="18" charset="0"/>
                <a:ea typeface="Times New Roman" panose="02020603050405020304" pitchFamily="18" charset="0"/>
                <a:cs typeface="David" panose="020E0502060401010101" pitchFamily="34" charset="-79"/>
              </a:rPr>
              <a:t>(יא) </a:t>
            </a:r>
            <a:r>
              <a:rPr lang="he-IL" dirty="0">
                <a:latin typeface="Times New Roman" panose="02020603050405020304" pitchFamily="18" charset="0"/>
                <a:ea typeface="Times New Roman" panose="02020603050405020304" pitchFamily="18" charset="0"/>
                <a:cs typeface="David" panose="020E0502060401010101" pitchFamily="34" charset="-79"/>
              </a:rPr>
              <a:t>וְאַבְרָהָם וְשָׂרָה זְקֵנִים בָּאִים בַּיָּמִים, חָדַל לִהְיוֹת לְשָׂרָה אֹרַח כַּנָּשִׁים: </a:t>
            </a:r>
            <a:r>
              <a:rPr lang="he-IL" b="1" dirty="0">
                <a:latin typeface="Times New Roman" panose="02020603050405020304" pitchFamily="18" charset="0"/>
                <a:ea typeface="Times New Roman" panose="02020603050405020304" pitchFamily="18" charset="0"/>
                <a:cs typeface="David" panose="020E0502060401010101" pitchFamily="34" charset="-79"/>
              </a:rPr>
              <a:t>(</a:t>
            </a:r>
            <a:r>
              <a:rPr lang="he-IL" b="1" dirty="0" err="1">
                <a:latin typeface="Times New Roman" panose="02020603050405020304" pitchFamily="18" charset="0"/>
                <a:ea typeface="Times New Roman" panose="02020603050405020304" pitchFamily="18" charset="0"/>
                <a:cs typeface="David" panose="020E0502060401010101" pitchFamily="34" charset="-79"/>
              </a:rPr>
              <a:t>יב</a:t>
            </a:r>
            <a:r>
              <a:rPr lang="he-IL" b="1" dirty="0">
                <a:latin typeface="Times New Roman" panose="02020603050405020304" pitchFamily="18" charset="0"/>
                <a:ea typeface="Times New Roman" panose="02020603050405020304" pitchFamily="18" charset="0"/>
                <a:cs typeface="David" panose="020E0502060401010101" pitchFamily="34" charset="-79"/>
              </a:rPr>
              <a:t>) </a:t>
            </a:r>
            <a:r>
              <a:rPr lang="he-IL" dirty="0">
                <a:latin typeface="Times New Roman" panose="02020603050405020304" pitchFamily="18" charset="0"/>
                <a:ea typeface="Times New Roman" panose="02020603050405020304" pitchFamily="18" charset="0"/>
                <a:cs typeface="David" panose="020E0502060401010101" pitchFamily="34" charset="-79"/>
              </a:rPr>
              <a:t>וַתִּצְחַק שָׂרָה בְּקִרְבָּהּ </a:t>
            </a:r>
            <a:r>
              <a:rPr lang="he-IL" dirty="0" err="1">
                <a:latin typeface="Times New Roman" panose="02020603050405020304" pitchFamily="18" charset="0"/>
                <a:ea typeface="Times New Roman" panose="02020603050405020304" pitchFamily="18" charset="0"/>
                <a:cs typeface="David" panose="020E0502060401010101" pitchFamily="34" charset="-79"/>
              </a:rPr>
              <a:t>לֵאמֹר</a:t>
            </a:r>
            <a:r>
              <a:rPr lang="he-IL" dirty="0">
                <a:latin typeface="Times New Roman" panose="02020603050405020304" pitchFamily="18" charset="0"/>
                <a:ea typeface="Times New Roman" panose="02020603050405020304" pitchFamily="18" charset="0"/>
                <a:cs typeface="David" panose="020E0502060401010101" pitchFamily="34" charset="-79"/>
              </a:rPr>
              <a:t>, אַחֲרֵי בְלֹתִי </a:t>
            </a:r>
            <a:r>
              <a:rPr lang="he-IL" dirty="0" err="1">
                <a:latin typeface="Times New Roman" panose="02020603050405020304" pitchFamily="18" charset="0"/>
                <a:ea typeface="Times New Roman" panose="02020603050405020304" pitchFamily="18" charset="0"/>
                <a:cs typeface="David" panose="020E0502060401010101" pitchFamily="34" charset="-79"/>
              </a:rPr>
              <a:t>הָיְתָה</a:t>
            </a:r>
            <a:r>
              <a:rPr lang="he-IL" dirty="0">
                <a:latin typeface="Times New Roman" panose="02020603050405020304" pitchFamily="18" charset="0"/>
                <a:ea typeface="Times New Roman" panose="02020603050405020304" pitchFamily="18" charset="0"/>
                <a:cs typeface="David" panose="020E0502060401010101" pitchFamily="34" charset="-79"/>
              </a:rPr>
              <a:t> לִּי עֶדְנָה וַאדֹנִי זָקֵן: </a:t>
            </a:r>
            <a:r>
              <a:rPr lang="he-IL" b="1" dirty="0">
                <a:latin typeface="Times New Roman" panose="02020603050405020304" pitchFamily="18" charset="0"/>
                <a:ea typeface="Times New Roman" panose="02020603050405020304" pitchFamily="18" charset="0"/>
                <a:cs typeface="David" panose="020E0502060401010101" pitchFamily="34" charset="-79"/>
              </a:rPr>
              <a:t>(</a:t>
            </a:r>
            <a:r>
              <a:rPr lang="he-IL" b="1" dirty="0" err="1">
                <a:latin typeface="Times New Roman" panose="02020603050405020304" pitchFamily="18" charset="0"/>
                <a:ea typeface="Times New Roman" panose="02020603050405020304" pitchFamily="18" charset="0"/>
                <a:cs typeface="David" panose="020E0502060401010101" pitchFamily="34" charset="-79"/>
              </a:rPr>
              <a:t>יג</a:t>
            </a:r>
            <a:r>
              <a:rPr lang="he-IL" b="1" dirty="0">
                <a:latin typeface="Times New Roman" panose="02020603050405020304" pitchFamily="18" charset="0"/>
                <a:ea typeface="Times New Roman" panose="02020603050405020304" pitchFamily="18" charset="0"/>
                <a:cs typeface="David" panose="020E0502060401010101" pitchFamily="34" charset="-79"/>
              </a:rPr>
              <a:t>) </a:t>
            </a:r>
            <a:r>
              <a:rPr lang="he-IL" dirty="0">
                <a:latin typeface="Times New Roman" panose="02020603050405020304" pitchFamily="18" charset="0"/>
                <a:ea typeface="Times New Roman" panose="02020603050405020304" pitchFamily="18" charset="0"/>
                <a:cs typeface="David" panose="020E0502060401010101" pitchFamily="34" charset="-79"/>
              </a:rPr>
              <a:t>וַיֹּאמֶר ה' אֶל אַבְרָהָם: לָמָּה זֶּה צָחֲקָה שָׂרָה </a:t>
            </a:r>
            <a:r>
              <a:rPr lang="he-IL" dirty="0" err="1">
                <a:latin typeface="Times New Roman" panose="02020603050405020304" pitchFamily="18" charset="0"/>
                <a:ea typeface="Times New Roman" panose="02020603050405020304" pitchFamily="18" charset="0"/>
                <a:cs typeface="David" panose="020E0502060401010101" pitchFamily="34" charset="-79"/>
              </a:rPr>
              <a:t>לֵאמֹר</a:t>
            </a:r>
            <a:r>
              <a:rPr lang="he-IL" dirty="0">
                <a:latin typeface="Times New Roman" panose="02020603050405020304" pitchFamily="18" charset="0"/>
                <a:ea typeface="Times New Roman" panose="02020603050405020304" pitchFamily="18" charset="0"/>
                <a:cs typeface="David" panose="020E0502060401010101" pitchFamily="34" charset="-79"/>
              </a:rPr>
              <a:t> הַאַף אֻמְנָם אֵלֵד וַאֲנִי זָקַנְתִּי </a:t>
            </a:r>
            <a:r>
              <a:rPr lang="he-IL" b="1" dirty="0">
                <a:latin typeface="Times New Roman" panose="02020603050405020304" pitchFamily="18" charset="0"/>
                <a:ea typeface="Times New Roman" panose="02020603050405020304" pitchFamily="18" charset="0"/>
                <a:cs typeface="David" panose="020E0502060401010101" pitchFamily="34" charset="-79"/>
              </a:rPr>
              <a:t>(יד) </a:t>
            </a:r>
            <a:r>
              <a:rPr lang="he-IL" dirty="0" err="1">
                <a:latin typeface="Times New Roman" panose="02020603050405020304" pitchFamily="18" charset="0"/>
                <a:ea typeface="Times New Roman" panose="02020603050405020304" pitchFamily="18" charset="0"/>
                <a:cs typeface="David" panose="020E0502060401010101" pitchFamily="34" charset="-79"/>
              </a:rPr>
              <a:t>הֲיִפָּלֵא</a:t>
            </a:r>
            <a:r>
              <a:rPr lang="he-IL" dirty="0">
                <a:latin typeface="Times New Roman" panose="02020603050405020304" pitchFamily="18" charset="0"/>
                <a:ea typeface="Times New Roman" panose="02020603050405020304" pitchFamily="18" charset="0"/>
                <a:cs typeface="David" panose="020E0502060401010101" pitchFamily="34" charset="-79"/>
              </a:rPr>
              <a:t> מֵה' דָּבָר ?! לַמּוֹעֵד אָשׁוּב אֵלֶיךָ כָּעֵת חַיָּה וּלְשָׂרָה בֵן: </a:t>
            </a:r>
            <a:r>
              <a:rPr lang="he-IL" b="1" dirty="0">
                <a:latin typeface="Times New Roman" panose="02020603050405020304" pitchFamily="18" charset="0"/>
                <a:ea typeface="Times New Roman" panose="02020603050405020304" pitchFamily="18" charset="0"/>
                <a:cs typeface="David" panose="020E0502060401010101" pitchFamily="34" charset="-79"/>
              </a:rPr>
              <a:t>(טו) </a:t>
            </a:r>
            <a:r>
              <a:rPr lang="he-IL" dirty="0">
                <a:latin typeface="Times New Roman" panose="02020603050405020304" pitchFamily="18" charset="0"/>
                <a:ea typeface="Times New Roman" panose="02020603050405020304" pitchFamily="18" charset="0"/>
                <a:cs typeface="David" panose="020E0502060401010101" pitchFamily="34" charset="-79"/>
              </a:rPr>
              <a:t>וַתְּכַחֵשׁ שָׂרָה </a:t>
            </a:r>
            <a:r>
              <a:rPr lang="he-IL" dirty="0" err="1">
                <a:latin typeface="Times New Roman" panose="02020603050405020304" pitchFamily="18" charset="0"/>
                <a:ea typeface="Times New Roman" panose="02020603050405020304" pitchFamily="18" charset="0"/>
                <a:cs typeface="David" panose="020E0502060401010101" pitchFamily="34" charset="-79"/>
              </a:rPr>
              <a:t>לֵאמֹר</a:t>
            </a:r>
            <a:r>
              <a:rPr lang="he-IL" dirty="0">
                <a:latin typeface="Times New Roman" panose="02020603050405020304" pitchFamily="18" charset="0"/>
                <a:ea typeface="Times New Roman" panose="02020603050405020304" pitchFamily="18" charset="0"/>
                <a:cs typeface="David" panose="020E0502060401010101" pitchFamily="34" charset="-79"/>
              </a:rPr>
              <a:t> לֹא צָחַקְתִּי כִּי יָרֵאָה, וַיֹּאמֶר: לֹא כִּי צָחָקְתְּ:</a:t>
            </a:r>
            <a:endParaRPr lang="en-US" dirty="0">
              <a:latin typeface="Times New Roman" panose="02020603050405020304" pitchFamily="18" charset="0"/>
              <a:ea typeface="Times New Roman" panose="02020603050405020304" pitchFamily="18" charset="0"/>
            </a:endParaRPr>
          </a:p>
        </p:txBody>
      </p:sp>
      <p:pic>
        <p:nvPicPr>
          <p:cNvPr id="10" name="Picture 4" descr="×ª××× × ×§×©××¨×">
            <a:extLst>
              <a:ext uri="{FF2B5EF4-FFF2-40B4-BE49-F238E27FC236}">
                <a16:creationId xmlns:a16="http://schemas.microsoft.com/office/drawing/2014/main" id="{16813FBD-5036-4DD3-B794-A09E248579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652480" y="326632"/>
            <a:ext cx="4120036" cy="128675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43124ECA-8A66-481C-BA06-60C40938095F}"/>
              </a:ext>
            </a:extLst>
          </p:cNvPr>
          <p:cNvSpPr/>
          <p:nvPr/>
        </p:nvSpPr>
        <p:spPr>
          <a:xfrm>
            <a:off x="6006159" y="444312"/>
            <a:ext cx="1090362" cy="738664"/>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יח</a:t>
            </a:r>
            <a:endParaRPr lang="he-IL" sz="2400" dirty="0">
              <a:solidFill>
                <a:schemeClr val="bg1"/>
              </a:solidFill>
              <a:latin typeface="Guttman Adii" panose="02010401010101010101" pitchFamily="2" charset="-79"/>
              <a:cs typeface="Guttman Adii" panose="02010401010101010101" pitchFamily="2" charset="-79"/>
            </a:endParaRPr>
          </a:p>
          <a:p>
            <a:pPr algn="ctr"/>
            <a:r>
              <a:rPr lang="he-IL" dirty="0">
                <a:solidFill>
                  <a:schemeClr val="bg1"/>
                </a:solidFill>
                <a:latin typeface="Guttman Adii" panose="02010401010101010101" pitchFamily="2" charset="-79"/>
                <a:cs typeface="Guttman Adii" panose="02010401010101010101" pitchFamily="2" charset="-79"/>
              </a:rPr>
              <a:t>א-טו</a:t>
            </a:r>
          </a:p>
        </p:txBody>
      </p:sp>
      <p:sp>
        <p:nvSpPr>
          <p:cNvPr id="13" name="מלבן 12">
            <a:extLst>
              <a:ext uri="{FF2B5EF4-FFF2-40B4-BE49-F238E27FC236}">
                <a16:creationId xmlns:a16="http://schemas.microsoft.com/office/drawing/2014/main" id="{A7F40EF2-B724-42EF-BE73-5087C8FD8D92}"/>
              </a:ext>
            </a:extLst>
          </p:cNvPr>
          <p:cNvSpPr/>
          <p:nvPr/>
        </p:nvSpPr>
        <p:spPr>
          <a:xfrm>
            <a:off x="4208424" y="552034"/>
            <a:ext cx="1354859" cy="615553"/>
          </a:xfrm>
          <a:prstGeom prst="rect">
            <a:avLst/>
          </a:prstGeom>
        </p:spPr>
        <p:txBody>
          <a:bodyPr wrap="none">
            <a:spAutoFit/>
          </a:bodyPr>
          <a:lstStyle/>
          <a:p>
            <a:pPr algn="ctr"/>
            <a:r>
              <a:rPr lang="he-IL" sz="1600" dirty="0">
                <a:solidFill>
                  <a:schemeClr val="bg1"/>
                </a:solidFill>
                <a:latin typeface="Guttman Adii" panose="02010401010101010101" pitchFamily="2" charset="-79"/>
                <a:cs typeface="Guttman Adii" panose="02010401010101010101" pitchFamily="2" charset="-79"/>
              </a:rPr>
              <a:t>ביקור המלאכים</a:t>
            </a:r>
          </a:p>
          <a:p>
            <a:pPr algn="ctr"/>
            <a:r>
              <a:rPr lang="he-IL" dirty="0">
                <a:solidFill>
                  <a:schemeClr val="bg1"/>
                </a:solidFill>
                <a:latin typeface="Guttman Adii" panose="02010401010101010101" pitchFamily="2" charset="-79"/>
                <a:cs typeface="Guttman Adii" panose="02010401010101010101" pitchFamily="2" charset="-79"/>
              </a:rPr>
              <a:t>בשורת הבן</a:t>
            </a:r>
            <a:endParaRPr lang="he-IL" sz="1600" dirty="0">
              <a:solidFill>
                <a:schemeClr val="bg1"/>
              </a:solidFill>
              <a:latin typeface="Guttman Adii" panose="02010401010101010101" pitchFamily="2" charset="-79"/>
              <a:cs typeface="Guttman Adii" panose="02010401010101010101" pitchFamily="2" charset="-79"/>
            </a:endParaRPr>
          </a:p>
        </p:txBody>
      </p:sp>
      <p:sp>
        <p:nvSpPr>
          <p:cNvPr id="14" name="מלבן 13">
            <a:extLst>
              <a:ext uri="{FF2B5EF4-FFF2-40B4-BE49-F238E27FC236}">
                <a16:creationId xmlns:a16="http://schemas.microsoft.com/office/drawing/2014/main" id="{6F28BD53-5739-426C-BD6E-EDBB3451CF65}"/>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5481957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3992428733"/>
              </p:ext>
            </p:extLst>
          </p:nvPr>
        </p:nvGraphicFramePr>
        <p:xfrm>
          <a:off x="9657953" y="1708186"/>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5807" y="1802729"/>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9572" y="3650412"/>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7301" y="5305293"/>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534573" y="964079"/>
            <a:ext cx="8762036" cy="5893921"/>
          </a:xfrm>
          <a:prstGeom prst="rect">
            <a:avLst/>
          </a:prstGeom>
          <a:ln w="57150">
            <a:solidFill>
              <a:schemeClr val="tx1"/>
            </a:solidFill>
          </a:ln>
        </p:spPr>
        <p:txBody>
          <a:bodyPr wrap="square">
            <a:spAutoFit/>
          </a:bodyPr>
          <a:lstStyle/>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5" name="מלבן 4">
            <a:extLst>
              <a:ext uri="{FF2B5EF4-FFF2-40B4-BE49-F238E27FC236}">
                <a16:creationId xmlns:a16="http://schemas.microsoft.com/office/drawing/2014/main" id="{0EB3991E-6CEA-40D1-A648-1FE20BDD03CB}"/>
              </a:ext>
            </a:extLst>
          </p:cNvPr>
          <p:cNvSpPr/>
          <p:nvPr/>
        </p:nvSpPr>
        <p:spPr>
          <a:xfrm>
            <a:off x="408419" y="964079"/>
            <a:ext cx="8762036" cy="6165790"/>
          </a:xfrm>
          <a:prstGeom prst="rect">
            <a:avLst/>
          </a:prstGeom>
        </p:spPr>
        <p:txBody>
          <a:bodyPr wrap="square">
            <a:spAutoFit/>
          </a:bodyPr>
          <a:lstStyle/>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טז</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וַיָּקֻמו</a:t>
            </a:r>
            <a:r>
              <a:rPr lang="he-IL" sz="1600" dirty="0">
                <a:latin typeface="Times New Roman" panose="02020603050405020304" pitchFamily="18" charset="0"/>
                <a:ea typeface="Times New Roman" panose="02020603050405020304" pitchFamily="18" charset="0"/>
                <a:cs typeface="David" panose="020E0502060401010101" pitchFamily="34" charset="-79"/>
              </a:rPr>
              <a:t>ּ מִשָּׁם הָאֲנָשִׁים וַיַּשְׁקִפוּ עַל פְּנֵי סְדֹם, וְאַבְרָהָם הֹלֵךְ עִמָּם לְשַׁלְּחָם: </a:t>
            </a: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יז</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a:latin typeface="Times New Roman" panose="02020603050405020304" pitchFamily="18" charset="0"/>
                <a:ea typeface="Times New Roman" panose="02020603050405020304" pitchFamily="18" charset="0"/>
                <a:cs typeface="David" panose="020E0502060401010101" pitchFamily="34" charset="-79"/>
              </a:rPr>
              <a:t>וַה' אָמָר, הַמְכַסֶּה אֲנִי מֵאַבְרָהָם אֲשֶׁר אֲנִי עֹשֶׂה ?! </a:t>
            </a:r>
            <a:r>
              <a:rPr lang="he-IL" sz="1600" b="1" dirty="0">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יח</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a:latin typeface="Times New Roman" panose="02020603050405020304" pitchFamily="18" charset="0"/>
                <a:ea typeface="Times New Roman" panose="02020603050405020304" pitchFamily="18" charset="0"/>
                <a:cs typeface="David" panose="020E0502060401010101" pitchFamily="34" charset="-79"/>
              </a:rPr>
              <a:t>וְאַבְרָהָם הָיוֹ יִהְיֶה לְגוֹי גָּדוֹל וְעָצוּם,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וְנִבְרְכו</a:t>
            </a:r>
            <a:r>
              <a:rPr lang="he-IL" sz="1600" dirty="0">
                <a:latin typeface="Times New Roman" panose="02020603050405020304" pitchFamily="18" charset="0"/>
                <a:ea typeface="Times New Roman" panose="02020603050405020304" pitchFamily="18" charset="0"/>
                <a:cs typeface="David" panose="020E0502060401010101" pitchFamily="34" charset="-79"/>
              </a:rPr>
              <a:t>ּ בוֹ כֹּל גּוֹיֵי הָאָרֶץ: </a:t>
            </a:r>
          </a:p>
          <a:p>
            <a:pPr algn="just"/>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יט</a:t>
            </a:r>
            <a:r>
              <a:rPr lang="he-IL" sz="16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כִּי יְדַעְתִּיו לְמַעַן אֲשֶׁר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יְצַוֶּה</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אֶת בָּנָיו וְאֶת בֵּיתוֹ אַחֲרָיו וְשָׁמְרוּ דֶּרֶךְ ה' לַעֲשׂוֹת צְדָקָה וּמִשְׁפָּט,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לְמַעַן הָבִיא ה' עַל אַבְרָהָם אֵת אֲשֶׁר דִּבֶּר עָלָיו: </a:t>
            </a: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(כ) </a:t>
            </a:r>
            <a:r>
              <a:rPr lang="he-IL" sz="1600" dirty="0">
                <a:latin typeface="Times New Roman" panose="02020603050405020304" pitchFamily="18" charset="0"/>
                <a:ea typeface="Times New Roman" panose="02020603050405020304" pitchFamily="18" charset="0"/>
                <a:cs typeface="David" panose="020E0502060401010101" pitchFamily="34" charset="-79"/>
              </a:rPr>
              <a:t>וַיֹּאמֶר ה' זַעֲקַת סְדֹם </a:t>
            </a:r>
            <a:r>
              <a:rPr lang="he-IL" sz="1600" dirty="0" err="1">
                <a:latin typeface="Times New Roman" panose="02020603050405020304" pitchFamily="18" charset="0"/>
                <a:ea typeface="Times New Roman" panose="02020603050405020304" pitchFamily="18" charset="0"/>
                <a:cs typeface="David" panose="020E0502060401010101" pitchFamily="34" charset="-79"/>
              </a:rPr>
              <a:t>וַעֲמֹרָה</a:t>
            </a:r>
            <a:r>
              <a:rPr lang="he-IL" sz="1600" dirty="0">
                <a:latin typeface="Times New Roman" panose="02020603050405020304" pitchFamily="18" charset="0"/>
                <a:ea typeface="Times New Roman" panose="02020603050405020304" pitchFamily="18" charset="0"/>
                <a:cs typeface="David" panose="020E0502060401010101" pitchFamily="34" charset="-79"/>
              </a:rPr>
              <a:t> כִּי רָבָּה, וְחַטָּאתָם כִּי כָבְדָה מְאֹד: </a:t>
            </a: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כא</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a:latin typeface="Times New Roman" panose="02020603050405020304" pitchFamily="18" charset="0"/>
                <a:ea typeface="Times New Roman" panose="02020603050405020304" pitchFamily="18" charset="0"/>
                <a:cs typeface="David" panose="020E0502060401010101" pitchFamily="34" charset="-79"/>
              </a:rPr>
              <a:t>אֵרְדָה נָּא וְאֶרְאֶה הַכְּצַעֲקָתָהּ הַבָּאָה אֵלַי עָשׂוּ כָּלָה, וְאִם לֹא אֵדָעָה: </a:t>
            </a: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a:t>
            </a:r>
            <a:r>
              <a:rPr lang="he-IL" sz="1600" b="1" dirty="0" err="1">
                <a:latin typeface="Times New Roman" panose="02020603050405020304" pitchFamily="18" charset="0"/>
                <a:ea typeface="Times New Roman" panose="02020603050405020304" pitchFamily="18" charset="0"/>
                <a:cs typeface="David" panose="020E0502060401010101" pitchFamily="34" charset="-79"/>
              </a:rPr>
              <a:t>כב</a:t>
            </a:r>
            <a:r>
              <a:rPr lang="he-IL" sz="1600" b="1" dirty="0">
                <a:latin typeface="Times New Roman" panose="02020603050405020304" pitchFamily="18" charset="0"/>
                <a:ea typeface="Times New Roman" panose="02020603050405020304" pitchFamily="18" charset="0"/>
                <a:cs typeface="David" panose="020E0502060401010101" pitchFamily="34" charset="-79"/>
              </a:rPr>
              <a:t>) </a:t>
            </a:r>
            <a:r>
              <a:rPr lang="he-IL" sz="1600" dirty="0">
                <a:latin typeface="Times New Roman" panose="02020603050405020304" pitchFamily="18" charset="0"/>
                <a:ea typeface="Times New Roman" panose="02020603050405020304" pitchFamily="18" charset="0"/>
                <a:cs typeface="David" panose="020E0502060401010101" pitchFamily="34" charset="-79"/>
              </a:rPr>
              <a:t>וַיִּפְנוּ מִשָּׁם הָאֲנָשִׁים וַיֵּלְכוּ </a:t>
            </a:r>
            <a:r>
              <a:rPr lang="he-IL" sz="1600" dirty="0" err="1">
                <a:latin typeface="Times New Roman" panose="02020603050405020304" pitchFamily="18" charset="0"/>
                <a:ea typeface="Times New Roman" panose="02020603050405020304" pitchFamily="18" charset="0"/>
                <a:cs typeface="David" panose="020E0502060401010101" pitchFamily="34" charset="-79"/>
              </a:rPr>
              <a:t>סְדֹמָה</a:t>
            </a:r>
            <a:r>
              <a:rPr lang="he-IL" sz="1600" dirty="0">
                <a:latin typeface="Times New Roman" panose="02020603050405020304" pitchFamily="18" charset="0"/>
                <a:ea typeface="Times New Roman" panose="02020603050405020304" pitchFamily="18" charset="0"/>
                <a:cs typeface="David" panose="020E0502060401010101" pitchFamily="34" charset="-79"/>
              </a:rPr>
              <a:t>, וְאַבְרָהָם עוֹדֶנּוּ עֹמֵד לִפְנֵי ה': </a:t>
            </a:r>
            <a:endParaRPr lang="he-IL" sz="200" b="1" dirty="0">
              <a:latin typeface="Times New Roman" panose="02020603050405020304" pitchFamily="18" charset="0"/>
              <a:ea typeface="Times New Roman" panose="02020603050405020304" pitchFamily="18" charset="0"/>
              <a:cs typeface="David" panose="020E0502060401010101" pitchFamily="34" charset="-79"/>
            </a:endParaRPr>
          </a:p>
          <a:p>
            <a:pPr algn="just">
              <a:lnSpc>
                <a:spcPts val="1600"/>
              </a:lnSpc>
            </a:pPr>
            <a:r>
              <a:rPr lang="he-IL" sz="1400" b="1" dirty="0">
                <a:latin typeface="Times New Roman" panose="02020603050405020304" pitchFamily="18" charset="0"/>
                <a:ea typeface="Times New Roman" panose="02020603050405020304" pitchFamily="18" charset="0"/>
                <a:cs typeface="David" panose="020E0502060401010101" pitchFamily="34" charset="-79"/>
              </a:rPr>
              <a:t>אברהם מחפש צדק בעניין סדום</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כג</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וַיִּגַּש</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אַבְרָהָם וַיֹּאמַר, הַאַף תִּסְפֶּה צַדִּיק עִם רָשָׁע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(כד) אוּלַי יֵשׁ חֲמִשִּׁים צַדִּיקִם בְּתוֹךְ הָעִיר, הַאַף תִּסְפֶּה וְלֹא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תִשָּׂא</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לַמָּקוֹם לְמַעַן חֲמִשִּׁים הַצַּדִּיקִם אֲשֶׁר בְּקִרְבָּהּ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(כה) חָלִלָה לְּךָ מֵעֲשֹׂת כַּדָּבָר הַזֶּה לְהָמִית צַדִּיק עִם רָשָׁע וְהָיָה כַצַּדִּיק כָּרָשָׁע, חָלִלָה לָּךְ הֲשֹׁפֵט כָּל הָאָרֶץ לֹא יַעֲשֶׂה מִשְׁפָּט ?!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כו</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וַיֹּאמֶר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ה':אִם</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אֶמְצָא בִסְדֹם חֲמִשִּׁים צַדִּיקִם בְּתוֹךְ הָעִיר, וְנָשָׂאתִי לְכָל הַמָּקוֹם בַּעֲבוּרָם: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כז</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וַיַּעַן אַבְרָהָם וַיֹּאמַר: הִנֵּה נָא הוֹאַלְתִּי לְדַבֵּר אֶל אֲדֹנָי, וְאָנֹכִי עָפָר וָאֵפֶר: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כח</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אוּלַי יַחְסְרוּן חֲמִשִּׁים הַצַּדִּיקִם חֲמִשָּׁה ?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הֲתַשְׁחִית</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בַּחֲמִשָּׁה אֶת כָּל הָעִיר ?!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וַיֹּאמֶר: לֹא אַשְׁחִית אִם אֶמְצָא שָׁם אַרְבָּעִים וַחֲמִשָּׁה</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כט</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וַיֹּסֶף עוֹד לְדַבֵּר אֵלָיו וַיֹּאמַר: אוּלַי יִמָּצְאוּן שָׁם אַרְבָּעִים ?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וַיֹּאמֶר: לֹא אֶעֱשֶׂה בַּעֲבוּר הָאַרְבָּעִים: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(ל)     וַיֹּאמֶר: אַל נָא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יִחַר</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לַאדֹנָי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וַאֲדַבֵּרָה</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אוּלַי יִמָּצְאוּן שָׁם שְׁלֹשִׁים ?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וַיֹּאמֶר: לֹא אֶעֱשֶׂה אִם אֶמְצָא שָׁם שְׁלֹשִׁים.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(לא) וַיֹּאמֶר: הִנֵּה נָא הוֹאַלְתִּי לְדַבֵּר אֶל אֲדֹנָי אוּלַי יִמָּצְאוּן שָׁם עֶשְׂרִים,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וַיֹּאמֶר: לֹא אַשְׁחִית בַּעֲבוּר הָעֶשְׂרִים: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(לב) וַיֹּאמֶר: אַל נָא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יִחַר</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לַאדֹנָי </a:t>
            </a:r>
            <a:r>
              <a:rPr lang="he-IL" sz="1600"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וַאֲדַבְּרָה</a:t>
            </a:r>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אַךְ הַפַּעַם אוּלַי יִמָּצְאוּן שָׁם עֲשָׂרָה ? </a:t>
            </a:r>
          </a:p>
          <a:p>
            <a:pPr algn="just"/>
            <a:r>
              <a:rPr lang="he-IL" sz="1600"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וַיֹּאמֶר: לֹא אַשְׁחִית בַּעֲבוּר הָעֲשָׂרָה: </a:t>
            </a:r>
          </a:p>
          <a:p>
            <a:pPr algn="just"/>
            <a:r>
              <a:rPr lang="he-IL" sz="1600" b="1" dirty="0">
                <a:latin typeface="Times New Roman" panose="02020603050405020304" pitchFamily="18" charset="0"/>
                <a:ea typeface="Times New Roman" panose="02020603050405020304" pitchFamily="18" charset="0"/>
                <a:cs typeface="David" panose="020E0502060401010101" pitchFamily="34" charset="-79"/>
              </a:rPr>
              <a:t>(לג) </a:t>
            </a:r>
            <a:r>
              <a:rPr lang="he-IL" sz="1600" dirty="0">
                <a:latin typeface="Times New Roman" panose="02020603050405020304" pitchFamily="18" charset="0"/>
                <a:ea typeface="Times New Roman" panose="02020603050405020304" pitchFamily="18" charset="0"/>
                <a:cs typeface="David" panose="020E0502060401010101" pitchFamily="34" charset="-79"/>
              </a:rPr>
              <a:t>וַיֵּלֶךְ </a:t>
            </a:r>
            <a:r>
              <a:rPr lang="he-IL" sz="1600" dirty="0">
                <a:solidFill>
                  <a:srgbClr val="000000"/>
                </a:solidFill>
                <a:latin typeface="Times New Roman" panose="02020603050405020304" pitchFamily="18" charset="0"/>
                <a:ea typeface="Times New Roman" panose="02020603050405020304" pitchFamily="18" charset="0"/>
                <a:cs typeface="David" panose="020E0502060401010101" pitchFamily="34" charset="-79"/>
              </a:rPr>
              <a:t>ה' כַּאֲשֶׁר כִּלָּה לְדַבֵּר אֶל אַבְרָהָם, וְאַבְרָהָם שָׁב לִמְקֹמוֹ</a:t>
            </a:r>
            <a:r>
              <a:rPr lang="he-IL" sz="1600" dirty="0">
                <a:latin typeface="Times New Roman" panose="02020603050405020304" pitchFamily="18" charset="0"/>
                <a:ea typeface="Times New Roman" panose="02020603050405020304" pitchFamily="18" charset="0"/>
                <a:cs typeface="David" panose="020E0502060401010101" pitchFamily="34" charset="-79"/>
              </a:rPr>
              <a:t>: </a:t>
            </a:r>
            <a:endParaRPr lang="en-US" sz="1600" dirty="0">
              <a:latin typeface="Times New Roman" panose="02020603050405020304" pitchFamily="18" charset="0"/>
              <a:ea typeface="Times New Roman" panose="02020603050405020304" pitchFamily="18" charset="0"/>
            </a:endParaRPr>
          </a:p>
        </p:txBody>
      </p:sp>
      <p:pic>
        <p:nvPicPr>
          <p:cNvPr id="10" name="Picture 4" descr="×ª××× × ×§×©××¨×">
            <a:extLst>
              <a:ext uri="{FF2B5EF4-FFF2-40B4-BE49-F238E27FC236}">
                <a16:creationId xmlns:a16="http://schemas.microsoft.com/office/drawing/2014/main" id="{703E29B4-EC03-433D-8C96-612FCE906A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9440407" y="412587"/>
            <a:ext cx="2655154" cy="109330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7C05B268-456B-45BE-852E-2043FEFDFA3A}"/>
              </a:ext>
            </a:extLst>
          </p:cNvPr>
          <p:cNvSpPr/>
          <p:nvPr/>
        </p:nvSpPr>
        <p:spPr>
          <a:xfrm>
            <a:off x="10832802" y="472787"/>
            <a:ext cx="1090362" cy="738664"/>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יח</a:t>
            </a:r>
            <a:endParaRPr lang="he-IL" sz="2400" dirty="0">
              <a:solidFill>
                <a:schemeClr val="bg1"/>
              </a:solidFill>
              <a:latin typeface="Guttman Adii" panose="02010401010101010101" pitchFamily="2" charset="-79"/>
              <a:cs typeface="Guttman Adii" panose="02010401010101010101" pitchFamily="2" charset="-79"/>
            </a:endParaRPr>
          </a:p>
          <a:p>
            <a:pPr algn="ctr"/>
            <a:r>
              <a:rPr lang="he-IL" dirty="0" err="1">
                <a:solidFill>
                  <a:schemeClr val="bg1"/>
                </a:solidFill>
                <a:latin typeface="Guttman Adii" panose="02010401010101010101" pitchFamily="2" charset="-79"/>
                <a:cs typeface="Guttman Adii" panose="02010401010101010101" pitchFamily="2" charset="-79"/>
              </a:rPr>
              <a:t>טז</a:t>
            </a:r>
            <a:r>
              <a:rPr lang="he-IL" dirty="0">
                <a:solidFill>
                  <a:schemeClr val="bg1"/>
                </a:solidFill>
                <a:latin typeface="Guttman Adii" panose="02010401010101010101" pitchFamily="2" charset="-79"/>
                <a:cs typeface="Guttman Adii" panose="02010401010101010101" pitchFamily="2" charset="-79"/>
              </a:rPr>
              <a:t>-לג</a:t>
            </a:r>
          </a:p>
        </p:txBody>
      </p:sp>
      <p:sp>
        <p:nvSpPr>
          <p:cNvPr id="12" name="מלבן 11">
            <a:extLst>
              <a:ext uri="{FF2B5EF4-FFF2-40B4-BE49-F238E27FC236}">
                <a16:creationId xmlns:a16="http://schemas.microsoft.com/office/drawing/2014/main" id="{250D7776-FD1E-4E52-900D-A10AD62829DB}"/>
              </a:ext>
            </a:extLst>
          </p:cNvPr>
          <p:cNvSpPr/>
          <p:nvPr/>
        </p:nvSpPr>
        <p:spPr>
          <a:xfrm>
            <a:off x="9723545" y="472787"/>
            <a:ext cx="1031051" cy="861774"/>
          </a:xfrm>
          <a:prstGeom prst="rect">
            <a:avLst/>
          </a:prstGeom>
        </p:spPr>
        <p:txBody>
          <a:bodyPr wrap="none">
            <a:spAutoFit/>
          </a:bodyPr>
          <a:lstStyle/>
          <a:p>
            <a:pPr algn="ctr"/>
            <a:r>
              <a:rPr lang="he-IL" sz="1400" dirty="0">
                <a:solidFill>
                  <a:schemeClr val="bg1"/>
                </a:solidFill>
                <a:latin typeface="Guttman Adii" panose="02010401010101010101" pitchFamily="2" charset="-79"/>
                <a:cs typeface="Guttman Adii" panose="02010401010101010101" pitchFamily="2" charset="-79"/>
              </a:rPr>
              <a:t>ה</a:t>
            </a:r>
            <a:r>
              <a:rPr lang="he-IL" sz="1200" dirty="0">
                <a:solidFill>
                  <a:schemeClr val="bg1"/>
                </a:solidFill>
                <a:latin typeface="Guttman Adii" panose="02010401010101010101" pitchFamily="2" charset="-79"/>
                <a:cs typeface="Guttman Adii" panose="02010401010101010101" pitchFamily="2" charset="-79"/>
              </a:rPr>
              <a:t>' משתף </a:t>
            </a:r>
          </a:p>
          <a:p>
            <a:pPr algn="ctr"/>
            <a:r>
              <a:rPr lang="he-IL" sz="1200" dirty="0">
                <a:solidFill>
                  <a:schemeClr val="bg1"/>
                </a:solidFill>
                <a:latin typeface="Guttman Adii" panose="02010401010101010101" pitchFamily="2" charset="-79"/>
                <a:cs typeface="Guttman Adii" panose="02010401010101010101" pitchFamily="2" charset="-79"/>
              </a:rPr>
              <a:t>את אברהם </a:t>
            </a:r>
          </a:p>
          <a:p>
            <a:pPr algn="ctr"/>
            <a:r>
              <a:rPr lang="he-IL" sz="1200" dirty="0">
                <a:solidFill>
                  <a:schemeClr val="bg1"/>
                </a:solidFill>
                <a:latin typeface="Guttman Adii" panose="02010401010101010101" pitchFamily="2" charset="-79"/>
                <a:cs typeface="Guttman Adii" panose="02010401010101010101" pitchFamily="2" charset="-79"/>
              </a:rPr>
              <a:t>ברצונו להפוך </a:t>
            </a:r>
          </a:p>
          <a:p>
            <a:pPr algn="ctr"/>
            <a:r>
              <a:rPr lang="he-IL" sz="1200" dirty="0">
                <a:solidFill>
                  <a:schemeClr val="bg1"/>
                </a:solidFill>
                <a:latin typeface="Guttman Adii" panose="02010401010101010101" pitchFamily="2" charset="-79"/>
                <a:cs typeface="Guttman Adii" panose="02010401010101010101" pitchFamily="2" charset="-79"/>
              </a:rPr>
              <a:t>את סדום</a:t>
            </a:r>
          </a:p>
        </p:txBody>
      </p:sp>
      <p:sp>
        <p:nvSpPr>
          <p:cNvPr id="13" name="מלבן 12">
            <a:extLst>
              <a:ext uri="{FF2B5EF4-FFF2-40B4-BE49-F238E27FC236}">
                <a16:creationId xmlns:a16="http://schemas.microsoft.com/office/drawing/2014/main" id="{15172E31-DC10-4C69-BEE7-A42D40BB675C}"/>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6990361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067290" y="2109486"/>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a:t>
            </a:r>
            <a:r>
              <a:rPr lang="he-IL" sz="13800" b="1" dirty="0" err="1">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יט</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4021939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546897" y="881359"/>
          <a:ext cx="2275399" cy="5341620"/>
        </p:xfrm>
        <a:graphic>
          <a:graphicData uri="http://schemas.openxmlformats.org/drawingml/2006/table">
            <a:tbl>
              <a:tblPr rtl="1" firstRow="1" firstCol="1" bandRow="1">
                <a:tableStyleId>{5C22544A-7EE6-4342-B048-85BDC9FD1C3A}</a:tableStyleId>
              </a:tblPr>
              <a:tblGrid>
                <a:gridCol w="2275399">
                  <a:extLst>
                    <a:ext uri="{9D8B030D-6E8A-4147-A177-3AD203B41FA5}">
                      <a16:colId xmlns:a16="http://schemas.microsoft.com/office/drawing/2014/main" val="2972704859"/>
                    </a:ext>
                  </a:extLst>
                </a:gridCol>
              </a:tblGrid>
              <a:tr h="714879">
                <a:tc>
                  <a:txBody>
                    <a:bodyPr/>
                    <a:lstStyle/>
                    <a:p>
                      <a:pPr indent="-635" algn="r" rtl="1">
                        <a:spcAft>
                          <a:spcPts val="0"/>
                        </a:spcAft>
                      </a:pPr>
                      <a:endParaRPr lang="he-IL" sz="105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436871">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solidFill>
                      <a:srgbClr val="00B050"/>
                    </a:solidFill>
                  </a:tcPr>
                </a:tc>
                <a:extLst>
                  <a:ext uri="{0D108BD9-81ED-4DB2-BD59-A6C34878D82A}">
                    <a16:rowId xmlns:a16="http://schemas.microsoft.com/office/drawing/2014/main" val="3603397873"/>
                  </a:ext>
                </a:extLst>
              </a:tr>
              <a:tr h="436871">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p>
                      <a:pPr marL="0" indent="-635" algn="r" defTabSz="914400" rtl="1" eaLnBrk="1" latinLnBrk="0" hangingPunct="1">
                        <a:spcAft>
                          <a:spcPts val="0"/>
                        </a:spcAft>
                      </a:pPr>
                      <a:endParaRPr lang="en-US" sz="1050" dirty="0">
                        <a:solidFill>
                          <a:schemeClr val="bg1"/>
                        </a:solidFill>
                        <a:effectLst/>
                        <a:latin typeface="Calibri" panose="020F0502020204030204" pitchFamily="34" charset="0"/>
                        <a:ea typeface="Calibri" panose="020F0502020204030204" pitchFamily="34" charset="0"/>
                        <a:cs typeface="Guttman Adii" panose="02010401010101010101" pitchFamily="2" charset="-79"/>
                      </a:endParaRPr>
                    </a:p>
                  </a:txBody>
                  <a:tcPr marL="40457" marR="40457" marT="0" marB="0">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521" y="1156760"/>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232" y="287298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3913" y="4778300"/>
            <a:ext cx="890683" cy="1198341"/>
          </a:xfrm>
          <a:prstGeom prst="rect">
            <a:avLst/>
          </a:prstGeom>
          <a:noFill/>
          <a:ln w="50800">
            <a:noFill/>
          </a:ln>
        </p:spPr>
      </p:pic>
      <p:sp>
        <p:nvSpPr>
          <p:cNvPr id="4" name="מלבן 3">
            <a:extLst>
              <a:ext uri="{FF2B5EF4-FFF2-40B4-BE49-F238E27FC236}">
                <a16:creationId xmlns:a16="http://schemas.microsoft.com/office/drawing/2014/main" id="{2BECF6E4-CEDD-437D-885B-8B622455FDFB}"/>
              </a:ext>
            </a:extLst>
          </p:cNvPr>
          <p:cNvSpPr/>
          <p:nvPr/>
        </p:nvSpPr>
        <p:spPr>
          <a:xfrm>
            <a:off x="464117" y="597910"/>
            <a:ext cx="8795630" cy="5832366"/>
          </a:xfrm>
          <a:prstGeom prst="rect">
            <a:avLst/>
          </a:prstGeom>
          <a:solidFill>
            <a:srgbClr val="FFFF00"/>
          </a:solidFill>
          <a:ln w="57150">
            <a:solidFill>
              <a:schemeClr val="tx2"/>
            </a:solidFill>
          </a:ln>
        </p:spPr>
        <p:txBody>
          <a:bodyPr wrap="square">
            <a:spAutoFit/>
          </a:bodyPr>
          <a:lstStyle/>
          <a:p>
            <a:pPr algn="ctr"/>
            <a:r>
              <a:rPr lang="he-IL" sz="2800" b="1" dirty="0">
                <a:solidFill>
                  <a:schemeClr val="accent6"/>
                </a:solidFill>
                <a:latin typeface="Guttman Adii" panose="02010401010101010101" pitchFamily="2" charset="-79"/>
                <a:cs typeface="Guttman Adii" panose="02010401010101010101" pitchFamily="2" charset="-79"/>
              </a:rPr>
              <a:t>תקציר פרק </a:t>
            </a:r>
            <a:r>
              <a:rPr lang="he-IL" sz="2800" b="1" dirty="0" err="1">
                <a:solidFill>
                  <a:schemeClr val="accent6"/>
                </a:solidFill>
                <a:latin typeface="Guttman Adii" panose="02010401010101010101" pitchFamily="2" charset="-79"/>
                <a:cs typeface="Guttman Adii" panose="02010401010101010101" pitchFamily="2" charset="-79"/>
              </a:rPr>
              <a:t>יט</a:t>
            </a:r>
            <a:endParaRPr lang="he-IL" sz="2800" b="1" dirty="0">
              <a:solidFill>
                <a:schemeClr val="accent6"/>
              </a:solidFill>
              <a:latin typeface="Guttman Adii" panose="02010401010101010101" pitchFamily="2" charset="-79"/>
              <a:cs typeface="Guttman Adii" panose="02010401010101010101" pitchFamily="2" charset="-79"/>
            </a:endParaRPr>
          </a:p>
          <a:p>
            <a:endParaRPr lang="he-IL" sz="100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המלאכים מגיעים לסדום כדי לבדוק אם יש עשרה אנשים צדיקים בעיר, וכדי להוציא את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לוט במידה ויוחלט להפוך את העיר.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מהתנהגות תושבי סדום כלפיהם נוכחו המלאכים לדעת כי כולם רשעים מלבד לוט, ולפני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הפיכתם את העיר, ציוו את לוט לצאת מן המקום עם כל בני ביתו ומשפחתו. לבסוף, הוא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יצא עם אשתו ושתי בנותיו. </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לפי בקשת לוט ניצלה מן ההשחתה אחת הערים, העיר צער, שאליה בתחילה נס, כי לא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רצה לעלות להר.</a:t>
            </a:r>
            <a:endParaRPr lang="en-US" sz="2000" dirty="0">
              <a:cs typeface="Guttman Adii" panose="02010401010101010101" pitchFamily="2" charset="-79"/>
            </a:endParaRPr>
          </a:p>
          <a:p>
            <a:endParaRPr lang="he-IL" sz="1050" dirty="0">
              <a:latin typeface="Guttman Adii" panose="02010401010101010101" pitchFamily="2" charset="-79"/>
              <a:cs typeface="Guttman Adii" panose="02010401010101010101" pitchFamily="2" charset="-79"/>
            </a:endParaRPr>
          </a:p>
          <a:p>
            <a:r>
              <a:rPr lang="he-IL" sz="2000" dirty="0" err="1">
                <a:latin typeface="Guttman Adii" panose="02010401010101010101" pitchFamily="2" charset="-79"/>
                <a:cs typeface="Guttman Adii" panose="02010401010101010101" pitchFamily="2" charset="-79"/>
              </a:rPr>
              <a:t>גפרית</a:t>
            </a:r>
            <a:r>
              <a:rPr lang="he-IL" sz="2000" dirty="0">
                <a:latin typeface="Guttman Adii" panose="02010401010101010101" pitchFamily="2" charset="-79"/>
                <a:cs typeface="Guttman Adii" panose="02010401010101010101" pitchFamily="2" charset="-79"/>
              </a:rPr>
              <a:t> ואש ירדו מן השמיים והשחיתו את ערי כיכר הירדן. אשתו של לוט שלא נשמעה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לאזהרת המלאכים ללוט שלא להביט  אחורנית הייתה לנציב מלח.  לוט, שלבסוף כן מגיע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להר, מוצא מפלט במערה. שם הרו הבנות מאביהן וילדו שני בנים, מואב (ממנו יצא העם </a:t>
            </a:r>
          </a:p>
          <a:p>
            <a:endParaRPr lang="he-IL" sz="1050" dirty="0">
              <a:latin typeface="Guttman Adii" panose="02010401010101010101" pitchFamily="2" charset="-79"/>
              <a:cs typeface="Guttman Adii" panose="02010401010101010101" pitchFamily="2" charset="-79"/>
            </a:endParaRPr>
          </a:p>
          <a:p>
            <a:r>
              <a:rPr lang="he-IL" sz="2000" dirty="0">
                <a:latin typeface="Guttman Adii" panose="02010401010101010101" pitchFamily="2" charset="-79"/>
                <a:cs typeface="Guttman Adii" panose="02010401010101010101" pitchFamily="2" charset="-79"/>
              </a:rPr>
              <a:t>המואבי) בן-עמי (ממנו יצא העם העמוני).</a:t>
            </a:r>
            <a:endParaRPr lang="en-US" sz="2000" dirty="0">
              <a:cs typeface="Guttman Adii" panose="02010401010101010101" pitchFamily="2" charset="-79"/>
            </a:endParaRPr>
          </a:p>
        </p:txBody>
      </p:sp>
    </p:spTree>
    <p:extLst>
      <p:ext uri="{BB962C8B-B14F-4D97-AF65-F5344CB8AC3E}">
        <p14:creationId xmlns:p14="http://schemas.microsoft.com/office/powerpoint/2010/main" val="4164762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C7448-2229-4044-901C-3A5C7E53EE7E}"/>
              </a:ext>
            </a:extLst>
          </p:cNvPr>
          <p:cNvSpPr txBox="1"/>
          <p:nvPr/>
        </p:nvSpPr>
        <p:spPr>
          <a:xfrm>
            <a:off x="297455" y="247278"/>
            <a:ext cx="11762159" cy="1015663"/>
          </a:xfrm>
          <a:prstGeom prst="rect">
            <a:avLst/>
          </a:prstGeom>
          <a:noFill/>
        </p:spPr>
        <p:txBody>
          <a:bodyPr wrap="square" rtlCol="1">
            <a:spAutoFit/>
          </a:bodyPr>
          <a:lstStyle/>
          <a:p>
            <a:pPr algn="ctr"/>
            <a:r>
              <a:rPr lang="he-IL" sz="6000" u="sng" dirty="0">
                <a:solidFill>
                  <a:srgbClr val="FF0000"/>
                </a:solidFill>
                <a:latin typeface="Guttman Adii" panose="02010401010101010101" pitchFamily="2" charset="-79"/>
                <a:cs typeface="Guttman Adii" panose="02010401010101010101" pitchFamily="2" charset="-79"/>
              </a:rPr>
              <a:t>השמדת סדום וערי </a:t>
            </a:r>
            <a:r>
              <a:rPr lang="he-IL" sz="6000" u="sng" dirty="0" err="1">
                <a:solidFill>
                  <a:srgbClr val="FF0000"/>
                </a:solidFill>
                <a:latin typeface="Guttman Adii" panose="02010401010101010101" pitchFamily="2" charset="-79"/>
                <a:cs typeface="Guttman Adii" panose="02010401010101010101" pitchFamily="2" charset="-79"/>
              </a:rPr>
              <a:t>הככר</a:t>
            </a:r>
            <a:r>
              <a:rPr lang="he-IL" sz="6000" u="sng" dirty="0">
                <a:solidFill>
                  <a:srgbClr val="FF0000"/>
                </a:solidFill>
                <a:latin typeface="Guttman Adii" panose="02010401010101010101" pitchFamily="2" charset="-79"/>
                <a:cs typeface="Guttman Adii" panose="02010401010101010101" pitchFamily="2" charset="-79"/>
              </a:rPr>
              <a:t> (פרק </a:t>
            </a:r>
            <a:r>
              <a:rPr lang="he-IL" sz="6000" u="sng" dirty="0" err="1">
                <a:solidFill>
                  <a:srgbClr val="FF0000"/>
                </a:solidFill>
                <a:latin typeface="Guttman Adii" panose="02010401010101010101" pitchFamily="2" charset="-79"/>
                <a:cs typeface="Guttman Adii" panose="02010401010101010101" pitchFamily="2" charset="-79"/>
              </a:rPr>
              <a:t>יט</a:t>
            </a:r>
            <a:r>
              <a:rPr lang="he-IL" sz="6000" u="sng" dirty="0">
                <a:solidFill>
                  <a:srgbClr val="FF0000"/>
                </a:solidFill>
                <a:latin typeface="Guttman Adii" panose="02010401010101010101" pitchFamily="2" charset="-79"/>
                <a:cs typeface="Guttman Adii" panose="02010401010101010101" pitchFamily="2" charset="-79"/>
              </a:rPr>
              <a:t>)</a:t>
            </a:r>
            <a:endParaRPr lang="he-IL" sz="1600" u="sng" dirty="0">
              <a:solidFill>
                <a:srgbClr val="FF0000"/>
              </a:solidFill>
              <a:latin typeface="Guttman Adii" panose="02010401010101010101" pitchFamily="2" charset="-79"/>
              <a:cs typeface="Guttman Adii" panose="02010401010101010101" pitchFamily="2" charset="-79"/>
            </a:endParaRPr>
          </a:p>
        </p:txBody>
      </p:sp>
      <p:pic>
        <p:nvPicPr>
          <p:cNvPr id="6146" name="Picture 2" descr="×ª××× × ×§×©××¨×">
            <a:extLst>
              <a:ext uri="{FF2B5EF4-FFF2-40B4-BE49-F238E27FC236}">
                <a16:creationId xmlns:a16="http://schemas.microsoft.com/office/drawing/2014/main" id="{81C765DE-7F68-4F35-9DED-58D324F17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14"/>
          <a:stretch/>
        </p:blipFill>
        <p:spPr bwMode="auto">
          <a:xfrm>
            <a:off x="659883" y="4120494"/>
            <a:ext cx="5221195" cy="24902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ª××¦××ª ×ª××× × ×¢×××¨ âªsodom  corruptionâ¬â">
            <a:extLst>
              <a:ext uri="{FF2B5EF4-FFF2-40B4-BE49-F238E27FC236}">
                <a16:creationId xmlns:a16="http://schemas.microsoft.com/office/drawing/2014/main" id="{1344FAA1-5E51-4899-A82B-C5C93A667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963" y="1384860"/>
            <a:ext cx="5221196" cy="2354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 × ×§×©××¨×">
            <a:extLst>
              <a:ext uri="{FF2B5EF4-FFF2-40B4-BE49-F238E27FC236}">
                <a16:creationId xmlns:a16="http://schemas.microsoft.com/office/drawing/2014/main" id="{B6B2032C-15BD-4F32-B2F5-2EFE873F1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964" y="4120495"/>
            <a:ext cx="5221195" cy="2666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 × ×§×©××¨×">
            <a:extLst>
              <a:ext uri="{FF2B5EF4-FFF2-40B4-BE49-F238E27FC236}">
                <a16:creationId xmlns:a16="http://schemas.microsoft.com/office/drawing/2014/main" id="{04467463-F424-4C7E-A87A-82EAA7A97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81" y="1364121"/>
            <a:ext cx="5221195" cy="235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3">
            <a:extLst>
              <a:ext uri="{FF2B5EF4-FFF2-40B4-BE49-F238E27FC236}">
                <a16:creationId xmlns:a16="http://schemas.microsoft.com/office/drawing/2014/main" id="{C99757CA-934A-4398-BA10-77D149E24700}"/>
              </a:ext>
            </a:extLst>
          </p:cNvPr>
          <p:cNvCxnSpPr>
            <a:cxnSpLocks/>
          </p:cNvCxnSpPr>
          <p:nvPr/>
        </p:nvCxnSpPr>
        <p:spPr>
          <a:xfrm flipH="1">
            <a:off x="594186" y="2771256"/>
            <a:ext cx="11180619" cy="0"/>
          </a:xfrm>
          <a:prstGeom prst="line">
            <a:avLst/>
          </a:prstGeom>
          <a:ln w="2476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14B11B40-3EA7-4601-9728-64B743FDE6BF}"/>
              </a:ext>
            </a:extLst>
          </p:cNvPr>
          <p:cNvCxnSpPr>
            <a:cxnSpLocks/>
          </p:cNvCxnSpPr>
          <p:nvPr/>
        </p:nvCxnSpPr>
        <p:spPr>
          <a:xfrm>
            <a:off x="11774805" y="283186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97138C31-62C8-4749-B052-969130CA2FAB}"/>
              </a:ext>
            </a:extLst>
          </p:cNvPr>
          <p:cNvCxnSpPr>
            <a:cxnSpLocks/>
          </p:cNvCxnSpPr>
          <p:nvPr/>
        </p:nvCxnSpPr>
        <p:spPr>
          <a:xfrm>
            <a:off x="594186" y="2771256"/>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FA948BF4-D8DE-413B-A65C-C6F45C7452E9}"/>
              </a:ext>
            </a:extLst>
          </p:cNvPr>
          <p:cNvCxnSpPr>
            <a:cxnSpLocks/>
          </p:cNvCxnSpPr>
          <p:nvPr/>
        </p:nvCxnSpPr>
        <p:spPr>
          <a:xfrm>
            <a:off x="9101110" y="2816330"/>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4AFA4ACE-E26C-4A2F-AFFD-6DC9D85D25DF}"/>
              </a:ext>
            </a:extLst>
          </p:cNvPr>
          <p:cNvCxnSpPr>
            <a:cxnSpLocks/>
          </p:cNvCxnSpPr>
          <p:nvPr/>
        </p:nvCxnSpPr>
        <p:spPr>
          <a:xfrm>
            <a:off x="4857274"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F2080E-E088-4B07-A90D-9BE941CB11AD}"/>
              </a:ext>
            </a:extLst>
          </p:cNvPr>
          <p:cNvSpPr txBox="1"/>
          <p:nvPr/>
        </p:nvSpPr>
        <p:spPr>
          <a:xfrm>
            <a:off x="41563" y="414606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175</a:t>
            </a:r>
            <a:endParaRPr lang="he-IL" sz="900" dirty="0">
              <a:latin typeface="Guttman Adii" panose="02010401010101010101" pitchFamily="2" charset="-79"/>
              <a:cs typeface="Guttman Adii" panose="02010401010101010101" pitchFamily="2" charset="-79"/>
            </a:endParaRPr>
          </a:p>
        </p:txBody>
      </p:sp>
      <p:sp>
        <p:nvSpPr>
          <p:cNvPr id="18" name="TextBox 17">
            <a:extLst>
              <a:ext uri="{FF2B5EF4-FFF2-40B4-BE49-F238E27FC236}">
                <a16:creationId xmlns:a16="http://schemas.microsoft.com/office/drawing/2014/main" id="{D8119EDD-BB0C-4FAA-AF2B-DEDCC338D89A}"/>
              </a:ext>
            </a:extLst>
          </p:cNvPr>
          <p:cNvSpPr txBox="1"/>
          <p:nvPr/>
        </p:nvSpPr>
        <p:spPr>
          <a:xfrm>
            <a:off x="11205210" y="3998722"/>
            <a:ext cx="1139190"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75</a:t>
            </a:r>
            <a:endParaRPr lang="he-IL" sz="1200" dirty="0">
              <a:latin typeface="Guttman Adii" panose="02010401010101010101" pitchFamily="2" charset="-79"/>
              <a:cs typeface="Guttman Adii" panose="02010401010101010101" pitchFamily="2" charset="-79"/>
            </a:endParaRPr>
          </a:p>
        </p:txBody>
      </p:sp>
      <p:sp>
        <p:nvSpPr>
          <p:cNvPr id="19" name="TextBox 18">
            <a:extLst>
              <a:ext uri="{FF2B5EF4-FFF2-40B4-BE49-F238E27FC236}">
                <a16:creationId xmlns:a16="http://schemas.microsoft.com/office/drawing/2014/main" id="{AB1317C3-0E30-4A8B-85B1-0A3C2E55D5B3}"/>
              </a:ext>
            </a:extLst>
          </p:cNvPr>
          <p:cNvSpPr txBox="1"/>
          <p:nvPr/>
        </p:nvSpPr>
        <p:spPr>
          <a:xfrm>
            <a:off x="8663524" y="4011157"/>
            <a:ext cx="68043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99</a:t>
            </a:r>
          </a:p>
        </p:txBody>
      </p:sp>
      <p:cxnSp>
        <p:nvCxnSpPr>
          <p:cNvPr id="20" name="מחבר ישר 19">
            <a:extLst>
              <a:ext uri="{FF2B5EF4-FFF2-40B4-BE49-F238E27FC236}">
                <a16:creationId xmlns:a16="http://schemas.microsoft.com/office/drawing/2014/main" id="{09B6B74C-4ADB-4752-A8AF-46C072AEADDD}"/>
              </a:ext>
            </a:extLst>
          </p:cNvPr>
          <p:cNvCxnSpPr>
            <a:cxnSpLocks/>
          </p:cNvCxnSpPr>
          <p:nvPr/>
        </p:nvCxnSpPr>
        <p:spPr>
          <a:xfrm>
            <a:off x="8345495" y="2816331"/>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0191CC-3887-4F24-B3C0-D5A69BA32076}"/>
              </a:ext>
            </a:extLst>
          </p:cNvPr>
          <p:cNvSpPr txBox="1"/>
          <p:nvPr/>
        </p:nvSpPr>
        <p:spPr>
          <a:xfrm>
            <a:off x="7862404" y="4034879"/>
            <a:ext cx="823566"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100</a:t>
            </a:r>
            <a:endParaRPr lang="he-IL" sz="3600" dirty="0">
              <a:latin typeface="Guttman Adii" panose="02010401010101010101" pitchFamily="2" charset="-79"/>
              <a:cs typeface="Guttman Adii" panose="02010401010101010101" pitchFamily="2" charset="-79"/>
            </a:endParaRPr>
          </a:p>
        </p:txBody>
      </p:sp>
      <p:sp>
        <p:nvSpPr>
          <p:cNvPr id="22" name="TextBox 21">
            <a:extLst>
              <a:ext uri="{FF2B5EF4-FFF2-40B4-BE49-F238E27FC236}">
                <a16:creationId xmlns:a16="http://schemas.microsoft.com/office/drawing/2014/main" id="{12E6056F-C958-47F7-9341-805CB7407323}"/>
              </a:ext>
            </a:extLst>
          </p:cNvPr>
          <p:cNvSpPr txBox="1"/>
          <p:nvPr/>
        </p:nvSpPr>
        <p:spPr>
          <a:xfrm>
            <a:off x="8352289" y="3522485"/>
            <a:ext cx="725704"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מעבר </a:t>
            </a:r>
          </a:p>
          <a:p>
            <a:pPr algn="ctr"/>
            <a:r>
              <a:rPr lang="he-IL" sz="1200" dirty="0">
                <a:latin typeface="Guttman Adii" panose="02010401010101010101" pitchFamily="2" charset="-79"/>
                <a:cs typeface="Guttman Adii" panose="02010401010101010101" pitchFamily="2" charset="-79"/>
              </a:rPr>
              <a:t>לארץ </a:t>
            </a:r>
          </a:p>
          <a:p>
            <a:pPr algn="ctr"/>
            <a:r>
              <a:rPr lang="he-IL" sz="1200" dirty="0" err="1">
                <a:latin typeface="Guttman Adii" panose="02010401010101010101" pitchFamily="2" charset="-79"/>
                <a:cs typeface="Guttman Adii" panose="02010401010101010101" pitchFamily="2" charset="-79"/>
              </a:rPr>
              <a:t>פלשתים</a:t>
            </a:r>
            <a:r>
              <a:rPr lang="he-IL" sz="1200" dirty="0">
                <a:latin typeface="Guttman Adii" panose="02010401010101010101" pitchFamily="2" charset="-79"/>
                <a:cs typeface="Guttman Adii" panose="02010401010101010101" pitchFamily="2" charset="-79"/>
              </a:rPr>
              <a:t> </a:t>
            </a:r>
          </a:p>
        </p:txBody>
      </p:sp>
      <p:sp>
        <p:nvSpPr>
          <p:cNvPr id="24" name="TextBox 23">
            <a:extLst>
              <a:ext uri="{FF2B5EF4-FFF2-40B4-BE49-F238E27FC236}">
                <a16:creationId xmlns:a16="http://schemas.microsoft.com/office/drawing/2014/main" id="{51C707B7-17CB-4531-A14D-A7929E4FF82D}"/>
              </a:ext>
            </a:extLst>
          </p:cNvPr>
          <p:cNvSpPr txBox="1"/>
          <p:nvPr/>
        </p:nvSpPr>
        <p:spPr>
          <a:xfrm>
            <a:off x="5346145" y="3047240"/>
            <a:ext cx="658273" cy="468346"/>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עקידת </a:t>
            </a:r>
          </a:p>
          <a:p>
            <a:pPr algn="ctr"/>
            <a:r>
              <a:rPr lang="he-IL" sz="1200" dirty="0">
                <a:latin typeface="Guttman Adii" panose="02010401010101010101" pitchFamily="2" charset="-79"/>
                <a:cs typeface="Guttman Adii" panose="02010401010101010101" pitchFamily="2" charset="-79"/>
              </a:rPr>
              <a:t>יצחק </a:t>
            </a:r>
          </a:p>
        </p:txBody>
      </p:sp>
      <p:sp>
        <p:nvSpPr>
          <p:cNvPr id="25" name="TextBox 24">
            <a:extLst>
              <a:ext uri="{FF2B5EF4-FFF2-40B4-BE49-F238E27FC236}">
                <a16:creationId xmlns:a16="http://schemas.microsoft.com/office/drawing/2014/main" id="{DCF6D665-1A03-47DA-AA87-89B2F259FB03}"/>
              </a:ext>
            </a:extLst>
          </p:cNvPr>
          <p:cNvSpPr txBox="1"/>
          <p:nvPr/>
        </p:nvSpPr>
        <p:spPr>
          <a:xfrm>
            <a:off x="3669838" y="4662270"/>
            <a:ext cx="846399"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a:t>
            </a:r>
          </a:p>
          <a:p>
            <a:pPr algn="ctr"/>
            <a:r>
              <a:rPr lang="he-IL" sz="1600" dirty="0">
                <a:latin typeface="Guttman Adii" panose="02010401010101010101" pitchFamily="2" charset="-79"/>
                <a:cs typeface="Guttman Adii" panose="02010401010101010101" pitchFamily="2" charset="-79"/>
              </a:rPr>
              <a:t>יצחק </a:t>
            </a:r>
          </a:p>
          <a:p>
            <a:pPr algn="ctr"/>
            <a:r>
              <a:rPr lang="he-IL" sz="1600" dirty="0">
                <a:latin typeface="Guttman Adii" panose="02010401010101010101" pitchFamily="2" charset="-79"/>
                <a:cs typeface="Guttman Adii" panose="02010401010101010101" pitchFamily="2" charset="-79"/>
              </a:rPr>
              <a:t>ורבקה</a:t>
            </a:r>
          </a:p>
        </p:txBody>
      </p:sp>
      <p:sp>
        <p:nvSpPr>
          <p:cNvPr id="27" name="TextBox 26">
            <a:extLst>
              <a:ext uri="{FF2B5EF4-FFF2-40B4-BE49-F238E27FC236}">
                <a16:creationId xmlns:a16="http://schemas.microsoft.com/office/drawing/2014/main" id="{09DA62D3-DFAC-4C07-9669-EC4DC4B51B05}"/>
              </a:ext>
            </a:extLst>
          </p:cNvPr>
          <p:cNvSpPr txBox="1"/>
          <p:nvPr/>
        </p:nvSpPr>
        <p:spPr>
          <a:xfrm>
            <a:off x="4382126" y="4114106"/>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137</a:t>
            </a:r>
          </a:p>
        </p:txBody>
      </p:sp>
      <p:sp>
        <p:nvSpPr>
          <p:cNvPr id="28" name="TextBox 27">
            <a:extLst>
              <a:ext uri="{FF2B5EF4-FFF2-40B4-BE49-F238E27FC236}">
                <a16:creationId xmlns:a16="http://schemas.microsoft.com/office/drawing/2014/main" id="{8C474ED2-082F-4A39-884F-1FED14E8BCB2}"/>
              </a:ext>
            </a:extLst>
          </p:cNvPr>
          <p:cNvSpPr txBox="1"/>
          <p:nvPr/>
        </p:nvSpPr>
        <p:spPr>
          <a:xfrm>
            <a:off x="4491904" y="4736677"/>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שרה</a:t>
            </a:r>
          </a:p>
        </p:txBody>
      </p:sp>
      <p:sp>
        <p:nvSpPr>
          <p:cNvPr id="29" name="TextBox 28">
            <a:extLst>
              <a:ext uri="{FF2B5EF4-FFF2-40B4-BE49-F238E27FC236}">
                <a16:creationId xmlns:a16="http://schemas.microsoft.com/office/drawing/2014/main" id="{166039A8-A937-4B5D-BD21-D300878A1040}"/>
              </a:ext>
            </a:extLst>
          </p:cNvPr>
          <p:cNvSpPr txBox="1"/>
          <p:nvPr/>
        </p:nvSpPr>
        <p:spPr>
          <a:xfrm>
            <a:off x="1691571" y="3077212"/>
            <a:ext cx="1696028" cy="307777"/>
          </a:xfrm>
          <a:prstGeom prst="rect">
            <a:avLst/>
          </a:prstGeom>
          <a:noFill/>
          <a:ln w="76200">
            <a:noFill/>
          </a:ln>
        </p:spPr>
        <p:txBody>
          <a:bodyPr wrap="square" rtlCol="1">
            <a:spAutoFit/>
          </a:bodyPr>
          <a:lstStyle/>
          <a:p>
            <a:pPr algn="ctr"/>
            <a:r>
              <a:rPr lang="he-IL" sz="1400" dirty="0">
                <a:latin typeface="Guttman Adii" panose="02010401010101010101" pitchFamily="2" charset="-79"/>
                <a:cs typeface="Guttman Adii" panose="02010401010101010101" pitchFamily="2" charset="-79"/>
              </a:rPr>
              <a:t>נישואיו עם קטורה </a:t>
            </a:r>
          </a:p>
        </p:txBody>
      </p:sp>
      <p:cxnSp>
        <p:nvCxnSpPr>
          <p:cNvPr id="33" name="מחבר ישר 32">
            <a:extLst>
              <a:ext uri="{FF2B5EF4-FFF2-40B4-BE49-F238E27FC236}">
                <a16:creationId xmlns:a16="http://schemas.microsoft.com/office/drawing/2014/main" id="{D9EBF07E-48B1-4A60-BBF9-AC6B12BE48FE}"/>
              </a:ext>
            </a:extLst>
          </p:cNvPr>
          <p:cNvCxnSpPr>
            <a:cxnSpLocks/>
          </p:cNvCxnSpPr>
          <p:nvPr/>
        </p:nvCxnSpPr>
        <p:spPr>
          <a:xfrm>
            <a:off x="4159569" y="2875875"/>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84DF56-0B11-40B2-AB38-7D654551A911}"/>
              </a:ext>
            </a:extLst>
          </p:cNvPr>
          <p:cNvSpPr txBox="1"/>
          <p:nvPr/>
        </p:nvSpPr>
        <p:spPr>
          <a:xfrm>
            <a:off x="3679371" y="4110587"/>
            <a:ext cx="823561"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140</a:t>
            </a:r>
          </a:p>
        </p:txBody>
      </p:sp>
      <p:sp>
        <p:nvSpPr>
          <p:cNvPr id="35" name="TextBox 34">
            <a:extLst>
              <a:ext uri="{FF2B5EF4-FFF2-40B4-BE49-F238E27FC236}">
                <a16:creationId xmlns:a16="http://schemas.microsoft.com/office/drawing/2014/main" id="{588B3598-183D-4A47-8558-153AF0CBD2EC}"/>
              </a:ext>
            </a:extLst>
          </p:cNvPr>
          <p:cNvSpPr txBox="1"/>
          <p:nvPr/>
        </p:nvSpPr>
        <p:spPr>
          <a:xfrm>
            <a:off x="137277" y="4669282"/>
            <a:ext cx="947761"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מות </a:t>
            </a:r>
          </a:p>
          <a:p>
            <a:pPr algn="ctr"/>
            <a:r>
              <a:rPr lang="he-IL" sz="1600" dirty="0">
                <a:latin typeface="Guttman Adii" panose="02010401010101010101" pitchFamily="2" charset="-79"/>
                <a:cs typeface="Guttman Adii" panose="02010401010101010101" pitchFamily="2" charset="-79"/>
              </a:rPr>
              <a:t>אברהם</a:t>
            </a:r>
          </a:p>
        </p:txBody>
      </p:sp>
      <p:sp>
        <p:nvSpPr>
          <p:cNvPr id="26" name="TextBox 25">
            <a:extLst>
              <a:ext uri="{FF2B5EF4-FFF2-40B4-BE49-F238E27FC236}">
                <a16:creationId xmlns:a16="http://schemas.microsoft.com/office/drawing/2014/main" id="{43210976-2126-4EF1-BA50-430C4E0135A7}"/>
              </a:ext>
            </a:extLst>
          </p:cNvPr>
          <p:cNvSpPr txBox="1"/>
          <p:nvPr/>
        </p:nvSpPr>
        <p:spPr>
          <a:xfrm>
            <a:off x="9618141" y="4482145"/>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נישואי הגר</a:t>
            </a:r>
          </a:p>
          <a:p>
            <a:pPr algn="ctr"/>
            <a:r>
              <a:rPr lang="he-IL" sz="1600" dirty="0">
                <a:latin typeface="Guttman Adii" panose="02010401010101010101" pitchFamily="2" charset="-79"/>
                <a:cs typeface="Guttman Adii" panose="02010401010101010101" pitchFamily="2" charset="-79"/>
              </a:rPr>
              <a:t>והולדת </a:t>
            </a:r>
          </a:p>
          <a:p>
            <a:pPr algn="ctr"/>
            <a:r>
              <a:rPr lang="he-IL" sz="1600" dirty="0">
                <a:latin typeface="Guttman Adii" panose="02010401010101010101" pitchFamily="2" charset="-79"/>
                <a:cs typeface="Guttman Adii" panose="02010401010101010101" pitchFamily="2" charset="-79"/>
              </a:rPr>
              <a:t>ישמעאל</a:t>
            </a:r>
          </a:p>
        </p:txBody>
      </p:sp>
      <p:cxnSp>
        <p:nvCxnSpPr>
          <p:cNvPr id="36" name="מחבר ישר 35">
            <a:extLst>
              <a:ext uri="{FF2B5EF4-FFF2-40B4-BE49-F238E27FC236}">
                <a16:creationId xmlns:a16="http://schemas.microsoft.com/office/drawing/2014/main" id="{58DEE90D-6752-413D-BB54-3E7C9B3610F9}"/>
              </a:ext>
            </a:extLst>
          </p:cNvPr>
          <p:cNvCxnSpPr>
            <a:cxnSpLocks/>
          </p:cNvCxnSpPr>
          <p:nvPr/>
        </p:nvCxnSpPr>
        <p:spPr>
          <a:xfrm>
            <a:off x="9909719" y="2816332"/>
            <a:ext cx="0" cy="1106247"/>
          </a:xfrm>
          <a:prstGeom prst="line">
            <a:avLst/>
          </a:prstGeom>
          <a:ln w="1270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960E87-4A19-4C42-8A0A-DF244B928E8C}"/>
              </a:ext>
            </a:extLst>
          </p:cNvPr>
          <p:cNvSpPr txBox="1"/>
          <p:nvPr/>
        </p:nvSpPr>
        <p:spPr>
          <a:xfrm>
            <a:off x="9760274" y="4021014"/>
            <a:ext cx="609515" cy="523220"/>
          </a:xfrm>
          <a:prstGeom prst="rect">
            <a:avLst/>
          </a:prstGeom>
          <a:noFill/>
          <a:ln w="76200">
            <a:noFill/>
          </a:ln>
        </p:spPr>
        <p:txBody>
          <a:bodyPr wrap="square" rtlCol="1">
            <a:spAutoFit/>
          </a:bodyPr>
          <a:lstStyle/>
          <a:p>
            <a:pPr algn="ctr"/>
            <a:r>
              <a:rPr lang="he-IL" sz="2800" dirty="0">
                <a:latin typeface="Guttman Adii" panose="02010401010101010101" pitchFamily="2" charset="-79"/>
                <a:cs typeface="Guttman Adii" panose="02010401010101010101" pitchFamily="2" charset="-79"/>
              </a:rPr>
              <a:t>86</a:t>
            </a:r>
          </a:p>
        </p:txBody>
      </p:sp>
      <p:sp>
        <p:nvSpPr>
          <p:cNvPr id="38" name="TextBox 37">
            <a:extLst>
              <a:ext uri="{FF2B5EF4-FFF2-40B4-BE49-F238E27FC236}">
                <a16:creationId xmlns:a16="http://schemas.microsoft.com/office/drawing/2014/main" id="{0FF45183-DA72-491F-877E-9E27A748871A}"/>
              </a:ext>
            </a:extLst>
          </p:cNvPr>
          <p:cNvSpPr txBox="1"/>
          <p:nvPr/>
        </p:nvSpPr>
        <p:spPr>
          <a:xfrm>
            <a:off x="6089626" y="3050580"/>
            <a:ext cx="1032684"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גירוש </a:t>
            </a:r>
          </a:p>
          <a:p>
            <a:pPr algn="ctr"/>
            <a:r>
              <a:rPr lang="he-IL" sz="1200" dirty="0">
                <a:latin typeface="Guttman Adii" panose="02010401010101010101" pitchFamily="2" charset="-79"/>
                <a:cs typeface="Guttman Adii" panose="02010401010101010101" pitchFamily="2" charset="-79"/>
              </a:rPr>
              <a:t>ישמעאל </a:t>
            </a:r>
            <a:endParaRPr lang="he-IL" sz="1400" dirty="0">
              <a:latin typeface="Guttman Adii" panose="02010401010101010101" pitchFamily="2" charset="-79"/>
              <a:cs typeface="Guttman Adii" panose="02010401010101010101" pitchFamily="2" charset="-79"/>
            </a:endParaRPr>
          </a:p>
        </p:txBody>
      </p:sp>
      <p:sp>
        <p:nvSpPr>
          <p:cNvPr id="39" name="TextBox 38">
            <a:extLst>
              <a:ext uri="{FF2B5EF4-FFF2-40B4-BE49-F238E27FC236}">
                <a16:creationId xmlns:a16="http://schemas.microsoft.com/office/drawing/2014/main" id="{119210F2-C2C8-4212-9A18-CC1441227127}"/>
              </a:ext>
            </a:extLst>
          </p:cNvPr>
          <p:cNvSpPr txBox="1"/>
          <p:nvPr/>
        </p:nvSpPr>
        <p:spPr>
          <a:xfrm>
            <a:off x="1525734" y="1654432"/>
            <a:ext cx="9316528" cy="830997"/>
          </a:xfrm>
          <a:prstGeom prst="rect">
            <a:avLst/>
          </a:prstGeom>
          <a:noFill/>
          <a:ln w="76200">
            <a:noFill/>
          </a:ln>
        </p:spPr>
        <p:txBody>
          <a:bodyPr wrap="square" rtlCol="1">
            <a:spAutoFit/>
          </a:bodyPr>
          <a:lstStyle/>
          <a:p>
            <a:pPr algn="ctr"/>
            <a:r>
              <a:rPr lang="he-IL" sz="4800" b="1" dirty="0">
                <a:latin typeface="Guttman Adii" panose="02010401010101010101" pitchFamily="2" charset="-79"/>
                <a:cs typeface="Guttman Adii" panose="02010401010101010101" pitchFamily="2" charset="-79"/>
              </a:rPr>
              <a:t>אירועים בחיי אברהם על ציר שנות חייו</a:t>
            </a:r>
          </a:p>
        </p:txBody>
      </p:sp>
      <p:sp>
        <p:nvSpPr>
          <p:cNvPr id="43" name="TextBox 42">
            <a:extLst>
              <a:ext uri="{FF2B5EF4-FFF2-40B4-BE49-F238E27FC236}">
                <a16:creationId xmlns:a16="http://schemas.microsoft.com/office/drawing/2014/main" id="{04017D0E-0503-4AB6-A78D-A0CCB79CE6E7}"/>
              </a:ext>
            </a:extLst>
          </p:cNvPr>
          <p:cNvSpPr txBox="1"/>
          <p:nvPr/>
        </p:nvSpPr>
        <p:spPr>
          <a:xfrm>
            <a:off x="9896973" y="2971107"/>
            <a:ext cx="738616"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מלחמת </a:t>
            </a:r>
          </a:p>
          <a:p>
            <a:pPr algn="ctr"/>
            <a:r>
              <a:rPr lang="he-IL" sz="1200" dirty="0">
                <a:latin typeface="Guttman Adii" panose="02010401010101010101" pitchFamily="2" charset="-79"/>
                <a:cs typeface="Guttman Adii" panose="02010401010101010101" pitchFamily="2" charset="-79"/>
              </a:rPr>
              <a:t>המלכים </a:t>
            </a:r>
          </a:p>
        </p:txBody>
      </p:sp>
      <p:sp>
        <p:nvSpPr>
          <p:cNvPr id="45" name="TextBox 44">
            <a:extLst>
              <a:ext uri="{FF2B5EF4-FFF2-40B4-BE49-F238E27FC236}">
                <a16:creationId xmlns:a16="http://schemas.microsoft.com/office/drawing/2014/main" id="{98DEA44C-8590-4911-8C0F-9BB8D8B60129}"/>
              </a:ext>
            </a:extLst>
          </p:cNvPr>
          <p:cNvSpPr txBox="1"/>
          <p:nvPr/>
        </p:nvSpPr>
        <p:spPr>
          <a:xfrm>
            <a:off x="8555223" y="4562312"/>
            <a:ext cx="920280" cy="1431161"/>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ברית </a:t>
            </a:r>
          </a:p>
          <a:p>
            <a:pPr algn="ctr"/>
            <a:r>
              <a:rPr lang="he-IL" sz="1600" dirty="0">
                <a:latin typeface="Guttman Adii" panose="02010401010101010101" pitchFamily="2" charset="-79"/>
                <a:cs typeface="Guttman Adii" panose="02010401010101010101" pitchFamily="2" charset="-79"/>
              </a:rPr>
              <a:t>המילה</a:t>
            </a:r>
          </a:p>
          <a:p>
            <a:pPr algn="ctr"/>
            <a:endParaRPr lang="he-IL" sz="700" dirty="0">
              <a:latin typeface="Guttman Adii" panose="02010401010101010101" pitchFamily="2" charset="-79"/>
              <a:cs typeface="Guttman Adii" panose="02010401010101010101" pitchFamily="2" charset="-79"/>
            </a:endParaRPr>
          </a:p>
          <a:p>
            <a:pPr algn="ctr"/>
            <a:r>
              <a:rPr lang="he-IL" sz="1600" dirty="0">
                <a:latin typeface="Guttman Adii" panose="02010401010101010101" pitchFamily="2" charset="-79"/>
                <a:cs typeface="Guttman Adii" panose="02010401010101010101" pitchFamily="2" charset="-79"/>
              </a:rPr>
              <a:t>ביקור </a:t>
            </a:r>
          </a:p>
          <a:p>
            <a:pPr algn="ctr"/>
            <a:r>
              <a:rPr lang="he-IL" sz="1600" dirty="0">
                <a:latin typeface="Guttman Adii" panose="02010401010101010101" pitchFamily="2" charset="-79"/>
                <a:cs typeface="Guttman Adii" panose="02010401010101010101" pitchFamily="2" charset="-79"/>
              </a:rPr>
              <a:t>שלשת</a:t>
            </a:r>
          </a:p>
          <a:p>
            <a:pPr algn="ctr"/>
            <a:r>
              <a:rPr lang="he-IL" sz="1600" dirty="0">
                <a:latin typeface="Guttman Adii" panose="02010401010101010101" pitchFamily="2" charset="-79"/>
                <a:cs typeface="Guttman Adii" panose="02010401010101010101" pitchFamily="2" charset="-79"/>
              </a:rPr>
              <a:t>המלאכים</a:t>
            </a:r>
          </a:p>
        </p:txBody>
      </p:sp>
      <p:sp>
        <p:nvSpPr>
          <p:cNvPr id="46" name="TextBox 45">
            <a:extLst>
              <a:ext uri="{FF2B5EF4-FFF2-40B4-BE49-F238E27FC236}">
                <a16:creationId xmlns:a16="http://schemas.microsoft.com/office/drawing/2014/main" id="{DD8278C9-1F59-4C59-A0CC-BDB794EBED64}"/>
              </a:ext>
            </a:extLst>
          </p:cNvPr>
          <p:cNvSpPr txBox="1"/>
          <p:nvPr/>
        </p:nvSpPr>
        <p:spPr>
          <a:xfrm>
            <a:off x="7885873" y="4505949"/>
            <a:ext cx="756332" cy="584775"/>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הולדת יצחק</a:t>
            </a:r>
          </a:p>
        </p:txBody>
      </p:sp>
      <p:sp>
        <p:nvSpPr>
          <p:cNvPr id="47" name="TextBox 46">
            <a:extLst>
              <a:ext uri="{FF2B5EF4-FFF2-40B4-BE49-F238E27FC236}">
                <a16:creationId xmlns:a16="http://schemas.microsoft.com/office/drawing/2014/main" id="{AD7F5C48-C6FD-4489-831A-52511DF73539}"/>
              </a:ext>
            </a:extLst>
          </p:cNvPr>
          <p:cNvSpPr txBox="1"/>
          <p:nvPr/>
        </p:nvSpPr>
        <p:spPr>
          <a:xfrm>
            <a:off x="8447491" y="2879455"/>
            <a:ext cx="601071" cy="461665"/>
          </a:xfrm>
          <a:prstGeom prst="rect">
            <a:avLst/>
          </a:prstGeom>
          <a:solidFill>
            <a:srgbClr val="FFFF00"/>
          </a:solid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הפיכת </a:t>
            </a:r>
          </a:p>
          <a:p>
            <a:pPr algn="ctr"/>
            <a:r>
              <a:rPr lang="he-IL" sz="1200" dirty="0">
                <a:latin typeface="Guttman Adii" panose="02010401010101010101" pitchFamily="2" charset="-79"/>
                <a:cs typeface="Guttman Adii" panose="02010401010101010101" pitchFamily="2" charset="-79"/>
              </a:rPr>
              <a:t>סדום</a:t>
            </a:r>
          </a:p>
        </p:txBody>
      </p:sp>
      <p:sp>
        <p:nvSpPr>
          <p:cNvPr id="48" name="TextBox 47">
            <a:extLst>
              <a:ext uri="{FF2B5EF4-FFF2-40B4-BE49-F238E27FC236}">
                <a16:creationId xmlns:a16="http://schemas.microsoft.com/office/drawing/2014/main" id="{5411E5D3-ECEA-4368-8F44-ECA8893BBD2B}"/>
              </a:ext>
            </a:extLst>
          </p:cNvPr>
          <p:cNvSpPr txBox="1"/>
          <p:nvPr/>
        </p:nvSpPr>
        <p:spPr>
          <a:xfrm>
            <a:off x="11027612" y="2935196"/>
            <a:ext cx="738619" cy="830997"/>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הירידה למצרים</a:t>
            </a:r>
          </a:p>
          <a:p>
            <a:pPr algn="ctr"/>
            <a:r>
              <a:rPr lang="he-IL" sz="1200" dirty="0">
                <a:latin typeface="Guttman Adii" panose="02010401010101010101" pitchFamily="2" charset="-79"/>
                <a:cs typeface="Guttman Adii" panose="02010401010101010101" pitchFamily="2" charset="-79"/>
              </a:rPr>
              <a:t>בשל הרעב</a:t>
            </a:r>
          </a:p>
        </p:txBody>
      </p:sp>
      <p:sp>
        <p:nvSpPr>
          <p:cNvPr id="49" name="TextBox 48">
            <a:extLst>
              <a:ext uri="{FF2B5EF4-FFF2-40B4-BE49-F238E27FC236}">
                <a16:creationId xmlns:a16="http://schemas.microsoft.com/office/drawing/2014/main" id="{0AE7E9FE-4834-4502-AC97-027AD8BB7C00}"/>
              </a:ext>
            </a:extLst>
          </p:cNvPr>
          <p:cNvSpPr txBox="1"/>
          <p:nvPr/>
        </p:nvSpPr>
        <p:spPr>
          <a:xfrm>
            <a:off x="10493687" y="2950634"/>
            <a:ext cx="697151"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לוט</a:t>
            </a:r>
          </a:p>
          <a:p>
            <a:pPr algn="ctr"/>
            <a:r>
              <a:rPr lang="he-IL" sz="1200" dirty="0">
                <a:latin typeface="Guttman Adii" panose="02010401010101010101" pitchFamily="2" charset="-79"/>
                <a:cs typeface="Guttman Adii" panose="02010401010101010101" pitchFamily="2" charset="-79"/>
              </a:rPr>
              <a:t>מתיישב בסדום</a:t>
            </a:r>
          </a:p>
        </p:txBody>
      </p:sp>
      <p:sp>
        <p:nvSpPr>
          <p:cNvPr id="51" name="TextBox 50">
            <a:extLst>
              <a:ext uri="{FF2B5EF4-FFF2-40B4-BE49-F238E27FC236}">
                <a16:creationId xmlns:a16="http://schemas.microsoft.com/office/drawing/2014/main" id="{B324B200-F9E5-4735-BB77-70802D11E7BE}"/>
              </a:ext>
            </a:extLst>
          </p:cNvPr>
          <p:cNvSpPr txBox="1"/>
          <p:nvPr/>
        </p:nvSpPr>
        <p:spPr>
          <a:xfrm>
            <a:off x="9795351" y="3440413"/>
            <a:ext cx="1109760" cy="646331"/>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ברית </a:t>
            </a:r>
          </a:p>
          <a:p>
            <a:pPr algn="ctr"/>
            <a:r>
              <a:rPr lang="he-IL" sz="1200" dirty="0">
                <a:latin typeface="Guttman Adii" panose="02010401010101010101" pitchFamily="2" charset="-79"/>
                <a:cs typeface="Guttman Adii" panose="02010401010101010101" pitchFamily="2" charset="-79"/>
              </a:rPr>
              <a:t>בין </a:t>
            </a:r>
          </a:p>
          <a:p>
            <a:pPr algn="ctr"/>
            <a:r>
              <a:rPr lang="he-IL" sz="1200" dirty="0">
                <a:latin typeface="Guttman Adii" panose="02010401010101010101" pitchFamily="2" charset="-79"/>
                <a:cs typeface="Guttman Adii" panose="02010401010101010101" pitchFamily="2" charset="-79"/>
              </a:rPr>
              <a:t>הבתרים </a:t>
            </a:r>
            <a:endParaRPr lang="he-IL" sz="2000" dirty="0">
              <a:latin typeface="Guttman Adii" panose="02010401010101010101" pitchFamily="2" charset="-79"/>
              <a:cs typeface="Guttman Adii" panose="02010401010101010101" pitchFamily="2" charset="-79"/>
            </a:endParaRPr>
          </a:p>
        </p:txBody>
      </p:sp>
      <p:sp>
        <p:nvSpPr>
          <p:cNvPr id="44" name="TextBox 43">
            <a:extLst>
              <a:ext uri="{FF2B5EF4-FFF2-40B4-BE49-F238E27FC236}">
                <a16:creationId xmlns:a16="http://schemas.microsoft.com/office/drawing/2014/main" id="{0C704C03-DA6A-41B7-94EB-0428FCF940BD}"/>
              </a:ext>
            </a:extLst>
          </p:cNvPr>
          <p:cNvSpPr txBox="1"/>
          <p:nvPr/>
        </p:nvSpPr>
        <p:spPr>
          <a:xfrm>
            <a:off x="7005717" y="3040589"/>
            <a:ext cx="1321239" cy="461665"/>
          </a:xfrm>
          <a:prstGeom prst="rect">
            <a:avLst/>
          </a:prstGeom>
          <a:noFill/>
          <a:ln w="76200">
            <a:noFill/>
          </a:ln>
        </p:spPr>
        <p:txBody>
          <a:bodyPr wrap="square" rtlCol="1">
            <a:spAutoFit/>
          </a:bodyPr>
          <a:lstStyle/>
          <a:p>
            <a:pPr algn="ctr"/>
            <a:r>
              <a:rPr lang="he-IL" sz="1200" dirty="0">
                <a:latin typeface="Guttman Adii" panose="02010401010101010101" pitchFamily="2" charset="-79"/>
                <a:cs typeface="Guttman Adii" panose="02010401010101010101" pitchFamily="2" charset="-79"/>
              </a:rPr>
              <a:t>המשתה </a:t>
            </a:r>
          </a:p>
          <a:p>
            <a:pPr algn="ctr"/>
            <a:r>
              <a:rPr lang="he-IL" sz="1200" dirty="0">
                <a:latin typeface="Guttman Adii" panose="02010401010101010101" pitchFamily="2" charset="-79"/>
                <a:cs typeface="Guttman Adii" panose="02010401010101010101" pitchFamily="2" charset="-79"/>
              </a:rPr>
              <a:t>בגמילת יצחק</a:t>
            </a:r>
          </a:p>
        </p:txBody>
      </p:sp>
      <p:sp>
        <p:nvSpPr>
          <p:cNvPr id="52" name="TextBox 51">
            <a:extLst>
              <a:ext uri="{FF2B5EF4-FFF2-40B4-BE49-F238E27FC236}">
                <a16:creationId xmlns:a16="http://schemas.microsoft.com/office/drawing/2014/main" id="{BCC8503C-0FBF-48A4-84AC-B22A71782A39}"/>
              </a:ext>
            </a:extLst>
          </p:cNvPr>
          <p:cNvSpPr txBox="1"/>
          <p:nvPr/>
        </p:nvSpPr>
        <p:spPr>
          <a:xfrm>
            <a:off x="11249889" y="4462083"/>
            <a:ext cx="1032684"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יציאה </a:t>
            </a:r>
          </a:p>
          <a:p>
            <a:pPr algn="ctr"/>
            <a:r>
              <a:rPr lang="he-IL" sz="1600" dirty="0">
                <a:latin typeface="Guttman Adii" panose="02010401010101010101" pitchFamily="2" charset="-79"/>
                <a:cs typeface="Guttman Adii" panose="02010401010101010101" pitchFamily="2" charset="-79"/>
              </a:rPr>
              <a:t>מחרן</a:t>
            </a:r>
          </a:p>
          <a:p>
            <a:pPr algn="ctr"/>
            <a:r>
              <a:rPr lang="he-IL" sz="1600" dirty="0">
                <a:latin typeface="Guttman Adii" panose="02010401010101010101" pitchFamily="2" charset="-79"/>
                <a:cs typeface="Guttman Adii" panose="02010401010101010101" pitchFamily="2" charset="-79"/>
              </a:rPr>
              <a:t>לכנען</a:t>
            </a:r>
          </a:p>
        </p:txBody>
      </p:sp>
      <p:sp>
        <p:nvSpPr>
          <p:cNvPr id="53" name="TextBox 52">
            <a:extLst>
              <a:ext uri="{FF2B5EF4-FFF2-40B4-BE49-F238E27FC236}">
                <a16:creationId xmlns:a16="http://schemas.microsoft.com/office/drawing/2014/main" id="{76FAC3D4-4ECD-41E1-A181-498403C33EB1}"/>
              </a:ext>
            </a:extLst>
          </p:cNvPr>
          <p:cNvSpPr txBox="1"/>
          <p:nvPr/>
        </p:nvSpPr>
        <p:spPr>
          <a:xfrm>
            <a:off x="8347461" y="6050782"/>
            <a:ext cx="1312556" cy="830997"/>
          </a:xfrm>
          <a:prstGeom prst="rect">
            <a:avLst/>
          </a:prstGeom>
          <a:noFill/>
          <a:ln w="76200">
            <a:noFill/>
          </a:ln>
        </p:spPr>
        <p:txBody>
          <a:bodyPr wrap="square" rtlCol="1">
            <a:spAutoFit/>
          </a:bodyPr>
          <a:lstStyle/>
          <a:p>
            <a:pPr algn="ctr"/>
            <a:r>
              <a:rPr lang="he-IL" sz="1600" dirty="0">
                <a:latin typeface="Guttman Adii" panose="02010401010101010101" pitchFamily="2" charset="-79"/>
                <a:cs typeface="Guttman Adii" panose="02010401010101010101" pitchFamily="2" charset="-79"/>
              </a:rPr>
              <a:t>ויכוח אברהם עם ה' בעניין השמדת סדום</a:t>
            </a:r>
          </a:p>
        </p:txBody>
      </p:sp>
      <p:pic>
        <p:nvPicPr>
          <p:cNvPr id="40" name="Picture 4" descr="×ª××× × ×§×©××¨×">
            <a:extLst>
              <a:ext uri="{FF2B5EF4-FFF2-40B4-BE49-F238E27FC236}">
                <a16:creationId xmlns:a16="http://schemas.microsoft.com/office/drawing/2014/main" id="{6906BD67-CDCB-49EB-A4FC-DD46C99AA5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4296794" y="268806"/>
            <a:ext cx="3598412" cy="1481706"/>
          </a:xfrm>
          <a:prstGeom prst="rect">
            <a:avLst/>
          </a:prstGeom>
          <a:noFill/>
          <a:extLst>
            <a:ext uri="{909E8E84-426E-40DD-AFC4-6F175D3DCCD1}">
              <a14:hiddenFill xmlns:a14="http://schemas.microsoft.com/office/drawing/2010/main">
                <a:solidFill>
                  <a:srgbClr val="FFFFFF"/>
                </a:solidFill>
              </a14:hiddenFill>
            </a:ext>
          </a:extLst>
        </p:spPr>
      </p:pic>
      <p:sp>
        <p:nvSpPr>
          <p:cNvPr id="42" name="מלבן 41">
            <a:extLst>
              <a:ext uri="{FF2B5EF4-FFF2-40B4-BE49-F238E27FC236}">
                <a16:creationId xmlns:a16="http://schemas.microsoft.com/office/drawing/2014/main" id="{8AAD6DA3-999D-4B74-8C95-BAB8A95D712E}"/>
              </a:ext>
            </a:extLst>
          </p:cNvPr>
          <p:cNvSpPr/>
          <p:nvPr/>
        </p:nvSpPr>
        <p:spPr>
          <a:xfrm>
            <a:off x="6183998" y="688682"/>
            <a:ext cx="1095172" cy="461665"/>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יט</a:t>
            </a:r>
            <a:endParaRPr lang="he-IL" sz="2400" dirty="0">
              <a:solidFill>
                <a:schemeClr val="bg1"/>
              </a:solidFill>
              <a:latin typeface="Guttman Adii" panose="02010401010101010101" pitchFamily="2" charset="-79"/>
              <a:cs typeface="Guttman Adii" panose="02010401010101010101" pitchFamily="2" charset="-79"/>
            </a:endParaRPr>
          </a:p>
        </p:txBody>
      </p:sp>
      <p:sp>
        <p:nvSpPr>
          <p:cNvPr id="50" name="מלבן 49">
            <a:extLst>
              <a:ext uri="{FF2B5EF4-FFF2-40B4-BE49-F238E27FC236}">
                <a16:creationId xmlns:a16="http://schemas.microsoft.com/office/drawing/2014/main" id="{4477D2AE-BD24-4378-B8DE-122C07DE2436}"/>
              </a:ext>
            </a:extLst>
          </p:cNvPr>
          <p:cNvSpPr/>
          <p:nvPr/>
        </p:nvSpPr>
        <p:spPr>
          <a:xfrm>
            <a:off x="4674053" y="601567"/>
            <a:ext cx="1346844" cy="677108"/>
          </a:xfrm>
          <a:prstGeom prst="rect">
            <a:avLst/>
          </a:prstGeom>
        </p:spPr>
        <p:txBody>
          <a:bodyPr wrap="none">
            <a:spAutoFit/>
          </a:bodyPr>
          <a:lstStyle/>
          <a:p>
            <a:pPr algn="ctr"/>
            <a:r>
              <a:rPr lang="he-IL" sz="2000" dirty="0">
                <a:solidFill>
                  <a:schemeClr val="bg1"/>
                </a:solidFill>
                <a:latin typeface="Guttman Adii" panose="02010401010101010101" pitchFamily="2" charset="-79"/>
                <a:cs typeface="Guttman Adii" panose="02010401010101010101" pitchFamily="2" charset="-79"/>
              </a:rPr>
              <a:t>הפיכת סדום</a:t>
            </a:r>
            <a:endParaRPr lang="he-IL" sz="2800" dirty="0">
              <a:solidFill>
                <a:schemeClr val="bg1"/>
              </a:solidFill>
              <a:latin typeface="Guttman Adii" panose="02010401010101010101" pitchFamily="2" charset="-79"/>
              <a:cs typeface="Guttman Adii" panose="02010401010101010101" pitchFamily="2" charset="-79"/>
            </a:endParaRPr>
          </a:p>
          <a:p>
            <a:pPr algn="ctr"/>
            <a:r>
              <a:rPr lang="he-IL" dirty="0">
                <a:solidFill>
                  <a:schemeClr val="bg1"/>
                </a:solidFill>
                <a:latin typeface="Guttman Adii" panose="02010401010101010101" pitchFamily="2" charset="-79"/>
                <a:cs typeface="Guttman Adii" panose="02010401010101010101" pitchFamily="2" charset="-79"/>
              </a:rPr>
              <a:t>לוט ובנותיו</a:t>
            </a:r>
          </a:p>
        </p:txBody>
      </p:sp>
      <p:sp>
        <p:nvSpPr>
          <p:cNvPr id="54" name="מלבן 53">
            <a:extLst>
              <a:ext uri="{FF2B5EF4-FFF2-40B4-BE49-F238E27FC236}">
                <a16:creationId xmlns:a16="http://schemas.microsoft.com/office/drawing/2014/main" id="{F30DA88E-564F-4FA7-9E6E-FB226978700C}"/>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20399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2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27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275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2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75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2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27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275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275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75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275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275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275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275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275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75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275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275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2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4" grpId="0" animBg="1"/>
      <p:bldP spid="25" grpId="0" animBg="1"/>
      <p:bldP spid="27" grpId="0" animBg="1"/>
      <p:bldP spid="28" grpId="0" animBg="1"/>
      <p:bldP spid="29" grpId="0" animBg="1"/>
      <p:bldP spid="34" grpId="0" animBg="1"/>
      <p:bldP spid="35" grpId="0" animBg="1"/>
      <p:bldP spid="26" grpId="0" animBg="1"/>
      <p:bldP spid="37" grpId="0" animBg="1"/>
      <p:bldP spid="38" grpId="0" animBg="1"/>
      <p:bldP spid="39" grpId="0"/>
      <p:bldP spid="43" grpId="0" animBg="1"/>
      <p:bldP spid="45" grpId="0" animBg="1"/>
      <p:bldP spid="46" grpId="0" animBg="1"/>
      <p:bldP spid="47" grpId="0" animBg="1"/>
      <p:bldP spid="48" grpId="0" animBg="1"/>
      <p:bldP spid="49" grpId="0" animBg="1"/>
      <p:bldP spid="51" grpId="0" animBg="1"/>
      <p:bldP spid="44" grpId="0" animBg="1"/>
      <p:bldP spid="52" grpId="0" animBg="1"/>
      <p:bldP spid="5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nvPr>
        </p:nvGraphicFramePr>
        <p:xfrm>
          <a:off x="9699594" y="1298047"/>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318" y="152240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318" y="3247767"/>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8047" y="4960782"/>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626716" y="1917217"/>
            <a:ext cx="8762036" cy="4662815"/>
          </a:xfrm>
          <a:prstGeom prst="rect">
            <a:avLst/>
          </a:prstGeom>
          <a:ln w="57150">
            <a:solidFill>
              <a:schemeClr val="tx1"/>
            </a:solidFill>
          </a:ln>
        </p:spPr>
        <p:txBody>
          <a:bodyPr wrap="square">
            <a:spAutoFit/>
          </a:bodyPr>
          <a:lstStyle/>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7F7AE5C6-FB9E-4F39-9F49-9BE8A772A2F1}"/>
              </a:ext>
            </a:extLst>
          </p:cNvPr>
          <p:cNvSpPr/>
          <p:nvPr/>
        </p:nvSpPr>
        <p:spPr>
          <a:xfrm>
            <a:off x="315874" y="2145925"/>
            <a:ext cx="8877783" cy="4185761"/>
          </a:xfrm>
          <a:prstGeom prst="rect">
            <a:avLst/>
          </a:prstGeom>
        </p:spPr>
        <p:txBody>
          <a:bodyPr wrap="square">
            <a:spAutoFit/>
          </a:bodyPr>
          <a:lstStyle/>
          <a:p>
            <a:r>
              <a:rPr lang="he-IL" sz="1700" b="1" dirty="0">
                <a:ea typeface="Times New Roman" panose="02020603050405020304" pitchFamily="18" charset="0"/>
                <a:cs typeface="David" panose="020E0502060401010101" pitchFamily="34" charset="-79"/>
              </a:rPr>
              <a:t>שני המלאכים מגיעים לסדום,  לוט מתעקש לארחם</a:t>
            </a:r>
          </a:p>
          <a:p>
            <a:r>
              <a:rPr lang="he-IL" sz="1700" b="1" dirty="0">
                <a:ea typeface="Times New Roman" panose="02020603050405020304" pitchFamily="18" charset="0"/>
                <a:cs typeface="David" panose="020E0502060401010101" pitchFamily="34" charset="-79"/>
              </a:rPr>
              <a:t>(א) </a:t>
            </a:r>
            <a:r>
              <a:rPr lang="he-IL" sz="1700" dirty="0">
                <a:ea typeface="Times New Roman" panose="02020603050405020304" pitchFamily="18" charset="0"/>
                <a:cs typeface="David" panose="020E0502060401010101" pitchFamily="34" charset="-79"/>
              </a:rPr>
              <a:t>וַיָּבֹאוּ שְׁנֵי הַמַּלְאָכִים </a:t>
            </a:r>
            <a:r>
              <a:rPr lang="he-IL" sz="1700" dirty="0" err="1">
                <a:ea typeface="Times New Roman" panose="02020603050405020304" pitchFamily="18" charset="0"/>
                <a:cs typeface="David" panose="020E0502060401010101" pitchFamily="34" charset="-79"/>
              </a:rPr>
              <a:t>סְדֹמָה</a:t>
            </a:r>
            <a:r>
              <a:rPr lang="he-IL" sz="1700" dirty="0">
                <a:ea typeface="Times New Roman" panose="02020603050405020304" pitchFamily="18" charset="0"/>
                <a:cs typeface="David" panose="020E0502060401010101" pitchFamily="34" charset="-79"/>
              </a:rPr>
              <a:t> בָּעֶרֶב וְלוֹט יֹשֵׁב בְּשַׁעַר סְדֹם, וַיַּרְא לוֹט </a:t>
            </a:r>
            <a:r>
              <a:rPr lang="he-IL" sz="1700" dirty="0" err="1">
                <a:ea typeface="Times New Roman" panose="02020603050405020304" pitchFamily="18" charset="0"/>
                <a:cs typeface="David" panose="020E0502060401010101" pitchFamily="34" charset="-79"/>
              </a:rPr>
              <a:t>וַיָּקָם</a:t>
            </a:r>
            <a:r>
              <a:rPr lang="he-IL" sz="1700" dirty="0">
                <a:ea typeface="Times New Roman" panose="02020603050405020304" pitchFamily="18" charset="0"/>
                <a:cs typeface="David" panose="020E0502060401010101" pitchFamily="34" charset="-79"/>
              </a:rPr>
              <a:t> לִקְרָאתָם </a:t>
            </a:r>
            <a:r>
              <a:rPr lang="he-IL" sz="1700" dirty="0" err="1">
                <a:ea typeface="Times New Roman" panose="02020603050405020304" pitchFamily="18" charset="0"/>
                <a:cs typeface="David" panose="020E0502060401010101" pitchFamily="34" charset="-79"/>
              </a:rPr>
              <a:t>וַיִּשְׁתַּחו</a:t>
            </a:r>
            <a:r>
              <a:rPr lang="he-IL" sz="1700" dirty="0">
                <a:ea typeface="Times New Roman" panose="02020603050405020304" pitchFamily="18" charset="0"/>
                <a:cs typeface="David" panose="020E0502060401010101" pitchFamily="34" charset="-79"/>
              </a:rPr>
              <a:t>ּ אַפַּיִם אָרְצָה: </a:t>
            </a:r>
            <a:r>
              <a:rPr lang="he-IL" sz="1700" b="1" dirty="0">
                <a:ea typeface="Times New Roman" panose="02020603050405020304" pitchFamily="18" charset="0"/>
                <a:cs typeface="David" panose="020E0502060401010101" pitchFamily="34" charset="-79"/>
              </a:rPr>
              <a:t>(ב) </a:t>
            </a:r>
            <a:r>
              <a:rPr lang="he-IL" sz="1700" dirty="0">
                <a:ea typeface="Times New Roman" panose="02020603050405020304" pitchFamily="18" charset="0"/>
                <a:cs typeface="David" panose="020E0502060401010101" pitchFamily="34" charset="-79"/>
              </a:rPr>
              <a:t>וַיֹּאמֶר: הִנֶּה נָּא אֲדֹנַי סוּרוּ נָא אֶל בֵּית עַבְדְּכֶם </a:t>
            </a:r>
            <a:r>
              <a:rPr lang="he-IL" sz="1700" dirty="0" err="1">
                <a:ea typeface="Times New Roman" panose="02020603050405020304" pitchFamily="18" charset="0"/>
                <a:cs typeface="David" panose="020E0502060401010101" pitchFamily="34" charset="-79"/>
              </a:rPr>
              <a:t>וְלִינו</a:t>
            </a:r>
            <a:r>
              <a:rPr lang="he-IL" sz="1700" dirty="0">
                <a:ea typeface="Times New Roman" panose="02020603050405020304" pitchFamily="18" charset="0"/>
                <a:cs typeface="David" panose="020E0502060401010101" pitchFamily="34" charset="-79"/>
              </a:rPr>
              <a:t>ּ וְרַחֲצוּ רַגְלֵיכֶם וְהִשְׁכַּמְתֶּם וַהֲלַכְתֶּם לְדַרְכְּכֶם, </a:t>
            </a:r>
          </a:p>
          <a:p>
            <a:r>
              <a:rPr lang="he-IL" sz="1700" dirty="0">
                <a:ea typeface="Times New Roman" panose="02020603050405020304" pitchFamily="18" charset="0"/>
                <a:cs typeface="David" panose="020E0502060401010101" pitchFamily="34" charset="-79"/>
              </a:rPr>
              <a:t>וַיֹּאמְרוּ: לֹּא כִּי בָרְחוֹב נָלִין: </a:t>
            </a:r>
          </a:p>
          <a:p>
            <a:r>
              <a:rPr lang="he-IL" sz="1700" b="1" dirty="0">
                <a:ea typeface="Times New Roman" panose="02020603050405020304" pitchFamily="18" charset="0"/>
                <a:cs typeface="David" panose="020E0502060401010101" pitchFamily="34" charset="-79"/>
              </a:rPr>
              <a:t>(ג) </a:t>
            </a:r>
            <a:r>
              <a:rPr lang="he-IL" sz="1700" dirty="0" err="1">
                <a:ea typeface="Times New Roman" panose="02020603050405020304" pitchFamily="18" charset="0"/>
                <a:cs typeface="David" panose="020E0502060401010101" pitchFamily="34" charset="-79"/>
              </a:rPr>
              <a:t>וַיִּפְצַר</a:t>
            </a:r>
            <a:r>
              <a:rPr lang="he-IL" sz="1700" dirty="0">
                <a:ea typeface="Times New Roman" panose="02020603050405020304" pitchFamily="18" charset="0"/>
                <a:cs typeface="David" panose="020E0502060401010101" pitchFamily="34" charset="-79"/>
              </a:rPr>
              <a:t> בָּם מְאֹד וַיָּסֻרוּ אֵלָיו וַיָּבֹאוּ אֶל בֵּיתוֹ, וַיַּעַשׂ לָהֶם מִשְׁתֶּה וּמַצּוֹת אָפָה וַיֹּאכֵלוּ: </a:t>
            </a:r>
          </a:p>
          <a:p>
            <a:endParaRPr lang="he-IL" sz="900" b="1" dirty="0">
              <a:cs typeface="David" panose="020E0502060401010101" pitchFamily="34" charset="-79"/>
            </a:endParaRPr>
          </a:p>
          <a:p>
            <a:r>
              <a:rPr lang="he-IL" sz="1700" b="1" dirty="0">
                <a:cs typeface="David" panose="020E0502060401010101" pitchFamily="34" charset="-79"/>
              </a:rPr>
              <a:t>אנשי המקום מנסים להרע למלאכים</a:t>
            </a:r>
          </a:p>
          <a:p>
            <a:r>
              <a:rPr lang="he-IL" sz="1700" b="1" dirty="0">
                <a:ea typeface="Times New Roman" panose="02020603050405020304" pitchFamily="18" charset="0"/>
                <a:cs typeface="David" panose="020E0502060401010101" pitchFamily="34" charset="-79"/>
              </a:rPr>
              <a:t>(ד) </a:t>
            </a:r>
            <a:r>
              <a:rPr lang="he-IL" sz="1700" dirty="0">
                <a:ea typeface="Times New Roman" panose="02020603050405020304" pitchFamily="18" charset="0"/>
                <a:cs typeface="David" panose="020E0502060401010101" pitchFamily="34" charset="-79"/>
              </a:rPr>
              <a:t>טֶרֶם יִשְׁכָּבוּ וְאַנְשֵׁי הָעִיר אַנְשֵׁי סְדֹם נָסַבּוּ עַל הַבַּיִת מִנַּעַר וְעַד זָקֵן, כָּל הָעָם מִקָּצֶה: </a:t>
            </a:r>
          </a:p>
          <a:p>
            <a:r>
              <a:rPr lang="he-IL" sz="1700" b="1" dirty="0">
                <a:ea typeface="Times New Roman" panose="02020603050405020304" pitchFamily="18" charset="0"/>
                <a:cs typeface="David" panose="020E0502060401010101" pitchFamily="34" charset="-79"/>
              </a:rPr>
              <a:t>(ה) </a:t>
            </a:r>
            <a:r>
              <a:rPr lang="he-IL" sz="1700" dirty="0">
                <a:ea typeface="Times New Roman" panose="02020603050405020304" pitchFamily="18" charset="0"/>
                <a:cs typeface="David" panose="020E0502060401010101" pitchFamily="34" charset="-79"/>
              </a:rPr>
              <a:t>וַיִּקְרְאוּ אֶל לוֹט וַיֹּאמְרוּ לוֹ: אַיֵּה הָאֲנָשִׁים אֲשֶׁר בָּאוּ אֵלֶיךָ הַלָּיְלָה, הוֹצִיאֵם אֵלֵינוּ וְנֵדְעָה אֹתָם: </a:t>
            </a:r>
          </a:p>
          <a:p>
            <a:r>
              <a:rPr lang="he-IL" sz="1700" b="1" dirty="0">
                <a:ea typeface="Times New Roman" panose="02020603050405020304" pitchFamily="18" charset="0"/>
                <a:cs typeface="David" panose="020E0502060401010101" pitchFamily="34" charset="-79"/>
              </a:rPr>
              <a:t>(ו) </a:t>
            </a:r>
            <a:r>
              <a:rPr lang="he-IL" sz="1700" dirty="0">
                <a:ea typeface="Times New Roman" panose="02020603050405020304" pitchFamily="18" charset="0"/>
                <a:cs typeface="David" panose="020E0502060401010101" pitchFamily="34" charset="-79"/>
              </a:rPr>
              <a:t>וַיֵּצֵא </a:t>
            </a:r>
            <a:r>
              <a:rPr lang="he-IL" sz="1700" dirty="0" err="1">
                <a:ea typeface="Times New Roman" panose="02020603050405020304" pitchFamily="18" charset="0"/>
                <a:cs typeface="David" panose="020E0502060401010101" pitchFamily="34" charset="-79"/>
              </a:rPr>
              <a:t>אֲלֵהֶם</a:t>
            </a:r>
            <a:r>
              <a:rPr lang="he-IL" sz="1700" dirty="0">
                <a:ea typeface="Times New Roman" panose="02020603050405020304" pitchFamily="18" charset="0"/>
                <a:cs typeface="David" panose="020E0502060401010101" pitchFamily="34" charset="-79"/>
              </a:rPr>
              <a:t> לוֹט הַפֶּתְחָה, וְהַדֶּלֶת סָגַר אַחֲרָיו: </a:t>
            </a:r>
            <a:r>
              <a:rPr lang="he-IL" sz="1700" b="1" dirty="0">
                <a:ea typeface="Times New Roman" panose="02020603050405020304" pitchFamily="18" charset="0"/>
                <a:cs typeface="David" panose="020E0502060401010101" pitchFamily="34" charset="-79"/>
              </a:rPr>
              <a:t>(ז) </a:t>
            </a:r>
            <a:r>
              <a:rPr lang="he-IL" sz="1700" dirty="0">
                <a:ea typeface="Times New Roman" panose="02020603050405020304" pitchFamily="18" charset="0"/>
                <a:cs typeface="David" panose="020E0502060401010101" pitchFamily="34" charset="-79"/>
              </a:rPr>
              <a:t>וַיֹּאמַר: אַל נָא אַחַי תָּרֵעוּ: </a:t>
            </a:r>
            <a:r>
              <a:rPr lang="he-IL" sz="1700" b="1" dirty="0">
                <a:ea typeface="Times New Roman" panose="02020603050405020304" pitchFamily="18" charset="0"/>
                <a:cs typeface="David" panose="020E0502060401010101" pitchFamily="34" charset="-79"/>
              </a:rPr>
              <a:t>(ח) </a:t>
            </a:r>
            <a:r>
              <a:rPr lang="he-IL" sz="1700" dirty="0">
                <a:ea typeface="Times New Roman" panose="02020603050405020304" pitchFamily="18" charset="0"/>
                <a:cs typeface="David" panose="020E0502060401010101" pitchFamily="34" charset="-79"/>
              </a:rPr>
              <a:t>הִנֵּה נָא לִי שְׁתֵּי בָנוֹת </a:t>
            </a:r>
          </a:p>
          <a:p>
            <a:r>
              <a:rPr lang="he-IL" sz="1700" dirty="0">
                <a:ea typeface="Times New Roman" panose="02020603050405020304" pitchFamily="18" charset="0"/>
                <a:cs typeface="David" panose="020E0502060401010101" pitchFamily="34" charset="-79"/>
              </a:rPr>
              <a:t>אֲשֶׁר לֹא יָדְעוּ אִישׁ אוֹצִיאָה נָּא </a:t>
            </a:r>
            <a:r>
              <a:rPr lang="he-IL" sz="1700" dirty="0" err="1">
                <a:ea typeface="Times New Roman" panose="02020603050405020304" pitchFamily="18" charset="0"/>
                <a:cs typeface="David" panose="020E0502060401010101" pitchFamily="34" charset="-79"/>
              </a:rPr>
              <a:t>אֶתְהֶן</a:t>
            </a:r>
            <a:r>
              <a:rPr lang="he-IL" sz="1700" dirty="0">
                <a:ea typeface="Times New Roman" panose="02020603050405020304" pitchFamily="18" charset="0"/>
                <a:cs typeface="David" panose="020E0502060401010101" pitchFamily="34" charset="-79"/>
              </a:rPr>
              <a:t> אֲלֵיכֶם וַעֲשׂוּ לָהֶן כַּטּוֹב בְּעֵינֵיכֶם, רַק לָאֲנָשִׁים הָאֵל אַל תַּעֲשׂוּ דָבָר </a:t>
            </a:r>
          </a:p>
          <a:p>
            <a:r>
              <a:rPr lang="he-IL" sz="1700" dirty="0">
                <a:ea typeface="Times New Roman" panose="02020603050405020304" pitchFamily="18" charset="0"/>
                <a:cs typeface="David" panose="020E0502060401010101" pitchFamily="34" charset="-79"/>
              </a:rPr>
              <a:t>כִּי עַל כֵּן בָּאוּ בְּצֵל קֹרָתִי: </a:t>
            </a:r>
          </a:p>
          <a:p>
            <a:r>
              <a:rPr lang="he-IL" sz="1700" b="1" dirty="0">
                <a:ea typeface="Times New Roman" panose="02020603050405020304" pitchFamily="18" charset="0"/>
                <a:cs typeface="David" panose="020E0502060401010101" pitchFamily="34" charset="-79"/>
              </a:rPr>
              <a:t>(ט) </a:t>
            </a:r>
            <a:r>
              <a:rPr lang="he-IL" sz="1700" dirty="0">
                <a:ea typeface="Times New Roman" panose="02020603050405020304" pitchFamily="18" charset="0"/>
                <a:cs typeface="David" panose="020E0502060401010101" pitchFamily="34" charset="-79"/>
              </a:rPr>
              <a:t>וַיֹּאמְרוּ: גֶּשׁ הָלְאָה וַיֹּאמְרוּ: הָאֶחָד בָּא לָגוּר </a:t>
            </a:r>
            <a:r>
              <a:rPr lang="he-IL" sz="1700" dirty="0" err="1">
                <a:ea typeface="Times New Roman" panose="02020603050405020304" pitchFamily="18" charset="0"/>
                <a:cs typeface="David" panose="020E0502060401010101" pitchFamily="34" charset="-79"/>
              </a:rPr>
              <a:t>וַיִּשְׁפֹּט</a:t>
            </a:r>
            <a:r>
              <a:rPr lang="he-IL" sz="1700" dirty="0">
                <a:ea typeface="Times New Roman" panose="02020603050405020304" pitchFamily="18" charset="0"/>
                <a:cs typeface="David" panose="020E0502060401010101" pitchFamily="34" charset="-79"/>
              </a:rPr>
              <a:t> שָׁפוֹט עַתָּה נָרַע לְךָ מֵהֶם, </a:t>
            </a:r>
          </a:p>
          <a:p>
            <a:r>
              <a:rPr lang="he-IL" sz="1700" dirty="0">
                <a:ea typeface="Times New Roman" panose="02020603050405020304" pitchFamily="18" charset="0"/>
                <a:cs typeface="David" panose="020E0502060401010101" pitchFamily="34" charset="-79"/>
              </a:rPr>
              <a:t>וַיִּפְצְרוּ בָאִישׁ בְּלוֹט מְאֹד </a:t>
            </a:r>
            <a:r>
              <a:rPr lang="he-IL" sz="1700" dirty="0" err="1">
                <a:ea typeface="Times New Roman" panose="02020603050405020304" pitchFamily="18" charset="0"/>
                <a:cs typeface="David" panose="020E0502060401010101" pitchFamily="34" charset="-79"/>
              </a:rPr>
              <a:t>וַיִּגְּשׁו</a:t>
            </a:r>
            <a:r>
              <a:rPr lang="he-IL" sz="1700" dirty="0">
                <a:ea typeface="Times New Roman" panose="02020603050405020304" pitchFamily="18" charset="0"/>
                <a:cs typeface="David" panose="020E0502060401010101" pitchFamily="34" charset="-79"/>
              </a:rPr>
              <a:t>ּ לִשְׁבֹּר הַדָּלֶת: </a:t>
            </a:r>
          </a:p>
          <a:p>
            <a:r>
              <a:rPr lang="he-IL" sz="1700" b="1" dirty="0">
                <a:ea typeface="Times New Roman" panose="02020603050405020304" pitchFamily="18" charset="0"/>
                <a:cs typeface="David" panose="020E0502060401010101" pitchFamily="34" charset="-79"/>
              </a:rPr>
              <a:t>(י) </a:t>
            </a:r>
            <a:r>
              <a:rPr lang="he-IL" sz="1700" dirty="0">
                <a:ea typeface="Times New Roman" panose="02020603050405020304" pitchFamily="18" charset="0"/>
                <a:cs typeface="David" panose="020E0502060401010101" pitchFamily="34" charset="-79"/>
              </a:rPr>
              <a:t>וַיִּשְׁלְחוּ הָאֲנָשִׁים אֶת יָדָם וַיָּבִיאוּ אֶת לוֹט אֲלֵיהֶם הַבָּיְתָה, וְאֶת הַדֶּלֶת סָגָרוּ: </a:t>
            </a:r>
          </a:p>
          <a:p>
            <a:r>
              <a:rPr lang="he-IL" sz="1700" b="1" dirty="0">
                <a:ea typeface="Times New Roman" panose="02020603050405020304" pitchFamily="18" charset="0"/>
                <a:cs typeface="David" panose="020E0502060401010101" pitchFamily="34" charset="-79"/>
              </a:rPr>
              <a:t>(יא) </a:t>
            </a:r>
            <a:r>
              <a:rPr lang="he-IL" sz="1700" dirty="0">
                <a:ea typeface="Times New Roman" panose="02020603050405020304" pitchFamily="18" charset="0"/>
                <a:cs typeface="David" panose="020E0502060401010101" pitchFamily="34" charset="-79"/>
              </a:rPr>
              <a:t>וְאֶת הָאֲנָשִׁים אֲשֶׁר פֶּתַח הַבַּיִת הִכּוּ </a:t>
            </a:r>
            <a:r>
              <a:rPr lang="he-IL" sz="1700" dirty="0" err="1">
                <a:ea typeface="Times New Roman" panose="02020603050405020304" pitchFamily="18" charset="0"/>
                <a:cs typeface="David" panose="020E0502060401010101" pitchFamily="34" charset="-79"/>
              </a:rPr>
              <a:t>בַּסַּנְוֵרִים</a:t>
            </a:r>
            <a:r>
              <a:rPr lang="he-IL" sz="1700" dirty="0">
                <a:ea typeface="Times New Roman" panose="02020603050405020304" pitchFamily="18" charset="0"/>
                <a:cs typeface="David" panose="020E0502060401010101" pitchFamily="34" charset="-79"/>
              </a:rPr>
              <a:t> מִקָּטֹן וְעַד גָּדוֹל, וַיִּלְאוּ </a:t>
            </a:r>
            <a:r>
              <a:rPr lang="he-IL" sz="1700" dirty="0" err="1">
                <a:ea typeface="Times New Roman" panose="02020603050405020304" pitchFamily="18" charset="0"/>
                <a:cs typeface="David" panose="020E0502060401010101" pitchFamily="34" charset="-79"/>
              </a:rPr>
              <a:t>לִמְצֹא</a:t>
            </a:r>
            <a:r>
              <a:rPr lang="he-IL" sz="1700" dirty="0">
                <a:ea typeface="Times New Roman" panose="02020603050405020304" pitchFamily="18" charset="0"/>
                <a:cs typeface="David" panose="020E0502060401010101" pitchFamily="34" charset="-79"/>
              </a:rPr>
              <a:t> הַפָּתַח: </a:t>
            </a:r>
          </a:p>
        </p:txBody>
      </p:sp>
      <p:pic>
        <p:nvPicPr>
          <p:cNvPr id="11" name="Picture 4" descr="×ª××× × ×§×©××¨×">
            <a:extLst>
              <a:ext uri="{FF2B5EF4-FFF2-40B4-BE49-F238E27FC236}">
                <a16:creationId xmlns:a16="http://schemas.microsoft.com/office/drawing/2014/main" id="{F0704C42-5932-4619-8C05-80E0617560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618502" y="187165"/>
            <a:ext cx="3598412" cy="1481706"/>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FD6E71BA-B379-47B5-93F1-0ED8913D1D0D}"/>
              </a:ext>
            </a:extLst>
          </p:cNvPr>
          <p:cNvSpPr/>
          <p:nvPr/>
        </p:nvSpPr>
        <p:spPr>
          <a:xfrm>
            <a:off x="5558577" y="415713"/>
            <a:ext cx="1095172" cy="707886"/>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יט</a:t>
            </a:r>
            <a:endParaRPr lang="he-IL" sz="2400" dirty="0">
              <a:solidFill>
                <a:schemeClr val="bg1"/>
              </a:solidFill>
              <a:latin typeface="Guttman Adii" panose="02010401010101010101" pitchFamily="2" charset="-79"/>
              <a:cs typeface="Guttman Adii" panose="02010401010101010101" pitchFamily="2" charset="-79"/>
            </a:endParaRPr>
          </a:p>
          <a:p>
            <a:pPr algn="ctr"/>
            <a:r>
              <a:rPr lang="he-IL" sz="1600" dirty="0">
                <a:solidFill>
                  <a:schemeClr val="bg1"/>
                </a:solidFill>
                <a:latin typeface="Guttman Adii" panose="02010401010101010101" pitchFamily="2" charset="-79"/>
                <a:cs typeface="Guttman Adii" panose="02010401010101010101" pitchFamily="2" charset="-79"/>
              </a:rPr>
              <a:t>(א-יא)</a:t>
            </a:r>
          </a:p>
        </p:txBody>
      </p:sp>
      <p:sp>
        <p:nvSpPr>
          <p:cNvPr id="14" name="מלבן 13">
            <a:extLst>
              <a:ext uri="{FF2B5EF4-FFF2-40B4-BE49-F238E27FC236}">
                <a16:creationId xmlns:a16="http://schemas.microsoft.com/office/drawing/2014/main" id="{A0BFD635-441B-4441-8221-1CEC7614C831}"/>
              </a:ext>
            </a:extLst>
          </p:cNvPr>
          <p:cNvSpPr/>
          <p:nvPr/>
        </p:nvSpPr>
        <p:spPr>
          <a:xfrm flipH="1">
            <a:off x="3942419" y="454833"/>
            <a:ext cx="1475289" cy="830997"/>
          </a:xfrm>
          <a:prstGeom prst="rect">
            <a:avLst/>
          </a:prstGeom>
        </p:spPr>
        <p:txBody>
          <a:bodyPr wrap="square">
            <a:spAutoFit/>
          </a:bodyPr>
          <a:lstStyle/>
          <a:p>
            <a:pPr algn="ctr"/>
            <a:r>
              <a:rPr lang="he-IL" sz="1600" dirty="0">
                <a:solidFill>
                  <a:schemeClr val="bg1"/>
                </a:solidFill>
                <a:latin typeface="Guttman Adii" panose="02010401010101010101" pitchFamily="2" charset="-79"/>
                <a:cs typeface="Guttman Adii" panose="02010401010101010101" pitchFamily="2" charset="-79"/>
              </a:rPr>
              <a:t>שני המלאכים</a:t>
            </a:r>
          </a:p>
          <a:p>
            <a:pPr algn="ctr"/>
            <a:r>
              <a:rPr lang="he-IL" sz="1600" dirty="0">
                <a:solidFill>
                  <a:schemeClr val="bg1"/>
                </a:solidFill>
                <a:latin typeface="Guttman Adii" panose="02010401010101010101" pitchFamily="2" charset="-79"/>
                <a:cs typeface="Guttman Adii" panose="02010401010101010101" pitchFamily="2" charset="-79"/>
              </a:rPr>
              <a:t>אצל לוט בסדום</a:t>
            </a:r>
          </a:p>
          <a:p>
            <a:pPr algn="ctr"/>
            <a:r>
              <a:rPr lang="he-IL" sz="1600" dirty="0">
                <a:solidFill>
                  <a:schemeClr val="bg1"/>
                </a:solidFill>
                <a:latin typeface="Guttman Adii" panose="02010401010101010101" pitchFamily="2" charset="-79"/>
                <a:cs typeface="Guttman Adii" panose="02010401010101010101" pitchFamily="2" charset="-79"/>
              </a:rPr>
              <a:t>רעת אנשי העיר</a:t>
            </a:r>
          </a:p>
        </p:txBody>
      </p:sp>
      <p:sp>
        <p:nvSpPr>
          <p:cNvPr id="13" name="מלבן 12">
            <a:extLst>
              <a:ext uri="{FF2B5EF4-FFF2-40B4-BE49-F238E27FC236}">
                <a16:creationId xmlns:a16="http://schemas.microsoft.com/office/drawing/2014/main" id="{7DEAE500-ACE7-4718-986C-D828174222BD}"/>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13658753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4204919550"/>
              </p:ext>
            </p:extLst>
          </p:nvPr>
        </p:nvGraphicFramePr>
        <p:xfrm>
          <a:off x="9658712" y="1604301"/>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7801" y="1804175"/>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318" y="3505105"/>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0130" y="5253699"/>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312516" y="1885767"/>
            <a:ext cx="9143787" cy="4662815"/>
          </a:xfrm>
          <a:prstGeom prst="rect">
            <a:avLst/>
          </a:prstGeom>
          <a:ln w="57150">
            <a:solidFill>
              <a:schemeClr val="tx1"/>
            </a:solidFill>
          </a:ln>
        </p:spPr>
        <p:txBody>
          <a:bodyPr wrap="square">
            <a:spAutoFit/>
          </a:bodyPr>
          <a:lstStyle/>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7F7AE5C6-FB9E-4F39-9F49-9BE8A772A2F1}"/>
              </a:ext>
            </a:extLst>
          </p:cNvPr>
          <p:cNvSpPr/>
          <p:nvPr/>
        </p:nvSpPr>
        <p:spPr>
          <a:xfrm>
            <a:off x="312516" y="1955016"/>
            <a:ext cx="9073945" cy="4216539"/>
          </a:xfrm>
          <a:prstGeom prst="rect">
            <a:avLst/>
          </a:prstGeom>
        </p:spPr>
        <p:txBody>
          <a:bodyPr wrap="square">
            <a:spAutoFit/>
          </a:bodyPr>
          <a:lstStyle/>
          <a:p>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יב</a:t>
            </a:r>
            <a:r>
              <a:rPr lang="he-IL" sz="1400"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וַיֹּאמְרוּ הָאֲנָשִׁים אֶל לוֹט: עֹד מִי לְךָ פֹה חָתָן וּבָנֶיךָ וּבְנֹתֶיךָ וְכֹל אֲשֶׁר לְךָ בָּעִיר, הוֹצֵא מִן הַמָּקוֹם: </a:t>
            </a:r>
          </a:p>
          <a:p>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יג</a:t>
            </a:r>
            <a:r>
              <a:rPr lang="he-IL" sz="1400"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כִּי מַשְׁחִתִים אֲנַחְנוּ אֶת הַמָּקוֹם הַזֶּה, כִּי גָדְלָה צַעֲקָתָם אֶת פְּנֵי ה' וַיְשַׁלְּחֵנוּ ה' לְשַׁחֲתָהּ: </a:t>
            </a:r>
          </a:p>
          <a:p>
            <a:r>
              <a:rPr lang="he-IL" dirty="0">
                <a:ea typeface="Times New Roman" panose="02020603050405020304" pitchFamily="18" charset="0"/>
                <a:cs typeface="David" panose="020E0502060401010101" pitchFamily="34" charset="-79"/>
              </a:rPr>
              <a:t>(</a:t>
            </a:r>
            <a:r>
              <a:rPr lang="he-IL" sz="1400" dirty="0">
                <a:ea typeface="Times New Roman" panose="02020603050405020304" pitchFamily="18" charset="0"/>
                <a:cs typeface="David" panose="020E0502060401010101" pitchFamily="34" charset="-79"/>
              </a:rPr>
              <a:t>יד)</a:t>
            </a:r>
            <a:r>
              <a:rPr lang="he-IL" dirty="0">
                <a:ea typeface="Times New Roman" panose="02020603050405020304" pitchFamily="18" charset="0"/>
                <a:cs typeface="David" panose="020E0502060401010101" pitchFamily="34" charset="-79"/>
              </a:rPr>
              <a:t> וַיֵּצֵא לוֹט וַיְדַבֵּר אֶל חֲתָנָיו לֹקְחֵי </a:t>
            </a:r>
            <a:r>
              <a:rPr lang="he-IL" dirty="0" err="1">
                <a:ea typeface="Times New Roman" panose="02020603050405020304" pitchFamily="18" charset="0"/>
                <a:cs typeface="David" panose="020E0502060401010101" pitchFamily="34" charset="-79"/>
              </a:rPr>
              <a:t>בְנֹתָיו</a:t>
            </a:r>
            <a:r>
              <a:rPr lang="he-IL" dirty="0">
                <a:ea typeface="Times New Roman" panose="02020603050405020304" pitchFamily="18" charset="0"/>
                <a:cs typeface="David" panose="020E0502060401010101" pitchFamily="34" charset="-79"/>
              </a:rPr>
              <a:t> , וַיֹּאמֶר: קוּמוּ צְּאוּ מִן הַמָּקוֹם הַזֶּה כִּי מַשְׁחִית ה' אֶת הָעִיר, </a:t>
            </a:r>
          </a:p>
          <a:p>
            <a:r>
              <a:rPr lang="he-IL" dirty="0">
                <a:ea typeface="Times New Roman" panose="02020603050405020304" pitchFamily="18" charset="0"/>
                <a:cs typeface="David" panose="020E0502060401010101" pitchFamily="34" charset="-79"/>
              </a:rPr>
              <a:t>וַיְהִי כִמְצַחֵק בְּעֵינֵי חֲתָנָיו: </a:t>
            </a:r>
          </a:p>
          <a:p>
            <a:r>
              <a:rPr lang="he-IL" sz="1400" dirty="0">
                <a:ea typeface="Times New Roman" panose="02020603050405020304" pitchFamily="18" charset="0"/>
                <a:cs typeface="David" panose="020E0502060401010101" pitchFamily="34" charset="-79"/>
              </a:rPr>
              <a:t>(טו) </a:t>
            </a:r>
            <a:r>
              <a:rPr lang="he-IL" dirty="0">
                <a:ea typeface="Times New Roman" panose="02020603050405020304" pitchFamily="18" charset="0"/>
                <a:cs typeface="David" panose="020E0502060401010101" pitchFamily="34" charset="-79"/>
              </a:rPr>
              <a:t>וּכְמוֹ הַשַּׁחַר עָלָה וַיָּאִיצוּ הַמַּלְאָכִים בְּלוֹט </a:t>
            </a:r>
            <a:r>
              <a:rPr lang="he-IL" dirty="0" err="1">
                <a:ea typeface="Times New Roman" panose="02020603050405020304" pitchFamily="18" charset="0"/>
                <a:cs typeface="David" panose="020E0502060401010101" pitchFamily="34" charset="-79"/>
              </a:rPr>
              <a:t>לֵאמֹר</a:t>
            </a:r>
            <a:r>
              <a:rPr lang="he-IL" dirty="0">
                <a:ea typeface="Times New Roman" panose="02020603050405020304" pitchFamily="18" charset="0"/>
                <a:cs typeface="David" panose="020E0502060401010101" pitchFamily="34" charset="-79"/>
              </a:rPr>
              <a:t>, קוּם קַח אֶת אִשְׁתְּךָ וְאֶת שְׁתֵּי בְנֹתֶיךָ הַנִּמְצָאֹת פֶּן תִּסָּפֶה </a:t>
            </a:r>
            <a:r>
              <a:rPr lang="he-IL" dirty="0" err="1">
                <a:ea typeface="Times New Roman" panose="02020603050405020304" pitchFamily="18" charset="0"/>
                <a:cs typeface="David" panose="020E0502060401010101" pitchFamily="34" charset="-79"/>
              </a:rPr>
              <a:t>בַּעֲו‍ֹן</a:t>
            </a:r>
            <a:r>
              <a:rPr lang="he-IL" dirty="0">
                <a:ea typeface="Times New Roman" panose="02020603050405020304" pitchFamily="18" charset="0"/>
                <a:cs typeface="David" panose="020E0502060401010101" pitchFamily="34" charset="-79"/>
              </a:rPr>
              <a:t> הָעִיר: </a:t>
            </a:r>
          </a:p>
          <a:p>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טז</a:t>
            </a:r>
            <a:r>
              <a:rPr lang="he-IL" sz="1400"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וַיִּתְמַהְמָהּ, וַיַּחֲזִיקוּ הָאֲנָשִׁים בְּיָדוֹ וּבְיַד אִשְׁתּוֹ וּבְיַד שְׁתֵּי </a:t>
            </a:r>
            <a:r>
              <a:rPr lang="he-IL" dirty="0" err="1">
                <a:ea typeface="Times New Roman" panose="02020603050405020304" pitchFamily="18" charset="0"/>
                <a:cs typeface="David" panose="020E0502060401010101" pitchFamily="34" charset="-79"/>
              </a:rPr>
              <a:t>בְנֹתָיו</a:t>
            </a:r>
            <a:r>
              <a:rPr lang="he-IL" dirty="0">
                <a:ea typeface="Times New Roman" panose="02020603050405020304" pitchFamily="18" charset="0"/>
                <a:cs typeface="David" panose="020E0502060401010101" pitchFamily="34" charset="-79"/>
              </a:rPr>
              <a:t> בְּחֶמְלַת ה' עָלָיו, וַיֹּצִאֻהוּ וַיַּנִּחֻהוּ מִחוּץ לָעִיר: </a:t>
            </a:r>
          </a:p>
          <a:p>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יז</a:t>
            </a:r>
            <a:r>
              <a:rPr lang="he-IL" sz="1400" dirty="0">
                <a:ea typeface="Times New Roman" panose="02020603050405020304" pitchFamily="18" charset="0"/>
                <a:cs typeface="David" panose="020E0502060401010101" pitchFamily="34" charset="-79"/>
              </a:rPr>
              <a:t>)</a:t>
            </a:r>
            <a:r>
              <a:rPr lang="he-IL" dirty="0">
                <a:ea typeface="Times New Roman" panose="02020603050405020304" pitchFamily="18" charset="0"/>
                <a:cs typeface="David" panose="020E0502060401010101" pitchFamily="34" charset="-79"/>
              </a:rPr>
              <a:t> וַיְהִי </a:t>
            </a:r>
            <a:r>
              <a:rPr lang="he-IL" dirty="0" err="1">
                <a:ea typeface="Times New Roman" panose="02020603050405020304" pitchFamily="18" charset="0"/>
                <a:cs typeface="David" panose="020E0502060401010101" pitchFamily="34" charset="-79"/>
              </a:rPr>
              <a:t>כְהוֹצִיאָם</a:t>
            </a:r>
            <a:r>
              <a:rPr lang="he-IL" dirty="0">
                <a:ea typeface="Times New Roman" panose="02020603050405020304" pitchFamily="18" charset="0"/>
                <a:cs typeface="David" panose="020E0502060401010101" pitchFamily="34" charset="-79"/>
              </a:rPr>
              <a:t> אֹתָם הַחוּצָה וַיֹּאמֶר: הִמָּלֵט עַל נַפְשֶׁךָ אַל תַּבִּיט אַחֲרֶיךָ וְאַל תַּעֲמֹד בְּכָל </a:t>
            </a:r>
            <a:r>
              <a:rPr lang="he-IL" dirty="0" err="1">
                <a:ea typeface="Times New Roman" panose="02020603050405020304" pitchFamily="18" charset="0"/>
                <a:cs typeface="David" panose="020E0502060401010101" pitchFamily="34" charset="-79"/>
              </a:rPr>
              <a:t>הַכִּכָּר</a:t>
            </a:r>
            <a:r>
              <a:rPr lang="he-IL" dirty="0">
                <a:ea typeface="Times New Roman" panose="02020603050405020304" pitchFamily="18" charset="0"/>
                <a:cs typeface="David" panose="020E0502060401010101" pitchFamily="34" charset="-79"/>
              </a:rPr>
              <a:t>, </a:t>
            </a:r>
          </a:p>
          <a:p>
            <a:r>
              <a:rPr lang="he-IL" dirty="0">
                <a:ea typeface="Times New Roman" panose="02020603050405020304" pitchFamily="18" charset="0"/>
                <a:cs typeface="David" panose="020E0502060401010101" pitchFamily="34" charset="-79"/>
              </a:rPr>
              <a:t>    הָהָרָה הִמָּלֵט פֶּן תִּסָּפֶה: </a:t>
            </a:r>
          </a:p>
          <a:p>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יח</a:t>
            </a:r>
            <a:r>
              <a:rPr lang="he-IL" sz="1400" dirty="0">
                <a:ea typeface="Times New Roman" panose="02020603050405020304" pitchFamily="18" charset="0"/>
                <a:cs typeface="David" panose="020E0502060401010101" pitchFamily="34" charset="-79"/>
              </a:rPr>
              <a:t>)</a:t>
            </a:r>
            <a:r>
              <a:rPr lang="he-IL" dirty="0">
                <a:ea typeface="Times New Roman" panose="02020603050405020304" pitchFamily="18" charset="0"/>
                <a:cs typeface="David" panose="020E0502060401010101" pitchFamily="34" charset="-79"/>
              </a:rPr>
              <a:t> וַיֹּאמֶר לוֹט </a:t>
            </a:r>
            <a:r>
              <a:rPr lang="he-IL" dirty="0" err="1">
                <a:ea typeface="Times New Roman" panose="02020603050405020304" pitchFamily="18" charset="0"/>
                <a:cs typeface="David" panose="020E0502060401010101" pitchFamily="34" charset="-79"/>
              </a:rPr>
              <a:t>אֲלֵהֶם</a:t>
            </a:r>
            <a:r>
              <a:rPr lang="he-IL" dirty="0">
                <a:ea typeface="Times New Roman" panose="02020603050405020304" pitchFamily="18" charset="0"/>
                <a:cs typeface="David" panose="020E0502060401010101" pitchFamily="34" charset="-79"/>
              </a:rPr>
              <a:t>: אַל נָא אֲדֹנָי: </a:t>
            </a:r>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יט</a:t>
            </a:r>
            <a:r>
              <a:rPr lang="he-IL" sz="1400"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הִנֵּה נָא מָצָא עַבְדְּךָ חֵן בְּעֵינֶיךָ וַתַּגְדֵּל חַסְדְּךָ אֲשֶׁר עָשִׂיתָ עִמָּדִי לְהַחֲיוֹת אֶת נַפְשִׁי, וְאָנֹכִי לֹא אוּכַל </a:t>
            </a:r>
            <a:r>
              <a:rPr lang="he-IL" dirty="0" err="1">
                <a:ea typeface="Times New Roman" panose="02020603050405020304" pitchFamily="18" charset="0"/>
                <a:cs typeface="David" panose="020E0502060401010101" pitchFamily="34" charset="-79"/>
              </a:rPr>
              <a:t>לְהִמָּלֵט</a:t>
            </a:r>
            <a:r>
              <a:rPr lang="he-IL" dirty="0">
                <a:ea typeface="Times New Roman" panose="02020603050405020304" pitchFamily="18" charset="0"/>
                <a:cs typeface="David" panose="020E0502060401010101" pitchFamily="34" charset="-79"/>
              </a:rPr>
              <a:t> הָהָרָה פֶּן </a:t>
            </a:r>
            <a:r>
              <a:rPr lang="he-IL" dirty="0" err="1">
                <a:ea typeface="Times New Roman" panose="02020603050405020304" pitchFamily="18" charset="0"/>
                <a:cs typeface="David" panose="020E0502060401010101" pitchFamily="34" charset="-79"/>
              </a:rPr>
              <a:t>תִּדְבָּקַנִי</a:t>
            </a:r>
            <a:r>
              <a:rPr lang="he-IL" dirty="0">
                <a:ea typeface="Times New Roman" panose="02020603050405020304" pitchFamily="18" charset="0"/>
                <a:cs typeface="David" panose="020E0502060401010101" pitchFamily="34" charset="-79"/>
              </a:rPr>
              <a:t> הָרָעָה וָמַתִּי: (כ) הִנֵּה נָא הָעִיר הַזֹּאת קְרֹבָה לָנוּס שָׁמָּה וְהִוא מִצְעָר, </a:t>
            </a:r>
            <a:r>
              <a:rPr lang="he-IL" dirty="0" err="1">
                <a:ea typeface="Times New Roman" panose="02020603050405020304" pitchFamily="18" charset="0"/>
                <a:cs typeface="David" panose="020E0502060401010101" pitchFamily="34" charset="-79"/>
              </a:rPr>
              <a:t>אִמָּלְטָה</a:t>
            </a:r>
            <a:r>
              <a:rPr lang="he-IL" dirty="0">
                <a:ea typeface="Times New Roman" panose="02020603050405020304" pitchFamily="18" charset="0"/>
                <a:cs typeface="David" panose="020E0502060401010101" pitchFamily="34" charset="-79"/>
              </a:rPr>
              <a:t> נָּא שָׁמָּה הֲלֹא מִצְעָר הִוא </a:t>
            </a:r>
            <a:r>
              <a:rPr lang="he-IL" dirty="0" err="1">
                <a:ea typeface="Times New Roman" panose="02020603050405020304" pitchFamily="18" charset="0"/>
                <a:cs typeface="David" panose="020E0502060401010101" pitchFamily="34" charset="-79"/>
              </a:rPr>
              <a:t>וּתְחִי</a:t>
            </a:r>
            <a:r>
              <a:rPr lang="he-IL" dirty="0">
                <a:ea typeface="Times New Roman" panose="02020603050405020304" pitchFamily="18" charset="0"/>
                <a:cs typeface="David" panose="020E0502060401010101" pitchFamily="34" charset="-79"/>
              </a:rPr>
              <a:t> נַפְשִׁי: </a:t>
            </a:r>
          </a:p>
          <a:p>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כא</a:t>
            </a:r>
            <a:r>
              <a:rPr lang="he-IL" sz="1400" dirty="0">
                <a:ea typeface="Times New Roman" panose="02020603050405020304" pitchFamily="18" charset="0"/>
                <a:cs typeface="David" panose="020E0502060401010101" pitchFamily="34" charset="-79"/>
              </a:rPr>
              <a:t>)</a:t>
            </a:r>
            <a:r>
              <a:rPr lang="he-IL" dirty="0">
                <a:ea typeface="Times New Roman" panose="02020603050405020304" pitchFamily="18" charset="0"/>
                <a:cs typeface="David" panose="020E0502060401010101" pitchFamily="34" charset="-79"/>
              </a:rPr>
              <a:t> וַיֹּאמֶר אֵלָיו: הִנֵּה נָשָׂאתִי פָנֶיךָ גַּם לַדָּבָר הַזֶּה, לְבִלְתִּי הָפְכִּי אֶת הָעִיר אֲשֶׁר דִּבַּרְתָּ: (</a:t>
            </a:r>
            <a:r>
              <a:rPr lang="he-IL" dirty="0" err="1">
                <a:ea typeface="Times New Roman" panose="02020603050405020304" pitchFamily="18" charset="0"/>
                <a:cs typeface="David" panose="020E0502060401010101" pitchFamily="34" charset="-79"/>
              </a:rPr>
              <a:t>כב</a:t>
            </a:r>
            <a:r>
              <a:rPr lang="he-IL" dirty="0">
                <a:ea typeface="Times New Roman" panose="02020603050405020304" pitchFamily="18" charset="0"/>
                <a:cs typeface="David" panose="020E0502060401010101" pitchFamily="34" charset="-79"/>
              </a:rPr>
              <a:t>) מַהֵר הִמָּלֵט שָׁמָּה כִּי לֹא אוּכַל לַעֲשׂוֹת דָּבָר עַד בֹּאֲךָ שָׁמָּה, עַל כֵּן קָרָא שֵׁם הָעִיר צוֹעַר: </a:t>
            </a:r>
          </a:p>
          <a:p>
            <a:r>
              <a:rPr lang="he-IL" sz="1400" dirty="0">
                <a:ea typeface="Times New Roman" panose="02020603050405020304" pitchFamily="18" charset="0"/>
                <a:cs typeface="David" panose="020E0502060401010101" pitchFamily="34" charset="-79"/>
              </a:rPr>
              <a:t>(</a:t>
            </a:r>
            <a:r>
              <a:rPr lang="he-IL" sz="1400" dirty="0" err="1">
                <a:ea typeface="Times New Roman" panose="02020603050405020304" pitchFamily="18" charset="0"/>
                <a:cs typeface="David" panose="020E0502060401010101" pitchFamily="34" charset="-79"/>
              </a:rPr>
              <a:t>כג</a:t>
            </a:r>
            <a:r>
              <a:rPr lang="he-IL" sz="1400"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הַשֶּׁמֶשׁ יָצָא עַל הָאָרֶץ, וְלוֹט בָּא צֹעֲרָה:</a:t>
            </a:r>
            <a:endParaRPr lang="he-IL" sz="2000" dirty="0"/>
          </a:p>
        </p:txBody>
      </p:sp>
      <p:pic>
        <p:nvPicPr>
          <p:cNvPr id="10" name="Picture 4" descr="×ª××× × ×§×©××¨×">
            <a:extLst>
              <a:ext uri="{FF2B5EF4-FFF2-40B4-BE49-F238E27FC236}">
                <a16:creationId xmlns:a16="http://schemas.microsoft.com/office/drawing/2014/main" id="{F76D67B0-2E9A-493F-A803-DBDCE02C3F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898558" y="269423"/>
            <a:ext cx="3163143" cy="131988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26924C6F-3CCD-4446-8966-97933624D326}"/>
              </a:ext>
            </a:extLst>
          </p:cNvPr>
          <p:cNvSpPr/>
          <p:nvPr/>
        </p:nvSpPr>
        <p:spPr>
          <a:xfrm>
            <a:off x="5616700" y="451550"/>
            <a:ext cx="1095172" cy="707886"/>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יט</a:t>
            </a:r>
            <a:endParaRPr lang="he-IL" sz="2400" dirty="0">
              <a:solidFill>
                <a:schemeClr val="bg1"/>
              </a:solidFill>
              <a:latin typeface="Guttman Adii" panose="02010401010101010101" pitchFamily="2" charset="-79"/>
              <a:cs typeface="Guttman Adii" panose="02010401010101010101" pitchFamily="2" charset="-79"/>
            </a:endParaRPr>
          </a:p>
          <a:p>
            <a:pPr algn="ctr"/>
            <a:r>
              <a:rPr lang="he-IL" sz="1600" dirty="0">
                <a:solidFill>
                  <a:schemeClr val="bg1"/>
                </a:solidFill>
                <a:latin typeface="Guttman Adii" panose="02010401010101010101" pitchFamily="2" charset="-79"/>
                <a:cs typeface="Guttman Adii" panose="02010401010101010101" pitchFamily="2" charset="-79"/>
              </a:rPr>
              <a:t>(</a:t>
            </a:r>
            <a:r>
              <a:rPr lang="he-IL" sz="1600" dirty="0" err="1">
                <a:solidFill>
                  <a:schemeClr val="bg1"/>
                </a:solidFill>
                <a:latin typeface="Guttman Adii" panose="02010401010101010101" pitchFamily="2" charset="-79"/>
                <a:cs typeface="Guttman Adii" panose="02010401010101010101" pitchFamily="2" charset="-79"/>
              </a:rPr>
              <a:t>יב-כג</a:t>
            </a:r>
            <a:r>
              <a:rPr lang="he-IL" sz="1600" dirty="0">
                <a:solidFill>
                  <a:schemeClr val="bg1"/>
                </a:solidFill>
                <a:latin typeface="Guttman Adii" panose="02010401010101010101" pitchFamily="2" charset="-79"/>
                <a:cs typeface="Guttman Adii" panose="02010401010101010101" pitchFamily="2" charset="-79"/>
              </a:rPr>
              <a:t>)</a:t>
            </a:r>
          </a:p>
        </p:txBody>
      </p:sp>
      <p:sp>
        <p:nvSpPr>
          <p:cNvPr id="13" name="מלבן 12">
            <a:extLst>
              <a:ext uri="{FF2B5EF4-FFF2-40B4-BE49-F238E27FC236}">
                <a16:creationId xmlns:a16="http://schemas.microsoft.com/office/drawing/2014/main" id="{078C674E-BBBA-4FA6-BB9B-8528FCDDDAA5}"/>
              </a:ext>
            </a:extLst>
          </p:cNvPr>
          <p:cNvSpPr/>
          <p:nvPr/>
        </p:nvSpPr>
        <p:spPr>
          <a:xfrm flipH="1">
            <a:off x="4165756" y="451550"/>
            <a:ext cx="1314374" cy="877163"/>
          </a:xfrm>
          <a:prstGeom prst="rect">
            <a:avLst/>
          </a:prstGeom>
        </p:spPr>
        <p:txBody>
          <a:bodyPr wrap="square">
            <a:spAutoFit/>
          </a:bodyPr>
          <a:lstStyle/>
          <a:p>
            <a:pPr algn="ctr"/>
            <a:r>
              <a:rPr lang="he-IL" sz="1700" dirty="0">
                <a:solidFill>
                  <a:schemeClr val="bg1"/>
                </a:solidFill>
                <a:latin typeface="Guttman Adii" panose="02010401010101010101" pitchFamily="2" charset="-79"/>
                <a:cs typeface="Guttman Adii" panose="02010401010101010101" pitchFamily="2" charset="-79"/>
              </a:rPr>
              <a:t>הוצאת לוט אשתו ובנותיו מהעיר</a:t>
            </a:r>
          </a:p>
        </p:txBody>
      </p:sp>
      <p:sp>
        <p:nvSpPr>
          <p:cNvPr id="12" name="מלבן 11">
            <a:extLst>
              <a:ext uri="{FF2B5EF4-FFF2-40B4-BE49-F238E27FC236}">
                <a16:creationId xmlns:a16="http://schemas.microsoft.com/office/drawing/2014/main" id="{D1EDD8D1-5E08-4D26-9182-683E7319358A}"/>
              </a:ext>
            </a:extLst>
          </p:cNvPr>
          <p:cNvSpPr/>
          <p:nvPr/>
        </p:nvSpPr>
        <p:spPr>
          <a:xfrm>
            <a:off x="769556" y="236074"/>
            <a:ext cx="1649553" cy="461665"/>
          </a:xfrm>
          <a:prstGeom prst="rect">
            <a:avLst/>
          </a:prstGeom>
          <a:solidFill>
            <a:schemeClr val="bg1"/>
          </a:solidFill>
          <a:ln w="57150">
            <a:noFill/>
          </a:ln>
        </p:spPr>
        <p:txBody>
          <a:bodyPr wrap="square">
            <a:spAutoFit/>
          </a:bodyPr>
          <a:lstStyle/>
          <a:p>
            <a:pPr algn="ctr"/>
            <a:r>
              <a:rPr lang="he-IL" sz="2400" b="1" dirty="0">
                <a:latin typeface="Guttman Adii" panose="02010401010101010101" pitchFamily="2" charset="-79"/>
                <a:ea typeface="Times New Roman" panose="02020603050405020304" pitchFamily="18" charset="0"/>
                <a:cs typeface="Guttman Adii" panose="02010401010101010101" pitchFamily="2" charset="-79"/>
              </a:rPr>
              <a:t>פרשת וירא</a:t>
            </a:r>
            <a:endParaRPr lang="en-US" dirty="0">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38466517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D159E21A-17C0-4959-B62D-B7BAF97F41E6}"/>
              </a:ext>
            </a:extLst>
          </p:cNvPr>
          <p:cNvGraphicFramePr>
            <a:graphicFrameLocks noGrp="1"/>
          </p:cNvGraphicFramePr>
          <p:nvPr>
            <p:extLst>
              <p:ext uri="{D42A27DB-BD31-4B8C-83A1-F6EECF244321}">
                <p14:modId xmlns:p14="http://schemas.microsoft.com/office/powerpoint/2010/main" val="2444672394"/>
              </p:ext>
            </p:extLst>
          </p:nvPr>
        </p:nvGraphicFramePr>
        <p:xfrm>
          <a:off x="9571229" y="1522405"/>
          <a:ext cx="1908862" cy="5097780"/>
        </p:xfrm>
        <a:graphic>
          <a:graphicData uri="http://schemas.openxmlformats.org/drawingml/2006/table">
            <a:tbl>
              <a:tblPr rtl="1" firstRow="1" firstCol="1" bandRow="1">
                <a:tableStyleId>{5C22544A-7EE6-4342-B048-85BDC9FD1C3A}</a:tableStyleId>
              </a:tblPr>
              <a:tblGrid>
                <a:gridCol w="1908862">
                  <a:extLst>
                    <a:ext uri="{9D8B030D-6E8A-4147-A177-3AD203B41FA5}">
                      <a16:colId xmlns:a16="http://schemas.microsoft.com/office/drawing/2014/main" val="2972704859"/>
                    </a:ext>
                  </a:extLst>
                </a:gridCol>
              </a:tblGrid>
              <a:tr h="1656864">
                <a:tc>
                  <a:txBody>
                    <a:bodyPr/>
                    <a:lstStyle/>
                    <a:p>
                      <a:pPr indent="-635" algn="r" rtl="1">
                        <a:spcAft>
                          <a:spcPts val="0"/>
                        </a:spcAft>
                      </a:pPr>
                      <a:endParaRPr lang="he-IL" sz="500" dirty="0">
                        <a:effectLst/>
                        <a:latin typeface="Guttman Adii" panose="02010401010101010101" pitchFamily="2" charset="-79"/>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דבקות </a:t>
                      </a:r>
                      <a:endParaRPr lang="en-US" sz="2400" dirty="0">
                        <a:effectLst/>
                        <a:cs typeface="Guttman Adii" panose="02010401010101010101" pitchFamily="2" charset="-79"/>
                      </a:endParaRPr>
                    </a:p>
                    <a:p>
                      <a:pPr indent="-635" algn="r" rtl="1">
                        <a:spcAft>
                          <a:spcPts val="0"/>
                        </a:spcAft>
                      </a:pPr>
                      <a:r>
                        <a:rPr lang="he-IL" sz="2400" dirty="0">
                          <a:effectLst/>
                          <a:latin typeface="Guttman Adii" panose="02010401010101010101" pitchFamily="2" charset="-79"/>
                          <a:cs typeface="Guttman Adii" panose="02010401010101010101" pitchFamily="2" charset="-79"/>
                        </a:rPr>
                        <a:t> ואמונה</a:t>
                      </a:r>
                    </a:p>
                    <a:p>
                      <a:pPr indent="-635" algn="r" rtl="1">
                        <a:spcAft>
                          <a:spcPts val="0"/>
                        </a:spcAft>
                      </a:pPr>
                      <a:r>
                        <a:rPr lang="he-IL" sz="2400" dirty="0">
                          <a:effectLst/>
                          <a:latin typeface="Guttman Adii" panose="02010401010101010101" pitchFamily="2" charset="-79"/>
                          <a:cs typeface="Guttman Adii" panose="02010401010101010101" pitchFamily="2" charset="-79"/>
                        </a:rPr>
                        <a:t> מוחלטת </a:t>
                      </a:r>
                    </a:p>
                    <a:p>
                      <a:pPr indent="-635" algn="r" rtl="1">
                        <a:spcAft>
                          <a:spcPts val="0"/>
                        </a:spcAft>
                      </a:pPr>
                      <a:r>
                        <a:rPr lang="he-IL" sz="2400" dirty="0">
                          <a:effectLst/>
                          <a:latin typeface="Guttman Adii" panose="02010401010101010101" pitchFamily="2" charset="-79"/>
                          <a:cs typeface="Guttman Adii" panose="02010401010101010101" pitchFamily="2" charset="-79"/>
                        </a:rPr>
                        <a:t>  בה'</a:t>
                      </a:r>
                      <a:r>
                        <a:rPr lang="he-IL" sz="2400" dirty="0">
                          <a:solidFill>
                            <a:schemeClr val="bg1"/>
                          </a:solidFill>
                          <a:effectLst/>
                          <a:latin typeface="Guttman Adii" panose="02010401010101010101" pitchFamily="2" charset="-79"/>
                          <a:cs typeface="Guttman Adii" panose="02010401010101010101" pitchFamily="2" charset="-79"/>
                        </a:rPr>
                        <a:t> </a:t>
                      </a:r>
                    </a:p>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txBody>
                  <a:tcPr marL="40457" marR="40457" marT="0" marB="0">
                    <a:solidFill>
                      <a:srgbClr val="FF0000"/>
                    </a:solidFill>
                  </a:tcPr>
                </a:tc>
                <a:extLst>
                  <a:ext uri="{0D108BD9-81ED-4DB2-BD59-A6C34878D82A}">
                    <a16:rowId xmlns:a16="http://schemas.microsoft.com/office/drawing/2014/main" val="3266886564"/>
                  </a:ext>
                </a:extLst>
              </a:tr>
              <a:tr h="1731163">
                <a:tc>
                  <a:txBody>
                    <a:bodyPr/>
                    <a:lstStyle/>
                    <a:p>
                      <a:pPr marL="0" indent="-635" algn="r" defTabSz="914400" rtl="1" eaLnBrk="1" latinLnBrk="0" hangingPunct="1">
                        <a:spcAft>
                          <a:spcPts val="0"/>
                        </a:spcAft>
                      </a:pPr>
                      <a:r>
                        <a:rPr lang="he-IL" sz="1050" b="1" kern="1200" dirty="0">
                          <a:solidFill>
                            <a:schemeClr val="lt1"/>
                          </a:solidFill>
                          <a:effectLst/>
                          <a:latin typeface="Guttman Adii" panose="02010401010101010101" pitchFamily="2" charset="-79"/>
                          <a:ea typeface="+mn-ea"/>
                          <a:cs typeface="Guttman Adii" panose="02010401010101010101" pitchFamily="2" charset="-79"/>
                        </a:rPr>
                        <a:t> </a:t>
                      </a:r>
                      <a:endParaRPr lang="he-IL" sz="100" b="1" kern="1200" dirty="0">
                        <a:solidFill>
                          <a:schemeClr val="lt1"/>
                        </a:solidFill>
                        <a:effectLst/>
                        <a:latin typeface="Guttman Adii" panose="02010401010101010101" pitchFamily="2" charset="-79"/>
                        <a:ea typeface="+mn-ea"/>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אהבה</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וחסד</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לכל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אדם</a:t>
                      </a:r>
                    </a:p>
                    <a:p>
                      <a:pPr marL="0" indent="-635" algn="r" defTabSz="914400" rtl="1" eaLnBrk="1" latinLnBrk="0" hangingPunct="1">
                        <a:spcAft>
                          <a:spcPts val="0"/>
                        </a:spcAft>
                      </a:pPr>
                      <a:endParaRPr lang="he-IL" sz="1000" b="1" kern="1200" dirty="0">
                        <a:solidFill>
                          <a:schemeClr val="lt1"/>
                        </a:solidFill>
                        <a:effectLst/>
                        <a:latin typeface="Guttman Adii" panose="02010401010101010101" pitchFamily="2" charset="-79"/>
                        <a:ea typeface="+mn-ea"/>
                        <a:cs typeface="Guttman Adii" panose="02010401010101010101" pitchFamily="2" charset="-79"/>
                      </a:endParaRPr>
                    </a:p>
                  </a:txBody>
                  <a:tcPr marL="40457" marR="40457" marT="0" marB="0">
                    <a:lnB w="12700" cmpd="sng">
                      <a:noFill/>
                    </a:lnB>
                    <a:solidFill>
                      <a:srgbClr val="00B050"/>
                    </a:solidFill>
                  </a:tcPr>
                </a:tc>
                <a:extLst>
                  <a:ext uri="{0D108BD9-81ED-4DB2-BD59-A6C34878D82A}">
                    <a16:rowId xmlns:a16="http://schemas.microsoft.com/office/drawing/2014/main" val="3603397873"/>
                  </a:ext>
                </a:extLst>
              </a:tr>
              <a:tr h="1582565">
                <a:tc>
                  <a:txBody>
                    <a:bodyPr/>
                    <a:lstStyle/>
                    <a:p>
                      <a:pPr indent="-635" algn="r" rtl="1">
                        <a:spcAft>
                          <a:spcPts val="0"/>
                        </a:spcAft>
                      </a:pPr>
                      <a:endParaRPr lang="he-IL" sz="1050" dirty="0">
                        <a:solidFill>
                          <a:schemeClr val="bg1"/>
                        </a:solidFill>
                        <a:effectLst/>
                        <a:latin typeface="Guttman Adii" panose="02010401010101010101" pitchFamily="2" charset="-79"/>
                        <a:cs typeface="Guttman Adii" panose="02010401010101010101" pitchFamily="2" charset="-79"/>
                      </a:endParaRP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הליכה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בדרך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צדק </a:t>
                      </a:r>
                    </a:p>
                    <a:p>
                      <a:pPr marL="0" indent="-635" algn="r" defTabSz="914400" rtl="1" eaLnBrk="1" latinLnBrk="0" hangingPunct="1">
                        <a:spcAft>
                          <a:spcPts val="0"/>
                        </a:spcAft>
                      </a:pPr>
                      <a:r>
                        <a:rPr lang="he-IL" sz="2400" b="1" kern="1200" dirty="0">
                          <a:solidFill>
                            <a:schemeClr val="lt1"/>
                          </a:solidFill>
                          <a:effectLst/>
                          <a:latin typeface="Guttman Adii" panose="02010401010101010101" pitchFamily="2" charset="-79"/>
                          <a:ea typeface="+mn-ea"/>
                          <a:cs typeface="Guttman Adii" panose="02010401010101010101" pitchFamily="2" charset="-79"/>
                        </a:rPr>
                        <a:t> ומשפט </a:t>
                      </a:r>
                      <a:r>
                        <a:rPr lang="he-IL" sz="2000" dirty="0">
                          <a:solidFill>
                            <a:schemeClr val="bg1"/>
                          </a:solidFill>
                          <a:effectLst/>
                          <a:latin typeface="Guttman Adii" panose="02010401010101010101" pitchFamily="2" charset="-79"/>
                          <a:cs typeface="Guttman Adii" panose="02010401010101010101" pitchFamily="2" charset="-79"/>
                        </a:rPr>
                        <a:t> </a:t>
                      </a:r>
                    </a:p>
                  </a:txBody>
                  <a:tcPr marL="40457" marR="40457"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534278424"/>
                  </a:ext>
                </a:extLst>
              </a:tr>
            </a:tbl>
          </a:graphicData>
        </a:graphic>
      </p:graphicFrame>
      <p:pic>
        <p:nvPicPr>
          <p:cNvPr id="6" name="תמונה 5" descr="×ª××¦××ª ×ª××× × ×¢×××¨ âªdevoted iconâ¬â">
            <a:extLst>
              <a:ext uri="{FF2B5EF4-FFF2-40B4-BE49-F238E27FC236}">
                <a16:creationId xmlns:a16="http://schemas.microsoft.com/office/drawing/2014/main" id="{C0B2C714-FB95-4F6C-93BF-FE1D5E8CAF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7721" y="1758083"/>
            <a:ext cx="715342" cy="1254007"/>
          </a:xfrm>
          <a:prstGeom prst="rect">
            <a:avLst/>
          </a:prstGeom>
          <a:noFill/>
          <a:ln>
            <a:noFill/>
          </a:ln>
        </p:spPr>
      </p:pic>
      <p:pic>
        <p:nvPicPr>
          <p:cNvPr id="7" name="תמונה 6" descr="×ª××¦××ª ×ª××× × ×¢×××¨ âªcharity person  iconâ¬â">
            <a:extLst>
              <a:ext uri="{FF2B5EF4-FFF2-40B4-BE49-F238E27FC236}">
                <a16:creationId xmlns:a16="http://schemas.microsoft.com/office/drawing/2014/main" id="{557AB771-EFA7-4459-BB66-3F32A05FC5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1540" y="3465249"/>
            <a:ext cx="978412" cy="1198340"/>
          </a:xfrm>
          <a:prstGeom prst="rect">
            <a:avLst/>
          </a:prstGeom>
          <a:noFill/>
          <a:ln w="50800">
            <a:noFill/>
          </a:ln>
        </p:spPr>
      </p:pic>
      <p:pic>
        <p:nvPicPr>
          <p:cNvPr id="8" name="תמונה 7" descr="×ª××¦××ª ×ª××× × ×¢×××¨ âªjudge iconâ¬â">
            <a:extLst>
              <a:ext uri="{FF2B5EF4-FFF2-40B4-BE49-F238E27FC236}">
                <a16:creationId xmlns:a16="http://schemas.microsoft.com/office/drawing/2014/main" id="{2EE22AD8-AA90-4068-B63B-E884688E14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6261" y="5116748"/>
            <a:ext cx="890683" cy="1198341"/>
          </a:xfrm>
          <a:prstGeom prst="rect">
            <a:avLst/>
          </a:prstGeom>
          <a:noFill/>
          <a:ln w="50800">
            <a:noFill/>
          </a:ln>
        </p:spPr>
      </p:pic>
      <p:sp>
        <p:nvSpPr>
          <p:cNvPr id="4" name="מלבן 3">
            <a:extLst>
              <a:ext uri="{FF2B5EF4-FFF2-40B4-BE49-F238E27FC236}">
                <a16:creationId xmlns:a16="http://schemas.microsoft.com/office/drawing/2014/main" id="{78E3E105-219B-4192-AA0E-A0097ABB2797}"/>
              </a:ext>
            </a:extLst>
          </p:cNvPr>
          <p:cNvSpPr/>
          <p:nvPr/>
        </p:nvSpPr>
        <p:spPr>
          <a:xfrm>
            <a:off x="711909" y="1733012"/>
            <a:ext cx="8529994" cy="4662815"/>
          </a:xfrm>
          <a:prstGeom prst="rect">
            <a:avLst/>
          </a:prstGeom>
          <a:ln w="57150">
            <a:solidFill>
              <a:schemeClr val="tx1"/>
            </a:solidFill>
          </a:ln>
        </p:spPr>
        <p:txBody>
          <a:bodyPr wrap="square">
            <a:spAutoFit/>
          </a:bodyPr>
          <a:lstStyle/>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400" b="0" i="0" dirty="0">
              <a:solidFill>
                <a:srgbClr val="4A4A4A"/>
              </a:solidFill>
              <a:effectLst/>
              <a:latin typeface="Times New Roman" panose="02020603050405020304" pitchFamily="18" charset="0"/>
              <a:cs typeface="frankruehl" panose="020E0503060101010101" pitchFamily="34" charset="-79"/>
            </a:endParaRPr>
          </a:p>
          <a:p>
            <a:pPr algn="just" fontAlgn="base"/>
            <a:endParaRPr lang="he-IL" sz="1400" dirty="0">
              <a:solidFill>
                <a:srgbClr val="4A4A4A"/>
              </a:solidFill>
              <a:latin typeface="Times New Roman" panose="02020603050405020304" pitchFamily="18" charset="0"/>
              <a:cs typeface="frankruehl" panose="020E0503060101010101" pitchFamily="34" charset="-79"/>
            </a:endParaRPr>
          </a:p>
          <a:p>
            <a:pPr algn="just" fontAlgn="base"/>
            <a:endParaRPr lang="he-IL" sz="1700" b="0" i="0" dirty="0">
              <a:solidFill>
                <a:srgbClr val="4A4A4A"/>
              </a:solidFill>
              <a:effectLst/>
              <a:latin typeface="Times New Roman" panose="02020603050405020304" pitchFamily="18" charset="0"/>
              <a:cs typeface="frankruehl" panose="020E0503060101010101" pitchFamily="34" charset="-79"/>
            </a:endParaRPr>
          </a:p>
        </p:txBody>
      </p:sp>
      <p:sp>
        <p:nvSpPr>
          <p:cNvPr id="3" name="מלבן 2">
            <a:extLst>
              <a:ext uri="{FF2B5EF4-FFF2-40B4-BE49-F238E27FC236}">
                <a16:creationId xmlns:a16="http://schemas.microsoft.com/office/drawing/2014/main" id="{7F7AE5C6-FB9E-4F39-9F49-9BE8A772A2F1}"/>
              </a:ext>
            </a:extLst>
          </p:cNvPr>
          <p:cNvSpPr/>
          <p:nvPr/>
        </p:nvSpPr>
        <p:spPr>
          <a:xfrm>
            <a:off x="711909" y="1930427"/>
            <a:ext cx="8498762" cy="4555093"/>
          </a:xfrm>
          <a:prstGeom prst="rect">
            <a:avLst/>
          </a:prstGeom>
        </p:spPr>
        <p:txBody>
          <a:bodyPr wrap="square">
            <a:spAutoFit/>
          </a:bodyPr>
          <a:lstStyle/>
          <a:p>
            <a:pPr algn="just">
              <a:spcBef>
                <a:spcPts val="1200"/>
              </a:spcBef>
            </a:pPr>
            <a:r>
              <a:rPr lang="he-IL" b="1" dirty="0">
                <a:ea typeface="Times New Roman" panose="02020603050405020304" pitchFamily="18" charset="0"/>
                <a:cs typeface="David" panose="020E0502060401010101" pitchFamily="34" charset="-79"/>
              </a:rPr>
              <a:t>הפיכת סדום ועמורה וערי </a:t>
            </a:r>
            <a:r>
              <a:rPr lang="he-IL" b="1" dirty="0" err="1">
                <a:ea typeface="Times New Roman" panose="02020603050405020304" pitchFamily="18" charset="0"/>
                <a:cs typeface="David" panose="020E0502060401010101" pitchFamily="34" charset="-79"/>
              </a:rPr>
              <a:t>הככר</a:t>
            </a:r>
            <a:r>
              <a:rPr lang="he-IL" b="1" dirty="0">
                <a:ea typeface="Times New Roman" panose="02020603050405020304" pitchFamily="18" charset="0"/>
                <a:cs typeface="David" panose="020E0502060401010101" pitchFamily="34" charset="-79"/>
              </a:rPr>
              <a:t>						         </a:t>
            </a:r>
            <a:r>
              <a:rPr lang="he-IL" sz="1400" b="1" dirty="0">
                <a:ea typeface="Times New Roman" panose="02020603050405020304" pitchFamily="18" charset="0"/>
                <a:cs typeface="David" panose="020E0502060401010101" pitchFamily="34" charset="-79"/>
              </a:rPr>
              <a:t>(כד)</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וַה' הִמְטִיר עַל סְדֹם וְעַל </a:t>
            </a:r>
            <a:r>
              <a:rPr lang="he-IL" dirty="0" err="1">
                <a:ea typeface="Times New Roman" panose="02020603050405020304" pitchFamily="18" charset="0"/>
                <a:cs typeface="David" panose="020E0502060401010101" pitchFamily="34" charset="-79"/>
              </a:rPr>
              <a:t>עֲמֹרָה</a:t>
            </a:r>
            <a:r>
              <a:rPr lang="he-IL"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גָּפְרִית</a:t>
            </a:r>
            <a:r>
              <a:rPr lang="he-IL" dirty="0">
                <a:ea typeface="Times New Roman" panose="02020603050405020304" pitchFamily="18" charset="0"/>
                <a:cs typeface="David" panose="020E0502060401010101" pitchFamily="34" charset="-79"/>
              </a:rPr>
              <a:t> וָאֵשׁ, מֵאֵת ה' מִן הַשָּׁמָיִם: </a:t>
            </a:r>
            <a:r>
              <a:rPr lang="he-IL" sz="1400" b="1" dirty="0">
                <a:ea typeface="Times New Roman" panose="02020603050405020304" pitchFamily="18" charset="0"/>
                <a:cs typeface="David" panose="020E0502060401010101" pitchFamily="34" charset="-79"/>
              </a:rPr>
              <a:t>(כה) </a:t>
            </a:r>
            <a:r>
              <a:rPr lang="he-IL" dirty="0" err="1">
                <a:ea typeface="Times New Roman" panose="02020603050405020304" pitchFamily="18" charset="0"/>
                <a:cs typeface="David" panose="020E0502060401010101" pitchFamily="34" charset="-79"/>
              </a:rPr>
              <a:t>וַיַּהֲפֹך</a:t>
            </a:r>
            <a:r>
              <a:rPr lang="he-IL" dirty="0">
                <a:ea typeface="Times New Roman" panose="02020603050405020304" pitchFamily="18" charset="0"/>
                <a:cs typeface="David" panose="020E0502060401010101" pitchFamily="34" charset="-79"/>
              </a:rPr>
              <a:t>ְ אֶת הֶעָרִים הָאֵל וְאֵת כָּל </a:t>
            </a:r>
            <a:r>
              <a:rPr lang="he-IL" dirty="0" err="1">
                <a:ea typeface="Times New Roman" panose="02020603050405020304" pitchFamily="18" charset="0"/>
                <a:cs typeface="David" panose="020E0502060401010101" pitchFamily="34" charset="-79"/>
              </a:rPr>
              <a:t>הַכִּכָּר</a:t>
            </a:r>
            <a:r>
              <a:rPr lang="he-IL" dirty="0">
                <a:ea typeface="Times New Roman" panose="02020603050405020304" pitchFamily="18" charset="0"/>
                <a:cs typeface="David" panose="020E0502060401010101" pitchFamily="34" charset="-79"/>
              </a:rPr>
              <a:t>, וְאֵת כָּל יֹשְׁבֵי הֶעָרִים וְצֶמַח הָאֲדָמָה: </a:t>
            </a:r>
            <a:r>
              <a:rPr lang="he-IL" sz="1400" b="1" dirty="0">
                <a:ea typeface="Times New Roman" panose="02020603050405020304" pitchFamily="18" charset="0"/>
                <a:cs typeface="David" panose="020E0502060401010101" pitchFamily="34" charset="-79"/>
              </a:rPr>
              <a:t>(</a:t>
            </a:r>
            <a:r>
              <a:rPr lang="he-IL" sz="1400" b="1" dirty="0" err="1">
                <a:ea typeface="Times New Roman" panose="02020603050405020304" pitchFamily="18" charset="0"/>
                <a:cs typeface="David" panose="020E0502060401010101" pitchFamily="34" charset="-79"/>
              </a:rPr>
              <a:t>כו</a:t>
            </a:r>
            <a:r>
              <a:rPr lang="he-IL" sz="1400" b="1"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וַתַּבֵּט</a:t>
            </a:r>
            <a:r>
              <a:rPr lang="he-IL" dirty="0">
                <a:ea typeface="Times New Roman" panose="02020603050405020304" pitchFamily="18" charset="0"/>
                <a:cs typeface="David" panose="020E0502060401010101" pitchFamily="34" charset="-79"/>
              </a:rPr>
              <a:t> אִשְׁתּוֹ </a:t>
            </a:r>
            <a:r>
              <a:rPr lang="he-IL" dirty="0" err="1">
                <a:ea typeface="Times New Roman" panose="02020603050405020304" pitchFamily="18" charset="0"/>
                <a:cs typeface="David" panose="020E0502060401010101" pitchFamily="34" charset="-79"/>
              </a:rPr>
              <a:t>מֵאַחֲרָיו</a:t>
            </a:r>
            <a:r>
              <a:rPr lang="he-IL" dirty="0">
                <a:ea typeface="Times New Roman" panose="02020603050405020304" pitchFamily="18" charset="0"/>
                <a:cs typeface="David" panose="020E0502060401010101" pitchFamily="34" charset="-79"/>
              </a:rPr>
              <a:t>, וַתְּהִי נְצִיב מֶלַח: </a:t>
            </a:r>
            <a:r>
              <a:rPr lang="he-IL" sz="2000" b="1" dirty="0">
                <a:solidFill>
                  <a:schemeClr val="accent6"/>
                </a:solidFill>
                <a:ea typeface="Times New Roman" panose="02020603050405020304" pitchFamily="18" charset="0"/>
                <a:cs typeface="David" panose="020E0502060401010101" pitchFamily="34" charset="-79"/>
              </a:rPr>
              <a:t>(</a:t>
            </a:r>
            <a:r>
              <a:rPr lang="he-IL" sz="2000" b="1" dirty="0" err="1">
                <a:solidFill>
                  <a:schemeClr val="accent6"/>
                </a:solidFill>
                <a:ea typeface="Times New Roman" panose="02020603050405020304" pitchFamily="18" charset="0"/>
                <a:cs typeface="David" panose="020E0502060401010101" pitchFamily="34" charset="-79"/>
              </a:rPr>
              <a:t>כז</a:t>
            </a:r>
            <a:r>
              <a:rPr lang="he-IL" sz="2000" b="1" dirty="0">
                <a:solidFill>
                  <a:schemeClr val="accent6"/>
                </a:solidFill>
                <a:ea typeface="Times New Roman" panose="02020603050405020304" pitchFamily="18" charset="0"/>
                <a:cs typeface="David" panose="020E0502060401010101" pitchFamily="34" charset="-79"/>
              </a:rPr>
              <a:t>) </a:t>
            </a:r>
            <a:r>
              <a:rPr lang="he-IL" sz="2000" b="1" dirty="0" err="1">
                <a:solidFill>
                  <a:schemeClr val="accent6"/>
                </a:solidFill>
                <a:ea typeface="Times New Roman" panose="02020603050405020304" pitchFamily="18" charset="0"/>
                <a:cs typeface="David" panose="020E0502060401010101" pitchFamily="34" charset="-79"/>
              </a:rPr>
              <a:t>וַיַּשְׁכֵּם</a:t>
            </a:r>
            <a:r>
              <a:rPr lang="he-IL" sz="2000" b="1" dirty="0">
                <a:solidFill>
                  <a:schemeClr val="accent6"/>
                </a:solidFill>
                <a:ea typeface="Times New Roman" panose="02020603050405020304" pitchFamily="18" charset="0"/>
                <a:cs typeface="David" panose="020E0502060401010101" pitchFamily="34" charset="-79"/>
              </a:rPr>
              <a:t> אַבְרָהָם בַּבֹּקֶר, אֶל הַמָּקוֹם אֲשֶׁר עָמַד שָׁם אֶת פְּנֵי ה': </a:t>
            </a:r>
            <a:r>
              <a:rPr lang="he-IL" sz="1400" b="1" dirty="0">
                <a:ea typeface="Times New Roman" panose="02020603050405020304" pitchFamily="18" charset="0"/>
                <a:cs typeface="David" panose="020E0502060401010101" pitchFamily="34" charset="-79"/>
              </a:rPr>
              <a:t>(</a:t>
            </a:r>
            <a:r>
              <a:rPr lang="he-IL" sz="1400" b="1" dirty="0" err="1">
                <a:ea typeface="Times New Roman" panose="02020603050405020304" pitchFamily="18" charset="0"/>
                <a:cs typeface="David" panose="020E0502060401010101" pitchFamily="34" charset="-79"/>
              </a:rPr>
              <a:t>כח</a:t>
            </a:r>
            <a:r>
              <a:rPr lang="he-IL" sz="1400"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וַיַּשְׁקֵף עַל פְּנֵי סְדֹם </a:t>
            </a:r>
            <a:r>
              <a:rPr lang="he-IL" dirty="0" err="1">
                <a:ea typeface="Times New Roman" panose="02020603050405020304" pitchFamily="18" charset="0"/>
                <a:cs typeface="David" panose="020E0502060401010101" pitchFamily="34" charset="-79"/>
              </a:rPr>
              <a:t>וַעֲמֹרָה</a:t>
            </a:r>
            <a:r>
              <a:rPr lang="he-IL" dirty="0">
                <a:ea typeface="Times New Roman" panose="02020603050405020304" pitchFamily="18" charset="0"/>
                <a:cs typeface="David" panose="020E0502060401010101" pitchFamily="34" charset="-79"/>
              </a:rPr>
              <a:t> וְעַל כָּל פְּנֵי אֶרֶץ </a:t>
            </a:r>
            <a:r>
              <a:rPr lang="he-IL" dirty="0" err="1">
                <a:ea typeface="Times New Roman" panose="02020603050405020304" pitchFamily="18" charset="0"/>
                <a:cs typeface="David" panose="020E0502060401010101" pitchFamily="34" charset="-79"/>
              </a:rPr>
              <a:t>הַכִּכָּר</a:t>
            </a:r>
            <a:r>
              <a:rPr lang="he-IL" dirty="0">
                <a:ea typeface="Times New Roman" panose="02020603050405020304" pitchFamily="18" charset="0"/>
                <a:cs typeface="David" panose="020E0502060401010101" pitchFamily="34" charset="-79"/>
              </a:rPr>
              <a:t>, וַיַּרְא וְהִנֵּה עָלָה קִיטֹר הָאָרֶץ </a:t>
            </a:r>
            <a:r>
              <a:rPr lang="he-IL" dirty="0" err="1">
                <a:ea typeface="Times New Roman" panose="02020603050405020304" pitchFamily="18" charset="0"/>
                <a:cs typeface="David" panose="020E0502060401010101" pitchFamily="34" charset="-79"/>
              </a:rPr>
              <a:t>כְּקִיטֹר</a:t>
            </a:r>
            <a:r>
              <a:rPr lang="he-IL" dirty="0">
                <a:ea typeface="Times New Roman" panose="02020603050405020304" pitchFamily="18" charset="0"/>
                <a:cs typeface="David" panose="020E0502060401010101" pitchFamily="34" charset="-79"/>
              </a:rPr>
              <a:t> הַכִּבְשָׁן: </a:t>
            </a:r>
            <a:r>
              <a:rPr lang="he-IL" sz="1400" b="1" dirty="0">
                <a:ea typeface="Times New Roman" panose="02020603050405020304" pitchFamily="18" charset="0"/>
                <a:cs typeface="David" panose="020E0502060401010101" pitchFamily="34" charset="-79"/>
              </a:rPr>
              <a:t>(</a:t>
            </a:r>
            <a:r>
              <a:rPr lang="he-IL" sz="1400" b="1" dirty="0" err="1">
                <a:ea typeface="Times New Roman" panose="02020603050405020304" pitchFamily="18" charset="0"/>
                <a:cs typeface="David" panose="020E0502060401010101" pitchFamily="34" charset="-79"/>
              </a:rPr>
              <a:t>כט</a:t>
            </a:r>
            <a:r>
              <a:rPr lang="he-IL" sz="1400"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וַיְהִי בְּשַׁחֵת </a:t>
            </a:r>
            <a:r>
              <a:rPr lang="he-IL" dirty="0" err="1">
                <a:ea typeface="Times New Roman" panose="02020603050405020304" pitchFamily="18" charset="0"/>
                <a:cs typeface="David" panose="020E0502060401010101" pitchFamily="34" charset="-79"/>
              </a:rPr>
              <a:t>אֱלֹקִים</a:t>
            </a:r>
            <a:r>
              <a:rPr lang="he-IL" dirty="0">
                <a:ea typeface="Times New Roman" panose="02020603050405020304" pitchFamily="18" charset="0"/>
                <a:cs typeface="David" panose="020E0502060401010101" pitchFamily="34" charset="-79"/>
              </a:rPr>
              <a:t> אֶת עָרֵי </a:t>
            </a:r>
            <a:r>
              <a:rPr lang="he-IL" dirty="0" err="1">
                <a:ea typeface="Times New Roman" panose="02020603050405020304" pitchFamily="18" charset="0"/>
                <a:cs typeface="David" panose="020E0502060401010101" pitchFamily="34" charset="-79"/>
              </a:rPr>
              <a:t>הַכִּכָּר</a:t>
            </a:r>
            <a:r>
              <a:rPr lang="he-IL"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וַיִּזְכֹּר</a:t>
            </a:r>
            <a:r>
              <a:rPr lang="he-IL"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אֱלֹקִים</a:t>
            </a:r>
            <a:r>
              <a:rPr lang="he-IL" dirty="0">
                <a:ea typeface="Times New Roman" panose="02020603050405020304" pitchFamily="18" charset="0"/>
                <a:cs typeface="David" panose="020E0502060401010101" pitchFamily="34" charset="-79"/>
              </a:rPr>
              <a:t> אֶת אַבְרָהָם, וַיְשַׁלַּח אֶת לוֹט מִתּוֹךְ </a:t>
            </a:r>
            <a:r>
              <a:rPr lang="he-IL" dirty="0" err="1">
                <a:ea typeface="Times New Roman" panose="02020603050405020304" pitchFamily="18" charset="0"/>
                <a:cs typeface="David" panose="020E0502060401010101" pitchFamily="34" charset="-79"/>
              </a:rPr>
              <a:t>הַהֲפֵכָה</a:t>
            </a:r>
            <a:r>
              <a:rPr lang="he-IL" dirty="0">
                <a:ea typeface="Times New Roman" panose="02020603050405020304" pitchFamily="18" charset="0"/>
                <a:cs typeface="David" panose="020E0502060401010101" pitchFamily="34" charset="-79"/>
              </a:rPr>
              <a:t> בַּהֲפֹךְ אֶת הֶעָרִים אֲשֶׁר יָשַׁב בָּהֵן לוֹט:</a:t>
            </a:r>
          </a:p>
          <a:p>
            <a:pPr algn="just">
              <a:spcBef>
                <a:spcPts val="1200"/>
              </a:spcBef>
            </a:pPr>
            <a:r>
              <a:rPr lang="he-IL" b="1" dirty="0">
                <a:ea typeface="Times New Roman" panose="02020603050405020304" pitchFamily="18" charset="0"/>
                <a:cs typeface="David" panose="020E0502060401010101" pitchFamily="34" charset="-79"/>
              </a:rPr>
              <a:t>לוט ובנותיו במערה, הולדת עמון ומואב                   				          </a:t>
            </a:r>
            <a:r>
              <a:rPr lang="he-IL" sz="1400" b="1" dirty="0">
                <a:ea typeface="Times New Roman" panose="02020603050405020304" pitchFamily="18" charset="0"/>
                <a:cs typeface="David" panose="020E0502060401010101" pitchFamily="34" charset="-79"/>
              </a:rPr>
              <a:t>(ל)</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וַיַּעַל לוֹט מִצּוֹעַר וַיֵּשֶׁב בָּהָר וּשְׁתֵּי </a:t>
            </a:r>
            <a:r>
              <a:rPr lang="he-IL" dirty="0" err="1">
                <a:ea typeface="Times New Roman" panose="02020603050405020304" pitchFamily="18" charset="0"/>
                <a:cs typeface="David" panose="020E0502060401010101" pitchFamily="34" charset="-79"/>
              </a:rPr>
              <a:t>בְנֹתָיו</a:t>
            </a:r>
            <a:r>
              <a:rPr lang="he-IL" dirty="0">
                <a:ea typeface="Times New Roman" panose="02020603050405020304" pitchFamily="18" charset="0"/>
                <a:cs typeface="David" panose="020E0502060401010101" pitchFamily="34" charset="-79"/>
              </a:rPr>
              <a:t> עִמּוֹ כִּי יָרֵא לָשֶׁבֶת בְּצוֹעַר, וַיֵּשֶׁב בַּמְּעָרָה הוּא וּשְׁתֵּי </a:t>
            </a:r>
            <a:r>
              <a:rPr lang="he-IL" dirty="0" err="1">
                <a:ea typeface="Times New Roman" panose="02020603050405020304" pitchFamily="18" charset="0"/>
                <a:cs typeface="David" panose="020E0502060401010101" pitchFamily="34" charset="-79"/>
              </a:rPr>
              <a:t>בְנֹתָיו</a:t>
            </a:r>
            <a:r>
              <a:rPr lang="he-IL" dirty="0">
                <a:ea typeface="Times New Roman" panose="02020603050405020304" pitchFamily="18" charset="0"/>
                <a:cs typeface="David" panose="020E0502060401010101" pitchFamily="34" charset="-79"/>
              </a:rPr>
              <a:t>: </a:t>
            </a:r>
            <a:r>
              <a:rPr lang="he-IL" sz="1400" b="1" dirty="0">
                <a:ea typeface="Times New Roman" panose="02020603050405020304" pitchFamily="18" charset="0"/>
                <a:cs typeface="David" panose="020E0502060401010101" pitchFamily="34" charset="-79"/>
              </a:rPr>
              <a:t>(לא) </a:t>
            </a:r>
            <a:r>
              <a:rPr lang="he-IL" dirty="0">
                <a:ea typeface="Times New Roman" panose="02020603050405020304" pitchFamily="18" charset="0"/>
                <a:cs typeface="David" panose="020E0502060401010101" pitchFamily="34" charset="-79"/>
              </a:rPr>
              <a:t>וַתֹּאמֶר הַבְּכִירָה אֶל הַצְּעִירָה אָבִינוּ זָקֵן, וְאִישׁ אֵין בָּאָרֶץ לָבוֹא עָלֵינוּ כְּדֶרֶךְ כָּל הָאָרֶץ: </a:t>
            </a:r>
            <a:r>
              <a:rPr lang="he-IL" sz="1400" b="1" dirty="0">
                <a:ea typeface="Times New Roman" panose="02020603050405020304" pitchFamily="18" charset="0"/>
                <a:cs typeface="David" panose="020E0502060401010101" pitchFamily="34" charset="-79"/>
              </a:rPr>
              <a:t>(לב) </a:t>
            </a:r>
            <a:r>
              <a:rPr lang="he-IL" dirty="0">
                <a:ea typeface="Times New Roman" panose="02020603050405020304" pitchFamily="18" charset="0"/>
                <a:cs typeface="David" panose="020E0502060401010101" pitchFamily="34" charset="-79"/>
              </a:rPr>
              <a:t>לְכָה נַשְׁקֶה אֶת אָבִינוּ יַיִן וְנִשְׁכְּבָה עִמּוֹ, וּנְחַיֶּה מֵאָבִינוּ זָרַע: </a:t>
            </a:r>
            <a:r>
              <a:rPr lang="he-IL" sz="1400" b="1" dirty="0">
                <a:ea typeface="Times New Roman" panose="02020603050405020304" pitchFamily="18" charset="0"/>
                <a:cs typeface="David" panose="020E0502060401010101" pitchFamily="34" charset="-79"/>
              </a:rPr>
              <a:t>(לג)</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וַתַּשְׁקֶיןָ אֶת אֲבִיהֶן יַיִן בַּלַּיְלָה הוּא, </a:t>
            </a:r>
            <a:r>
              <a:rPr lang="he-IL" dirty="0" err="1">
                <a:ea typeface="Times New Roman" panose="02020603050405020304" pitchFamily="18" charset="0"/>
                <a:cs typeface="David" panose="020E0502060401010101" pitchFamily="34" charset="-79"/>
              </a:rPr>
              <a:t>וַתָּבֹא</a:t>
            </a:r>
            <a:r>
              <a:rPr lang="he-IL" dirty="0">
                <a:ea typeface="Times New Roman" panose="02020603050405020304" pitchFamily="18" charset="0"/>
                <a:cs typeface="David" panose="020E0502060401010101" pitchFamily="34" charset="-79"/>
              </a:rPr>
              <a:t> הַבְּכִירָה וַתִּשְׁכַּב אֶת אָבִיהָ וְלֹא יָדַע בְּשִׁכְבָהּ וּבְקוּמָהּ: </a:t>
            </a:r>
            <a:r>
              <a:rPr lang="he-IL" sz="1400" b="1" dirty="0">
                <a:ea typeface="Times New Roman" panose="02020603050405020304" pitchFamily="18" charset="0"/>
                <a:cs typeface="David" panose="020E0502060401010101" pitchFamily="34" charset="-79"/>
              </a:rPr>
              <a:t>(לד)</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וַיְהִי מִמֳָּחָרת וַתֹּאמֶר הַבְּכִירָה אֶל הַצְּעִירָה הֵן שָׁכַבְתִּי אֶמֶשׁ אֶת אָבִי, נַשְׁקֶנּוּ יַיִן גַּם הַלַּיְלָה וּבֹאִי שִׁכְבִי עִמּוֹ וּנְחַיֶּה מֵאָבִינוּ זָרַע: </a:t>
            </a:r>
            <a:r>
              <a:rPr lang="he-IL" sz="1400" b="1" dirty="0">
                <a:ea typeface="Times New Roman" panose="02020603050405020304" pitchFamily="18" charset="0"/>
                <a:cs typeface="David" panose="020E0502060401010101" pitchFamily="34" charset="-79"/>
              </a:rPr>
              <a:t>(לה)</a:t>
            </a:r>
            <a:r>
              <a:rPr lang="he-IL"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וַתַּשְׁקֶיןָ גַּם בַּלַּיְלָה הַהוּא אֶת אֲבִיהֶן יָיִן, </a:t>
            </a:r>
            <a:r>
              <a:rPr lang="he-IL" dirty="0" err="1">
                <a:ea typeface="Times New Roman" panose="02020603050405020304" pitchFamily="18" charset="0"/>
                <a:cs typeface="David" panose="020E0502060401010101" pitchFamily="34" charset="-79"/>
              </a:rPr>
              <a:t>וַתָּקָם</a:t>
            </a:r>
            <a:r>
              <a:rPr lang="he-IL" dirty="0">
                <a:ea typeface="Times New Roman" panose="02020603050405020304" pitchFamily="18" charset="0"/>
                <a:cs typeface="David" panose="020E0502060401010101" pitchFamily="34" charset="-79"/>
              </a:rPr>
              <a:t> הַצְּעִירָה וַתִּשְׁכַּב עִמּוֹ וְלֹא יָדַע בְּשִׁכְבָהּ וּבְקֻמָהּ: </a:t>
            </a:r>
            <a:r>
              <a:rPr lang="he-IL" sz="1400" b="1" dirty="0">
                <a:ea typeface="Times New Roman" panose="02020603050405020304" pitchFamily="18" charset="0"/>
                <a:cs typeface="David" panose="020E0502060401010101" pitchFamily="34" charset="-79"/>
              </a:rPr>
              <a:t>(לו)</a:t>
            </a:r>
            <a:r>
              <a:rPr lang="he-IL" b="1" dirty="0">
                <a:ea typeface="Times New Roman" panose="02020603050405020304" pitchFamily="18" charset="0"/>
                <a:cs typeface="David" panose="020E0502060401010101" pitchFamily="34" charset="-79"/>
              </a:rPr>
              <a:t> </a:t>
            </a:r>
            <a:r>
              <a:rPr lang="he-IL" dirty="0" err="1">
                <a:ea typeface="Times New Roman" panose="02020603050405020304" pitchFamily="18" charset="0"/>
                <a:cs typeface="David" panose="020E0502060401010101" pitchFamily="34" charset="-79"/>
              </a:rPr>
              <a:t>וַתַּהֲרֶין</a:t>
            </a:r>
            <a:r>
              <a:rPr lang="he-IL" dirty="0">
                <a:ea typeface="Times New Roman" panose="02020603050405020304" pitchFamily="18" charset="0"/>
                <a:cs typeface="David" panose="020E0502060401010101" pitchFamily="34" charset="-79"/>
              </a:rPr>
              <a:t>ָ שְׁתֵּי בְנוֹת לוֹט מֵאֲבִיהֶן:</a:t>
            </a:r>
            <a:r>
              <a:rPr lang="he-IL" sz="1400" dirty="0">
                <a:ea typeface="Times New Roman" panose="02020603050405020304" pitchFamily="18" charset="0"/>
                <a:cs typeface="David" panose="020E0502060401010101" pitchFamily="34" charset="-79"/>
              </a:rPr>
              <a:t> </a:t>
            </a:r>
            <a:r>
              <a:rPr lang="he-IL" sz="1400" b="1" dirty="0">
                <a:ea typeface="Times New Roman" panose="02020603050405020304" pitchFamily="18" charset="0"/>
                <a:cs typeface="David" panose="020E0502060401010101" pitchFamily="34" charset="-79"/>
              </a:rPr>
              <a:t>(</a:t>
            </a:r>
            <a:r>
              <a:rPr lang="he-IL" sz="1400" b="1" dirty="0" err="1">
                <a:ea typeface="Times New Roman" panose="02020603050405020304" pitchFamily="18" charset="0"/>
                <a:cs typeface="David" panose="020E0502060401010101" pitchFamily="34" charset="-79"/>
              </a:rPr>
              <a:t>לז</a:t>
            </a:r>
            <a:r>
              <a:rPr lang="he-IL" sz="1400" b="1" dirty="0">
                <a:ea typeface="Times New Roman" panose="02020603050405020304" pitchFamily="18" charset="0"/>
                <a:cs typeface="David" panose="020E0502060401010101" pitchFamily="34" charset="-79"/>
              </a:rPr>
              <a:t>) </a:t>
            </a:r>
            <a:r>
              <a:rPr lang="he-IL" dirty="0">
                <a:ea typeface="Times New Roman" panose="02020603050405020304" pitchFamily="18" charset="0"/>
                <a:cs typeface="David" panose="020E0502060401010101" pitchFamily="34" charset="-79"/>
              </a:rPr>
              <a:t>וַתֵּלֶד הַבְּכִירָה בֵּן וַתִּקְרָא שְׁמוֹ מוֹאָב, הוּא אֲבִי מוֹאָב עַד הַיּוֹם: </a:t>
            </a:r>
            <a:r>
              <a:rPr lang="he-IL" sz="1400" b="1" dirty="0">
                <a:ea typeface="Times New Roman" panose="02020603050405020304" pitchFamily="18" charset="0"/>
                <a:cs typeface="David" panose="020E0502060401010101" pitchFamily="34" charset="-79"/>
              </a:rPr>
              <a:t>(לח) </a:t>
            </a:r>
            <a:r>
              <a:rPr lang="he-IL" dirty="0">
                <a:ea typeface="Times New Roman" panose="02020603050405020304" pitchFamily="18" charset="0"/>
                <a:cs typeface="David" panose="020E0502060401010101" pitchFamily="34" charset="-79"/>
              </a:rPr>
              <a:t>וְהַצְּעִירָה גַם הִוא יָלְדָה בֵּן וַתִּקְרָא שְׁמוֹ בֶּן עַמִּי, הוּא אֲבִי בְנֵי עַמּוֹן עַד הַיּוֹם: </a:t>
            </a:r>
            <a:endParaRPr lang="he-IL" dirty="0"/>
          </a:p>
        </p:txBody>
      </p:sp>
      <p:pic>
        <p:nvPicPr>
          <p:cNvPr id="10" name="Picture 4" descr="×ª××× × ×§×©××¨×">
            <a:extLst>
              <a:ext uri="{FF2B5EF4-FFF2-40B4-BE49-F238E27FC236}">
                <a16:creationId xmlns:a16="http://schemas.microsoft.com/office/drawing/2014/main" id="{956D34ED-4474-4A3B-8ADF-01EF4500DE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96" t="17630" r="6552" b="25234"/>
          <a:stretch/>
        </p:blipFill>
        <p:spPr bwMode="auto">
          <a:xfrm>
            <a:off x="3919444" y="196770"/>
            <a:ext cx="3382640" cy="1392858"/>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7D7D7BAD-5F2B-41B5-9CBF-7730F70F10E4}"/>
              </a:ext>
            </a:extLst>
          </p:cNvPr>
          <p:cNvSpPr/>
          <p:nvPr/>
        </p:nvSpPr>
        <p:spPr>
          <a:xfrm>
            <a:off x="5807998" y="446990"/>
            <a:ext cx="1095172" cy="707886"/>
          </a:xfrm>
          <a:prstGeom prst="rect">
            <a:avLst/>
          </a:prstGeom>
        </p:spPr>
        <p:txBody>
          <a:bodyPr wrap="none">
            <a:spAutoFit/>
          </a:bodyPr>
          <a:lstStyle/>
          <a:p>
            <a:pPr algn="ctr"/>
            <a:r>
              <a:rPr lang="he-IL" dirty="0">
                <a:solidFill>
                  <a:schemeClr val="bg1"/>
                </a:solidFill>
                <a:latin typeface="Guttman Adii" panose="02010401010101010101" pitchFamily="2" charset="-79"/>
                <a:cs typeface="Guttman Adii" panose="02010401010101010101" pitchFamily="2" charset="-79"/>
              </a:rPr>
              <a:t> </a:t>
            </a:r>
            <a:r>
              <a:rPr lang="he-IL" sz="2400" dirty="0">
                <a:solidFill>
                  <a:schemeClr val="bg1"/>
                </a:solidFill>
                <a:latin typeface="Guttman Adii" panose="02010401010101010101" pitchFamily="2" charset="-79"/>
                <a:cs typeface="Guttman Adii" panose="02010401010101010101" pitchFamily="2" charset="-79"/>
              </a:rPr>
              <a:t>פרק </a:t>
            </a:r>
            <a:r>
              <a:rPr lang="he-IL" sz="2400" dirty="0" err="1">
                <a:solidFill>
                  <a:schemeClr val="bg1"/>
                </a:solidFill>
                <a:latin typeface="Guttman Adii" panose="02010401010101010101" pitchFamily="2" charset="-79"/>
                <a:cs typeface="Guttman Adii" panose="02010401010101010101" pitchFamily="2" charset="-79"/>
              </a:rPr>
              <a:t>יט</a:t>
            </a:r>
            <a:endParaRPr lang="he-IL" sz="2400" dirty="0">
              <a:solidFill>
                <a:schemeClr val="bg1"/>
              </a:solidFill>
              <a:latin typeface="Guttman Adii" panose="02010401010101010101" pitchFamily="2" charset="-79"/>
              <a:cs typeface="Guttman Adii" panose="02010401010101010101" pitchFamily="2" charset="-79"/>
            </a:endParaRPr>
          </a:p>
          <a:p>
            <a:pPr algn="ctr"/>
            <a:r>
              <a:rPr lang="he-IL" sz="1600" dirty="0">
                <a:solidFill>
                  <a:schemeClr val="bg1"/>
                </a:solidFill>
                <a:latin typeface="Guttman Adii" panose="02010401010101010101" pitchFamily="2" charset="-79"/>
                <a:cs typeface="Guttman Adii" panose="02010401010101010101" pitchFamily="2" charset="-79"/>
              </a:rPr>
              <a:t>(כד-לח)</a:t>
            </a:r>
          </a:p>
        </p:txBody>
      </p:sp>
      <p:sp>
        <p:nvSpPr>
          <p:cNvPr id="12" name="מלבן 11">
            <a:extLst>
              <a:ext uri="{FF2B5EF4-FFF2-40B4-BE49-F238E27FC236}">
                <a16:creationId xmlns:a16="http://schemas.microsoft.com/office/drawing/2014/main" id="{A9F63334-DAC1-4E18-BC01-EF9D1F1E730D}"/>
              </a:ext>
            </a:extLst>
          </p:cNvPr>
          <p:cNvSpPr/>
          <p:nvPr/>
        </p:nvSpPr>
        <p:spPr>
          <a:xfrm flipH="1">
            <a:off x="4206534" y="411452"/>
            <a:ext cx="1314374" cy="877163"/>
          </a:xfrm>
          <a:prstGeom prst="rect">
            <a:avLst/>
          </a:prstGeom>
        </p:spPr>
        <p:txBody>
          <a:bodyPr wrap="square">
            <a:spAutoFit/>
          </a:bodyPr>
          <a:lstStyle/>
          <a:p>
            <a:pPr algn="ctr"/>
            <a:r>
              <a:rPr lang="he-IL" sz="1700" dirty="0">
                <a:solidFill>
                  <a:schemeClr val="bg1"/>
                </a:solidFill>
                <a:latin typeface="Guttman Adii" panose="02010401010101010101" pitchFamily="2" charset="-79"/>
                <a:cs typeface="Guttman Adii" panose="02010401010101010101" pitchFamily="2" charset="-79"/>
              </a:rPr>
              <a:t>הפיכת סדום,</a:t>
            </a:r>
          </a:p>
          <a:p>
            <a:pPr algn="ctr"/>
            <a:r>
              <a:rPr lang="he-IL" sz="1700" dirty="0">
                <a:solidFill>
                  <a:schemeClr val="bg1"/>
                </a:solidFill>
                <a:latin typeface="Guttman Adii" panose="02010401010101010101" pitchFamily="2" charset="-79"/>
                <a:cs typeface="Guttman Adii" panose="02010401010101010101" pitchFamily="2" charset="-79"/>
              </a:rPr>
              <a:t>לוט ובנותיו במערה</a:t>
            </a:r>
          </a:p>
        </p:txBody>
      </p:sp>
    </p:spTree>
    <p:extLst>
      <p:ext uri="{BB962C8B-B14F-4D97-AF65-F5344CB8AC3E}">
        <p14:creationId xmlns:p14="http://schemas.microsoft.com/office/powerpoint/2010/main" val="33863031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ª××× × ×§×©××¨×">
            <a:extLst>
              <a:ext uri="{FF2B5EF4-FFF2-40B4-BE49-F238E27FC236}">
                <a16:creationId xmlns:a16="http://schemas.microsoft.com/office/drawing/2014/main" id="{470D25A1-A6DD-4096-8D46-B2595712D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6" t="17630" r="6552" b="25234"/>
          <a:stretch/>
        </p:blipFill>
        <p:spPr bwMode="auto">
          <a:xfrm>
            <a:off x="769556" y="985013"/>
            <a:ext cx="10652887" cy="4887973"/>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BECF6E4-CEDD-437D-885B-8B622455FDFB}"/>
              </a:ext>
            </a:extLst>
          </p:cNvPr>
          <p:cNvSpPr/>
          <p:nvPr/>
        </p:nvSpPr>
        <p:spPr>
          <a:xfrm>
            <a:off x="3391381" y="2109486"/>
            <a:ext cx="6620719" cy="2215991"/>
          </a:xfrm>
          <a:prstGeom prst="rect">
            <a:avLst/>
          </a:prstGeom>
          <a:noFill/>
          <a:ln w="57150">
            <a:noFill/>
          </a:ln>
        </p:spPr>
        <p:txBody>
          <a:bodyPr wrap="square">
            <a:spAutoFit/>
          </a:bodyPr>
          <a:lstStyle/>
          <a:p>
            <a:pPr algn="ctr"/>
            <a:r>
              <a:rPr lang="he-IL" sz="13800" b="1" dirty="0">
                <a:solidFill>
                  <a:schemeClr val="bg1"/>
                </a:solidFill>
                <a:latin typeface="Guttman Adii" panose="02010401010101010101" pitchFamily="2" charset="-79"/>
                <a:ea typeface="Times New Roman" panose="02020603050405020304" pitchFamily="18" charset="0"/>
                <a:cs typeface="Guttman Adii" panose="02010401010101010101" pitchFamily="2" charset="-79"/>
              </a:rPr>
              <a:t>פרק  כ</a:t>
            </a:r>
            <a:endParaRPr lang="en-US" sz="9600" dirty="0">
              <a:solidFill>
                <a:schemeClr val="bg1"/>
              </a:solidFill>
              <a:effectLst/>
              <a:latin typeface="Times New Roman" panose="02020603050405020304" pitchFamily="18" charset="0"/>
              <a:ea typeface="Times New Roman" panose="02020603050405020304" pitchFamily="18" charset="0"/>
              <a:cs typeface="Guttman Adii" panose="02010401010101010101" pitchFamily="2" charset="-79"/>
            </a:endParaRPr>
          </a:p>
        </p:txBody>
      </p:sp>
    </p:spTree>
    <p:extLst>
      <p:ext uri="{BB962C8B-B14F-4D97-AF65-F5344CB8AC3E}">
        <p14:creationId xmlns:p14="http://schemas.microsoft.com/office/powerpoint/2010/main" val="72337315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2665</TotalTime>
  <Words>8777</Words>
  <Application>Microsoft Office PowerPoint</Application>
  <PresentationFormat>מסך רחב</PresentationFormat>
  <Paragraphs>3787</Paragraphs>
  <Slides>135</Slides>
  <Notes>0</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135</vt:i4>
      </vt:variant>
    </vt:vector>
  </HeadingPairs>
  <TitlesOfParts>
    <vt:vector size="149" baseType="lpstr">
      <vt:lpstr>Arial</vt:lpstr>
      <vt:lpstr>Calibri</vt:lpstr>
      <vt:lpstr>Calibri Light</vt:lpstr>
      <vt:lpstr>David</vt:lpstr>
      <vt:lpstr>Franklin Gothic Demi</vt:lpstr>
      <vt:lpstr>FrankRuehl</vt:lpstr>
      <vt:lpstr>FrankRuehl</vt:lpstr>
      <vt:lpstr>Gill Sans MT</vt:lpstr>
      <vt:lpstr>Guttman Adii</vt:lpstr>
      <vt:lpstr>Guttman Keren</vt:lpstr>
      <vt:lpstr>inherit</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קובי פריד</dc:creator>
  <cp:lastModifiedBy>USER</cp:lastModifiedBy>
  <cp:revision>231</cp:revision>
  <dcterms:created xsi:type="dcterms:W3CDTF">2019-04-07T17:41:19Z</dcterms:created>
  <dcterms:modified xsi:type="dcterms:W3CDTF">2019-08-22T22:37:14Z</dcterms:modified>
</cp:coreProperties>
</file>