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57" r:id="rId8"/>
    <p:sldId id="258" r:id="rId9"/>
    <p:sldId id="259" r:id="rId10"/>
    <p:sldId id="260" r:id="rId11"/>
    <p:sldId id="261" r:id="rId12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229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195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7294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39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10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854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86494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9975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0104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876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500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3707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27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47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741" y="1760918"/>
            <a:ext cx="3298190" cy="221438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ct val="99100"/>
              </a:lnSpc>
              <a:spcBef>
                <a:spcPts val="160"/>
              </a:spcBef>
            </a:pPr>
            <a:r>
              <a:rPr lang="he-IL" sz="4800" spc="-15" dirty="0">
                <a:solidFill>
                  <a:srgbClr val="FFFFFF"/>
                </a:solidFill>
              </a:rPr>
              <a:t>מבוא ופתיחה למסכת בבא קמא</a:t>
            </a:r>
            <a:endParaRPr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0072" y="603996"/>
            <a:ext cx="738568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he-IL" sz="4400" spc="20" dirty="0">
                <a:solidFill>
                  <a:srgbClr val="FFC000"/>
                </a:solidFill>
                <a:latin typeface="Secular One" panose="00000500000000000000" pitchFamily="2" charset="-79"/>
                <a:cs typeface="Secular One" panose="00000500000000000000" pitchFamily="2" charset="-79"/>
              </a:rPr>
              <a:t>העקרונות שעולים מתוך המסכת</a:t>
            </a:r>
            <a:endParaRPr sz="4400" dirty="0">
              <a:solidFill>
                <a:srgbClr val="FFC000"/>
              </a:solidFill>
              <a:latin typeface="Secular One" panose="00000500000000000000" pitchFamily="2" charset="-79"/>
              <a:cs typeface="Secular One" panose="00000500000000000000" pitchFamily="2" charset="-79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8200" y="1543011"/>
            <a:ext cx="7198106" cy="3599703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R="15240" algn="r" rtl="1">
              <a:lnSpc>
                <a:spcPct val="150000"/>
              </a:lnSpc>
              <a:spcBef>
                <a:spcPts val="1350"/>
              </a:spcBef>
            </a:pPr>
            <a:r>
              <a:rPr lang="he-IL" spc="-80" dirty="0">
                <a:solidFill>
                  <a:srgbClr val="404040"/>
                </a:solidFill>
                <a:latin typeface="Guttman Frank" panose="02010401010101010101" pitchFamily="2" charset="-79"/>
                <a:cs typeface="Guttman Frank" panose="02010401010101010101" pitchFamily="2" charset="-79"/>
              </a:rPr>
              <a:t>לאהוב כל אחד מישראל אהבת נפש, כלומר שנחמול על ישראל ועל ממונו כמו שאדם חומל על עצמו וממונו, שנאמר [ויקרא י"ט, י"ח] ואהבת לרעך כמוך... ואמרו בספרי, אמר רבי עקיבא זה כלל גדול בתורה, כלומר שהרבה מצוות שבתורה </a:t>
            </a:r>
            <a:r>
              <a:rPr lang="he-IL" spc="-80" dirty="0" err="1">
                <a:solidFill>
                  <a:srgbClr val="404040"/>
                </a:solidFill>
                <a:latin typeface="Guttman Frank" panose="02010401010101010101" pitchFamily="2" charset="-79"/>
                <a:cs typeface="Guttman Frank" panose="02010401010101010101" pitchFamily="2" charset="-79"/>
              </a:rPr>
              <a:t>תלויין</a:t>
            </a:r>
            <a:r>
              <a:rPr lang="he-IL" spc="-80" dirty="0">
                <a:solidFill>
                  <a:srgbClr val="404040"/>
                </a:solidFill>
                <a:latin typeface="Guttman Frank" panose="02010401010101010101" pitchFamily="2" charset="-79"/>
                <a:cs typeface="Guttman Frank" panose="02010401010101010101" pitchFamily="2" charset="-79"/>
              </a:rPr>
              <a:t> בכך, שהאוהב </a:t>
            </a:r>
            <a:r>
              <a:rPr lang="he-IL" spc="-80" dirty="0" err="1">
                <a:solidFill>
                  <a:srgbClr val="404040"/>
                </a:solidFill>
                <a:latin typeface="Guttman Frank" panose="02010401010101010101" pitchFamily="2" charset="-79"/>
                <a:cs typeface="Guttman Frank" panose="02010401010101010101" pitchFamily="2" charset="-79"/>
              </a:rPr>
              <a:t>חבירו</a:t>
            </a:r>
            <a:r>
              <a:rPr lang="he-IL" spc="-80" dirty="0">
                <a:solidFill>
                  <a:srgbClr val="404040"/>
                </a:solidFill>
                <a:latin typeface="Guttman Frank" panose="02010401010101010101" pitchFamily="2" charset="-79"/>
                <a:cs typeface="Guttman Frank" panose="02010401010101010101" pitchFamily="2" charset="-79"/>
              </a:rPr>
              <a:t> כנפשו לא יגנוב ממונו ולא ינאף את אשתו ולא </a:t>
            </a:r>
            <a:r>
              <a:rPr lang="he-IL" spc="-80" dirty="0" err="1">
                <a:solidFill>
                  <a:srgbClr val="404040"/>
                </a:solidFill>
                <a:latin typeface="Guttman Frank" panose="02010401010101010101" pitchFamily="2" charset="-79"/>
                <a:cs typeface="Guttman Frank" panose="02010401010101010101" pitchFamily="2" charset="-79"/>
              </a:rPr>
              <a:t>יונהו</a:t>
            </a:r>
            <a:r>
              <a:rPr lang="he-IL" spc="-80" dirty="0">
                <a:solidFill>
                  <a:srgbClr val="404040"/>
                </a:solidFill>
                <a:latin typeface="Guttman Frank" panose="02010401010101010101" pitchFamily="2" charset="-79"/>
                <a:cs typeface="Guttman Frank" panose="02010401010101010101" pitchFamily="2" charset="-79"/>
              </a:rPr>
              <a:t> בממון ולא בדברים ולא יסיג גבולו ולא יזיק לו בשום צד. ודיני מצוה זו כלולים הם בתוך </a:t>
            </a:r>
            <a:r>
              <a:rPr lang="he-IL" spc="-80" dirty="0" err="1">
                <a:solidFill>
                  <a:srgbClr val="404040"/>
                </a:solidFill>
                <a:latin typeface="Guttman Frank" panose="02010401010101010101" pitchFamily="2" charset="-79"/>
                <a:cs typeface="Guttman Frank" panose="02010401010101010101" pitchFamily="2" charset="-79"/>
              </a:rPr>
              <a:t>המצוה</a:t>
            </a:r>
            <a:r>
              <a:rPr lang="he-IL" spc="-80" dirty="0">
                <a:solidFill>
                  <a:srgbClr val="404040"/>
                </a:solidFill>
                <a:latin typeface="Guttman Frank" panose="02010401010101010101" pitchFamily="2" charset="-79"/>
                <a:cs typeface="Guttman Frank" panose="02010401010101010101" pitchFamily="2" charset="-79"/>
              </a:rPr>
              <a:t>,</a:t>
            </a:r>
            <a:r>
              <a:rPr lang="he-IL" b="1" spc="-80" dirty="0">
                <a:solidFill>
                  <a:srgbClr val="404040"/>
                </a:solidFill>
                <a:latin typeface="Guttman Frank" panose="02010401010101010101" pitchFamily="2" charset="-79"/>
                <a:cs typeface="Guttman Frank" panose="02010401010101010101" pitchFamily="2" charset="-79"/>
              </a:rPr>
              <a:t> שכלל </a:t>
            </a:r>
            <a:r>
              <a:rPr lang="he-IL" b="1" spc="-80" dirty="0" err="1">
                <a:solidFill>
                  <a:srgbClr val="404040"/>
                </a:solidFill>
                <a:latin typeface="Guttman Frank" panose="02010401010101010101" pitchFamily="2" charset="-79"/>
                <a:cs typeface="Guttman Frank" panose="02010401010101010101" pitchFamily="2" charset="-79"/>
              </a:rPr>
              <a:t>הכל</a:t>
            </a:r>
            <a:r>
              <a:rPr lang="he-IL" b="1" spc="-80" dirty="0">
                <a:solidFill>
                  <a:srgbClr val="404040"/>
                </a:solidFill>
                <a:latin typeface="Guttman Frank" panose="02010401010101010101" pitchFamily="2" charset="-79"/>
                <a:cs typeface="Guttman Frank" panose="02010401010101010101" pitchFamily="2" charset="-79"/>
              </a:rPr>
              <a:t> הוא שיתנהג האדם עם </a:t>
            </a:r>
            <a:r>
              <a:rPr lang="he-IL" b="1" spc="-80" dirty="0" err="1">
                <a:solidFill>
                  <a:srgbClr val="404040"/>
                </a:solidFill>
                <a:latin typeface="Guttman Frank" panose="02010401010101010101" pitchFamily="2" charset="-79"/>
                <a:cs typeface="Guttman Frank" panose="02010401010101010101" pitchFamily="2" charset="-79"/>
              </a:rPr>
              <a:t>חבירו</a:t>
            </a:r>
            <a:r>
              <a:rPr lang="he-IL" b="1" spc="-80" dirty="0">
                <a:solidFill>
                  <a:srgbClr val="404040"/>
                </a:solidFill>
                <a:latin typeface="Guttman Frank" panose="02010401010101010101" pitchFamily="2" charset="-79"/>
                <a:cs typeface="Guttman Frank" panose="02010401010101010101" pitchFamily="2" charset="-79"/>
              </a:rPr>
              <a:t> כמו שיתנהג עם עצמו, לשמור ממונו ולהרחיק ממנו כל נזק.</a:t>
            </a:r>
          </a:p>
          <a:p>
            <a:pPr marR="15240" rtl="1">
              <a:lnSpc>
                <a:spcPct val="150000"/>
              </a:lnSpc>
              <a:spcBef>
                <a:spcPts val="1350"/>
              </a:spcBef>
            </a:pPr>
            <a:r>
              <a:rPr lang="he-IL" sz="1600" spc="-80" dirty="0">
                <a:solidFill>
                  <a:srgbClr val="404040"/>
                </a:solidFill>
                <a:latin typeface="Guttman Frank" panose="02010401010101010101" pitchFamily="2" charset="-79"/>
                <a:cs typeface="Guttman Frank" panose="02010401010101010101" pitchFamily="2" charset="-79"/>
              </a:rPr>
              <a:t>(ספר החינוך מצוה </a:t>
            </a:r>
            <a:r>
              <a:rPr lang="he-IL" sz="1600" spc="-80" dirty="0" err="1">
                <a:solidFill>
                  <a:srgbClr val="404040"/>
                </a:solidFill>
                <a:latin typeface="Guttman Frank" panose="02010401010101010101" pitchFamily="2" charset="-79"/>
                <a:cs typeface="Guttman Frank" panose="02010401010101010101" pitchFamily="2" charset="-79"/>
              </a:rPr>
              <a:t>רמג</a:t>
            </a:r>
            <a:r>
              <a:rPr lang="he-IL" sz="1600" spc="-80" dirty="0">
                <a:solidFill>
                  <a:srgbClr val="404040"/>
                </a:solidFill>
                <a:latin typeface="Guttman Frank" panose="02010401010101010101" pitchFamily="2" charset="-79"/>
                <a:cs typeface="Guttman Frank" panose="02010401010101010101" pitchFamily="2" charset="-79"/>
              </a:rPr>
              <a:t>)</a:t>
            </a:r>
            <a:endParaRPr lang="he-IL" sz="2000" spc="-80" dirty="0">
              <a:solidFill>
                <a:srgbClr val="404040"/>
              </a:solidFill>
              <a:latin typeface="Guttman Frank" panose="02010401010101010101" pitchFamily="2" charset="-79"/>
              <a:cs typeface="Guttman Frank" panose="02010401010101010101" pitchFamily="2" charset="-79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D89AC0D-35F5-4C95-A4FC-A74770DF38B1}"/>
              </a:ext>
            </a:extLst>
          </p:cNvPr>
          <p:cNvSpPr txBox="1"/>
          <p:nvPr/>
        </p:nvSpPr>
        <p:spPr>
          <a:xfrm>
            <a:off x="1220372" y="1613607"/>
            <a:ext cx="2819400" cy="3198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he-IL" sz="2000" dirty="0">
                <a:solidFill>
                  <a:schemeClr val="accent5">
                    <a:lumMod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"והתחיל </a:t>
            </a:r>
            <a:r>
              <a:rPr lang="he-IL" sz="2000" dirty="0" err="1">
                <a:solidFill>
                  <a:schemeClr val="accent5">
                    <a:lumMod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בבבא</a:t>
            </a:r>
            <a:r>
              <a:rPr lang="he-IL" sz="2000" dirty="0">
                <a:solidFill>
                  <a:schemeClr val="accent5">
                    <a:lumMod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קמא וענינה בדיני הנזקים ומניעתם כגון השור, והבור, </a:t>
            </a:r>
            <a:r>
              <a:rPr lang="he-IL" sz="2000" dirty="0" err="1">
                <a:solidFill>
                  <a:schemeClr val="accent5">
                    <a:lumMod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וההבער</a:t>
            </a:r>
            <a:r>
              <a:rPr lang="he-IL" sz="2000" dirty="0">
                <a:solidFill>
                  <a:schemeClr val="accent5">
                    <a:lumMod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, והחבלות, ודומיהם. ומחובת הדיין להקדים תחלה </a:t>
            </a:r>
            <a:r>
              <a:rPr lang="he-IL" sz="2000" dirty="0" err="1">
                <a:solidFill>
                  <a:schemeClr val="accent5">
                    <a:lumMod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סלוק</a:t>
            </a:r>
            <a:r>
              <a:rPr lang="he-IL" sz="2000" dirty="0">
                <a:solidFill>
                  <a:schemeClr val="accent5">
                    <a:lumMod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הנזקים מבני אדם."</a:t>
            </a:r>
          </a:p>
          <a:p>
            <a:pPr algn="just" rtl="1">
              <a:lnSpc>
                <a:spcPct val="150000"/>
              </a:lnSpc>
            </a:pPr>
            <a:r>
              <a:rPr lang="he-IL" sz="1600" dirty="0">
                <a:solidFill>
                  <a:schemeClr val="accent5">
                    <a:lumMod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(הקדמת הרמב"ם למשנה)</a:t>
            </a:r>
            <a:endParaRPr lang="he-IL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4E70925-E36C-471C-848B-1D6F533FC202}"/>
              </a:ext>
            </a:extLst>
          </p:cNvPr>
          <p:cNvSpPr txBox="1"/>
          <p:nvPr/>
        </p:nvSpPr>
        <p:spPr>
          <a:xfrm>
            <a:off x="1056175" y="5458545"/>
            <a:ext cx="9677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solidFill>
                  <a:srgbClr val="00B050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ונראה מכאן לדקדק </a:t>
            </a:r>
            <a:r>
              <a:rPr lang="he-IL" dirty="0" err="1">
                <a:solidFill>
                  <a:srgbClr val="00B050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דיותר</a:t>
            </a:r>
            <a:r>
              <a:rPr lang="he-IL" dirty="0">
                <a:solidFill>
                  <a:srgbClr val="00B050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 יש לאדם ליזהר עצמו שלא יזיק אחרים </a:t>
            </a:r>
            <a:r>
              <a:rPr lang="he-IL" dirty="0" err="1">
                <a:solidFill>
                  <a:srgbClr val="00B050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משלא</a:t>
            </a:r>
            <a:r>
              <a:rPr lang="he-IL" dirty="0">
                <a:solidFill>
                  <a:srgbClr val="00B050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 </a:t>
            </a:r>
            <a:r>
              <a:rPr lang="he-IL" dirty="0" err="1">
                <a:solidFill>
                  <a:srgbClr val="00B050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יוזק</a:t>
            </a:r>
            <a:r>
              <a:rPr lang="he-IL" dirty="0">
                <a:solidFill>
                  <a:srgbClr val="00B050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.</a:t>
            </a:r>
          </a:p>
          <a:p>
            <a:pPr rtl="1"/>
            <a:r>
              <a:rPr lang="he-IL" sz="1600" dirty="0">
                <a:solidFill>
                  <a:srgbClr val="00B050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תוספות בבא קמא </a:t>
            </a:r>
            <a:r>
              <a:rPr lang="he-IL" sz="1600" dirty="0" err="1">
                <a:solidFill>
                  <a:srgbClr val="00B050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כג</a:t>
            </a:r>
            <a:r>
              <a:rPr lang="he-IL" sz="1600" dirty="0">
                <a:solidFill>
                  <a:srgbClr val="00B050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, א</a:t>
            </a:r>
            <a:endParaRPr lang="he-IL" dirty="0">
              <a:solidFill>
                <a:srgbClr val="00B050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  <a:p>
            <a:pPr algn="r" rtl="1"/>
            <a:r>
              <a:rPr lang="he-IL" dirty="0">
                <a:solidFill>
                  <a:srgbClr val="00B050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6963" y="699582"/>
            <a:ext cx="10878820" cy="6232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4300"/>
              </a:lnSpc>
              <a:spcBef>
                <a:spcPts val="105"/>
              </a:spcBef>
              <a:tabLst>
                <a:tab pos="1057910" algn="l"/>
                <a:tab pos="2411095" algn="l"/>
                <a:tab pos="3221355" algn="l"/>
                <a:tab pos="4394200" algn="l"/>
                <a:tab pos="5690235" algn="l"/>
                <a:tab pos="7091680" algn="l"/>
                <a:tab pos="8445500" algn="l"/>
                <a:tab pos="9274810" algn="l"/>
              </a:tabLst>
            </a:pPr>
            <a:r>
              <a:rPr lang="he-IL" b="1" dirty="0">
                <a:solidFill>
                  <a:srgbClr val="FF0000"/>
                </a:solidFill>
                <a:latin typeface="Trashim CLM" panose="02000803000000000000" pitchFamily="2" charset="-79"/>
                <a:cs typeface="Trashim CLM" panose="02000803000000000000" pitchFamily="2" charset="-79"/>
              </a:rPr>
              <a:t>הזהירות מנזק מביאה ישועה!</a:t>
            </a:r>
            <a:endParaRPr b="1" dirty="0">
              <a:solidFill>
                <a:srgbClr val="FF0000"/>
              </a:solidFill>
              <a:latin typeface="Trashim CLM" panose="02000803000000000000" pitchFamily="2" charset="-79"/>
              <a:cs typeface="Trashim CLM" panose="02000803000000000000" pitchFamily="2" charset="-79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5558C7E-2CC8-4666-8CC4-39B721C179E4}"/>
              </a:ext>
            </a:extLst>
          </p:cNvPr>
          <p:cNvSpPr txBox="1"/>
          <p:nvPr/>
        </p:nvSpPr>
        <p:spPr>
          <a:xfrm>
            <a:off x="6705600" y="1853242"/>
            <a:ext cx="4756731" cy="21185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>
                <a:solidFill>
                  <a:srgbClr val="C00000"/>
                </a:solidFill>
                <a:latin typeface="Shmulik CLM" panose="02000603000000000000" pitchFamily="2" charset="-79"/>
                <a:cs typeface="Shmulik CLM" panose="02000603000000000000" pitchFamily="2" charset="-79"/>
              </a:rPr>
              <a:t>אמר ריש לקיש: מאי </a:t>
            </a:r>
            <a:r>
              <a:rPr lang="he-IL" dirty="0" err="1">
                <a:solidFill>
                  <a:srgbClr val="C00000"/>
                </a:solidFill>
                <a:latin typeface="Shmulik CLM" panose="02000603000000000000" pitchFamily="2" charset="-79"/>
                <a:cs typeface="Shmulik CLM" panose="02000603000000000000" pitchFamily="2" charset="-79"/>
              </a:rPr>
              <a:t>דכתיב</a:t>
            </a:r>
            <a:r>
              <a:rPr lang="he-IL" dirty="0">
                <a:solidFill>
                  <a:srgbClr val="C00000"/>
                </a:solidFill>
                <a:latin typeface="Shmulik CLM" panose="02000603000000000000" pitchFamily="2" charset="-79"/>
                <a:cs typeface="Shmulik CLM" panose="02000603000000000000" pitchFamily="2" charset="-79"/>
              </a:rPr>
              <a:t>: "והיה אמונת </a:t>
            </a:r>
            <a:r>
              <a:rPr lang="he-IL" dirty="0" err="1">
                <a:solidFill>
                  <a:srgbClr val="C00000"/>
                </a:solidFill>
                <a:latin typeface="Shmulik CLM" panose="02000603000000000000" pitchFamily="2" charset="-79"/>
                <a:cs typeface="Shmulik CLM" panose="02000603000000000000" pitchFamily="2" charset="-79"/>
              </a:rPr>
              <a:t>עתיך</a:t>
            </a:r>
            <a:r>
              <a:rPr lang="he-IL" dirty="0">
                <a:solidFill>
                  <a:srgbClr val="C00000"/>
                </a:solidFill>
                <a:latin typeface="Shmulik CLM" panose="02000603000000000000" pitchFamily="2" charset="-79"/>
                <a:cs typeface="Shmulik CLM" panose="02000603000000000000" pitchFamily="2" charset="-79"/>
              </a:rPr>
              <a:t> חסן ישועות חכמת ודעת" - אמונת - זה סדר זרעים... ישועות - זה סדר נזיקין</a:t>
            </a:r>
          </a:p>
          <a:p>
            <a:pPr rtl="1">
              <a:lnSpc>
                <a:spcPct val="150000"/>
              </a:lnSpc>
            </a:pPr>
            <a:r>
              <a:rPr lang="he-IL" sz="1400" dirty="0">
                <a:solidFill>
                  <a:srgbClr val="C00000"/>
                </a:solidFill>
                <a:latin typeface="Shmulik CLM" panose="02000603000000000000" pitchFamily="2" charset="-79"/>
                <a:cs typeface="Shmulik CLM" panose="02000603000000000000" pitchFamily="2" charset="-79"/>
              </a:rPr>
              <a:t>מסכת שבת לא, א</a:t>
            </a:r>
          </a:p>
          <a:p>
            <a:pPr algn="r" rtl="1">
              <a:lnSpc>
                <a:spcPct val="150000"/>
              </a:lnSpc>
            </a:pPr>
            <a:r>
              <a:rPr lang="he-IL" dirty="0">
                <a:solidFill>
                  <a:srgbClr val="C00000"/>
                </a:solidFill>
                <a:latin typeface="Shmulik CLM" panose="02000603000000000000" pitchFamily="2" charset="-79"/>
                <a:cs typeface="Shmulik CLM" panose="02000603000000000000" pitchFamily="2" charset="-79"/>
              </a:rPr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74FFA07-0847-4364-9A99-1B0A524E9B8F}"/>
              </a:ext>
            </a:extLst>
          </p:cNvPr>
          <p:cNvSpPr txBox="1"/>
          <p:nvPr/>
        </p:nvSpPr>
        <p:spPr>
          <a:xfrm>
            <a:off x="1514127" y="1842691"/>
            <a:ext cx="4876801" cy="43025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165D176-7526-4E9E-B962-8A7998DE4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25" t="21096" r="31875" b="19556"/>
          <a:stretch/>
        </p:blipFill>
        <p:spPr>
          <a:xfrm>
            <a:off x="940769" y="1349260"/>
            <a:ext cx="5450159" cy="48494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4BEA57E-AC11-47DF-941B-75DDAAF90E70}"/>
              </a:ext>
            </a:extLst>
          </p:cNvPr>
          <p:cNvSpPr txBox="1"/>
          <p:nvPr/>
        </p:nvSpPr>
        <p:spPr>
          <a:xfrm>
            <a:off x="4114800" y="2590800"/>
            <a:ext cx="62484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dirty="0">
                <a:solidFill>
                  <a:srgbClr val="FF0000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שיעור פתיחה- כיתת בית המדרש ה'תש"פ</a:t>
            </a:r>
          </a:p>
        </p:txBody>
      </p:sp>
    </p:spTree>
    <p:extLst>
      <p:ext uri="{BB962C8B-B14F-4D97-AF65-F5344CB8AC3E}">
        <p14:creationId xmlns:p14="http://schemas.microsoft.com/office/powerpoint/2010/main" val="392789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4262B22-FCF1-44DA-9943-AB5BB433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82385"/>
            <a:ext cx="9982200" cy="1065415"/>
          </a:xfrm>
        </p:spPr>
        <p:txBody>
          <a:bodyPr/>
          <a:lstStyle/>
          <a:p>
            <a:r>
              <a:rPr lang="he-IL" dirty="0">
                <a:solidFill>
                  <a:srgbClr val="FF0000"/>
                </a:solidFill>
                <a:latin typeface="Noot" pitchFamily="50" charset="-79"/>
                <a:cs typeface="Noot" pitchFamily="50" charset="-79"/>
              </a:rPr>
              <a:t>תוכנית הלימודים	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9F32509-9F6D-4566-A250-1B2A72429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אנחנו לומדים 8 דפים עם רש"י(!) במסכת בבא קמא לפי הסדר הנ"ל: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60628368-424B-4FA4-A1D9-73A30DB04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557393"/>
              </p:ext>
            </p:extLst>
          </p:nvPr>
        </p:nvGraphicFramePr>
        <p:xfrm>
          <a:off x="1905000" y="3124200"/>
          <a:ext cx="8255000" cy="27553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27500">
                  <a:extLst>
                    <a:ext uri="{9D8B030D-6E8A-4147-A177-3AD203B41FA5}">
                      <a16:colId xmlns:a16="http://schemas.microsoft.com/office/drawing/2014/main" val="2741781466"/>
                    </a:ext>
                  </a:extLst>
                </a:gridCol>
                <a:gridCol w="4127500">
                  <a:extLst>
                    <a:ext uri="{9D8B030D-6E8A-4147-A177-3AD203B41FA5}">
                      <a16:colId xmlns:a16="http://schemas.microsoft.com/office/drawing/2014/main" val="337535768"/>
                    </a:ext>
                  </a:extLst>
                </a:gridCol>
              </a:tblGrid>
              <a:tr h="688848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Secular One" panose="00000500000000000000" pitchFamily="2" charset="-79"/>
                          <a:cs typeface="Secular One" panose="00000500000000000000" pitchFamily="2" charset="-79"/>
                        </a:rPr>
                        <a:t>פרק הכונס בבא קמא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>
                          <a:latin typeface="Secular One" panose="00000500000000000000" pitchFamily="2" charset="-79"/>
                          <a:cs typeface="Secular One" panose="00000500000000000000" pitchFamily="2" charset="-79"/>
                        </a:rPr>
                        <a:t>נה</a:t>
                      </a:r>
                      <a:r>
                        <a:rPr lang="he-IL" dirty="0">
                          <a:latin typeface="Secular One" panose="00000500000000000000" pitchFamily="2" charset="-79"/>
                          <a:cs typeface="Secular One" panose="00000500000000000000" pitchFamily="2" charset="-79"/>
                        </a:rPr>
                        <a:t> (עמוד ב)- נח (עמוד ב), נט (עמוד ב)- סב (עמוד ב)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958197"/>
                  </a:ext>
                </a:extLst>
              </a:tr>
              <a:tr h="688848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Secular One" panose="00000500000000000000" pitchFamily="2" charset="-79"/>
                          <a:cs typeface="Secular One" panose="00000500000000000000" pitchFamily="2" charset="-79"/>
                        </a:rPr>
                        <a:t>פרק מרובה בבא קמא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Secular One" panose="00000500000000000000" pitchFamily="2" charset="-79"/>
                          <a:cs typeface="Secular One" panose="00000500000000000000" pitchFamily="2" charset="-79"/>
                        </a:rPr>
                        <a:t>עט (עמוד ב)- פא (עמוד ב)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74081"/>
                  </a:ext>
                </a:extLst>
              </a:tr>
              <a:tr h="688848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Secular One" panose="00000500000000000000" pitchFamily="2" charset="-79"/>
                          <a:cs typeface="Secular One" panose="00000500000000000000" pitchFamily="2" charset="-79"/>
                        </a:rPr>
                        <a:t>מבוא לתושב"ע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Secular One" panose="00000500000000000000" pitchFamily="2" charset="-79"/>
                          <a:cs typeface="Secular One" panose="00000500000000000000" pitchFamily="2" charset="-79"/>
                        </a:rPr>
                        <a:t>חוברת שנלמד במהלך השנה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117792"/>
                  </a:ext>
                </a:extLst>
              </a:tr>
              <a:tr h="688848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Secular One" panose="00000500000000000000" pitchFamily="2" charset="-79"/>
                          <a:cs typeface="Secular One" panose="00000500000000000000" pitchFamily="2" charset="-79"/>
                        </a:rPr>
                        <a:t>אנסין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Secular One" panose="00000500000000000000" pitchFamily="2" charset="-79"/>
                          <a:cs typeface="Secular One" panose="00000500000000000000" pitchFamily="2" charset="-79"/>
                        </a:rPr>
                        <a:t>שאלת בחירה בבגרות (חובה!) שנעבוד עליה במהלך השנה במבחנים ובלמידה בכיתה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986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20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7738C1-EBE1-4753-A5F2-60C05EF7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B0F0"/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הבגרות...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6118C23-A8F6-427F-AEA9-C76057310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>
                <a:latin typeface="Guttman Frank" panose="02010401010101010101" pitchFamily="2" charset="-79"/>
                <a:cs typeface="Guttman Frank" panose="02010401010101010101" pitchFamily="2" charset="-79"/>
              </a:rPr>
              <a:t>תאריך הבחינה: ב' סיוון (25.5)</a:t>
            </a:r>
          </a:p>
          <a:p>
            <a:pPr>
              <a:lnSpc>
                <a:spcPct val="150000"/>
              </a:lnSpc>
            </a:pPr>
            <a:endParaRPr lang="he-IL" dirty="0">
              <a:latin typeface="Guttman Frank" panose="02010401010101010101" pitchFamily="2" charset="-79"/>
              <a:cs typeface="Guttman Frank" panose="02010401010101010101" pitchFamily="2" charset="-79"/>
            </a:endParaRPr>
          </a:p>
          <a:p>
            <a:pPr>
              <a:lnSpc>
                <a:spcPct val="150000"/>
              </a:lnSpc>
            </a:pPr>
            <a:r>
              <a:rPr lang="he-IL" dirty="0">
                <a:latin typeface="Guttman Frank" panose="02010401010101010101" pitchFamily="2" charset="-79"/>
                <a:cs typeface="Guttman Frank" panose="02010401010101010101" pitchFamily="2" charset="-79"/>
              </a:rPr>
              <a:t>מבנה הציון: 70% - מבחנים ומתכונות.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Guttman Frank" panose="02010401010101010101" pitchFamily="2" charset="-79"/>
                <a:cs typeface="Guttman Frank" panose="02010401010101010101" pitchFamily="2" charset="-79"/>
              </a:rPr>
              <a:t>           30%- השתתפות ולמידה בכיתה.</a:t>
            </a:r>
          </a:p>
          <a:p>
            <a:pPr>
              <a:lnSpc>
                <a:spcPct val="150000"/>
              </a:lnSpc>
            </a:pPr>
            <a:endParaRPr lang="he-IL" sz="2800" b="1" dirty="0">
              <a:latin typeface="Guttman Frank" panose="02010401010101010101" pitchFamily="2" charset="-79"/>
              <a:cs typeface="Guttman Frank" panose="02010401010101010101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2800" b="1" dirty="0">
                <a:solidFill>
                  <a:srgbClr val="7030A0"/>
                </a:solidFill>
                <a:latin typeface="Guttman Frank" panose="02010401010101010101" pitchFamily="2" charset="-79"/>
                <a:cs typeface="Guttman Frank" panose="02010401010101010101" pitchFamily="2" charset="-79"/>
              </a:rPr>
              <a:t>כל חיסור לא מאושר משיעור יגרור הורדה מציון המגן</a:t>
            </a:r>
          </a:p>
        </p:txBody>
      </p:sp>
    </p:spTree>
    <p:extLst>
      <p:ext uri="{BB962C8B-B14F-4D97-AF65-F5344CB8AC3E}">
        <p14:creationId xmlns:p14="http://schemas.microsoft.com/office/powerpoint/2010/main" val="6941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2849350-233D-46BF-815E-4C2BD052D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anose="02000803000000000000" pitchFamily="2" charset="-79"/>
                <a:cs typeface="Trashim CLM" panose="02000803000000000000" pitchFamily="2" charset="-79"/>
              </a:rPr>
              <a:t>הלמידה בכיתה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A5F70C0-EC73-4464-97F8-005BF03AB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>
                <a:solidFill>
                  <a:srgbClr val="00206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שני שיעורים כפולים שבהם נלמד בחברותא- בעזרת דפי הכוונה ובסיוע אברכים.</a:t>
            </a:r>
          </a:p>
          <a:p>
            <a:pPr>
              <a:lnSpc>
                <a:spcPct val="150000"/>
              </a:lnSpc>
            </a:pPr>
            <a:endParaRPr lang="he-IL" dirty="0">
              <a:solidFill>
                <a:srgbClr val="00206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rgbClr val="00206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שיעור בודד- שיעור פרונטלי של סיכום הנלמד בשבוע הקודם והעמקה.</a:t>
            </a:r>
          </a:p>
          <a:p>
            <a:pPr>
              <a:lnSpc>
                <a:spcPct val="150000"/>
              </a:lnSpc>
            </a:pPr>
            <a:endParaRPr lang="he-IL" dirty="0">
              <a:solidFill>
                <a:srgbClr val="00206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rgbClr val="00206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מידי כמה סוגיות נחלק דפי סיכום ותרשימים.</a:t>
            </a:r>
          </a:p>
          <a:p>
            <a:pPr>
              <a:lnSpc>
                <a:spcPct val="150000"/>
              </a:lnSpc>
            </a:pPr>
            <a:endParaRPr lang="he-IL" dirty="0">
              <a:solidFill>
                <a:srgbClr val="00206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0324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C21239-B023-4BCF-BA4A-074676E2C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75D1E81-7719-40D5-92EB-9C965B9D98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3D485E4-5060-4AAE-8400-6354F3F83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71" cy="6858000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93176EF-73C6-4820-9C00-EC41F93A1AA1}"/>
              </a:ext>
            </a:extLst>
          </p:cNvPr>
          <p:cNvSpPr txBox="1"/>
          <p:nvPr/>
        </p:nvSpPr>
        <p:spPr>
          <a:xfrm>
            <a:off x="260347" y="344826"/>
            <a:ext cx="2133600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400" b="1" dirty="0">
                <a:solidFill>
                  <a:srgbClr val="7030A0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מבוא ופתיחה למסכת בבא קמא</a:t>
            </a:r>
          </a:p>
        </p:txBody>
      </p:sp>
    </p:spTree>
    <p:extLst>
      <p:ext uri="{BB962C8B-B14F-4D97-AF65-F5344CB8AC3E}">
        <p14:creationId xmlns:p14="http://schemas.microsoft.com/office/powerpoint/2010/main" val="141705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0094" y="790674"/>
            <a:ext cx="579183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he-IL" sz="4800" spc="-330" dirty="0">
                <a:solidFill>
                  <a:schemeClr val="accent3">
                    <a:lumMod val="60000"/>
                    <a:lumOff val="40000"/>
                  </a:schemeClr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משמעות שמה של המסכת</a:t>
            </a:r>
            <a:endParaRPr sz="4800" dirty="0">
              <a:solidFill>
                <a:schemeClr val="accent3">
                  <a:lumMod val="60000"/>
                  <a:lumOff val="40000"/>
                </a:schemeClr>
              </a:solidFill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798" y="1759641"/>
            <a:ext cx="11020425" cy="2175596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rgbClr val="40404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שלוש המסכתות הראשונות של סדר 'נזיקין' נקראות: בבא קמא, בבא מציעא, בבא </a:t>
            </a:r>
            <a:r>
              <a:rPr lang="he-IL" sz="2400" dirty="0" err="1">
                <a:solidFill>
                  <a:srgbClr val="40404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בתרא</a:t>
            </a:r>
            <a:r>
              <a:rPr lang="he-IL" sz="2400" dirty="0">
                <a:solidFill>
                  <a:srgbClr val="40404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. בעבר הן היו מסכת אחת שהייתה נקראת 'מסכת נזיקין', והיא הייתה מחלוקת לשלושה שערים )"בבות" בארמית(. לכן משמעות השמות של המסכתות האלה הן:</a:t>
            </a:r>
            <a:endParaRPr sz="275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9654" y="4528470"/>
            <a:ext cx="3343275" cy="32072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3175">
              <a:lnSpc>
                <a:spcPts val="2470"/>
              </a:lnSpc>
            </a:pPr>
            <a:r>
              <a:rPr lang="he-IL" sz="2750" b="1" spc="-70" dirty="0">
                <a:solidFill>
                  <a:srgbClr val="404040"/>
                </a:solidFill>
                <a:latin typeface="Arial"/>
                <a:cs typeface="Arial"/>
              </a:rPr>
              <a:t>בבא קמא- השער הראשון</a:t>
            </a:r>
            <a:endParaRPr sz="27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0442" y="4849199"/>
            <a:ext cx="3441700" cy="1207770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45"/>
              </a:spcBef>
            </a:pPr>
            <a:r>
              <a:rPr lang="he-IL" sz="2750" spc="-95" dirty="0">
                <a:solidFill>
                  <a:srgbClr val="404040"/>
                </a:solidFill>
                <a:latin typeface="Arial"/>
                <a:cs typeface="Arial"/>
              </a:rPr>
              <a:t>בבא מציעא- השער האמצעי</a:t>
            </a:r>
            <a:endParaRPr sz="27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55"/>
              </a:spcBef>
            </a:pPr>
            <a:r>
              <a:rPr lang="he-IL" sz="2750" spc="-60" dirty="0">
                <a:solidFill>
                  <a:srgbClr val="404040"/>
                </a:solidFill>
                <a:latin typeface="Arial"/>
                <a:cs typeface="Arial"/>
              </a:rPr>
              <a:t>בבא </a:t>
            </a:r>
            <a:r>
              <a:rPr lang="he-IL" sz="2750" spc="-60" dirty="0" err="1">
                <a:solidFill>
                  <a:srgbClr val="404040"/>
                </a:solidFill>
                <a:latin typeface="Arial"/>
                <a:cs typeface="Arial"/>
              </a:rPr>
              <a:t>בתרא</a:t>
            </a:r>
            <a:r>
              <a:rPr lang="he-IL" sz="2750" spc="-60" dirty="0">
                <a:solidFill>
                  <a:srgbClr val="404040"/>
                </a:solidFill>
                <a:latin typeface="Arial"/>
                <a:cs typeface="Arial"/>
              </a:rPr>
              <a:t>- השער האחרון</a:t>
            </a:r>
            <a:endParaRPr sz="2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685800"/>
            <a:ext cx="9753600" cy="55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he-IL" sz="3500" dirty="0">
                <a:solidFill>
                  <a:srgbClr val="0070C0"/>
                </a:solidFill>
                <a:latin typeface="Noot" pitchFamily="50" charset="-79"/>
                <a:cs typeface="Noot" pitchFamily="50" charset="-79"/>
              </a:rPr>
              <a:t>על אלו סוגי נזקים אנחנו מדברים?</a:t>
            </a:r>
            <a:endParaRPr sz="3500" dirty="0">
              <a:solidFill>
                <a:srgbClr val="0070C0"/>
              </a:solidFill>
              <a:latin typeface="Noot" pitchFamily="50" charset="-79"/>
              <a:cs typeface="Noot" pitchFamily="50" charset="-79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5792" y="1600200"/>
            <a:ext cx="10500413" cy="448712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800" dirty="0">
                <a:solidFill>
                  <a:srgbClr val="40404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בתורה אנו מוצאים שלוש סוגים מרכזיים של 'מזיקים':</a:t>
            </a:r>
          </a:p>
          <a:p>
            <a:pPr algn="r" rtl="1">
              <a:lnSpc>
                <a:spcPct val="150000"/>
              </a:lnSpc>
            </a:pPr>
            <a:r>
              <a:rPr lang="he-IL" sz="2800" dirty="0">
                <a:solidFill>
                  <a:srgbClr val="40404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1.שור (נזק שנעשה ע"י בע"ח)</a:t>
            </a:r>
          </a:p>
          <a:p>
            <a:pPr algn="r" rtl="1">
              <a:lnSpc>
                <a:spcPct val="150000"/>
              </a:lnSpc>
            </a:pPr>
            <a:r>
              <a:rPr lang="he-IL" sz="2800" dirty="0">
                <a:solidFill>
                  <a:srgbClr val="40404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א. קרן- נזק הנעשה בעקבות נגיחת הבהמה. </a:t>
            </a:r>
            <a:r>
              <a:rPr lang="he-IL" dirty="0">
                <a:solidFill>
                  <a:srgbClr val="40404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(כוונת השור להזיק)</a:t>
            </a:r>
          </a:p>
          <a:p>
            <a:pPr algn="r" rtl="1">
              <a:lnSpc>
                <a:spcPct val="150000"/>
              </a:lnSpc>
            </a:pPr>
            <a:r>
              <a:rPr lang="he-IL" sz="2800" dirty="0">
                <a:solidFill>
                  <a:srgbClr val="40404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ב. שן- השחתת הבהמה את רכוש חברו דרך אכילתה. </a:t>
            </a:r>
            <a:r>
              <a:rPr lang="he-IL" sz="2000" dirty="0">
                <a:solidFill>
                  <a:srgbClr val="40404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(יש הנאה לבהמה דרך הנזק)</a:t>
            </a:r>
          </a:p>
          <a:p>
            <a:pPr algn="r" rtl="1">
              <a:lnSpc>
                <a:spcPct val="150000"/>
              </a:lnSpc>
            </a:pPr>
            <a:r>
              <a:rPr lang="he-IL" sz="2800" dirty="0">
                <a:solidFill>
                  <a:srgbClr val="40404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ג. רגל- השחתת הבהמה את רכוש חברו דרך הליכתה. </a:t>
            </a:r>
            <a:r>
              <a:rPr lang="he-IL" dirty="0">
                <a:solidFill>
                  <a:srgbClr val="40404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(היזק מצוי מאוד)</a:t>
            </a:r>
          </a:p>
          <a:p>
            <a:pPr algn="r" rtl="1">
              <a:lnSpc>
                <a:spcPct val="150000"/>
              </a:lnSpc>
            </a:pPr>
            <a:r>
              <a:rPr lang="he-IL" sz="2800" dirty="0">
                <a:solidFill>
                  <a:srgbClr val="40404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 . בור- מפגע בטיחותי\תקלה שאדם עשה (</a:t>
            </a:r>
            <a:r>
              <a:rPr lang="he-IL" sz="2000" dirty="0">
                <a:solidFill>
                  <a:srgbClr val="40404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וכבר בשלב עשייתה יכולה </a:t>
            </a:r>
            <a:r>
              <a:rPr lang="he-IL" sz="2000" dirty="0" err="1">
                <a:solidFill>
                  <a:srgbClr val="40404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היתה</a:t>
            </a:r>
            <a:r>
              <a:rPr lang="he-IL" sz="2000" dirty="0">
                <a:solidFill>
                  <a:srgbClr val="40404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להזיק)</a:t>
            </a:r>
            <a:r>
              <a:rPr lang="he-IL" sz="2800" dirty="0">
                <a:solidFill>
                  <a:srgbClr val="40404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algn="r" rtl="1">
              <a:lnSpc>
                <a:spcPct val="150000"/>
              </a:lnSpc>
            </a:pPr>
            <a:r>
              <a:rPr lang="he-IL" sz="2800" dirty="0">
                <a:solidFill>
                  <a:srgbClr val="40404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 . אש- רכוש של אדם שהולך למרחק ומזיק על ידי הרוח שמוליכה אותו.</a:t>
            </a:r>
            <a:endParaRPr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2606" y="609600"/>
            <a:ext cx="10763278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he-IL" sz="4400" spc="20" dirty="0">
                <a:solidFill>
                  <a:schemeClr val="accent6">
                    <a:lumMod val="60000"/>
                    <a:lumOff val="40000"/>
                  </a:schemeClr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נושאים שנעסוק בהם במהלך השנה בפרק שישי</a:t>
            </a:r>
            <a:endParaRPr sz="4400" dirty="0">
              <a:solidFill>
                <a:schemeClr val="accent6">
                  <a:lumMod val="60000"/>
                  <a:lumOff val="40000"/>
                </a:schemeClr>
              </a:solidFill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400" y="1599488"/>
            <a:ext cx="10763278" cy="5307863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algn="r" rtl="1"/>
            <a:r>
              <a:rPr lang="he-IL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■</a:t>
            </a:r>
            <a:r>
              <a:rPr lang="he-IL" sz="3200" dirty="0">
                <a:solidFill>
                  <a:srgbClr val="40404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פרקנו עוסק בעיקר בנזקי שן, רגל ואש.</a:t>
            </a:r>
          </a:p>
          <a:p>
            <a:pPr algn="r" rtl="1"/>
            <a:r>
              <a:rPr lang="he-IL" sz="4400" b="1" dirty="0">
                <a:solidFill>
                  <a:srgbClr val="002060"/>
                </a:solidFill>
                <a:latin typeface="Arial-BoldMT"/>
                <a:cs typeface="Times New Roman" panose="02020603050405020304" pitchFamily="18" charset="0"/>
              </a:rPr>
              <a:t>■</a:t>
            </a:r>
            <a:r>
              <a:rPr lang="he-IL" sz="3200" dirty="0">
                <a:solidFill>
                  <a:srgbClr val="40404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פרקנו עוסק בדיון בשאלה המרכזית: מהי מידת האחריות שלו כלפי נזק שנעשה לאחרים?</a:t>
            </a:r>
          </a:p>
          <a:p>
            <a:pPr algn="r" rtl="1"/>
            <a:r>
              <a:rPr lang="he-IL" sz="4400" b="1" dirty="0">
                <a:solidFill>
                  <a:srgbClr val="002060"/>
                </a:solidFill>
                <a:latin typeface="Arial-BoldMT"/>
              </a:rPr>
              <a:t>- </a:t>
            </a:r>
            <a:r>
              <a:rPr lang="he-IL" sz="3200" dirty="0">
                <a:solidFill>
                  <a:srgbClr val="40404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אם עשיתי כל שביכולתי ועדיין נגרם נזק- אני עדיין אחראי לנזק?</a:t>
            </a:r>
          </a:p>
          <a:p>
            <a:pPr algn="r" rtl="1"/>
            <a:r>
              <a:rPr lang="he-IL" sz="4400" b="1" dirty="0">
                <a:solidFill>
                  <a:srgbClr val="002060"/>
                </a:solidFill>
                <a:latin typeface="Arial-BoldMT"/>
              </a:rPr>
              <a:t>- </a:t>
            </a:r>
            <a:r>
              <a:rPr lang="he-IL" sz="3200" dirty="0">
                <a:solidFill>
                  <a:srgbClr val="40404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על פי איזה פרמטרים אנחנו קובעים את התשלום על הנזק?</a:t>
            </a:r>
          </a:p>
          <a:p>
            <a:pPr algn="r" rtl="1"/>
            <a:r>
              <a:rPr lang="he-IL" sz="4400" b="1" dirty="0">
                <a:solidFill>
                  <a:srgbClr val="002060"/>
                </a:solidFill>
                <a:latin typeface="Arial-BoldMT"/>
              </a:rPr>
              <a:t>- </a:t>
            </a:r>
            <a:r>
              <a:rPr lang="he-IL" sz="3200" dirty="0">
                <a:solidFill>
                  <a:srgbClr val="40404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אם יש מספר אנשים שהובילו למציאות של נזק- מי האחראי? שניהם או שיש אחראי עיקרי?</a:t>
            </a:r>
          </a:p>
          <a:p>
            <a:pPr algn="r" rtl="1"/>
            <a:r>
              <a:rPr lang="he-IL" sz="4400" b="1" dirty="0">
                <a:solidFill>
                  <a:srgbClr val="002060"/>
                </a:solidFill>
                <a:latin typeface="Arial-BoldMT"/>
              </a:rPr>
              <a:t>-</a:t>
            </a:r>
            <a:r>
              <a:rPr lang="he-IL" sz="3200" dirty="0">
                <a:solidFill>
                  <a:srgbClr val="40404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האם המזיק אחראי על כל הנזק שנגרם או שרק על החלק המרכזי?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תג">
  <a:themeElements>
    <a:clrScheme name="תג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תג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תג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TM10001106[[fn=תג]]</Template>
  <TotalTime>774</TotalTime>
  <Words>619</Words>
  <Application>Microsoft Office PowerPoint</Application>
  <PresentationFormat>מסך רחב</PresentationFormat>
  <Paragraphs>58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30" baseType="lpstr">
      <vt:lpstr>Abraham</vt:lpstr>
      <vt:lpstr>Arial</vt:lpstr>
      <vt:lpstr>Arial-BoldMT</vt:lpstr>
      <vt:lpstr>David</vt:lpstr>
      <vt:lpstr>FrankRuehl</vt:lpstr>
      <vt:lpstr>Gill Sans MT</vt:lpstr>
      <vt:lpstr>Guttman Frank</vt:lpstr>
      <vt:lpstr>Guttman Hatzvi</vt:lpstr>
      <vt:lpstr>Guttman Stam</vt:lpstr>
      <vt:lpstr>Guttman Yad-Brush</vt:lpstr>
      <vt:lpstr>Hadassah Friedlaender</vt:lpstr>
      <vt:lpstr>Impact</vt:lpstr>
      <vt:lpstr>Narkisim</vt:lpstr>
      <vt:lpstr>Noot</vt:lpstr>
      <vt:lpstr>Secular One</vt:lpstr>
      <vt:lpstr>Shmulik CLM</vt:lpstr>
      <vt:lpstr>Times New Roman</vt:lpstr>
      <vt:lpstr>Trashim CLM</vt:lpstr>
      <vt:lpstr>תג</vt:lpstr>
      <vt:lpstr>מבוא ופתיחה למסכת בבא קמא</vt:lpstr>
      <vt:lpstr>מצגת של PowerPoint‏</vt:lpstr>
      <vt:lpstr>תוכנית הלימודים </vt:lpstr>
      <vt:lpstr>הבגרות...</vt:lpstr>
      <vt:lpstr>הלמידה בכיתה</vt:lpstr>
      <vt:lpstr>מצגת של PowerPoint‏</vt:lpstr>
      <vt:lpstr>משמעות שמה של המסכת</vt:lpstr>
      <vt:lpstr>על אלו סוגי נזקים אנחנו מדברים?</vt:lpstr>
      <vt:lpstr>נושאים שנעסוק בהם במהלך השנה בפרק שישי</vt:lpstr>
      <vt:lpstr>העקרונות שעולים מתוך המסכת</vt:lpstr>
      <vt:lpstr>הזהירות מנזק מביאה ישועה!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מבוא ופתיחה למסכת בבא קמא</dc:title>
  <dc:creator>נאור דיין</dc:creator>
  <cp:lastModifiedBy>Dell</cp:lastModifiedBy>
  <cp:revision>11</cp:revision>
  <dcterms:created xsi:type="dcterms:W3CDTF">2019-08-27T19:54:35Z</dcterms:created>
  <dcterms:modified xsi:type="dcterms:W3CDTF">2019-08-28T08:50:00Z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2019-08-14T00:00:00Z</vt:filetime>
  </property>
  <property fmtid="{D5CDD505-2E9C-101B-9397-08002B2CF9AE}" pid="3" name="Creator">
    <vt:lpwstr>Microsoft® PowerPoint®‎ עבור Office 365</vt:lpwstr>
  </property>
  <property fmtid="{D5CDD505-2E9C-101B-9397-08002B2CF9AE}" pid="4" name="LastSaved">
    <vt:filetime>2019-08-27T00:00:00Z</vt:filetime>
  </property>
</Properties>
</file>