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7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7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7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445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30" r:id="rId5"/>
    <p:sldLayoutId id="2147483724" r:id="rId6"/>
    <p:sldLayoutId id="2147483725" r:id="rId7"/>
    <p:sldLayoutId id="2147483726" r:id="rId8"/>
    <p:sldLayoutId id="2147483729" r:id="rId9"/>
    <p:sldLayoutId id="2147483727" r:id="rId10"/>
    <p:sldLayoutId id="2147483728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5F4922-3464-4210-AFD7-2D097BD340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7B4FC508-4993-4F5B-ABE0-C18FCD1A3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pPr algn="ctr"/>
            <a:r>
              <a:rPr lang="he-IL" sz="8800" dirty="0">
                <a:solidFill>
                  <a:srgbClr val="0070C0"/>
                </a:solidFill>
                <a:cs typeface="AdaMediumMF" pitchFamily="2" charset="-79"/>
              </a:rPr>
              <a:t>מהי שמירה ראויה???</a:t>
            </a:r>
            <a:endParaRPr lang="en-US" sz="8800" dirty="0">
              <a:solidFill>
                <a:srgbClr val="0070C0"/>
              </a:solidFill>
              <a:cs typeface="AdaMediumMF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566D6E-8166-4531-B1AA-2179C9215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235" y="2855966"/>
            <a:ext cx="10225530" cy="590321"/>
          </a:xfrm>
        </p:spPr>
        <p:txBody>
          <a:bodyPr>
            <a:normAutofit/>
          </a:bodyPr>
          <a:lstStyle/>
          <a:p>
            <a:pPr algn="ctr"/>
            <a:r>
              <a:rPr lang="he-IL" sz="2800" dirty="0">
                <a:solidFill>
                  <a:srgbClr val="0070C0"/>
                </a:solidFill>
                <a:highlight>
                  <a:srgbClr val="FFFF00"/>
                </a:highlight>
              </a:rPr>
              <a:t>תלמוד בבלי מסכת בבא קמא דף </a:t>
            </a:r>
            <a:r>
              <a:rPr lang="he-IL" sz="2800" dirty="0" err="1">
                <a:solidFill>
                  <a:srgbClr val="0070C0"/>
                </a:solidFill>
                <a:highlight>
                  <a:srgbClr val="FFFF00"/>
                </a:highlight>
              </a:rPr>
              <a:t>נה</a:t>
            </a:r>
            <a:r>
              <a:rPr lang="he-IL" sz="2800" dirty="0">
                <a:solidFill>
                  <a:srgbClr val="0070C0"/>
                </a:solidFill>
                <a:highlight>
                  <a:srgbClr val="FFFF00"/>
                </a:highlight>
              </a:rPr>
              <a:t> עמוד ב</a:t>
            </a:r>
            <a:endParaRPr lang="en-US" sz="28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9251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340213-A525-491B-BAB6-81220DDA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/>
              <a:t>דין המשנה: נעל בפני הצאן כראוי- פטור, ואם נעל שלא כראוי - חייב </a:t>
            </a:r>
            <a:endParaRPr lang="en-US" sz="3600" b="1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E7CB964-581B-423F-805D-65637A23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097" y="2075824"/>
            <a:ext cx="6323190" cy="3634486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sz="4600" b="1" dirty="0">
                <a:cs typeface="AdaMediumMF" pitchFamily="2" charset="-79"/>
              </a:rPr>
              <a:t>איזהו "כראוי" ואיזהו "שלא כראוי"? </a:t>
            </a:r>
            <a:endParaRPr lang="he-IL" sz="4600" dirty="0">
              <a:cs typeface="AdaMediumMF" pitchFamily="2" charset="-79"/>
            </a:endParaRPr>
          </a:p>
          <a:p>
            <a:pPr marL="0" indent="0" algn="r" rtl="1">
              <a:buNone/>
            </a:pPr>
            <a:r>
              <a:rPr lang="he-IL" sz="4600" dirty="0">
                <a:cs typeface="AdaMediumMF" pitchFamily="2" charset="-79"/>
              </a:rPr>
              <a:t>דלת העומדת ברוח </a:t>
            </a:r>
            <a:r>
              <a:rPr lang="he-IL" sz="4600" dirty="0" err="1">
                <a:cs typeface="AdaMediumMF" pitchFamily="2" charset="-79"/>
              </a:rPr>
              <a:t>מצוייה</a:t>
            </a:r>
            <a:r>
              <a:rPr lang="he-IL" sz="4600" dirty="0">
                <a:cs typeface="AdaMediumMF" pitchFamily="2" charset="-79"/>
              </a:rPr>
              <a:t>= כראוי. </a:t>
            </a:r>
          </a:p>
          <a:p>
            <a:pPr marL="0" indent="0" algn="r" rtl="1">
              <a:buNone/>
            </a:pPr>
            <a:r>
              <a:rPr lang="he-IL" sz="4600" dirty="0">
                <a:cs typeface="AdaMediumMF" pitchFamily="2" charset="-79"/>
              </a:rPr>
              <a:t>דלת שאינה עומדת ברוח </a:t>
            </a:r>
            <a:r>
              <a:rPr lang="he-IL" sz="4600" dirty="0" err="1">
                <a:cs typeface="AdaMediumMF" pitchFamily="2" charset="-79"/>
              </a:rPr>
              <a:t>מצוייה</a:t>
            </a:r>
            <a:r>
              <a:rPr lang="he-IL" sz="4600" dirty="0">
                <a:cs typeface="AdaMediumMF" pitchFamily="2" charset="-79"/>
              </a:rPr>
              <a:t>= שלא כראוי. </a:t>
            </a:r>
          </a:p>
          <a:p>
            <a:pPr marL="0" indent="0" algn="r" rtl="1">
              <a:buNone/>
            </a:pPr>
            <a:endParaRPr lang="he-IL" sz="2000" dirty="0">
              <a:cs typeface="AdaMediumMF" pitchFamily="2" charset="-79"/>
            </a:endParaRPr>
          </a:p>
          <a:p>
            <a:pPr marL="0" indent="0" algn="r" rtl="1">
              <a:buNone/>
            </a:pPr>
            <a:endParaRPr lang="he-IL" sz="2000" dirty="0">
              <a:cs typeface="AdaMediumMF" pitchFamily="2" charset="-79"/>
            </a:endParaRPr>
          </a:p>
          <a:p>
            <a:pPr marL="0" indent="0" algn="r" rtl="1">
              <a:buNone/>
            </a:pPr>
            <a:endParaRPr lang="he-IL" sz="2000" dirty="0">
              <a:cs typeface="AdaMediumMF" pitchFamily="2" charset="-79"/>
            </a:endParaRPr>
          </a:p>
          <a:p>
            <a:pPr marL="0" indent="0" algn="r" rtl="1">
              <a:buNone/>
            </a:pPr>
            <a:endParaRPr lang="he-IL" sz="2000" dirty="0">
              <a:cs typeface="AdaMediumMF" pitchFamily="2" charset="-79"/>
            </a:endParaRPr>
          </a:p>
          <a:p>
            <a:pPr marL="0" indent="0" algn="r" rtl="1">
              <a:buNone/>
            </a:pPr>
            <a:endParaRPr lang="he-IL" sz="2000" dirty="0">
              <a:cs typeface="AdaMediumMF" pitchFamily="2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AdaMediumMF" pitchFamily="2" charset="-79"/>
              </a:rPr>
              <a:t> </a:t>
            </a:r>
            <a:endParaRPr lang="en-US" sz="2000" dirty="0">
              <a:cs typeface="AdaMediumMF" pitchFamily="2" charset="-79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E819529-5FE7-4D47-A998-A68B15DC43F5}"/>
              </a:ext>
            </a:extLst>
          </p:cNvPr>
          <p:cNvSpPr txBox="1"/>
          <p:nvPr/>
        </p:nvSpPr>
        <p:spPr>
          <a:xfrm>
            <a:off x="581192" y="2199861"/>
            <a:ext cx="3434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highlight>
                  <a:srgbClr val="FFFF00"/>
                </a:highlight>
              </a:rPr>
              <a:t>**נקודות להבהרה: </a:t>
            </a:r>
          </a:p>
          <a:p>
            <a:pPr algn="ctr"/>
            <a:r>
              <a:rPr lang="he-IL" b="1" dirty="0">
                <a:solidFill>
                  <a:srgbClr val="0070C0"/>
                </a:solidFill>
                <a:highlight>
                  <a:srgbClr val="FFFF00"/>
                </a:highlight>
              </a:rPr>
              <a:t>- דלת העומדת ברוח </a:t>
            </a:r>
            <a:r>
              <a:rPr lang="he-IL" b="1" dirty="0" err="1">
                <a:solidFill>
                  <a:srgbClr val="0070C0"/>
                </a:solidFill>
                <a:highlight>
                  <a:srgbClr val="FFFF00"/>
                </a:highlight>
              </a:rPr>
              <a:t>מצוייה</a:t>
            </a:r>
            <a:r>
              <a:rPr lang="he-IL" b="1" dirty="0">
                <a:solidFill>
                  <a:srgbClr val="0070C0"/>
                </a:solidFill>
                <a:highlight>
                  <a:srgbClr val="FFFF00"/>
                </a:highlight>
              </a:rPr>
              <a:t> היא צורת שמירה פחותה (=שמירה מינימאלית). יש צורות שמירה טובות יותר שמכסות מקרים רבים יותר.</a:t>
            </a:r>
          </a:p>
          <a:p>
            <a:pPr algn="ctr"/>
            <a:r>
              <a:rPr lang="he-IL" b="1" dirty="0">
                <a:solidFill>
                  <a:srgbClr val="0070C0"/>
                </a:solidFill>
                <a:highlight>
                  <a:srgbClr val="FFFF00"/>
                </a:highlight>
              </a:rPr>
              <a:t>- מבחן העמידות של הדלת איננה רק באיזה עוצמת רוח היא עומדת, אלא הכוונה היא עד כמה השמירה שנעשתה שומרת על הצאן בפני בעיות שכיחות.    </a:t>
            </a:r>
          </a:p>
          <a:p>
            <a:pPr algn="ctr"/>
            <a:endParaRPr lang="en-US" b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00D31B72-BA56-43DF-8CB2-0CBE023B8DD0}"/>
              </a:ext>
            </a:extLst>
          </p:cNvPr>
          <p:cNvSpPr txBox="1"/>
          <p:nvPr/>
        </p:nvSpPr>
        <p:spPr>
          <a:xfrm>
            <a:off x="4465984" y="4272677"/>
            <a:ext cx="7144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החשש שלנו הוא שהצאן יצליחו לצאת מהדיר ויזיקו רכוש אחרים: </a:t>
            </a:r>
          </a:p>
          <a:p>
            <a:pPr algn="ctr"/>
            <a:r>
              <a:rPr lang="he-IL" dirty="0"/>
              <a:t>1. יאכלו בשדות של אחרים (נזקי שן)</a:t>
            </a:r>
          </a:p>
          <a:p>
            <a:pPr algn="ctr"/>
            <a:r>
              <a:rPr lang="he-IL" dirty="0"/>
              <a:t> 2. יהרסו יבול ברגלם (נזקי רגל). 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כיוון שמדובר בנזקים שהצאן עושה באופן </a:t>
            </a:r>
            <a:r>
              <a:rPr lang="he-IL" u="sng" dirty="0"/>
              <a:t>טבעי</a:t>
            </a:r>
            <a:r>
              <a:rPr lang="he-IL" dirty="0"/>
              <a:t> הוא מוגדר כ</a:t>
            </a:r>
            <a:r>
              <a:rPr lang="he-IL" b="1" dirty="0"/>
              <a:t>מועד</a:t>
            </a:r>
            <a:r>
              <a:rPr lang="he-IL" dirty="0"/>
              <a:t> להם. אז לפי זה המשנה סוברת שבע"ח המועד לנזק </a:t>
            </a:r>
            <a:r>
              <a:rPr lang="he-IL" dirty="0" err="1"/>
              <a:t>מסויים</a:t>
            </a:r>
            <a:r>
              <a:rPr lang="he-IL" dirty="0"/>
              <a:t> אין דורשים מהאדם לשמור שמירה מעולה אלא די בשמירה פחותה  </a:t>
            </a:r>
          </a:p>
          <a:p>
            <a:pPr algn="ctr"/>
            <a:endParaRPr lang="he-IL" dirty="0"/>
          </a:p>
        </p:txBody>
      </p:sp>
      <p:sp>
        <p:nvSpPr>
          <p:cNvPr id="6" name="חץ: ימינה 5">
            <a:extLst>
              <a:ext uri="{FF2B5EF4-FFF2-40B4-BE49-F238E27FC236}">
                <a16:creationId xmlns:a16="http://schemas.microsoft.com/office/drawing/2014/main" id="{2AB073FA-64C7-475B-8ED7-827035023905}"/>
              </a:ext>
            </a:extLst>
          </p:cNvPr>
          <p:cNvSpPr/>
          <p:nvPr/>
        </p:nvSpPr>
        <p:spPr>
          <a:xfrm rot="5400000">
            <a:off x="7895867" y="5275390"/>
            <a:ext cx="401016" cy="372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0A99E8-4436-413C-A891-6542ACDF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מי הוא התנא שסובר במשנתנו שבע"ח המועד לעשות נזק מספיק לשמור עליו שמירה פחותה?</a:t>
            </a:r>
            <a:endParaRPr lang="en-US" b="1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F82B45F-E0E2-47EE-B2BE-5704F69847A8}"/>
              </a:ext>
            </a:extLst>
          </p:cNvPr>
          <p:cNvSpPr/>
          <p:nvPr/>
        </p:nvSpPr>
        <p:spPr>
          <a:xfrm>
            <a:off x="2372139" y="1948070"/>
            <a:ext cx="7407965" cy="2239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e-IL" sz="2400" dirty="0">
              <a:cs typeface="AdaMediumMF" pitchFamily="2" charset="-79"/>
            </a:endParaRPr>
          </a:p>
          <a:p>
            <a:pPr algn="just"/>
            <a:r>
              <a:rPr lang="he-IL" sz="2400" dirty="0">
                <a:cs typeface="AdaMediumMF" pitchFamily="2" charset="-79"/>
              </a:rPr>
              <a:t>יש שלוש דעות של תנאים שנחלקו בשאלה: מהי השמירה הנדרשת בשור המועד? </a:t>
            </a:r>
          </a:p>
          <a:p>
            <a:pPr algn="just"/>
            <a:r>
              <a:rPr lang="he-IL" sz="2400" dirty="0">
                <a:cs typeface="AdaMediumMF" pitchFamily="2" charset="-79"/>
              </a:rPr>
              <a:t>א. לדעת </a:t>
            </a:r>
            <a:r>
              <a:rPr lang="he-IL" sz="2400" b="1" dirty="0">
                <a:solidFill>
                  <a:srgbClr val="0070C0"/>
                </a:solidFill>
                <a:cs typeface="AdaMediumMF" pitchFamily="2" charset="-79"/>
              </a:rPr>
              <a:t>רבי מאיר</a:t>
            </a:r>
            <a:r>
              <a:rPr lang="he-IL" sz="2400" dirty="0">
                <a:cs typeface="AdaMediumMF" pitchFamily="2" charset="-79"/>
              </a:rPr>
              <a:t>, הוא צריך </a:t>
            </a:r>
            <a:r>
              <a:rPr lang="he-IL" sz="2400" b="1" dirty="0">
                <a:solidFill>
                  <a:srgbClr val="C00000"/>
                </a:solidFill>
                <a:cs typeface="AdaMediumMF" pitchFamily="2" charset="-79"/>
              </a:rPr>
              <a:t>שמירה מעולה</a:t>
            </a:r>
            <a:r>
              <a:rPr lang="he-IL" sz="2400" dirty="0">
                <a:cs typeface="AdaMediumMF" pitchFamily="2" charset="-79"/>
              </a:rPr>
              <a:t>.</a:t>
            </a:r>
          </a:p>
          <a:p>
            <a:pPr algn="just"/>
            <a:r>
              <a:rPr lang="he-IL" sz="2400" dirty="0">
                <a:cs typeface="AdaMediumMF" pitchFamily="2" charset="-79"/>
              </a:rPr>
              <a:t>ב. לדעת </a:t>
            </a:r>
            <a:r>
              <a:rPr lang="he-IL" sz="2400" b="1" dirty="0">
                <a:solidFill>
                  <a:srgbClr val="0070C0"/>
                </a:solidFill>
                <a:cs typeface="AdaMediumMF" pitchFamily="2" charset="-79"/>
              </a:rPr>
              <a:t>רבי יהודה</a:t>
            </a:r>
            <a:r>
              <a:rPr lang="he-IL" sz="2400" dirty="0">
                <a:cs typeface="AdaMediumMF" pitchFamily="2" charset="-79"/>
              </a:rPr>
              <a:t>, די לו </a:t>
            </a:r>
            <a:r>
              <a:rPr lang="he-IL" sz="2400" b="1" dirty="0">
                <a:solidFill>
                  <a:srgbClr val="C00000"/>
                </a:solidFill>
                <a:cs typeface="AdaMediumMF" pitchFamily="2" charset="-79"/>
              </a:rPr>
              <a:t>בשמירה פחותה</a:t>
            </a:r>
            <a:r>
              <a:rPr lang="he-IL" sz="2400" dirty="0">
                <a:cs typeface="AdaMediumMF" pitchFamily="2" charset="-79"/>
              </a:rPr>
              <a:t>.</a:t>
            </a:r>
          </a:p>
          <a:p>
            <a:pPr algn="just"/>
            <a:r>
              <a:rPr lang="he-IL" sz="2400" dirty="0">
                <a:cs typeface="AdaMediumMF" pitchFamily="2" charset="-79"/>
              </a:rPr>
              <a:t>ג. לדעת </a:t>
            </a:r>
            <a:r>
              <a:rPr lang="he-IL" sz="2400" dirty="0">
                <a:solidFill>
                  <a:srgbClr val="0070C0"/>
                </a:solidFill>
                <a:cs typeface="AdaMediumMF" pitchFamily="2" charset="-79"/>
              </a:rPr>
              <a:t>רבי אליעזר</a:t>
            </a:r>
            <a:r>
              <a:rPr lang="he-IL" sz="2400" dirty="0">
                <a:cs typeface="AdaMediumMF" pitchFamily="2" charset="-79"/>
              </a:rPr>
              <a:t>, </a:t>
            </a:r>
            <a:r>
              <a:rPr lang="he-IL" sz="2400" b="1" dirty="0">
                <a:solidFill>
                  <a:srgbClr val="C00000"/>
                </a:solidFill>
                <a:cs typeface="AdaMediumMF" pitchFamily="2" charset="-79"/>
              </a:rPr>
              <a:t>אף שמירה מעולה אינה דיה בשור המועד</a:t>
            </a:r>
            <a:r>
              <a:rPr lang="he-IL" sz="2400" dirty="0">
                <a:cs typeface="AdaMediumMF" pitchFamily="2" charset="-79"/>
              </a:rPr>
              <a:t>.</a:t>
            </a:r>
          </a:p>
          <a:p>
            <a:pPr algn="just"/>
            <a:endParaRPr lang="he-IL" sz="2400" dirty="0">
              <a:cs typeface="AdaMediumMF" pitchFamily="2" charset="-79"/>
            </a:endParaRPr>
          </a:p>
          <a:p>
            <a:pPr algn="just"/>
            <a:endParaRPr lang="en-US" sz="2400" dirty="0">
              <a:cs typeface="AdaMediumMF" pitchFamily="2" charset="-79"/>
            </a:endParaRPr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CE666ED6-9E48-4FBE-B4A2-60B6C013B04C}"/>
              </a:ext>
            </a:extLst>
          </p:cNvPr>
          <p:cNvSpPr/>
          <p:nvPr/>
        </p:nvSpPr>
        <p:spPr>
          <a:xfrm>
            <a:off x="7474227" y="4518991"/>
            <a:ext cx="3352800" cy="194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רבי יהודה</a:t>
            </a:r>
            <a:endParaRPr lang="en-US" dirty="0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54B5B3E5-2203-4EBE-886E-142CB1A6B4AB}"/>
              </a:ext>
            </a:extLst>
          </p:cNvPr>
          <p:cNvSpPr/>
          <p:nvPr/>
        </p:nvSpPr>
        <p:spPr>
          <a:xfrm>
            <a:off x="2186609" y="4240698"/>
            <a:ext cx="2941984" cy="194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רבי מאיר</a:t>
            </a:r>
            <a:endParaRPr lang="en-US" dirty="0"/>
          </a:p>
        </p:txBody>
      </p:sp>
      <p:sp>
        <p:nvSpPr>
          <p:cNvPr id="8" name="7 צלעות 7">
            <a:extLst>
              <a:ext uri="{FF2B5EF4-FFF2-40B4-BE49-F238E27FC236}">
                <a16:creationId xmlns:a16="http://schemas.microsoft.com/office/drawing/2014/main" id="{83120894-A2E6-417C-B7D4-5108B3214224}"/>
              </a:ext>
            </a:extLst>
          </p:cNvPr>
          <p:cNvSpPr/>
          <p:nvPr/>
        </p:nvSpPr>
        <p:spPr>
          <a:xfrm>
            <a:off x="10429462" y="4452727"/>
            <a:ext cx="397565" cy="34455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1</a:t>
            </a:r>
            <a:endParaRPr lang="en-US" dirty="0"/>
          </a:p>
        </p:txBody>
      </p:sp>
      <p:sp>
        <p:nvSpPr>
          <p:cNvPr id="9" name="7 צלעות 8">
            <a:extLst>
              <a:ext uri="{FF2B5EF4-FFF2-40B4-BE49-F238E27FC236}">
                <a16:creationId xmlns:a16="http://schemas.microsoft.com/office/drawing/2014/main" id="{42B2F577-B8E0-440C-B9AE-7CBE8BDDE588}"/>
              </a:ext>
            </a:extLst>
          </p:cNvPr>
          <p:cNvSpPr/>
          <p:nvPr/>
        </p:nvSpPr>
        <p:spPr>
          <a:xfrm>
            <a:off x="4916557" y="4452731"/>
            <a:ext cx="397564" cy="3445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2</a:t>
            </a:r>
            <a:endParaRPr lang="en-US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FE1666C8-729B-4F77-B633-207CA14471CA}"/>
              </a:ext>
            </a:extLst>
          </p:cNvPr>
          <p:cNvSpPr txBox="1"/>
          <p:nvPr/>
        </p:nvSpPr>
        <p:spPr>
          <a:xfrm>
            <a:off x="1643268" y="6236661"/>
            <a:ext cx="372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לנזקי שן ורגל יש דין מיוחד שמספיק להם שמירה פחותה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25AA5F-FCBB-4BEA-8246-9367E737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88" y="-185529"/>
            <a:ext cx="11029616" cy="118872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>
                <a:solidFill>
                  <a:srgbClr val="C00000"/>
                </a:solidFill>
              </a:rPr>
              <a:t>ארבעה דברים התורה דורשת שמירה פחותה: בור, ואש, שן, ורגל.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F69DBB49-6D23-4913-B35F-F9AFEAB9D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56656"/>
              </p:ext>
            </p:extLst>
          </p:nvPr>
        </p:nvGraphicFramePr>
        <p:xfrm>
          <a:off x="501346" y="1093731"/>
          <a:ext cx="1102995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91045419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3935673153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3877963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מה נלמד מהפסוק?</a:t>
                      </a:r>
                      <a:endParaRPr lang="en-US" sz="24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המקור בתורה</a:t>
                      </a:r>
                      <a:endParaRPr lang="en-US" sz="24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סוג הנזק</a:t>
                      </a:r>
                      <a:endParaRPr lang="en-US" sz="24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1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600" b="1" dirty="0">
                          <a:cs typeface="AdaMediumMF" pitchFamily="2" charset="-79"/>
                        </a:rPr>
                        <a:t>בעלי הבור מתחייבים על הנזק שהבור שלהם גרם רק כאשר הם לא כיסו אותו. מזה שהתורה לא דורשת לסגור לגמרי(=שמירה מעולה) את הבור אלא רק לכסות אותו (שמירה פחותה) אנו למדים שבנזק בור מספיק שמירה פחותה. </a:t>
                      </a:r>
                      <a:endParaRPr lang="en-US" sz="1600" b="1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cs typeface="AdaMediumMF" pitchFamily="2" charset="-79"/>
                        </a:rPr>
                        <a:t>"כי יפתח איש בור או כי יכרה איש בור, ולא יכסנו". 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cs typeface="AdaMediumMF" pitchFamily="2" charset="-79"/>
                        </a:rPr>
                        <a:t>בור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0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600" b="1" dirty="0">
                          <a:cs typeface="AdaMediumMF" pitchFamily="2" charset="-79"/>
                        </a:rPr>
                        <a:t>חיוב התשלום על נזקי אש היא רק כאשר נעשית פעולה המאפשרת העברת אש ממש (כשל לגמרי בשמירתו..) אבל אילו עשה שמירה פחותה וקרה נזק אינו חייב לשלם. </a:t>
                      </a:r>
                      <a:endParaRPr lang="en-US" sz="1600" b="1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"שלם ישלם המבעיר </a:t>
                      </a:r>
                      <a:r>
                        <a:rPr lang="he-IL" sz="1600" dirty="0" err="1">
                          <a:cs typeface="AdaMediumMF" pitchFamily="2" charset="-79"/>
                        </a:rPr>
                        <a:t>המבעיר</a:t>
                      </a:r>
                      <a:r>
                        <a:rPr lang="he-IL" sz="1600" dirty="0">
                          <a:cs typeface="AdaMediumMF" pitchFamily="2" charset="-79"/>
                        </a:rPr>
                        <a:t> את הבערה" </a:t>
                      </a:r>
                    </a:p>
                    <a:p>
                      <a:pPr algn="r" rtl="1"/>
                      <a:endParaRPr lang="he-IL" sz="1600" dirty="0">
                        <a:cs typeface="AdaMediumMF" pitchFamily="2" charset="-79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cs typeface="AdaMediumMF" pitchFamily="2" charset="-79"/>
                        </a:rPr>
                        <a:t> 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cs typeface="AdaMediumMF" pitchFamily="2" charset="-79"/>
                        </a:rPr>
                        <a:t>אש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7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600" b="1" dirty="0">
                          <a:cs typeface="AdaMediumMF" pitchFamily="2" charset="-79"/>
                        </a:rPr>
                        <a:t>חיוב התשלום על נזקי שן היא רק כאשר פשע לגמרי בשמירה וכאילו האכיל את הבהמה בידיו, אבל אם עשה שמירה פחותה- אינו חייב בתשלום.</a:t>
                      </a:r>
                      <a:endParaRPr lang="en-US" sz="1600" b="1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"כי יבער איש שדה או כרם.."  </a:t>
                      </a:r>
                    </a:p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{"..כַּאֲשֶׁר יְבַעֵר הַגָּלָל עַד תֻּמּוֹ:" (מלכים א פרק יד פסוק י)-השן, שלפעמים היא מגולה ולפעמים מכוסה. או מלשון "גללים", שעל ידי אכילת השן נעשים הגללים-הרי ש"ביעור" הוא מלשון אכילת בהמה.}</a:t>
                      </a:r>
                    </a:p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 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cs typeface="AdaMediumMF" pitchFamily="2" charset="-79"/>
                        </a:rPr>
                        <a:t>שן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40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600" b="1" dirty="0">
                          <a:cs typeface="AdaMediumMF" pitchFamily="2" charset="-79"/>
                        </a:rPr>
                        <a:t>חיוב התשלום על נזקי רגל היא רק כאשר פשע לגמרי בשמירה וכאילו הוליך בעצמו את הבהמה בידיו לשדה חברו, אבל אם עשה שמירה פחותה- אינו חייב בתשלום.</a:t>
                      </a:r>
                      <a:endParaRPr lang="en-US" sz="1600" b="1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"ושלח את בעירה, ובער בשדה אחר"  </a:t>
                      </a:r>
                    </a:p>
                    <a:p>
                      <a:pPr algn="r" rtl="1"/>
                      <a:r>
                        <a:rPr lang="he-IL" sz="1600" dirty="0">
                          <a:cs typeface="AdaMediumMF" pitchFamily="2" charset="-79"/>
                        </a:rPr>
                        <a:t>{"... מְשַׁלְּחֵי רֶגֶל הַשּׁוֹר וְהַחֲמוֹר": (ישעיהו פרק לב פסוק כ)- שילוח הוא ביטוי העוסק ברגל של בהמה }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cs typeface="AdaMediumMF" pitchFamily="2" charset="-79"/>
                        </a:rPr>
                        <a:t>רגל</a:t>
                      </a:r>
                      <a:endParaRPr lang="en-US" sz="1600" dirty="0">
                        <a:cs typeface="AdaMediumMF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9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C8B31E-99E9-4784-AEA5-87961C9F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/>
              <a:t>רבה: מהמשנה שלנו ניתן ללמוד שבע"ח מועד מספיק לשמור שמירה פחותה </a:t>
            </a:r>
            <a:endParaRPr lang="en-US" b="1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0C51C37-70D2-4AFD-BE5B-5A3A2E1A3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he-IL" sz="3600" dirty="0">
                <a:cs typeface="AdaMediumMF" pitchFamily="2" charset="-79"/>
              </a:rPr>
              <a:t>ש: מדוע המשנה שלנו עוסקת בכונס צאן לדיר ולא בשור כפי שעסקה המסכת עד כה? </a:t>
            </a:r>
          </a:p>
          <a:p>
            <a:pPr marL="0" indent="0" algn="just" rtl="1">
              <a:buNone/>
            </a:pPr>
            <a:r>
              <a:rPr lang="he-IL" sz="3600" dirty="0">
                <a:cs typeface="AdaMediumMF" pitchFamily="2" charset="-79"/>
              </a:rPr>
              <a:t>ת: המשנה שלנו עוסקת דווקא בצאן שהנזק הרווח אצלם הוא שן ורגל, כדי ללמדנו שדווקא בהם, מפני שהם מועדים עליהם, יש לשמור אותם שמירה פחותה אבל בנזקים אחרים-לא</a:t>
            </a:r>
            <a:endParaRPr lang="en-US" sz="3600" dirty="0">
              <a:cs typeface="AdaMediumMF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34580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570</Words>
  <Application>Microsoft Office PowerPoint</Application>
  <PresentationFormat>מסך רחב</PresentationFormat>
  <Paragraphs>56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AdaMediumMF</vt:lpstr>
      <vt:lpstr>Aharoni</vt:lpstr>
      <vt:lpstr>Gill Sans MT</vt:lpstr>
      <vt:lpstr>Wingdings 2</vt:lpstr>
      <vt:lpstr>DividendVTI</vt:lpstr>
      <vt:lpstr>מהי שמירה ראויה???</vt:lpstr>
      <vt:lpstr>דין המשנה: נעל בפני הצאן כראוי- פטור, ואם נעל שלא כראוי - חייב </vt:lpstr>
      <vt:lpstr>מי הוא התנא שסובר במשנתנו שבע"ח המועד לעשות נזק מספיק לשמור עליו שמירה פחותה?</vt:lpstr>
      <vt:lpstr>ארבעה דברים התורה דורשת שמירה פחותה: בור, ואש, שן, ורגל.</vt:lpstr>
      <vt:lpstr>רבה: מהמשנה שלנו ניתן ללמוד שבע"ח מועד מספיק לשמור שמירה פחותה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מהי שמירה ראויה???</dc:title>
  <dc:creator>נאור דיין</dc:creator>
  <cp:lastModifiedBy>נאור דיין</cp:lastModifiedBy>
  <cp:revision>13</cp:revision>
  <dcterms:created xsi:type="dcterms:W3CDTF">2019-06-26T09:11:07Z</dcterms:created>
  <dcterms:modified xsi:type="dcterms:W3CDTF">2019-06-27T09:33:01Z</dcterms:modified>
</cp:coreProperties>
</file>