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E00272-E7C0-4229-BC41-8A3961703CB5}"/>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a:p>
        </p:txBody>
      </p:sp>
      <p:sp>
        <p:nvSpPr>
          <p:cNvPr id="3" name="כותרת משנה 2">
            <a:extLst>
              <a:ext uri="{FF2B5EF4-FFF2-40B4-BE49-F238E27FC236}">
                <a16:creationId xmlns:a16="http://schemas.microsoft.com/office/drawing/2014/main" id="{A4BBC3C4-0A3A-4C06-8240-CCDFB1DCA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a:p>
        </p:txBody>
      </p:sp>
      <p:sp>
        <p:nvSpPr>
          <p:cNvPr id="4" name="מציין מיקום של תאריך 3">
            <a:extLst>
              <a:ext uri="{FF2B5EF4-FFF2-40B4-BE49-F238E27FC236}">
                <a16:creationId xmlns:a16="http://schemas.microsoft.com/office/drawing/2014/main" id="{0173F5C3-8E30-4961-A01A-2E0B4CCB65B6}"/>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5" name="מציין מיקום של כותרת תחתונה 4">
            <a:extLst>
              <a:ext uri="{FF2B5EF4-FFF2-40B4-BE49-F238E27FC236}">
                <a16:creationId xmlns:a16="http://schemas.microsoft.com/office/drawing/2014/main" id="{8F20CF6B-5BF5-443C-9439-8048B089B501}"/>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04A03E2F-C054-4F35-951B-0A26FD882BC0}"/>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335063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9542BE-1124-4877-9380-0CBACEE505CE}"/>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טקסט אנכי 2">
            <a:extLst>
              <a:ext uri="{FF2B5EF4-FFF2-40B4-BE49-F238E27FC236}">
                <a16:creationId xmlns:a16="http://schemas.microsoft.com/office/drawing/2014/main" id="{499123E8-29A1-4F9F-BC4D-1E8F43057600}"/>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8BEFE856-29A7-4A15-951D-3FA1E99D6E0D}"/>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5" name="מציין מיקום של כותרת תחתונה 4">
            <a:extLst>
              <a:ext uri="{FF2B5EF4-FFF2-40B4-BE49-F238E27FC236}">
                <a16:creationId xmlns:a16="http://schemas.microsoft.com/office/drawing/2014/main" id="{4C0438DC-FEE8-4221-82A4-919A54DF4527}"/>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A1F4FAB4-FCA0-40B8-87E9-4DE464B245F0}"/>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238829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B3B4DE0-2E56-45D4-BCA4-010AADCB4EF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a:p>
        </p:txBody>
      </p:sp>
      <p:sp>
        <p:nvSpPr>
          <p:cNvPr id="3" name="מציין מיקום של טקסט אנכי 2">
            <a:extLst>
              <a:ext uri="{FF2B5EF4-FFF2-40B4-BE49-F238E27FC236}">
                <a16:creationId xmlns:a16="http://schemas.microsoft.com/office/drawing/2014/main" id="{4D001BA4-58BA-47BA-867B-44DE44C41E0E}"/>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7BA4CFFB-0617-4369-B6BA-EBD1E8A7EBE1}"/>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5" name="מציין מיקום של כותרת תחתונה 4">
            <a:extLst>
              <a:ext uri="{FF2B5EF4-FFF2-40B4-BE49-F238E27FC236}">
                <a16:creationId xmlns:a16="http://schemas.microsoft.com/office/drawing/2014/main" id="{67DB2C09-013C-4C4F-A7E1-672FD41BACE1}"/>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49206B5F-8ADE-4215-ADE6-CA5F66EEC11E}"/>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72006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A1DEF08-DA72-4FBB-A35D-1067F779A61C}"/>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a:extLst>
              <a:ext uri="{FF2B5EF4-FFF2-40B4-BE49-F238E27FC236}">
                <a16:creationId xmlns:a16="http://schemas.microsoft.com/office/drawing/2014/main" id="{5E072579-5ECE-4F73-893C-EF2D5D760856}"/>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33904847-D839-4EF6-83FE-C2D6E87C3E04}"/>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5" name="מציין מיקום של כותרת תחתונה 4">
            <a:extLst>
              <a:ext uri="{FF2B5EF4-FFF2-40B4-BE49-F238E27FC236}">
                <a16:creationId xmlns:a16="http://schemas.microsoft.com/office/drawing/2014/main" id="{6C2535EE-87BB-45A8-9D77-9BF6DE1B598D}"/>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7E6DD907-148B-46E7-BBB8-5D194089F1BC}"/>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195466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71AED8C-BC28-4D9D-A618-89433F34349E}"/>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a:p>
        </p:txBody>
      </p:sp>
      <p:sp>
        <p:nvSpPr>
          <p:cNvPr id="3" name="מציין מיקום טקסט 2">
            <a:extLst>
              <a:ext uri="{FF2B5EF4-FFF2-40B4-BE49-F238E27FC236}">
                <a16:creationId xmlns:a16="http://schemas.microsoft.com/office/drawing/2014/main" id="{F5EADD55-3D0B-49ED-8DB3-59EFC299BC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A1026E4-D190-468C-B29F-6742BFF97704}"/>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5" name="מציין מיקום של כותרת תחתונה 4">
            <a:extLst>
              <a:ext uri="{FF2B5EF4-FFF2-40B4-BE49-F238E27FC236}">
                <a16:creationId xmlns:a16="http://schemas.microsoft.com/office/drawing/2014/main" id="{E971160F-459C-4686-B1A6-FB10FDCBF45E}"/>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169E0623-C626-4760-ADAC-030670983C16}"/>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334935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89E3DEF-9431-4ED0-91D3-7F9C34B51CA0}"/>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a:extLst>
              <a:ext uri="{FF2B5EF4-FFF2-40B4-BE49-F238E27FC236}">
                <a16:creationId xmlns:a16="http://schemas.microsoft.com/office/drawing/2014/main" id="{BB050E0C-84E9-419A-BEAE-87F06B177942}"/>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a:extLst>
              <a:ext uri="{FF2B5EF4-FFF2-40B4-BE49-F238E27FC236}">
                <a16:creationId xmlns:a16="http://schemas.microsoft.com/office/drawing/2014/main" id="{56D6DEA8-1FBC-4E70-9F69-1BEFD1EA6440}"/>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של תאריך 4">
            <a:extLst>
              <a:ext uri="{FF2B5EF4-FFF2-40B4-BE49-F238E27FC236}">
                <a16:creationId xmlns:a16="http://schemas.microsoft.com/office/drawing/2014/main" id="{46D33D33-D027-43D4-9B15-4D375FD4EC88}"/>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6" name="מציין מיקום של כותרת תחתונה 5">
            <a:extLst>
              <a:ext uri="{FF2B5EF4-FFF2-40B4-BE49-F238E27FC236}">
                <a16:creationId xmlns:a16="http://schemas.microsoft.com/office/drawing/2014/main" id="{CB60E95D-3C1C-4688-BEC7-573FE6948B84}"/>
              </a:ext>
            </a:extLst>
          </p:cNvPr>
          <p:cNvSpPr>
            <a:spLocks noGrp="1"/>
          </p:cNvSpPr>
          <p:nvPr>
            <p:ph type="ftr" sz="quarter" idx="11"/>
          </p:nvPr>
        </p:nvSpPr>
        <p:spPr/>
        <p:txBody>
          <a:bodyPr/>
          <a:lstStyle/>
          <a:p>
            <a:endParaRPr lang="en-US"/>
          </a:p>
        </p:txBody>
      </p:sp>
      <p:sp>
        <p:nvSpPr>
          <p:cNvPr id="7" name="מציין מיקום של מספר שקופית 6">
            <a:extLst>
              <a:ext uri="{FF2B5EF4-FFF2-40B4-BE49-F238E27FC236}">
                <a16:creationId xmlns:a16="http://schemas.microsoft.com/office/drawing/2014/main" id="{1C716BF1-C45D-426C-B803-3D19DE1AB149}"/>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273767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557C81-6F98-4CEB-A9D8-F232DEBAD0F3}"/>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a:p>
        </p:txBody>
      </p:sp>
      <p:sp>
        <p:nvSpPr>
          <p:cNvPr id="3" name="מציין מיקום טקסט 2">
            <a:extLst>
              <a:ext uri="{FF2B5EF4-FFF2-40B4-BE49-F238E27FC236}">
                <a16:creationId xmlns:a16="http://schemas.microsoft.com/office/drawing/2014/main" id="{3AB48A97-9F82-4B44-BE1E-AD5B71B105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42540724-7162-41AB-A352-C617F00F12E5}"/>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טקסט 4">
            <a:extLst>
              <a:ext uri="{FF2B5EF4-FFF2-40B4-BE49-F238E27FC236}">
                <a16:creationId xmlns:a16="http://schemas.microsoft.com/office/drawing/2014/main" id="{D78A1D2A-D9ED-465D-A9F9-6C0361D39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2608AD73-6B89-424E-B537-BD73067F176D}"/>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a:extLst>
              <a:ext uri="{FF2B5EF4-FFF2-40B4-BE49-F238E27FC236}">
                <a16:creationId xmlns:a16="http://schemas.microsoft.com/office/drawing/2014/main" id="{41C8411C-FEA5-462A-B0A8-4C64D8984EBE}"/>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8" name="מציין מיקום של כותרת תחתונה 7">
            <a:extLst>
              <a:ext uri="{FF2B5EF4-FFF2-40B4-BE49-F238E27FC236}">
                <a16:creationId xmlns:a16="http://schemas.microsoft.com/office/drawing/2014/main" id="{075A8F72-AC06-4CA8-A452-073A96572C73}"/>
              </a:ext>
            </a:extLst>
          </p:cNvPr>
          <p:cNvSpPr>
            <a:spLocks noGrp="1"/>
          </p:cNvSpPr>
          <p:nvPr>
            <p:ph type="ftr" sz="quarter" idx="11"/>
          </p:nvPr>
        </p:nvSpPr>
        <p:spPr/>
        <p:txBody>
          <a:bodyPr/>
          <a:lstStyle/>
          <a:p>
            <a:endParaRPr lang="en-US"/>
          </a:p>
        </p:txBody>
      </p:sp>
      <p:sp>
        <p:nvSpPr>
          <p:cNvPr id="9" name="מציין מיקום של מספר שקופית 8">
            <a:extLst>
              <a:ext uri="{FF2B5EF4-FFF2-40B4-BE49-F238E27FC236}">
                <a16:creationId xmlns:a16="http://schemas.microsoft.com/office/drawing/2014/main" id="{E0206FD1-E51D-4C41-AC85-C89779BD6DD1}"/>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184180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A0C46F1-D1FD-4C2D-B98A-E00B4B3B21E5}"/>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תאריך 2">
            <a:extLst>
              <a:ext uri="{FF2B5EF4-FFF2-40B4-BE49-F238E27FC236}">
                <a16:creationId xmlns:a16="http://schemas.microsoft.com/office/drawing/2014/main" id="{83C74347-1EEF-4136-83C9-7E50255FD1BB}"/>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4" name="מציין מיקום של כותרת תחתונה 3">
            <a:extLst>
              <a:ext uri="{FF2B5EF4-FFF2-40B4-BE49-F238E27FC236}">
                <a16:creationId xmlns:a16="http://schemas.microsoft.com/office/drawing/2014/main" id="{FED8045A-675E-4E5F-B52E-384E6E45428E}"/>
              </a:ext>
            </a:extLst>
          </p:cNvPr>
          <p:cNvSpPr>
            <a:spLocks noGrp="1"/>
          </p:cNvSpPr>
          <p:nvPr>
            <p:ph type="ftr" sz="quarter" idx="11"/>
          </p:nvPr>
        </p:nvSpPr>
        <p:spPr/>
        <p:txBody>
          <a:bodyPr/>
          <a:lstStyle/>
          <a:p>
            <a:endParaRPr lang="en-US"/>
          </a:p>
        </p:txBody>
      </p:sp>
      <p:sp>
        <p:nvSpPr>
          <p:cNvPr id="5" name="מציין מיקום של מספר שקופית 4">
            <a:extLst>
              <a:ext uri="{FF2B5EF4-FFF2-40B4-BE49-F238E27FC236}">
                <a16:creationId xmlns:a16="http://schemas.microsoft.com/office/drawing/2014/main" id="{BA421CF0-C8C5-489F-80D3-DDB43BE35727}"/>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120523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D3FFD568-4AEE-4BFA-8DC2-4A88DB72D03A}"/>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3" name="מציין מיקום של כותרת תחתונה 2">
            <a:extLst>
              <a:ext uri="{FF2B5EF4-FFF2-40B4-BE49-F238E27FC236}">
                <a16:creationId xmlns:a16="http://schemas.microsoft.com/office/drawing/2014/main" id="{7E3DFDDF-FA13-4225-82B5-3045AEE85594}"/>
              </a:ext>
            </a:extLst>
          </p:cNvPr>
          <p:cNvSpPr>
            <a:spLocks noGrp="1"/>
          </p:cNvSpPr>
          <p:nvPr>
            <p:ph type="ftr" sz="quarter" idx="11"/>
          </p:nvPr>
        </p:nvSpPr>
        <p:spPr/>
        <p:txBody>
          <a:bodyPr/>
          <a:lstStyle/>
          <a:p>
            <a:endParaRPr lang="en-US"/>
          </a:p>
        </p:txBody>
      </p:sp>
      <p:sp>
        <p:nvSpPr>
          <p:cNvPr id="4" name="מציין מיקום של מספר שקופית 3">
            <a:extLst>
              <a:ext uri="{FF2B5EF4-FFF2-40B4-BE49-F238E27FC236}">
                <a16:creationId xmlns:a16="http://schemas.microsoft.com/office/drawing/2014/main" id="{6C13C9B1-E986-4A4A-B874-B18E4351005D}"/>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4080696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5A10BE4-47A3-4852-AC46-553A5D881B5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תוכן 2">
            <a:extLst>
              <a:ext uri="{FF2B5EF4-FFF2-40B4-BE49-F238E27FC236}">
                <a16:creationId xmlns:a16="http://schemas.microsoft.com/office/drawing/2014/main" id="{D209A587-34DB-4BD4-A7B5-5C714E5D4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טקסט 3">
            <a:extLst>
              <a:ext uri="{FF2B5EF4-FFF2-40B4-BE49-F238E27FC236}">
                <a16:creationId xmlns:a16="http://schemas.microsoft.com/office/drawing/2014/main" id="{208A840E-5758-43AF-A3CF-F5008F00C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59F1FB8-0429-4EA9-A39C-7986B893197A}"/>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6" name="מציין מיקום של כותרת תחתונה 5">
            <a:extLst>
              <a:ext uri="{FF2B5EF4-FFF2-40B4-BE49-F238E27FC236}">
                <a16:creationId xmlns:a16="http://schemas.microsoft.com/office/drawing/2014/main" id="{EFADB3DA-28A6-4F2F-A52B-70D740F04270}"/>
              </a:ext>
            </a:extLst>
          </p:cNvPr>
          <p:cNvSpPr>
            <a:spLocks noGrp="1"/>
          </p:cNvSpPr>
          <p:nvPr>
            <p:ph type="ftr" sz="quarter" idx="11"/>
          </p:nvPr>
        </p:nvSpPr>
        <p:spPr/>
        <p:txBody>
          <a:bodyPr/>
          <a:lstStyle/>
          <a:p>
            <a:endParaRPr lang="en-US"/>
          </a:p>
        </p:txBody>
      </p:sp>
      <p:sp>
        <p:nvSpPr>
          <p:cNvPr id="7" name="מציין מיקום של מספר שקופית 6">
            <a:extLst>
              <a:ext uri="{FF2B5EF4-FFF2-40B4-BE49-F238E27FC236}">
                <a16:creationId xmlns:a16="http://schemas.microsoft.com/office/drawing/2014/main" id="{C223440D-9EC6-4620-9DE5-F86980F1AB06}"/>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303039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F4A0FF5-0FB5-4E1C-90DE-65FD20B77CD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של תמונה 2">
            <a:extLst>
              <a:ext uri="{FF2B5EF4-FFF2-40B4-BE49-F238E27FC236}">
                <a16:creationId xmlns:a16="http://schemas.microsoft.com/office/drawing/2014/main" id="{331EC5D2-5870-46BF-9947-B2C593B14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a:extLst>
              <a:ext uri="{FF2B5EF4-FFF2-40B4-BE49-F238E27FC236}">
                <a16:creationId xmlns:a16="http://schemas.microsoft.com/office/drawing/2014/main" id="{3F833853-C679-461B-B0EA-7A4C8D9129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127527A-4904-4BD6-B439-51B6C30775BB}"/>
              </a:ext>
            </a:extLst>
          </p:cNvPr>
          <p:cNvSpPr>
            <a:spLocks noGrp="1"/>
          </p:cNvSpPr>
          <p:nvPr>
            <p:ph type="dt" sz="half" idx="10"/>
          </p:nvPr>
        </p:nvSpPr>
        <p:spPr/>
        <p:txBody>
          <a:bodyPr/>
          <a:lstStyle/>
          <a:p>
            <a:fld id="{66FE5E8D-F3A0-4E99-8525-B8BDE1854C22}" type="datetimeFigureOut">
              <a:rPr lang="en-US" smtClean="0"/>
              <a:t>7/10/2019</a:t>
            </a:fld>
            <a:endParaRPr lang="en-US"/>
          </a:p>
        </p:txBody>
      </p:sp>
      <p:sp>
        <p:nvSpPr>
          <p:cNvPr id="6" name="מציין מיקום של כותרת תחתונה 5">
            <a:extLst>
              <a:ext uri="{FF2B5EF4-FFF2-40B4-BE49-F238E27FC236}">
                <a16:creationId xmlns:a16="http://schemas.microsoft.com/office/drawing/2014/main" id="{7483F222-40DE-4B47-AB19-92EF0A25E56C}"/>
              </a:ext>
            </a:extLst>
          </p:cNvPr>
          <p:cNvSpPr>
            <a:spLocks noGrp="1"/>
          </p:cNvSpPr>
          <p:nvPr>
            <p:ph type="ftr" sz="quarter" idx="11"/>
          </p:nvPr>
        </p:nvSpPr>
        <p:spPr/>
        <p:txBody>
          <a:bodyPr/>
          <a:lstStyle/>
          <a:p>
            <a:endParaRPr lang="en-US"/>
          </a:p>
        </p:txBody>
      </p:sp>
      <p:sp>
        <p:nvSpPr>
          <p:cNvPr id="7" name="מציין מיקום של מספר שקופית 6">
            <a:extLst>
              <a:ext uri="{FF2B5EF4-FFF2-40B4-BE49-F238E27FC236}">
                <a16:creationId xmlns:a16="http://schemas.microsoft.com/office/drawing/2014/main" id="{5CEBFFEF-63E2-4B14-9BD6-5353800DD6B7}"/>
              </a:ext>
            </a:extLst>
          </p:cNvPr>
          <p:cNvSpPr>
            <a:spLocks noGrp="1"/>
          </p:cNvSpPr>
          <p:nvPr>
            <p:ph type="sldNum" sz="quarter" idx="12"/>
          </p:nvPr>
        </p:nvSpPr>
        <p:spPr/>
        <p:txBody>
          <a:bodyPr/>
          <a:lstStyle/>
          <a:p>
            <a:fld id="{E7BC7A4C-601D-4308-9C28-0C127D3D3DC3}" type="slidenum">
              <a:rPr lang="en-US" smtClean="0"/>
              <a:t>‹#›</a:t>
            </a:fld>
            <a:endParaRPr lang="en-US"/>
          </a:p>
        </p:txBody>
      </p:sp>
    </p:spTree>
    <p:extLst>
      <p:ext uri="{BB962C8B-B14F-4D97-AF65-F5344CB8AC3E}">
        <p14:creationId xmlns:p14="http://schemas.microsoft.com/office/powerpoint/2010/main" val="3986051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B93C0C3D-3143-4A80-B22D-B898A45FCD4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endParaRPr lang="en-US"/>
          </a:p>
        </p:txBody>
      </p:sp>
      <p:sp>
        <p:nvSpPr>
          <p:cNvPr id="3" name="מציין מיקום טקסט 2">
            <a:extLst>
              <a:ext uri="{FF2B5EF4-FFF2-40B4-BE49-F238E27FC236}">
                <a16:creationId xmlns:a16="http://schemas.microsoft.com/office/drawing/2014/main" id="{6DDAE495-1AB6-43BA-BF01-5E0405D0A6C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7E69C74E-988A-480A-8EA3-C364FEBDBEC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FE5E8D-F3A0-4E99-8525-B8BDE1854C22}" type="datetimeFigureOut">
              <a:rPr lang="en-US" smtClean="0"/>
              <a:t>7/10/2019</a:t>
            </a:fld>
            <a:endParaRPr lang="en-US"/>
          </a:p>
        </p:txBody>
      </p:sp>
      <p:sp>
        <p:nvSpPr>
          <p:cNvPr id="5" name="מציין מיקום של כותרת תחתונה 4">
            <a:extLst>
              <a:ext uri="{FF2B5EF4-FFF2-40B4-BE49-F238E27FC236}">
                <a16:creationId xmlns:a16="http://schemas.microsoft.com/office/drawing/2014/main" id="{D871C224-FD7E-4312-99B9-D0B71D3B9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מציין מיקום של מספר שקופית 5">
            <a:extLst>
              <a:ext uri="{FF2B5EF4-FFF2-40B4-BE49-F238E27FC236}">
                <a16:creationId xmlns:a16="http://schemas.microsoft.com/office/drawing/2014/main" id="{8B78E7EA-803B-4183-AFDC-67D1879269BC}"/>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BC7A4C-601D-4308-9C28-0C127D3D3DC3}" type="slidenum">
              <a:rPr lang="en-US" smtClean="0"/>
              <a:t>‹#›</a:t>
            </a:fld>
            <a:endParaRPr lang="en-US"/>
          </a:p>
        </p:txBody>
      </p:sp>
    </p:spTree>
    <p:extLst>
      <p:ext uri="{BB962C8B-B14F-4D97-AF65-F5344CB8AC3E}">
        <p14:creationId xmlns:p14="http://schemas.microsoft.com/office/powerpoint/2010/main" val="3222396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188D4780-D08C-4C02-8EBB-9BF51CF8ED8D}"/>
              </a:ext>
            </a:extLst>
          </p:cNvPr>
          <p:cNvSpPr>
            <a:spLocks noGrp="1"/>
          </p:cNvSpPr>
          <p:nvPr>
            <p:ph type="ctrTitle"/>
          </p:nvPr>
        </p:nvSpPr>
        <p:spPr>
          <a:xfrm>
            <a:off x="4380588" y="965199"/>
            <a:ext cx="6766078" cy="4927601"/>
          </a:xfrm>
        </p:spPr>
        <p:txBody>
          <a:bodyPr anchor="ctr">
            <a:normAutofit/>
          </a:bodyPr>
          <a:lstStyle/>
          <a:p>
            <a:pPr algn="l"/>
            <a:r>
              <a:rPr lang="he-IL" sz="5400" b="1">
                <a:solidFill>
                  <a:schemeClr val="tx1">
                    <a:lumMod val="85000"/>
                    <a:lumOff val="15000"/>
                  </a:schemeClr>
                </a:solidFill>
              </a:rPr>
              <a:t>פטור מדיני אדם וחייב בדיני שמיים</a:t>
            </a:r>
            <a:br>
              <a:rPr lang="en-US" sz="5400">
                <a:solidFill>
                  <a:schemeClr val="tx1">
                    <a:lumMod val="85000"/>
                    <a:lumOff val="15000"/>
                  </a:schemeClr>
                </a:solidFill>
              </a:rPr>
            </a:br>
            <a:endParaRPr lang="en-US" sz="5400">
              <a:solidFill>
                <a:schemeClr val="tx1">
                  <a:lumMod val="85000"/>
                  <a:lumOff val="15000"/>
                </a:schemeClr>
              </a:solidFill>
            </a:endParaRPr>
          </a:p>
        </p:txBody>
      </p:sp>
      <p:sp>
        <p:nvSpPr>
          <p:cNvPr id="3" name="כותרת משנה 2">
            <a:extLst>
              <a:ext uri="{FF2B5EF4-FFF2-40B4-BE49-F238E27FC236}">
                <a16:creationId xmlns:a16="http://schemas.microsoft.com/office/drawing/2014/main" id="{370E18DC-504F-4326-95C2-89D6D2A4BE05}"/>
              </a:ext>
            </a:extLst>
          </p:cNvPr>
          <p:cNvSpPr>
            <a:spLocks noGrp="1"/>
          </p:cNvSpPr>
          <p:nvPr>
            <p:ph type="subTitle" idx="1"/>
          </p:nvPr>
        </p:nvSpPr>
        <p:spPr>
          <a:xfrm>
            <a:off x="1023257" y="965198"/>
            <a:ext cx="2707937" cy="4927602"/>
          </a:xfrm>
        </p:spPr>
        <p:txBody>
          <a:bodyPr anchor="ctr">
            <a:normAutofit/>
          </a:bodyPr>
          <a:lstStyle/>
          <a:p>
            <a:pPr algn="r"/>
            <a:r>
              <a:rPr lang="he-IL" sz="2000">
                <a:solidFill>
                  <a:schemeClr val="accent1"/>
                </a:solidFill>
              </a:rPr>
              <a:t>תלמוד בבלי מסכת בבא קמא דף נה עמוד ב- דף נו, א</a:t>
            </a:r>
            <a:br>
              <a:rPr lang="en-US" sz="2000">
                <a:solidFill>
                  <a:schemeClr val="accent1"/>
                </a:solidFill>
              </a:rPr>
            </a:br>
            <a:endParaRPr lang="en-US" sz="2000">
              <a:solidFill>
                <a:schemeClr val="accent1"/>
              </a:solidFill>
            </a:endParaRPr>
          </a:p>
        </p:txBody>
      </p:sp>
      <p:cxnSp>
        <p:nvCxnSpPr>
          <p:cNvPr id="10" name="Straight Connector 9">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61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9513B16-25E6-4AA5-B113-8B26BCAB7D6E}"/>
              </a:ext>
            </a:extLst>
          </p:cNvPr>
          <p:cNvSpPr>
            <a:spLocks noGrp="1"/>
          </p:cNvSpPr>
          <p:nvPr>
            <p:ph type="title"/>
          </p:nvPr>
        </p:nvSpPr>
        <p:spPr/>
        <p:txBody>
          <a:bodyPr/>
          <a:lstStyle/>
          <a:p>
            <a:pPr algn="ctr"/>
            <a:r>
              <a:rPr lang="he-IL" b="1" dirty="0"/>
              <a:t>פטור מדיני אדם וחייב בדיני שמים (1)</a:t>
            </a:r>
            <a:endParaRPr lang="en-US" b="1" dirty="0"/>
          </a:p>
        </p:txBody>
      </p:sp>
      <p:sp>
        <p:nvSpPr>
          <p:cNvPr id="3" name="מציין מיקום תוכן 2">
            <a:extLst>
              <a:ext uri="{FF2B5EF4-FFF2-40B4-BE49-F238E27FC236}">
                <a16:creationId xmlns:a16="http://schemas.microsoft.com/office/drawing/2014/main" id="{88924535-731C-4BBB-9D5E-AE0CA5C6B2CC}"/>
              </a:ext>
            </a:extLst>
          </p:cNvPr>
          <p:cNvSpPr>
            <a:spLocks noGrp="1"/>
          </p:cNvSpPr>
          <p:nvPr>
            <p:ph idx="1"/>
          </p:nvPr>
        </p:nvSpPr>
        <p:spPr/>
        <p:txBody>
          <a:bodyPr>
            <a:normAutofit fontScale="92500"/>
          </a:bodyPr>
          <a:lstStyle/>
          <a:p>
            <a:pPr marL="0" indent="0" algn="just">
              <a:lnSpc>
                <a:spcPct val="150000"/>
              </a:lnSpc>
              <a:buNone/>
            </a:pPr>
            <a:r>
              <a:rPr lang="he-IL" b="1" dirty="0">
                <a:cs typeface="+mj-cs"/>
              </a:rPr>
              <a:t>תניא:</a:t>
            </a:r>
            <a:r>
              <a:rPr lang="he-IL" dirty="0">
                <a:cs typeface="+mj-cs"/>
              </a:rPr>
              <a:t> </a:t>
            </a:r>
          </a:p>
          <a:p>
            <a:pPr marL="0" indent="0" algn="just">
              <a:lnSpc>
                <a:spcPct val="150000"/>
              </a:lnSpc>
              <a:buNone/>
            </a:pPr>
            <a:r>
              <a:rPr lang="he-IL" dirty="0">
                <a:cs typeface="+mj-cs"/>
              </a:rPr>
              <a:t>אמר ר' יהושע: ארבעה דברים, העושה אותן פטור מדיני אדם וחייב בדיני שמים, ואלו הן:</a:t>
            </a:r>
          </a:p>
          <a:p>
            <a:pPr marL="0" indent="0" algn="just">
              <a:lnSpc>
                <a:spcPct val="150000"/>
              </a:lnSpc>
              <a:buNone/>
            </a:pPr>
            <a:r>
              <a:rPr lang="he-IL" dirty="0">
                <a:cs typeface="+mj-cs"/>
              </a:rPr>
              <a:t> 1. הפורץ גדר בפני בהמת </a:t>
            </a:r>
            <a:r>
              <a:rPr lang="he-IL" dirty="0" err="1">
                <a:cs typeface="+mj-cs"/>
              </a:rPr>
              <a:t>חבירו</a:t>
            </a:r>
            <a:r>
              <a:rPr lang="he-IL" dirty="0">
                <a:cs typeface="+mj-cs"/>
              </a:rPr>
              <a:t>, </a:t>
            </a:r>
          </a:p>
          <a:p>
            <a:pPr marL="0" indent="0" algn="just">
              <a:lnSpc>
                <a:spcPct val="150000"/>
              </a:lnSpc>
              <a:buNone/>
            </a:pPr>
            <a:r>
              <a:rPr lang="he-IL" dirty="0">
                <a:cs typeface="+mj-cs"/>
              </a:rPr>
              <a:t>2. והכופף קמתו של </a:t>
            </a:r>
            <a:r>
              <a:rPr lang="he-IL" dirty="0" err="1">
                <a:cs typeface="+mj-cs"/>
              </a:rPr>
              <a:t>חבירו</a:t>
            </a:r>
            <a:r>
              <a:rPr lang="he-IL" dirty="0">
                <a:cs typeface="+mj-cs"/>
              </a:rPr>
              <a:t> בפני הדליקה, </a:t>
            </a:r>
          </a:p>
          <a:p>
            <a:pPr marL="0" indent="0" algn="just">
              <a:lnSpc>
                <a:spcPct val="150000"/>
              </a:lnSpc>
              <a:buNone/>
            </a:pPr>
            <a:r>
              <a:rPr lang="he-IL" dirty="0">
                <a:cs typeface="+mj-cs"/>
              </a:rPr>
              <a:t>3. והשוכר עדי שקר להעיד, </a:t>
            </a:r>
          </a:p>
          <a:p>
            <a:pPr marL="0" indent="0" algn="just">
              <a:lnSpc>
                <a:spcPct val="150000"/>
              </a:lnSpc>
              <a:buNone/>
            </a:pPr>
            <a:r>
              <a:rPr lang="he-IL" dirty="0">
                <a:cs typeface="+mj-cs"/>
              </a:rPr>
              <a:t>4. והיודע עדות </a:t>
            </a:r>
            <a:r>
              <a:rPr lang="he-IL" dirty="0" err="1">
                <a:cs typeface="+mj-cs"/>
              </a:rPr>
              <a:t>לחבירו</a:t>
            </a:r>
            <a:r>
              <a:rPr lang="he-IL" dirty="0">
                <a:cs typeface="+mj-cs"/>
              </a:rPr>
              <a:t> ואינו מעיד לו.</a:t>
            </a:r>
            <a:endParaRPr lang="en-US" dirty="0">
              <a:cs typeface="+mj-cs"/>
            </a:endParaRPr>
          </a:p>
        </p:txBody>
      </p:sp>
    </p:spTree>
    <p:extLst>
      <p:ext uri="{BB962C8B-B14F-4D97-AF65-F5344CB8AC3E}">
        <p14:creationId xmlns:p14="http://schemas.microsoft.com/office/powerpoint/2010/main" val="204593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1ED3A27-629A-47FA-BF54-7FACC50383F4}"/>
              </a:ext>
            </a:extLst>
          </p:cNvPr>
          <p:cNvSpPr>
            <a:spLocks noGrp="1"/>
          </p:cNvSpPr>
          <p:nvPr>
            <p:ph type="title"/>
          </p:nvPr>
        </p:nvSpPr>
        <p:spPr/>
        <p:txBody>
          <a:bodyPr/>
          <a:lstStyle/>
          <a:p>
            <a:pPr algn="ctr"/>
            <a:r>
              <a:rPr lang="he-IL" b="1" dirty="0"/>
              <a:t>פטור מדיני אדם וחייב בדיני שמים- הסבר המושג</a:t>
            </a:r>
            <a:endParaRPr lang="en-US" b="1" dirty="0"/>
          </a:p>
        </p:txBody>
      </p:sp>
      <p:sp>
        <p:nvSpPr>
          <p:cNvPr id="3" name="מציין מיקום תוכן 2">
            <a:extLst>
              <a:ext uri="{FF2B5EF4-FFF2-40B4-BE49-F238E27FC236}">
                <a16:creationId xmlns:a16="http://schemas.microsoft.com/office/drawing/2014/main" id="{D33E9E5F-3B74-454F-9CDE-E2C6789DEBF2}"/>
              </a:ext>
            </a:extLst>
          </p:cNvPr>
          <p:cNvSpPr>
            <a:spLocks noGrp="1"/>
          </p:cNvSpPr>
          <p:nvPr>
            <p:ph idx="1"/>
          </p:nvPr>
        </p:nvSpPr>
        <p:spPr>
          <a:xfrm>
            <a:off x="838200" y="1825625"/>
            <a:ext cx="10929730" cy="4351338"/>
          </a:xfrm>
        </p:spPr>
        <p:txBody>
          <a:bodyPr>
            <a:normAutofit/>
          </a:bodyPr>
          <a:lstStyle/>
          <a:p>
            <a:pPr marL="0" indent="0" algn="ctr">
              <a:lnSpc>
                <a:spcPct val="150000"/>
              </a:lnSpc>
              <a:buNone/>
            </a:pPr>
            <a:r>
              <a:rPr lang="he-IL" sz="4000" b="1" u="sng" dirty="0">
                <a:solidFill>
                  <a:srgbClr val="FF0000"/>
                </a:solidFill>
                <a:cs typeface="+mj-cs"/>
              </a:rPr>
              <a:t>דיני אדם-</a:t>
            </a:r>
            <a:r>
              <a:rPr lang="he-IL" sz="4000" dirty="0">
                <a:cs typeface="+mj-cs"/>
              </a:rPr>
              <a:t> שבית דין אין </a:t>
            </a:r>
            <a:r>
              <a:rPr lang="he-IL" sz="4000" dirty="0" err="1">
                <a:cs typeface="+mj-cs"/>
              </a:rPr>
              <a:t>מחייבין</a:t>
            </a:r>
            <a:r>
              <a:rPr lang="he-IL" sz="4000" dirty="0">
                <a:cs typeface="+mj-cs"/>
              </a:rPr>
              <a:t> אותו לשלם עבור הנזק שעשה. </a:t>
            </a:r>
          </a:p>
          <a:p>
            <a:pPr marL="0" indent="0" algn="just">
              <a:lnSpc>
                <a:spcPct val="150000"/>
              </a:lnSpc>
              <a:buNone/>
            </a:pPr>
            <a:r>
              <a:rPr lang="he-IL" sz="4000" b="1" u="sng" dirty="0">
                <a:solidFill>
                  <a:srgbClr val="0070C0"/>
                </a:solidFill>
                <a:cs typeface="+mj-cs"/>
              </a:rPr>
              <a:t>חייב בדיני שמיים-</a:t>
            </a:r>
            <a:r>
              <a:rPr lang="he-IL" sz="4000" dirty="0">
                <a:cs typeface="+mj-cs"/>
              </a:rPr>
              <a:t> הקב"ה עתיד לפרוע ממנו את חובו (רש"י).  </a:t>
            </a:r>
          </a:p>
          <a:p>
            <a:pPr marL="0" indent="0" algn="just">
              <a:lnSpc>
                <a:spcPct val="150000"/>
              </a:lnSpc>
              <a:buNone/>
            </a:pPr>
            <a:r>
              <a:rPr lang="he-IL" sz="4000" dirty="0">
                <a:cs typeface="+mj-cs"/>
              </a:rPr>
              <a:t>		       מדין שמיים חייב לשלם את שהזיק (המאירי).</a:t>
            </a:r>
          </a:p>
          <a:p>
            <a:pPr marL="0" indent="0" algn="ctr">
              <a:lnSpc>
                <a:spcPct val="150000"/>
              </a:lnSpc>
              <a:buNone/>
            </a:pPr>
            <a:endParaRPr lang="en-US" sz="4000" dirty="0">
              <a:cs typeface="+mj-cs"/>
            </a:endParaRPr>
          </a:p>
        </p:txBody>
      </p:sp>
    </p:spTree>
    <p:extLst>
      <p:ext uri="{BB962C8B-B14F-4D97-AF65-F5344CB8AC3E}">
        <p14:creationId xmlns:p14="http://schemas.microsoft.com/office/powerpoint/2010/main" val="213633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0CBBB1-2DDD-4EE7-ACC5-5EC861E0D2D5}"/>
              </a:ext>
            </a:extLst>
          </p:cNvPr>
          <p:cNvSpPr>
            <a:spLocks noGrp="1"/>
          </p:cNvSpPr>
          <p:nvPr>
            <p:ph type="title"/>
          </p:nvPr>
        </p:nvSpPr>
        <p:spPr>
          <a:xfrm>
            <a:off x="2511182" y="146757"/>
            <a:ext cx="7559722" cy="1136131"/>
          </a:xfrm>
        </p:spPr>
        <p:txBody>
          <a:bodyPr>
            <a:normAutofit/>
          </a:bodyPr>
          <a:lstStyle/>
          <a:p>
            <a:pPr algn="ctr"/>
            <a:r>
              <a:rPr lang="he-IL" b="1" dirty="0"/>
              <a:t>מדוע הם פטורים מתשלום? </a:t>
            </a:r>
            <a:endParaRPr lang="en-US" b="1" dirty="0"/>
          </a:p>
        </p:txBody>
      </p:sp>
      <p:graphicFrame>
        <p:nvGraphicFramePr>
          <p:cNvPr id="4" name="מציין מיקום תוכן 3">
            <a:extLst>
              <a:ext uri="{FF2B5EF4-FFF2-40B4-BE49-F238E27FC236}">
                <a16:creationId xmlns:a16="http://schemas.microsoft.com/office/drawing/2014/main" id="{61AC8B76-B949-471A-BE0E-7957DFCD1B2B}"/>
              </a:ext>
            </a:extLst>
          </p:cNvPr>
          <p:cNvGraphicFramePr>
            <a:graphicFrameLocks noGrp="1"/>
          </p:cNvGraphicFramePr>
          <p:nvPr>
            <p:ph idx="1"/>
            <p:extLst>
              <p:ext uri="{D42A27DB-BD31-4B8C-83A1-F6EECF244321}">
                <p14:modId xmlns:p14="http://schemas.microsoft.com/office/powerpoint/2010/main" val="2042067594"/>
              </p:ext>
            </p:extLst>
          </p:nvPr>
        </p:nvGraphicFramePr>
        <p:xfrm>
          <a:off x="1009934" y="1313005"/>
          <a:ext cx="10549720" cy="4801191"/>
        </p:xfrm>
        <a:graphic>
          <a:graphicData uri="http://schemas.openxmlformats.org/drawingml/2006/table">
            <a:tbl>
              <a:tblPr firstRow="1" bandRow="1">
                <a:tableStyleId>{5C22544A-7EE6-4342-B048-85BDC9FD1C3A}</a:tableStyleId>
              </a:tblPr>
              <a:tblGrid>
                <a:gridCol w="5274860">
                  <a:extLst>
                    <a:ext uri="{9D8B030D-6E8A-4147-A177-3AD203B41FA5}">
                      <a16:colId xmlns:a16="http://schemas.microsoft.com/office/drawing/2014/main" val="1198440590"/>
                    </a:ext>
                  </a:extLst>
                </a:gridCol>
                <a:gridCol w="5274860">
                  <a:extLst>
                    <a:ext uri="{9D8B030D-6E8A-4147-A177-3AD203B41FA5}">
                      <a16:colId xmlns:a16="http://schemas.microsoft.com/office/drawing/2014/main" val="1442731066"/>
                    </a:ext>
                  </a:extLst>
                </a:gridCol>
              </a:tblGrid>
              <a:tr h="549755">
                <a:tc>
                  <a:txBody>
                    <a:bodyPr/>
                    <a:lstStyle/>
                    <a:p>
                      <a:pPr algn="ctr"/>
                      <a:r>
                        <a:rPr lang="he-IL" sz="2400" dirty="0">
                          <a:latin typeface="Aharoni" panose="02010803020104030203" pitchFamily="2" charset="-79"/>
                          <a:cs typeface="Aharoni" panose="02010803020104030203" pitchFamily="2" charset="-79"/>
                        </a:rPr>
                        <a:t>הסיבה לפטור מהתשלום</a:t>
                      </a:r>
                      <a:endParaRPr lang="en-US" sz="2400" dirty="0">
                        <a:latin typeface="Aharoni" panose="02010803020104030203" pitchFamily="2" charset="-79"/>
                        <a:cs typeface="Aharoni" panose="02010803020104030203" pitchFamily="2" charset="-79"/>
                      </a:endParaRPr>
                    </a:p>
                  </a:txBody>
                  <a:tcPr/>
                </a:tc>
                <a:tc>
                  <a:txBody>
                    <a:bodyPr/>
                    <a:lstStyle/>
                    <a:p>
                      <a:pPr algn="ctr"/>
                      <a:r>
                        <a:rPr lang="he-IL" sz="2400" dirty="0">
                          <a:latin typeface="Aharoni" panose="02010803020104030203" pitchFamily="2" charset="-79"/>
                          <a:cs typeface="Aharoni" panose="02010803020104030203" pitchFamily="2" charset="-79"/>
                        </a:rPr>
                        <a:t>המעשה שנעשה</a:t>
                      </a:r>
                      <a:endParaRPr lang="en-US" sz="2400"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1342672570"/>
                  </a:ext>
                </a:extLst>
              </a:tr>
              <a:tr h="586405">
                <a:tc>
                  <a:txBody>
                    <a:bodyPr/>
                    <a:lstStyle/>
                    <a:p>
                      <a:r>
                        <a:rPr lang="he-IL" sz="1300" dirty="0">
                          <a:cs typeface="+mj-cs"/>
                        </a:rPr>
                        <a:t>- פטור מתשלום על הכותל- היה כותל שהיה אמור להרס. </a:t>
                      </a:r>
                    </a:p>
                    <a:p>
                      <a:r>
                        <a:rPr lang="he-IL" sz="1300" dirty="0">
                          <a:cs typeface="+mj-cs"/>
                        </a:rPr>
                        <a:t>- על בריחת הבהמה פטור משום שהוא לא גרם בריחתה בצורה ישירה.  </a:t>
                      </a:r>
                      <a:endParaRPr lang="en-US" sz="1300" dirty="0">
                        <a:cs typeface="+mj-cs"/>
                      </a:endParaRPr>
                    </a:p>
                  </a:txBody>
                  <a:tcPr/>
                </a:tc>
                <a:tc>
                  <a:txBody>
                    <a:bodyPr/>
                    <a:lstStyle/>
                    <a:p>
                      <a:pPr algn="ctr"/>
                      <a:r>
                        <a:rPr lang="he-IL" sz="1300" b="1" kern="1200" dirty="0">
                          <a:solidFill>
                            <a:schemeClr val="dk1"/>
                          </a:solidFill>
                          <a:latin typeface="+mn-lt"/>
                          <a:ea typeface="+mn-ea"/>
                          <a:cs typeface="+mj-cs"/>
                        </a:rPr>
                        <a:t>הפורץ גדר רעועה בפני בהמת חברו ובעקבות כך הבהמה ברחה ונאבדה לבעלה.</a:t>
                      </a:r>
                      <a:endParaRPr lang="en-US" sz="1300" b="1" dirty="0">
                        <a:cs typeface="+mj-cs"/>
                      </a:endParaRPr>
                    </a:p>
                  </a:txBody>
                  <a:tcPr/>
                </a:tc>
                <a:extLst>
                  <a:ext uri="{0D108BD9-81ED-4DB2-BD59-A6C34878D82A}">
                    <a16:rowId xmlns:a16="http://schemas.microsoft.com/office/drawing/2014/main" val="2226245067"/>
                  </a:ext>
                </a:extLst>
              </a:tr>
              <a:tr h="1777540">
                <a:tc>
                  <a:txBody>
                    <a:bodyPr/>
                    <a:lstStyle/>
                    <a:p>
                      <a:r>
                        <a:rPr lang="he-IL" sz="1300" dirty="0">
                          <a:cs typeface="+mj-cs"/>
                        </a:rPr>
                        <a:t>1. פטור מהתשלום על התבואה שנשרפה מפני שמה שקידם את האש לעבר התבואה שהוא הטה היה דבר בלתי צפוי (=רוח שאינה </a:t>
                      </a:r>
                      <a:r>
                        <a:rPr lang="he-IL" sz="1300" dirty="0" err="1">
                          <a:cs typeface="+mj-cs"/>
                        </a:rPr>
                        <a:t>מצוייה</a:t>
                      </a:r>
                      <a:r>
                        <a:rPr lang="he-IL" sz="1300" dirty="0">
                          <a:cs typeface="+mj-cs"/>
                        </a:rPr>
                        <a:t>) ואז אי אפשר להאשימו שגרם לנזק בצורה ישירה (אלא אם כן כופף את הקמה בזמן שהרוח נשבה ואז כאילו שרפה בידיים ממש). </a:t>
                      </a:r>
                    </a:p>
                    <a:p>
                      <a:r>
                        <a:rPr lang="he-IL" sz="1300" dirty="0">
                          <a:cs typeface="+mj-cs"/>
                        </a:rPr>
                        <a:t>2. פטור מתשלום על הנזק- הוא לא עשה שום נזק באופן ישיר. </a:t>
                      </a:r>
                    </a:p>
                    <a:p>
                      <a:r>
                        <a:rPr lang="he-IL" sz="1300" dirty="0">
                          <a:cs typeface="+mj-cs"/>
                        </a:rPr>
                        <a:t>חייב בדיני שמיים  על כך שגרם הפסד </a:t>
                      </a:r>
                      <a:r>
                        <a:rPr lang="he-IL" sz="1300" dirty="0" err="1">
                          <a:cs typeface="+mj-cs"/>
                        </a:rPr>
                        <a:t>לחבירו</a:t>
                      </a:r>
                      <a:r>
                        <a:rPr lang="he-IL" sz="1300" dirty="0">
                          <a:cs typeface="+mj-cs"/>
                        </a:rPr>
                        <a:t>, שעל ידי כן כיסוי התבואה פטור המבעיר מלשלם עבור האש שהדליק, משום שגזירת הכתוב הוא שאין חייבין בנזקי אש על דבר שהיה טמון ומכוסה בשעה שהוא נשרף.</a:t>
                      </a:r>
                      <a:endParaRPr lang="en-US" sz="1300" dirty="0">
                        <a:cs typeface="+mj-cs"/>
                      </a:endParaRPr>
                    </a:p>
                  </a:txBody>
                  <a:tcPr/>
                </a:tc>
                <a:tc>
                  <a:txBody>
                    <a:bodyPr/>
                    <a:lstStyle/>
                    <a:p>
                      <a:pPr algn="ctr"/>
                      <a:r>
                        <a:rPr lang="he-IL" sz="1300" b="1" kern="1200" dirty="0">
                          <a:solidFill>
                            <a:schemeClr val="dk1"/>
                          </a:solidFill>
                          <a:latin typeface="+mn-lt"/>
                          <a:ea typeface="+mn-ea"/>
                          <a:cs typeface="+mj-cs"/>
                        </a:rPr>
                        <a:t>כופף את הקמה (התבואה) ובאה האש ושרפה אותה. </a:t>
                      </a:r>
                    </a:p>
                    <a:p>
                      <a:pPr algn="ctr"/>
                      <a:r>
                        <a:rPr lang="he-IL" sz="1300" b="1" kern="1200" dirty="0">
                          <a:solidFill>
                            <a:schemeClr val="dk1"/>
                          </a:solidFill>
                          <a:latin typeface="+mn-lt"/>
                          <a:ea typeface="+mn-ea"/>
                          <a:cs typeface="+mj-cs"/>
                        </a:rPr>
                        <a:t>(רב אשי: כיסה את קמת </a:t>
                      </a:r>
                      <a:r>
                        <a:rPr lang="he-IL" sz="1300" b="1" kern="1200" dirty="0" err="1">
                          <a:solidFill>
                            <a:schemeClr val="dk1"/>
                          </a:solidFill>
                          <a:latin typeface="+mn-lt"/>
                          <a:ea typeface="+mn-ea"/>
                          <a:cs typeface="+mj-cs"/>
                        </a:rPr>
                        <a:t>חבירו</a:t>
                      </a:r>
                      <a:r>
                        <a:rPr lang="he-IL" sz="1300" b="1" kern="1200" dirty="0">
                          <a:solidFill>
                            <a:schemeClr val="dk1"/>
                          </a:solidFill>
                          <a:latin typeface="+mn-lt"/>
                          <a:ea typeface="+mn-ea"/>
                          <a:cs typeface="+mj-cs"/>
                        </a:rPr>
                        <a:t> בסדינים כשראה שהדליקה מתקרבת אליה )</a:t>
                      </a:r>
                    </a:p>
                  </a:txBody>
                  <a:tcPr/>
                </a:tc>
                <a:extLst>
                  <a:ext uri="{0D108BD9-81ED-4DB2-BD59-A6C34878D82A}">
                    <a16:rowId xmlns:a16="http://schemas.microsoft.com/office/drawing/2014/main" val="4091702976"/>
                  </a:ext>
                </a:extLst>
              </a:tr>
              <a:tr h="824632">
                <a:tc>
                  <a:txBody>
                    <a:bodyPr/>
                    <a:lstStyle/>
                    <a:p>
                      <a:r>
                        <a:rPr lang="he-IL" sz="1300" dirty="0">
                          <a:cs typeface="+mj-cs"/>
                        </a:rPr>
                        <a:t>פטור מדיני אדם כיוון שהוא לא הרוויח בצורה ישירה מהמעשה, אלא רק 'עזר' לחבר. ואין דרך שמי שקיבל את הכסף במרמה יחזיר אותו (נגמר לו הכסף\ברח מהארץ) או שבית דין לא יודע שמדובר בעדי שקר.</a:t>
                      </a:r>
                      <a:endParaRPr lang="en-US" sz="1300" dirty="0">
                        <a:cs typeface="+mj-cs"/>
                      </a:endParaRPr>
                    </a:p>
                  </a:txBody>
                  <a:tcPr/>
                </a:tc>
                <a:tc>
                  <a:txBody>
                    <a:bodyPr/>
                    <a:lstStyle/>
                    <a:p>
                      <a:r>
                        <a:rPr lang="he-IL" sz="1300" kern="1200" dirty="0">
                          <a:solidFill>
                            <a:schemeClr val="dk1"/>
                          </a:solidFill>
                          <a:latin typeface="+mn-lt"/>
                          <a:ea typeface="+mn-ea"/>
                          <a:cs typeface="+mj-cs"/>
                        </a:rPr>
                        <a:t>השוכר עדי שקר להעיד עבור חברו</a:t>
                      </a:r>
                      <a:endParaRPr lang="en-US" sz="1300" dirty="0">
                        <a:cs typeface="+mj-cs"/>
                      </a:endParaRPr>
                    </a:p>
                  </a:txBody>
                  <a:tcPr/>
                </a:tc>
                <a:extLst>
                  <a:ext uri="{0D108BD9-81ED-4DB2-BD59-A6C34878D82A}">
                    <a16:rowId xmlns:a16="http://schemas.microsoft.com/office/drawing/2014/main" val="2596066985"/>
                  </a:ext>
                </a:extLst>
              </a:tr>
              <a:tr h="1062859">
                <a:tc>
                  <a:txBody>
                    <a:bodyPr/>
                    <a:lstStyle/>
                    <a:p>
                      <a:r>
                        <a:rPr lang="he-IL" sz="1300" dirty="0">
                          <a:cs typeface="+mj-cs"/>
                        </a:rPr>
                        <a:t>עד אחד חייב בדיני שמים על </a:t>
                      </a:r>
                      <a:r>
                        <a:rPr lang="he-IL" sz="1300" dirty="0" err="1">
                          <a:cs typeface="+mj-cs"/>
                        </a:rPr>
                        <a:t>המנעותו</a:t>
                      </a:r>
                      <a:r>
                        <a:rPr lang="he-IL" sz="1300" dirty="0">
                          <a:cs typeface="+mj-cs"/>
                        </a:rPr>
                        <a:t> מלהעיד, כי שמא על ידי עדותו היה נמנע הנתבע מלהישבע לשקר, והיה מודה ומשלם. ונמצא </a:t>
                      </a:r>
                      <a:r>
                        <a:rPr lang="he-IL" sz="1300" dirty="0" err="1">
                          <a:cs typeface="+mj-cs"/>
                        </a:rPr>
                        <a:t>שבהמנעותו</a:t>
                      </a:r>
                      <a:r>
                        <a:rPr lang="he-IL" sz="1300" dirty="0">
                          <a:cs typeface="+mj-cs"/>
                        </a:rPr>
                        <a:t> מלהעיד, הוא גרם </a:t>
                      </a:r>
                      <a:r>
                        <a:rPr lang="he-IL" sz="1300" dirty="0" err="1">
                          <a:cs typeface="+mj-cs"/>
                        </a:rPr>
                        <a:t>לחבירו</a:t>
                      </a:r>
                      <a:r>
                        <a:rPr lang="he-IL" sz="1300" dirty="0">
                          <a:cs typeface="+mj-cs"/>
                        </a:rPr>
                        <a:t> הפסד (גרם נזק עקיף לחברו..).</a:t>
                      </a:r>
                    </a:p>
                    <a:p>
                      <a:endParaRPr lang="en-US" sz="1300" dirty="0">
                        <a:cs typeface="+mj-cs"/>
                      </a:endParaRPr>
                    </a:p>
                  </a:txBody>
                  <a:tcPr/>
                </a:tc>
                <a:tc>
                  <a:txBody>
                    <a:bodyPr/>
                    <a:lstStyle/>
                    <a:p>
                      <a:r>
                        <a:rPr lang="he-IL" sz="1300" kern="1200" dirty="0">
                          <a:solidFill>
                            <a:schemeClr val="dk1"/>
                          </a:solidFill>
                          <a:latin typeface="+mn-lt"/>
                          <a:ea typeface="+mn-ea"/>
                          <a:cs typeface="+mj-cs"/>
                        </a:rPr>
                        <a:t>היודע עדות </a:t>
                      </a:r>
                      <a:r>
                        <a:rPr lang="he-IL" sz="1300" kern="1200" dirty="0" err="1">
                          <a:solidFill>
                            <a:schemeClr val="dk1"/>
                          </a:solidFill>
                          <a:latin typeface="+mn-lt"/>
                          <a:ea typeface="+mn-ea"/>
                          <a:cs typeface="+mj-cs"/>
                        </a:rPr>
                        <a:t>לחבירו</a:t>
                      </a:r>
                      <a:r>
                        <a:rPr lang="he-IL" sz="1300" kern="1200" dirty="0">
                          <a:solidFill>
                            <a:schemeClr val="dk1"/>
                          </a:solidFill>
                          <a:latin typeface="+mn-lt"/>
                          <a:ea typeface="+mn-ea"/>
                          <a:cs typeface="+mj-cs"/>
                        </a:rPr>
                        <a:t> ואינו מעיד לו כעד אחד</a:t>
                      </a:r>
                      <a:endParaRPr lang="en-US" sz="1300" dirty="0">
                        <a:cs typeface="+mj-cs"/>
                      </a:endParaRPr>
                    </a:p>
                  </a:txBody>
                  <a:tcPr/>
                </a:tc>
                <a:extLst>
                  <a:ext uri="{0D108BD9-81ED-4DB2-BD59-A6C34878D82A}">
                    <a16:rowId xmlns:a16="http://schemas.microsoft.com/office/drawing/2014/main" val="2807782344"/>
                  </a:ext>
                </a:extLst>
              </a:tr>
            </a:tbl>
          </a:graphicData>
        </a:graphic>
      </p:graphicFrame>
      <p:sp>
        <p:nvSpPr>
          <p:cNvPr id="6" name="כותרת 1">
            <a:extLst>
              <a:ext uri="{FF2B5EF4-FFF2-40B4-BE49-F238E27FC236}">
                <a16:creationId xmlns:a16="http://schemas.microsoft.com/office/drawing/2014/main" id="{26FA2CB3-1128-461B-B411-515ABDF60D5D}"/>
              </a:ext>
            </a:extLst>
          </p:cNvPr>
          <p:cNvSpPr txBox="1">
            <a:spLocks/>
          </p:cNvSpPr>
          <p:nvPr/>
        </p:nvSpPr>
        <p:spPr>
          <a:xfrm>
            <a:off x="2848240" y="6301171"/>
            <a:ext cx="6090474" cy="341832"/>
          </a:xfrm>
          <a:prstGeom prst="rect">
            <a:avLst/>
          </a:prstGeom>
        </p:spPr>
        <p:txBody>
          <a:bodyPr vert="horz" lIns="91440" tIns="45720" rIns="91440" bIns="45720" rtlCol="1" anchor="ctr">
            <a:normAutofit fontScale="47500" lnSpcReduction="2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b="1" dirty="0"/>
              <a:t>הגורם נזק בצורה עקיפה ('</a:t>
            </a:r>
            <a:r>
              <a:rPr lang="he-IL" b="1" dirty="0" err="1"/>
              <a:t>גרמא</a:t>
            </a:r>
            <a:r>
              <a:rPr lang="he-IL" b="1" dirty="0"/>
              <a:t>') לחברו פטור מתשלום</a:t>
            </a:r>
            <a:endParaRPr lang="en-US" b="1" dirty="0"/>
          </a:p>
        </p:txBody>
      </p:sp>
    </p:spTree>
    <p:extLst>
      <p:ext uri="{BB962C8B-B14F-4D97-AF65-F5344CB8AC3E}">
        <p14:creationId xmlns:p14="http://schemas.microsoft.com/office/powerpoint/2010/main" val="368757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5A867C-B3CE-45D2-BF90-66F01CF8B980}"/>
              </a:ext>
            </a:extLst>
          </p:cNvPr>
          <p:cNvSpPr>
            <a:spLocks noGrp="1"/>
          </p:cNvSpPr>
          <p:nvPr>
            <p:ph type="title"/>
          </p:nvPr>
        </p:nvSpPr>
        <p:spPr/>
        <p:txBody>
          <a:bodyPr/>
          <a:lstStyle/>
          <a:p>
            <a:pPr algn="ctr"/>
            <a:r>
              <a:rPr lang="he-IL" b="1" dirty="0"/>
              <a:t>עוד מקרים שבהם פטור מדיני אדם וחייב בדיני שמיים</a:t>
            </a:r>
            <a:endParaRPr lang="en-US" b="1" dirty="0"/>
          </a:p>
        </p:txBody>
      </p:sp>
      <p:graphicFrame>
        <p:nvGraphicFramePr>
          <p:cNvPr id="4" name="מציין מיקום תוכן 3">
            <a:extLst>
              <a:ext uri="{FF2B5EF4-FFF2-40B4-BE49-F238E27FC236}">
                <a16:creationId xmlns:a16="http://schemas.microsoft.com/office/drawing/2014/main" id="{02113C14-29A6-4D45-8330-486C3AA207EC}"/>
              </a:ext>
            </a:extLst>
          </p:cNvPr>
          <p:cNvGraphicFramePr>
            <a:graphicFrameLocks noGrp="1"/>
          </p:cNvGraphicFramePr>
          <p:nvPr>
            <p:ph idx="1"/>
            <p:extLst>
              <p:ext uri="{D42A27DB-BD31-4B8C-83A1-F6EECF244321}">
                <p14:modId xmlns:p14="http://schemas.microsoft.com/office/powerpoint/2010/main" val="41871500"/>
              </p:ext>
            </p:extLst>
          </p:nvPr>
        </p:nvGraphicFramePr>
        <p:xfrm>
          <a:off x="1089991" y="1531662"/>
          <a:ext cx="10515600" cy="40284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774138584"/>
                    </a:ext>
                  </a:extLst>
                </a:gridCol>
                <a:gridCol w="5257800">
                  <a:extLst>
                    <a:ext uri="{9D8B030D-6E8A-4147-A177-3AD203B41FA5}">
                      <a16:colId xmlns:a16="http://schemas.microsoft.com/office/drawing/2014/main" val="1035584801"/>
                    </a:ext>
                  </a:extLst>
                </a:gridCol>
              </a:tblGrid>
              <a:tr h="370840">
                <a:tc>
                  <a:txBody>
                    <a:bodyPr/>
                    <a:lstStyle/>
                    <a:p>
                      <a:pPr algn="ctr"/>
                      <a:r>
                        <a:rPr lang="he-IL" dirty="0"/>
                        <a:t>סיבת הפטור מתשלום</a:t>
                      </a:r>
                      <a:endParaRPr lang="en-US" dirty="0"/>
                    </a:p>
                  </a:txBody>
                  <a:tcPr/>
                </a:tc>
                <a:tc>
                  <a:txBody>
                    <a:bodyPr/>
                    <a:lstStyle/>
                    <a:p>
                      <a:pPr algn="ctr"/>
                      <a:r>
                        <a:rPr lang="he-IL" dirty="0"/>
                        <a:t>המקרה</a:t>
                      </a:r>
                      <a:endParaRPr lang="en-US" dirty="0"/>
                    </a:p>
                  </a:txBody>
                  <a:tcPr/>
                </a:tc>
                <a:extLst>
                  <a:ext uri="{0D108BD9-81ED-4DB2-BD59-A6C34878D82A}">
                    <a16:rowId xmlns:a16="http://schemas.microsoft.com/office/drawing/2014/main" val="4143990379"/>
                  </a:ext>
                </a:extLst>
              </a:tr>
              <a:tr h="370840">
                <a:tc>
                  <a:txBody>
                    <a:bodyPr/>
                    <a:lstStyle/>
                    <a:p>
                      <a:pPr algn="ctr"/>
                      <a:r>
                        <a:rPr lang="he-IL" sz="2400" dirty="0">
                          <a:cs typeface="+mj-cs"/>
                        </a:rPr>
                        <a:t>היזק שאינו ניכר לא נחשב היזק. </a:t>
                      </a:r>
                      <a:endParaRPr lang="en-US" sz="2400" dirty="0">
                        <a:cs typeface="+mj-cs"/>
                      </a:endParaRPr>
                    </a:p>
                  </a:txBody>
                  <a:tcPr/>
                </a:tc>
                <a:tc>
                  <a:txBody>
                    <a:bodyPr/>
                    <a:lstStyle/>
                    <a:p>
                      <a:pPr algn="ctr"/>
                      <a:r>
                        <a:rPr lang="he-IL" sz="2400" b="1" dirty="0">
                          <a:cs typeface="+mj-cs"/>
                        </a:rPr>
                        <a:t>העושה מלאכה במים שמעורב בהם אפר פרה אדומה (מי חטאת) או בפרה האדומה עצמה וגורם לפסילתם. </a:t>
                      </a:r>
                      <a:endParaRPr lang="en-US" sz="2400" b="1" dirty="0">
                        <a:cs typeface="+mj-cs"/>
                      </a:endParaRPr>
                    </a:p>
                  </a:txBody>
                  <a:tcPr/>
                </a:tc>
                <a:extLst>
                  <a:ext uri="{0D108BD9-81ED-4DB2-BD59-A6C34878D82A}">
                    <a16:rowId xmlns:a16="http://schemas.microsoft.com/office/drawing/2014/main" val="3193753965"/>
                  </a:ext>
                </a:extLst>
              </a:tr>
              <a:tr h="370840">
                <a:tc>
                  <a:txBody>
                    <a:bodyPr/>
                    <a:lstStyle/>
                    <a:p>
                      <a:pPr algn="ctr"/>
                      <a:r>
                        <a:rPr lang="he-IL" sz="2400" dirty="0">
                          <a:cs typeface="+mj-cs"/>
                        </a:rPr>
                        <a:t>הבהמה אכלה מעצמה ולכן הנותן גרם לנזק בצורה עקיפה. </a:t>
                      </a:r>
                      <a:endParaRPr lang="en-US" sz="2400" dirty="0">
                        <a:cs typeface="+mj-cs"/>
                      </a:endParaRPr>
                    </a:p>
                  </a:txBody>
                  <a:tcPr/>
                </a:tc>
                <a:tc>
                  <a:txBody>
                    <a:bodyPr/>
                    <a:lstStyle/>
                    <a:p>
                      <a:pPr algn="ctr"/>
                      <a:r>
                        <a:rPr lang="he-IL" sz="2400" b="1" dirty="0">
                          <a:cs typeface="+mj-cs"/>
                        </a:rPr>
                        <a:t>הנותן סם מוות בפני בהמת חברו והבהמה אכלה ומתה.</a:t>
                      </a:r>
                      <a:endParaRPr lang="en-US" sz="2400" b="1" dirty="0">
                        <a:cs typeface="+mj-cs"/>
                      </a:endParaRPr>
                    </a:p>
                  </a:txBody>
                  <a:tcPr/>
                </a:tc>
                <a:extLst>
                  <a:ext uri="{0D108BD9-81ED-4DB2-BD59-A6C34878D82A}">
                    <a16:rowId xmlns:a16="http://schemas.microsoft.com/office/drawing/2014/main" val="129905388"/>
                  </a:ext>
                </a:extLst>
              </a:tr>
              <a:tr h="370840">
                <a:tc>
                  <a:txBody>
                    <a:bodyPr/>
                    <a:lstStyle/>
                    <a:p>
                      <a:pPr algn="ctr"/>
                      <a:r>
                        <a:rPr lang="he-IL" sz="2400" dirty="0">
                          <a:cs typeface="+mj-cs"/>
                        </a:rPr>
                        <a:t>הנזק הנגרם, נגרם בגלל השליחים ולא בגלל המשלח.</a:t>
                      </a:r>
                      <a:endParaRPr lang="en-US" sz="2400" dirty="0">
                        <a:cs typeface="+mj-cs"/>
                      </a:endParaRPr>
                    </a:p>
                  </a:txBody>
                  <a:tcPr/>
                </a:tc>
                <a:tc>
                  <a:txBody>
                    <a:bodyPr/>
                    <a:lstStyle/>
                    <a:p>
                      <a:pPr algn="ctr"/>
                      <a:r>
                        <a:rPr lang="he-IL" sz="2400" b="1" dirty="0">
                          <a:cs typeface="+mj-cs"/>
                        </a:rPr>
                        <a:t>השולח את הבערה ביד חרש\שוטה\קטן</a:t>
                      </a:r>
                      <a:endParaRPr lang="en-US" sz="2400" b="1" dirty="0">
                        <a:cs typeface="+mj-cs"/>
                      </a:endParaRPr>
                    </a:p>
                  </a:txBody>
                  <a:tcPr/>
                </a:tc>
                <a:extLst>
                  <a:ext uri="{0D108BD9-81ED-4DB2-BD59-A6C34878D82A}">
                    <a16:rowId xmlns:a16="http://schemas.microsoft.com/office/drawing/2014/main" val="1236109840"/>
                  </a:ext>
                </a:extLst>
              </a:tr>
              <a:tr h="370840">
                <a:tc>
                  <a:txBody>
                    <a:bodyPr/>
                    <a:lstStyle/>
                    <a:p>
                      <a:pPr algn="ctr"/>
                      <a:r>
                        <a:rPr lang="he-IL" sz="2400" dirty="0">
                          <a:cs typeface="+mj-cs"/>
                        </a:rPr>
                        <a:t>לא עשה מעשה בגוף הניזק\הניזק הבעית את עצמו.</a:t>
                      </a:r>
                      <a:endParaRPr lang="en-US" sz="2400" dirty="0">
                        <a:cs typeface="+mj-cs"/>
                      </a:endParaRPr>
                    </a:p>
                  </a:txBody>
                  <a:tcPr/>
                </a:tc>
                <a:tc>
                  <a:txBody>
                    <a:bodyPr/>
                    <a:lstStyle/>
                    <a:p>
                      <a:pPr algn="ctr"/>
                      <a:r>
                        <a:rPr lang="he-IL" sz="2400" b="1" dirty="0">
                          <a:cs typeface="+mj-cs"/>
                        </a:rPr>
                        <a:t>המבעית את חברו וגורם לו לנזק</a:t>
                      </a:r>
                      <a:endParaRPr lang="en-US" sz="2400" b="1" dirty="0">
                        <a:cs typeface="+mj-cs"/>
                      </a:endParaRPr>
                    </a:p>
                  </a:txBody>
                  <a:tcPr/>
                </a:tc>
                <a:extLst>
                  <a:ext uri="{0D108BD9-81ED-4DB2-BD59-A6C34878D82A}">
                    <a16:rowId xmlns:a16="http://schemas.microsoft.com/office/drawing/2014/main" val="3370328879"/>
                  </a:ext>
                </a:extLst>
              </a:tr>
            </a:tbl>
          </a:graphicData>
        </a:graphic>
      </p:graphicFrame>
      <p:sp>
        <p:nvSpPr>
          <p:cNvPr id="5" name="ענן 4">
            <a:extLst>
              <a:ext uri="{FF2B5EF4-FFF2-40B4-BE49-F238E27FC236}">
                <a16:creationId xmlns:a16="http://schemas.microsoft.com/office/drawing/2014/main" id="{F53F8210-62D8-4237-8C0E-E8936C7E9307}"/>
              </a:ext>
            </a:extLst>
          </p:cNvPr>
          <p:cNvSpPr/>
          <p:nvPr/>
        </p:nvSpPr>
        <p:spPr>
          <a:xfrm>
            <a:off x="556591" y="5793866"/>
            <a:ext cx="4108174" cy="93277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FF0000"/>
                </a:solidFill>
                <a:highlight>
                  <a:srgbClr val="FFFF00"/>
                </a:highlight>
              </a:rPr>
              <a:t>אם יש עוד מקרים, אז מדוע רבי יהושע הזכיר רק ארבעה מתוכם?!</a:t>
            </a:r>
            <a:endParaRPr lang="en-US" b="1" dirty="0">
              <a:solidFill>
                <a:srgbClr val="FF0000"/>
              </a:solidFill>
              <a:highlight>
                <a:srgbClr val="FFFF00"/>
              </a:highlight>
            </a:endParaRPr>
          </a:p>
        </p:txBody>
      </p:sp>
    </p:spTree>
    <p:extLst>
      <p:ext uri="{BB962C8B-B14F-4D97-AF65-F5344CB8AC3E}">
        <p14:creationId xmlns:p14="http://schemas.microsoft.com/office/powerpoint/2010/main" val="162622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BFA1143-6B63-41DC-9650-139DE319B313}"/>
              </a:ext>
            </a:extLst>
          </p:cNvPr>
          <p:cNvSpPr>
            <a:spLocks noGrp="1"/>
          </p:cNvSpPr>
          <p:nvPr>
            <p:ph type="title"/>
          </p:nvPr>
        </p:nvSpPr>
        <p:spPr>
          <a:xfrm>
            <a:off x="838200" y="259109"/>
            <a:ext cx="10515600" cy="1325563"/>
          </a:xfrm>
        </p:spPr>
        <p:txBody>
          <a:bodyPr>
            <a:noAutofit/>
          </a:bodyPr>
          <a:lstStyle/>
          <a:p>
            <a:pPr algn="ctr"/>
            <a:r>
              <a:rPr lang="he-IL" sz="3200" b="1" dirty="0"/>
              <a:t>רבי יהושע הביא 4 מקרים שבהם יכולנו לחשוב שפטור אף מדיני שמיים, ובא ללמדנו רבי יהושע שהוא חייב בדיני שמיים למרות שפטור מדיני אדם.</a:t>
            </a:r>
            <a:endParaRPr lang="en-US" sz="3200" b="1" dirty="0"/>
          </a:p>
        </p:txBody>
      </p:sp>
      <p:graphicFrame>
        <p:nvGraphicFramePr>
          <p:cNvPr id="4" name="מציין מיקום תוכן 3">
            <a:extLst>
              <a:ext uri="{FF2B5EF4-FFF2-40B4-BE49-F238E27FC236}">
                <a16:creationId xmlns:a16="http://schemas.microsoft.com/office/drawing/2014/main" id="{31591B08-9BC5-42F5-A08D-A69D34CE6F4B}"/>
              </a:ext>
            </a:extLst>
          </p:cNvPr>
          <p:cNvGraphicFramePr>
            <a:graphicFrameLocks noGrp="1"/>
          </p:cNvGraphicFramePr>
          <p:nvPr>
            <p:ph idx="1"/>
            <p:extLst>
              <p:ext uri="{D42A27DB-BD31-4B8C-83A1-F6EECF244321}">
                <p14:modId xmlns:p14="http://schemas.microsoft.com/office/powerpoint/2010/main" val="3160878606"/>
              </p:ext>
            </p:extLst>
          </p:nvPr>
        </p:nvGraphicFramePr>
        <p:xfrm>
          <a:off x="702365" y="1600135"/>
          <a:ext cx="10651434" cy="4663440"/>
        </p:xfrm>
        <a:graphic>
          <a:graphicData uri="http://schemas.openxmlformats.org/drawingml/2006/table">
            <a:tbl>
              <a:tblPr firstRow="1" bandRow="1">
                <a:tableStyleId>{5C22544A-7EE6-4342-B048-85BDC9FD1C3A}</a:tableStyleId>
              </a:tblPr>
              <a:tblGrid>
                <a:gridCol w="3550478">
                  <a:extLst>
                    <a:ext uri="{9D8B030D-6E8A-4147-A177-3AD203B41FA5}">
                      <a16:colId xmlns:a16="http://schemas.microsoft.com/office/drawing/2014/main" val="1214018980"/>
                    </a:ext>
                  </a:extLst>
                </a:gridCol>
                <a:gridCol w="3550478">
                  <a:extLst>
                    <a:ext uri="{9D8B030D-6E8A-4147-A177-3AD203B41FA5}">
                      <a16:colId xmlns:a16="http://schemas.microsoft.com/office/drawing/2014/main" val="3539906536"/>
                    </a:ext>
                  </a:extLst>
                </a:gridCol>
                <a:gridCol w="3550478">
                  <a:extLst>
                    <a:ext uri="{9D8B030D-6E8A-4147-A177-3AD203B41FA5}">
                      <a16:colId xmlns:a16="http://schemas.microsoft.com/office/drawing/2014/main" val="1398111087"/>
                    </a:ext>
                  </a:extLst>
                </a:gridCol>
              </a:tblGrid>
              <a:tr h="370840">
                <a:tc>
                  <a:txBody>
                    <a:bodyPr/>
                    <a:lstStyle/>
                    <a:p>
                      <a:r>
                        <a:rPr lang="he-IL" dirty="0"/>
                        <a:t>רבי יהושע בא ללמדנו..</a:t>
                      </a:r>
                      <a:endParaRPr lang="en-US" dirty="0"/>
                    </a:p>
                  </a:txBody>
                  <a:tcPr/>
                </a:tc>
                <a:tc>
                  <a:txBody>
                    <a:bodyPr/>
                    <a:lstStyle/>
                    <a:p>
                      <a:r>
                        <a:rPr lang="he-IL" dirty="0"/>
                        <a:t>מהו </a:t>
                      </a:r>
                      <a:r>
                        <a:rPr lang="he-IL" dirty="0" err="1"/>
                        <a:t>דתימא</a:t>
                      </a:r>
                      <a:r>
                        <a:rPr lang="he-IL" dirty="0"/>
                        <a:t> (ההבנה הראשונית המוטעית)</a:t>
                      </a:r>
                      <a:endParaRPr lang="en-US" dirty="0"/>
                    </a:p>
                  </a:txBody>
                  <a:tcPr/>
                </a:tc>
                <a:tc>
                  <a:txBody>
                    <a:bodyPr/>
                    <a:lstStyle/>
                    <a:p>
                      <a:r>
                        <a:rPr lang="he-IL" dirty="0"/>
                        <a:t>המקרה</a:t>
                      </a:r>
                      <a:endParaRPr lang="en-US" dirty="0"/>
                    </a:p>
                  </a:txBody>
                  <a:tcPr/>
                </a:tc>
                <a:extLst>
                  <a:ext uri="{0D108BD9-81ED-4DB2-BD59-A6C34878D82A}">
                    <a16:rowId xmlns:a16="http://schemas.microsoft.com/office/drawing/2014/main" val="2237377588"/>
                  </a:ext>
                </a:extLst>
              </a:tr>
              <a:tr h="370840">
                <a:tc>
                  <a:txBody>
                    <a:bodyPr/>
                    <a:lstStyle/>
                    <a:p>
                      <a:r>
                        <a:rPr lang="he-IL" sz="1600" dirty="0">
                          <a:cs typeface="+mj-cs"/>
                        </a:rPr>
                        <a:t>שלמרות שהרס גדר העומדת </a:t>
                      </a:r>
                      <a:r>
                        <a:rPr lang="he-IL" sz="1600" dirty="0" err="1">
                          <a:cs typeface="+mj-cs"/>
                        </a:rPr>
                        <a:t>ליהרס</a:t>
                      </a:r>
                      <a:r>
                        <a:rPr lang="he-IL" sz="1600" dirty="0">
                          <a:cs typeface="+mj-cs"/>
                        </a:rPr>
                        <a:t>-עדיין חייב בדיני שמיים. </a:t>
                      </a:r>
                      <a:endParaRPr lang="en-US" sz="1600" dirty="0">
                        <a:cs typeface="+mj-cs"/>
                      </a:endParaRPr>
                    </a:p>
                  </a:txBody>
                  <a:tcPr/>
                </a:tc>
                <a:tc>
                  <a:txBody>
                    <a:bodyPr/>
                    <a:lstStyle/>
                    <a:p>
                      <a:r>
                        <a:rPr lang="he-IL" sz="1600" dirty="0">
                          <a:cs typeface="+mj-cs"/>
                        </a:rPr>
                        <a:t>כיוון שמדובר בגדר העומדת </a:t>
                      </a:r>
                      <a:r>
                        <a:rPr lang="he-IL" sz="1600" dirty="0" err="1">
                          <a:cs typeface="+mj-cs"/>
                        </a:rPr>
                        <a:t>ליהרס</a:t>
                      </a:r>
                      <a:r>
                        <a:rPr lang="he-IL" sz="1600" dirty="0">
                          <a:cs typeface="+mj-cs"/>
                        </a:rPr>
                        <a:t> בכל מקרה, אז אין סיבה לחייבו אפילו בדיני שמיים. </a:t>
                      </a:r>
                      <a:endParaRPr lang="en-US" sz="1600" dirty="0">
                        <a:cs typeface="+mj-cs"/>
                      </a:endParaRPr>
                    </a:p>
                  </a:txBody>
                  <a:tcPr/>
                </a:tc>
                <a:tc>
                  <a:txBody>
                    <a:bodyPr/>
                    <a:lstStyle/>
                    <a:p>
                      <a:r>
                        <a:rPr lang="he-IL" sz="1600" b="1" dirty="0">
                          <a:cs typeface="+mj-cs"/>
                        </a:rPr>
                        <a:t>הפורץ גדר לפני בהמת חברו ומניח לה לברוח</a:t>
                      </a:r>
                      <a:endParaRPr lang="en-US" sz="1600" b="1" dirty="0">
                        <a:cs typeface="+mj-cs"/>
                      </a:endParaRPr>
                    </a:p>
                  </a:txBody>
                  <a:tcPr/>
                </a:tc>
                <a:extLst>
                  <a:ext uri="{0D108BD9-81ED-4DB2-BD59-A6C34878D82A}">
                    <a16:rowId xmlns:a16="http://schemas.microsoft.com/office/drawing/2014/main" val="2978407148"/>
                  </a:ext>
                </a:extLst>
              </a:tr>
              <a:tr h="370840">
                <a:tc>
                  <a:txBody>
                    <a:bodyPr/>
                    <a:lstStyle/>
                    <a:p>
                      <a:r>
                        <a:rPr lang="he-IL" sz="1600" dirty="0">
                          <a:cs typeface="+mj-cs"/>
                        </a:rPr>
                        <a:t>שטענתו אינה עומדת, והוא חייב בדיני שמיים.</a:t>
                      </a:r>
                      <a:endParaRPr lang="en-US" sz="1600" dirty="0">
                        <a:cs typeface="+mj-cs"/>
                      </a:endParaRPr>
                    </a:p>
                  </a:txBody>
                  <a:tcPr/>
                </a:tc>
                <a:tc>
                  <a:txBody>
                    <a:bodyPr/>
                    <a:lstStyle/>
                    <a:p>
                      <a:r>
                        <a:rPr lang="he-IL" sz="1600" dirty="0">
                          <a:cs typeface="+mj-cs"/>
                        </a:rPr>
                        <a:t>הכופף יכול לטעון: שהוא לא יכול היה לדעת שתבוא רוח שאינה מצויה ותקרב את האש לקמה ומשום כך אף בדיני שמיים הוא לא יהיה חייב! </a:t>
                      </a:r>
                    </a:p>
                    <a:p>
                      <a:r>
                        <a:rPr lang="he-IL" sz="1600" dirty="0">
                          <a:cs typeface="+mj-cs"/>
                        </a:rPr>
                        <a:t>(המטמין יכול לטעון: עשיתי את מה שעשיתי כדי לעכב את שריפת התבואה ושאולי תבוא ותציל משהו)</a:t>
                      </a:r>
                      <a:endParaRPr lang="en-US" sz="1600" dirty="0">
                        <a:cs typeface="+mj-cs"/>
                      </a:endParaRPr>
                    </a:p>
                  </a:txBody>
                  <a:tcPr/>
                </a:tc>
                <a:tc>
                  <a:txBody>
                    <a:bodyPr/>
                    <a:lstStyle/>
                    <a:p>
                      <a:r>
                        <a:rPr lang="he-IL" sz="1600" b="1" dirty="0">
                          <a:cs typeface="+mj-cs"/>
                        </a:rPr>
                        <a:t>הכופף קמתו בפני הדליקה </a:t>
                      </a:r>
                    </a:p>
                    <a:p>
                      <a:endParaRPr lang="he-IL" sz="1600" b="1" dirty="0">
                        <a:cs typeface="+mj-cs"/>
                      </a:endParaRPr>
                    </a:p>
                    <a:p>
                      <a:r>
                        <a:rPr lang="he-IL" sz="1600" b="1" dirty="0">
                          <a:cs typeface="+mj-cs"/>
                        </a:rPr>
                        <a:t>(רב אשי: כיסה וטמן את התבואה בהתקרב אליה האש)</a:t>
                      </a:r>
                      <a:endParaRPr lang="en-US" sz="1600" b="1" dirty="0">
                        <a:cs typeface="+mj-cs"/>
                      </a:endParaRPr>
                    </a:p>
                  </a:txBody>
                  <a:tcPr/>
                </a:tc>
                <a:extLst>
                  <a:ext uri="{0D108BD9-81ED-4DB2-BD59-A6C34878D82A}">
                    <a16:rowId xmlns:a16="http://schemas.microsoft.com/office/drawing/2014/main" val="2622294577"/>
                  </a:ext>
                </a:extLst>
              </a:tr>
              <a:tr h="370840">
                <a:tc>
                  <a:txBody>
                    <a:bodyPr/>
                    <a:lstStyle/>
                    <a:p>
                      <a:r>
                        <a:rPr lang="he-IL" sz="1600" dirty="0">
                          <a:cs typeface="+mj-cs"/>
                        </a:rPr>
                        <a:t>שטענתו אינה עומדת, והוא חייב בדיני שמיים שהרי כיוון שהוא שילם להם אז וודאי שהם יעידו עבורו, והוא אינו יכול להגיד שהוא חשב שהם לא יקשיבו לו..</a:t>
                      </a:r>
                      <a:endParaRPr lang="en-US" sz="1600" dirty="0">
                        <a:cs typeface="+mj-cs"/>
                      </a:endParaRPr>
                    </a:p>
                  </a:txBody>
                  <a:tcPr/>
                </a:tc>
                <a:tc>
                  <a:txBody>
                    <a:bodyPr/>
                    <a:lstStyle/>
                    <a:p>
                      <a:r>
                        <a:rPr lang="he-IL" sz="1600" dirty="0">
                          <a:cs typeface="+mj-cs"/>
                        </a:rPr>
                        <a:t>השוכר יכול לטעון: היה לעדים לשמוע בקול הקב"ה שלא להעיד שקר, ולא בקולי ששכרתי אותם לשקר!</a:t>
                      </a:r>
                      <a:endParaRPr lang="en-US" sz="1600" dirty="0">
                        <a:cs typeface="+mj-cs"/>
                      </a:endParaRPr>
                    </a:p>
                  </a:txBody>
                  <a:tcPr/>
                </a:tc>
                <a:tc>
                  <a:txBody>
                    <a:bodyPr/>
                    <a:lstStyle/>
                    <a:p>
                      <a:r>
                        <a:rPr lang="he-IL" sz="1600" b="1" dirty="0">
                          <a:cs typeface="+mj-cs"/>
                        </a:rPr>
                        <a:t>השוכר עדי שקר עבור חברו</a:t>
                      </a:r>
                      <a:endParaRPr lang="en-US" sz="1600" b="1" dirty="0">
                        <a:cs typeface="+mj-cs"/>
                      </a:endParaRPr>
                    </a:p>
                  </a:txBody>
                  <a:tcPr/>
                </a:tc>
                <a:extLst>
                  <a:ext uri="{0D108BD9-81ED-4DB2-BD59-A6C34878D82A}">
                    <a16:rowId xmlns:a16="http://schemas.microsoft.com/office/drawing/2014/main" val="215081795"/>
                  </a:ext>
                </a:extLst>
              </a:tr>
              <a:tr h="370840">
                <a:tc>
                  <a:txBody>
                    <a:bodyPr/>
                    <a:lstStyle/>
                    <a:p>
                      <a:r>
                        <a:rPr lang="he-IL" sz="1600" dirty="0">
                          <a:cs typeface="+mj-cs"/>
                        </a:rPr>
                        <a:t>שטענתו אינה עומדת, והוא חייב בדיני שמיים כיוון שבהימנעות מלהעיד זה נחשב כאילו הוא מתכוון להזיק לחברו ולכן הוא חייב בדיני שמיים.</a:t>
                      </a:r>
                      <a:endParaRPr lang="en-US" sz="1600" dirty="0">
                        <a:cs typeface="+mj-cs"/>
                      </a:endParaRPr>
                    </a:p>
                  </a:txBody>
                  <a:tcPr/>
                </a:tc>
                <a:tc>
                  <a:txBody>
                    <a:bodyPr/>
                    <a:lstStyle/>
                    <a:p>
                      <a:r>
                        <a:rPr lang="he-IL" sz="1600" dirty="0">
                          <a:cs typeface="+mj-cs"/>
                        </a:rPr>
                        <a:t>העד יכול היה לטעון: מי אמר שאילו הייתי מעיד זה היה מועיל לחברי? </a:t>
                      </a:r>
                      <a:endParaRPr lang="en-US" sz="1600" dirty="0">
                        <a:cs typeface="+mj-cs"/>
                      </a:endParaRPr>
                    </a:p>
                  </a:txBody>
                  <a:tcPr/>
                </a:tc>
                <a:tc>
                  <a:txBody>
                    <a:bodyPr/>
                    <a:lstStyle/>
                    <a:p>
                      <a:r>
                        <a:rPr lang="he-IL" sz="1600" b="1" dirty="0">
                          <a:cs typeface="+mj-cs"/>
                        </a:rPr>
                        <a:t>היודע עדות לחברו ואינו מעיד לו</a:t>
                      </a:r>
                      <a:endParaRPr lang="en-US" sz="1600" b="1" dirty="0">
                        <a:cs typeface="+mj-cs"/>
                      </a:endParaRPr>
                    </a:p>
                  </a:txBody>
                  <a:tcPr/>
                </a:tc>
                <a:extLst>
                  <a:ext uri="{0D108BD9-81ED-4DB2-BD59-A6C34878D82A}">
                    <a16:rowId xmlns:a16="http://schemas.microsoft.com/office/drawing/2014/main" val="173470725"/>
                  </a:ext>
                </a:extLst>
              </a:tr>
            </a:tbl>
          </a:graphicData>
        </a:graphic>
      </p:graphicFrame>
    </p:spTree>
    <p:extLst>
      <p:ext uri="{BB962C8B-B14F-4D97-AF65-F5344CB8AC3E}">
        <p14:creationId xmlns:p14="http://schemas.microsoft.com/office/powerpoint/2010/main" val="279632744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745</Words>
  <Application>Microsoft Office PowerPoint</Application>
  <PresentationFormat>מסך רחב</PresentationFormat>
  <Paragraphs>60</Paragraphs>
  <Slides>6</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6</vt:i4>
      </vt:variant>
    </vt:vector>
  </HeadingPairs>
  <TitlesOfParts>
    <vt:vector size="11" baseType="lpstr">
      <vt:lpstr>Aharoni</vt:lpstr>
      <vt:lpstr>Arial</vt:lpstr>
      <vt:lpstr>Calibri</vt:lpstr>
      <vt:lpstr>Calibri Light</vt:lpstr>
      <vt:lpstr>ערכת נושא Office</vt:lpstr>
      <vt:lpstr>פטור מדיני אדם וחייב בדיני שמיים </vt:lpstr>
      <vt:lpstr>פטור מדיני אדם וחייב בדיני שמים (1)</vt:lpstr>
      <vt:lpstr>פטור מדיני אדם וחייב בדיני שמים- הסבר המושג</vt:lpstr>
      <vt:lpstr>מדוע הם פטורים מתשלום? </vt:lpstr>
      <vt:lpstr>עוד מקרים שבהם פטור מדיני אדם וחייב בדיני שמיים</vt:lpstr>
      <vt:lpstr>רבי יהושע הביא 4 מקרים שבהם יכולנו לחשוב שפטור אף מדיני שמיים, ובא ללמדנו רבי יהושע שהוא חייב בדיני שמיים למרות שפטור מדיני אדם.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פטור מדיני אדם וחייב בדיני שמיים </dc:title>
  <dc:creator>נאור דיין</dc:creator>
  <cp:lastModifiedBy>נאור דיין</cp:lastModifiedBy>
  <cp:revision>2</cp:revision>
  <dcterms:created xsi:type="dcterms:W3CDTF">2019-07-10T08:07:49Z</dcterms:created>
  <dcterms:modified xsi:type="dcterms:W3CDTF">2019-07-10T09:59:37Z</dcterms:modified>
</cp:coreProperties>
</file>