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5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1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6/26/2019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7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6/26/2019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0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6/26/2019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9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7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6/26/2019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08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6/26/2019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5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6/26/2019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6/26/2019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05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6/26/2019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79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320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תמונה שמכילה הר, טבע, שמים, חוץ&#10;&#10;התיאור נוצר באופן אוטומטי">
            <a:extLst>
              <a:ext uri="{FF2B5EF4-FFF2-40B4-BE49-F238E27FC236}">
                <a16:creationId xmlns:a16="http://schemas.microsoft.com/office/drawing/2014/main" id="{BD8A7EAA-4E58-4CFD-A2E4-68F56B25DD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601201"/>
            <a:ext cx="3702134" cy="5791132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8C00EC49-0A93-4DD8-A20C-5329467DB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200" y="552197"/>
            <a:ext cx="3556002" cy="3478384"/>
          </a:xfrm>
        </p:spPr>
        <p:txBody>
          <a:bodyPr>
            <a:normAutofit/>
          </a:bodyPr>
          <a:lstStyle/>
          <a:p>
            <a:pPr algn="ctr"/>
            <a:r>
              <a:rPr lang="he-IL" sz="4800" b="1" dirty="0">
                <a:solidFill>
                  <a:srgbClr val="FFFFFF"/>
                </a:solidFill>
                <a:latin typeface="Abadi" panose="020B0604020104020204" pitchFamily="34" charset="0"/>
              </a:rPr>
              <a:t>מבוא ופתיחה למסכת בבא קמא</a:t>
            </a:r>
            <a:endParaRPr lang="en-US" sz="4800" b="1" dirty="0">
              <a:solidFill>
                <a:srgbClr val="FFFFFF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95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D66E4FB-37E4-4C48-97F8-7EBAC7274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800" b="1" dirty="0">
                <a:solidFill>
                  <a:srgbClr val="002060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משמעות שמה של המסכת</a:t>
            </a:r>
            <a:endParaRPr lang="en-US" sz="4800" b="1" dirty="0">
              <a:solidFill>
                <a:srgbClr val="002060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7FA11DB-3BFE-40BA-B076-55FA02CCF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671" y="2062568"/>
            <a:ext cx="11162137" cy="3634486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he-IL" sz="2800" dirty="0">
                <a:latin typeface="Narkisim" panose="020E0502050101010101" pitchFamily="34" charset="-79"/>
                <a:cs typeface="Narkisim" panose="020E0502050101010101" pitchFamily="34" charset="-79"/>
              </a:rPr>
              <a:t>שלוש המסכתות הראשונות של סדר 'נזיקין' נקראות: בבא קמא, בבא מציעא, בבא </a:t>
            </a:r>
            <a:r>
              <a:rPr lang="he-IL" sz="2800" dirty="0" err="1">
                <a:latin typeface="Narkisim" panose="020E0502050101010101" pitchFamily="34" charset="-79"/>
                <a:cs typeface="Narkisim" panose="020E0502050101010101" pitchFamily="34" charset="-79"/>
              </a:rPr>
              <a:t>בתרא</a:t>
            </a:r>
            <a:r>
              <a:rPr lang="he-IL" sz="2800" dirty="0">
                <a:latin typeface="Narkisim" panose="020E0502050101010101" pitchFamily="34" charset="-79"/>
                <a:cs typeface="Narkisim" panose="020E0502050101010101" pitchFamily="34" charset="-79"/>
              </a:rPr>
              <a:t>. בעבר הן היו מסכת אחת שהייתה נקראת 'מסכת נזיקין', והיא הייתה מחלוקת לשלושה שערים ("בבות" בארמית). לכן משמעות השמות של המסכתות האלה הן: </a:t>
            </a:r>
          </a:p>
          <a:p>
            <a:pPr marL="0" indent="0" algn="ctr" rtl="1">
              <a:buNone/>
            </a:pPr>
            <a:r>
              <a:rPr lang="he-IL" sz="2800" b="1" dirty="0">
                <a:highlight>
                  <a:srgbClr val="FFFF00"/>
                </a:highlight>
                <a:latin typeface="Narkisim" panose="020E0502050101010101" pitchFamily="34" charset="-79"/>
                <a:cs typeface="Narkisim" panose="020E0502050101010101" pitchFamily="34" charset="-79"/>
              </a:rPr>
              <a:t>בבא קמא- השער הראשון.</a:t>
            </a:r>
            <a:r>
              <a:rPr lang="he-IL" sz="2800" dirty="0">
                <a:latin typeface="Narkisim" panose="020E0502050101010101" pitchFamily="34" charset="-79"/>
                <a:cs typeface="Narkisim" panose="020E0502050101010101" pitchFamily="34" charset="-79"/>
              </a:rPr>
              <a:t>   </a:t>
            </a:r>
          </a:p>
          <a:p>
            <a:pPr marL="0" indent="0" algn="ctr" rtl="1">
              <a:buNone/>
            </a:pPr>
            <a:r>
              <a:rPr lang="he-IL" sz="2800" dirty="0">
                <a:latin typeface="Narkisim" panose="020E0502050101010101" pitchFamily="34" charset="-79"/>
                <a:cs typeface="Narkisim" panose="020E0502050101010101" pitchFamily="34" charset="-79"/>
              </a:rPr>
              <a:t>בבא מציעא- השער השני.</a:t>
            </a:r>
          </a:p>
          <a:p>
            <a:pPr marL="0" indent="0" algn="ctr" rtl="1">
              <a:buNone/>
            </a:pPr>
            <a:r>
              <a:rPr lang="he-IL" sz="2800" dirty="0">
                <a:latin typeface="Narkisim" panose="020E0502050101010101" pitchFamily="34" charset="-79"/>
                <a:cs typeface="Narkisim" panose="020E0502050101010101" pitchFamily="34" charset="-79"/>
              </a:rPr>
              <a:t>בבא </a:t>
            </a:r>
            <a:r>
              <a:rPr lang="he-IL" sz="2800" dirty="0" err="1">
                <a:latin typeface="Narkisim" panose="020E0502050101010101" pitchFamily="34" charset="-79"/>
                <a:cs typeface="Narkisim" panose="020E0502050101010101" pitchFamily="34" charset="-79"/>
              </a:rPr>
              <a:t>בתרא</a:t>
            </a:r>
            <a:r>
              <a:rPr lang="he-IL" sz="2800" dirty="0">
                <a:latin typeface="Narkisim" panose="020E0502050101010101" pitchFamily="34" charset="-79"/>
                <a:cs typeface="Narkisim" panose="020E0502050101010101" pitchFamily="34" charset="-79"/>
              </a:rPr>
              <a:t>- השער האחרון. </a:t>
            </a:r>
            <a:endParaRPr lang="en-US" sz="28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1705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6542FF8-DBB5-4208-A17B-40E70D4FA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</a:rPr>
              <a:t>במה עוסקת בבא קמא?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7D3DA73-AD55-415F-9E6B-50365CB8B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7217" y="2208342"/>
            <a:ext cx="6044894" cy="363448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3200" dirty="0">
                <a:latin typeface="Narkisim" panose="020E0502050101010101" pitchFamily="34" charset="-79"/>
                <a:cs typeface="Narkisim" panose="020E0502050101010101" pitchFamily="34" charset="-79"/>
              </a:rPr>
              <a:t>- שייכותה לסדר נזיקין מלמדת שהיא עוסקת </a:t>
            </a:r>
            <a:r>
              <a:rPr lang="he-IL" sz="3200" b="1" dirty="0">
                <a:latin typeface="Narkisim" panose="020E0502050101010101" pitchFamily="34" charset="-79"/>
                <a:cs typeface="Narkisim" panose="020E0502050101010101" pitchFamily="34" charset="-79"/>
              </a:rPr>
              <a:t>בנזקים</a:t>
            </a:r>
            <a:r>
              <a:rPr lang="he-IL" sz="3200" dirty="0">
                <a:latin typeface="Narkisim" panose="020E0502050101010101" pitchFamily="34" charset="-79"/>
                <a:cs typeface="Narkisim" panose="020E0502050101010101" pitchFamily="34" charset="-79"/>
              </a:rPr>
              <a:t>. </a:t>
            </a:r>
          </a:p>
          <a:p>
            <a:pPr marL="0" indent="0" algn="r" rtl="1">
              <a:buNone/>
            </a:pPr>
            <a:endParaRPr lang="en-US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68084E3F-4295-414F-92F9-F42DF62DF4E4}"/>
              </a:ext>
            </a:extLst>
          </p:cNvPr>
          <p:cNvSpPr txBox="1"/>
          <p:nvPr/>
        </p:nvSpPr>
        <p:spPr>
          <a:xfrm>
            <a:off x="702366" y="2825256"/>
            <a:ext cx="49960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dirty="0">
                <a:latin typeface="Narkisim" panose="020E0502050101010101" pitchFamily="34" charset="-79"/>
                <a:cs typeface="Narkisim" panose="020E0502050101010101" pitchFamily="34" charset="-79"/>
              </a:rPr>
              <a:t>"והתחיל </a:t>
            </a:r>
            <a:r>
              <a:rPr lang="he-IL" sz="2400" dirty="0" err="1">
                <a:latin typeface="Narkisim" panose="020E0502050101010101" pitchFamily="34" charset="-79"/>
                <a:cs typeface="Narkisim" panose="020E0502050101010101" pitchFamily="34" charset="-79"/>
              </a:rPr>
              <a:t>בבבא</a:t>
            </a:r>
            <a:r>
              <a:rPr lang="he-IL" sz="2400" dirty="0">
                <a:latin typeface="Narkisim" panose="020E0502050101010101" pitchFamily="34" charset="-79"/>
                <a:cs typeface="Narkisim" panose="020E0502050101010101" pitchFamily="34" charset="-79"/>
              </a:rPr>
              <a:t> קמא וענינה </a:t>
            </a:r>
            <a:r>
              <a:rPr lang="he-IL" sz="2400" b="1" dirty="0">
                <a:latin typeface="Narkisim" panose="020E0502050101010101" pitchFamily="34" charset="-79"/>
                <a:cs typeface="Narkisim" panose="020E0502050101010101" pitchFamily="34" charset="-79"/>
              </a:rPr>
              <a:t>בדיני הנזקים ומניעתם</a:t>
            </a:r>
            <a:r>
              <a:rPr lang="he-IL" sz="2400" dirty="0">
                <a:latin typeface="Narkisim" panose="020E0502050101010101" pitchFamily="34" charset="-79"/>
                <a:cs typeface="Narkisim" panose="020E0502050101010101" pitchFamily="34" charset="-79"/>
              </a:rPr>
              <a:t> כגון השור, והבור, </a:t>
            </a:r>
            <a:r>
              <a:rPr lang="he-IL" sz="2400" dirty="0" err="1">
                <a:latin typeface="Narkisim" panose="020E0502050101010101" pitchFamily="34" charset="-79"/>
                <a:cs typeface="Narkisim" panose="020E0502050101010101" pitchFamily="34" charset="-79"/>
              </a:rPr>
              <a:t>וההבער</a:t>
            </a:r>
            <a:r>
              <a:rPr lang="he-IL" sz="2400" dirty="0">
                <a:latin typeface="Narkisim" panose="020E0502050101010101" pitchFamily="34" charset="-79"/>
                <a:cs typeface="Narkisim" panose="020E0502050101010101" pitchFamily="34" charset="-79"/>
              </a:rPr>
              <a:t>, והחבלות, ודומיהם. ומחובת הדיין להקדים תחלה </a:t>
            </a:r>
            <a:r>
              <a:rPr lang="he-IL" sz="2400" b="1" dirty="0" err="1">
                <a:latin typeface="Narkisim" panose="020E0502050101010101" pitchFamily="34" charset="-79"/>
                <a:cs typeface="Narkisim" panose="020E0502050101010101" pitchFamily="34" charset="-79"/>
              </a:rPr>
              <a:t>סלוק</a:t>
            </a:r>
            <a:r>
              <a:rPr lang="he-IL" sz="2400" b="1" dirty="0">
                <a:latin typeface="Narkisim" panose="020E0502050101010101" pitchFamily="34" charset="-79"/>
                <a:cs typeface="Narkisim" panose="020E0502050101010101" pitchFamily="34" charset="-79"/>
              </a:rPr>
              <a:t> הנזקים</a:t>
            </a:r>
            <a:r>
              <a:rPr lang="he-IL" sz="2400" dirty="0">
                <a:latin typeface="Narkisim" panose="020E0502050101010101" pitchFamily="34" charset="-79"/>
                <a:cs typeface="Narkisim" panose="020E0502050101010101" pitchFamily="34" charset="-79"/>
              </a:rPr>
              <a:t> מבני אדם."  </a:t>
            </a:r>
          </a:p>
          <a:p>
            <a:endParaRPr lang="he-IL" dirty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l"/>
            <a:r>
              <a:rPr lang="he-IL" dirty="0">
                <a:latin typeface="Narkisim" panose="020E0502050101010101" pitchFamily="34" charset="-79"/>
                <a:cs typeface="Narkisim" panose="020E0502050101010101" pitchFamily="34" charset="-79"/>
              </a:rPr>
              <a:t>(הקדמת הרמב"ם למשנה)</a:t>
            </a:r>
          </a:p>
          <a:p>
            <a:endParaRPr lang="en-US" dirty="0"/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1BD97DFE-56BE-4927-A479-6141B224DF54}"/>
              </a:ext>
            </a:extLst>
          </p:cNvPr>
          <p:cNvSpPr txBox="1"/>
          <p:nvPr/>
        </p:nvSpPr>
        <p:spPr>
          <a:xfrm>
            <a:off x="2504661" y="5519771"/>
            <a:ext cx="7434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800" b="1" dirty="0">
                <a:solidFill>
                  <a:srgbClr val="002060"/>
                </a:solidFill>
              </a:rPr>
              <a:t>בבא קמא עוסקת בדיני נזקים ומניעים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4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55E018-2C23-44AA-97A9-361B5DCDE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>
                <a:solidFill>
                  <a:srgbClr val="002060"/>
                </a:solidFill>
              </a:rPr>
              <a:t>ענייני הנזקים בתורה (1)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6BD33F5-3AAD-4B95-9E8C-AC6EE811C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479" y="2261351"/>
            <a:ext cx="11029615" cy="3634486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he-IL" sz="3200" dirty="0">
                <a:latin typeface="Narkisim" panose="020E0502050101010101" pitchFamily="34" charset="-79"/>
                <a:cs typeface="Narkisim" panose="020E0502050101010101" pitchFamily="34" charset="-79"/>
              </a:rPr>
              <a:t>בפרשת משפטים (שמות </a:t>
            </a:r>
            <a:r>
              <a:rPr lang="he-IL" sz="3200" dirty="0" err="1">
                <a:latin typeface="Narkisim" panose="020E0502050101010101" pitchFamily="34" charset="-79"/>
                <a:cs typeface="Narkisim" panose="020E0502050101010101" pitchFamily="34" charset="-79"/>
              </a:rPr>
              <a:t>כא-כב</a:t>
            </a:r>
            <a:r>
              <a:rPr lang="he-IL" sz="3200" dirty="0">
                <a:latin typeface="Narkisim" panose="020E0502050101010101" pitchFamily="34" charset="-79"/>
                <a:cs typeface="Narkisim" panose="020E0502050101010101" pitchFamily="34" charset="-79"/>
              </a:rPr>
              <a:t>) מלמדת אותנו התורה- </a:t>
            </a:r>
            <a:r>
              <a:rPr lang="he-IL" sz="3200" dirty="0">
                <a:solidFill>
                  <a:srgbClr val="FF0000"/>
                </a:solidFill>
                <a:highlight>
                  <a:srgbClr val="FFFF00"/>
                </a:highlight>
                <a:latin typeface="Narkisim" panose="020E0502050101010101" pitchFamily="34" charset="-79"/>
                <a:cs typeface="Narkisim" panose="020E0502050101010101" pitchFamily="34" charset="-79"/>
              </a:rPr>
              <a:t>חייב אדם לשלם בעד נזקי גופו וממונו מפני שעל האדם מוטלת האחריות להשגיח ולשמור היטב על רכושו העלול להזיק,</a:t>
            </a:r>
            <a:r>
              <a:rPr lang="he-IL" sz="3200" dirty="0">
                <a:latin typeface="Narkisim" panose="020E0502050101010101" pitchFamily="34" charset="-79"/>
                <a:cs typeface="Narkisim" panose="020E0502050101010101" pitchFamily="34" charset="-79"/>
              </a:rPr>
              <a:t> על מנת שלא יפגע בבני האדם או יגרום להם להפסד ממוני. </a:t>
            </a:r>
            <a:endParaRPr lang="en-US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358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1F4C310-CED8-44E8-8920-246400E66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>
                <a:solidFill>
                  <a:srgbClr val="002060"/>
                </a:solidFill>
              </a:rPr>
              <a:t>ענייני הנזקים בתורה (2)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018D77F-6DD4-41B9-B733-0229B53E6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96" y="1890875"/>
            <a:ext cx="11609856" cy="4470167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he-IL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בתורה אנו מוצאים שלוש סוגים מרכזיים של 'מזיקים': </a:t>
            </a:r>
          </a:p>
          <a:p>
            <a:pPr marL="342900" indent="-342900" algn="just" rtl="1">
              <a:buAutoNum type="arabicPeriod"/>
            </a:pPr>
            <a:r>
              <a:rPr lang="he-IL" sz="24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שור (נזק שנעשה ע"י בע"ח)</a:t>
            </a:r>
          </a:p>
          <a:p>
            <a:pPr marL="0" indent="0" algn="just" rtl="1">
              <a:buNone/>
            </a:pPr>
            <a:r>
              <a:rPr lang="he-IL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א) קרן- נזק הנעשה בעקבות נגיחת הבהמה. </a:t>
            </a:r>
            <a:r>
              <a:rPr lang="he-IL" sz="1600" dirty="0">
                <a:latin typeface="FrankRuehl" panose="020E0503060101010101" pitchFamily="34" charset="-79"/>
                <a:cs typeface="FrankRuehl" panose="020E0503060101010101" pitchFamily="34" charset="-79"/>
              </a:rPr>
              <a:t>(כוונת השור להזיק)</a:t>
            </a:r>
            <a:r>
              <a:rPr lang="he-IL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</a:p>
          <a:p>
            <a:pPr marL="0" indent="0" algn="just" rtl="1">
              <a:buNone/>
            </a:pPr>
            <a:r>
              <a:rPr lang="he-IL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ב) שן- </a:t>
            </a:r>
            <a:r>
              <a:rPr lang="he-IL" sz="2400" dirty="0" err="1">
                <a:latin typeface="FrankRuehl" panose="020E0503060101010101" pitchFamily="34" charset="-79"/>
                <a:cs typeface="FrankRuehl" panose="020E0503060101010101" pitchFamily="34" charset="-79"/>
              </a:rPr>
              <a:t>השחחת</a:t>
            </a:r>
            <a:r>
              <a:rPr lang="he-IL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 הבהמה את רכוש חברו דרך אכילתה. </a:t>
            </a:r>
            <a:r>
              <a:rPr lang="he-IL" dirty="0">
                <a:latin typeface="FrankRuehl" panose="020E0503060101010101" pitchFamily="34" charset="-79"/>
                <a:cs typeface="FrankRuehl" panose="020E0503060101010101" pitchFamily="34" charset="-79"/>
              </a:rPr>
              <a:t>(יש הנאה לבהמה דרך הנזק)</a:t>
            </a:r>
            <a:r>
              <a:rPr lang="he-IL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</a:p>
          <a:p>
            <a:pPr marL="0" indent="0" algn="just" rtl="1">
              <a:buNone/>
            </a:pPr>
            <a:r>
              <a:rPr lang="he-IL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ג) רגל- </a:t>
            </a:r>
            <a:r>
              <a:rPr lang="he-IL" sz="2400" dirty="0" err="1">
                <a:latin typeface="FrankRuehl" panose="020E0503060101010101" pitchFamily="34" charset="-79"/>
                <a:cs typeface="FrankRuehl" panose="020E0503060101010101" pitchFamily="34" charset="-79"/>
              </a:rPr>
              <a:t>השחחת</a:t>
            </a:r>
            <a:r>
              <a:rPr lang="he-IL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 הבהמה את רכוש חברו דרך רגילה. </a:t>
            </a:r>
            <a:r>
              <a:rPr lang="he-IL" sz="1600" dirty="0">
                <a:latin typeface="FrankRuehl" panose="020E0503060101010101" pitchFamily="34" charset="-79"/>
                <a:cs typeface="FrankRuehl" panose="020E0503060101010101" pitchFamily="34" charset="-79"/>
              </a:rPr>
              <a:t>(היזק מצוי מאוד) </a:t>
            </a:r>
            <a:r>
              <a:rPr lang="he-IL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</a:p>
          <a:p>
            <a:pPr marL="0" indent="0" algn="just" rtl="1">
              <a:buNone/>
            </a:pPr>
            <a:r>
              <a:rPr lang="he-IL" sz="24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2. בור </a:t>
            </a:r>
          </a:p>
          <a:p>
            <a:pPr marL="0" indent="0" algn="just" rtl="1">
              <a:buNone/>
            </a:pPr>
            <a:r>
              <a:rPr lang="he-IL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3.</a:t>
            </a:r>
            <a:r>
              <a:rPr lang="he-IL" sz="24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 אש</a:t>
            </a:r>
            <a:endParaRPr lang="en-US" sz="2400" b="1" dirty="0"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11001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52AC31B-3A32-45C9-905C-05560192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rtl="1"/>
            <a:r>
              <a:rPr lang="he-IL" sz="4000" b="1" dirty="0">
                <a:solidFill>
                  <a:srgbClr val="002060"/>
                </a:solidFill>
              </a:rPr>
              <a:t>בלימודנו אנו נעסוק בעיקר בפרק שישי של מסכת בבא קמא: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16D8DED-A29E-4E2B-A7AB-6180DD74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62568"/>
            <a:ext cx="11029615" cy="3634486"/>
          </a:xfrm>
        </p:spPr>
        <p:txBody>
          <a:bodyPr>
            <a:normAutofit/>
          </a:bodyPr>
          <a:lstStyle/>
          <a:p>
            <a:pPr algn="r" rtl="1"/>
            <a:r>
              <a:rPr lang="he-IL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פרקנו עוסק בעיקר בנזקי שן, רגל ואש.</a:t>
            </a:r>
          </a:p>
          <a:p>
            <a:pPr algn="r" rtl="1"/>
            <a:r>
              <a:rPr lang="he-IL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פרקנו עוסק בדיון בשאלה המרכזית: מהי מידת האחריות שלו כלפי נזק שנעשה לאחרים?  </a:t>
            </a:r>
          </a:p>
          <a:p>
            <a:pPr algn="r" rtl="1">
              <a:buFontTx/>
              <a:buChar char="-"/>
            </a:pPr>
            <a:r>
              <a:rPr lang="he-IL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אם עשיתי כל שביכולתי ועדיין נגרם נזק- אני עדיין אחראי לנזק? </a:t>
            </a:r>
          </a:p>
          <a:p>
            <a:pPr algn="r" rtl="1">
              <a:buFontTx/>
              <a:buChar char="-"/>
            </a:pPr>
            <a:r>
              <a:rPr lang="he-IL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על פי איזה פרמטרים אנחנו קובעים את התשלום על הנזק? </a:t>
            </a:r>
          </a:p>
          <a:p>
            <a:pPr algn="r" rtl="1">
              <a:buFontTx/>
              <a:buChar char="-"/>
            </a:pPr>
            <a:r>
              <a:rPr lang="he-IL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אם יש מספר אנשים שהובילו למציאות של נזק- מי האחראי? שניהם או שיש אחראי עיקרי? </a:t>
            </a:r>
          </a:p>
          <a:p>
            <a:pPr algn="r" rtl="1">
              <a:buFontTx/>
              <a:buChar char="-"/>
            </a:pPr>
            <a:r>
              <a:rPr lang="he-IL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האם המזיק אחראי על כל הנזק שנגרם או שרק על החלק המרכזי? </a:t>
            </a:r>
            <a:endParaRPr lang="en-US" sz="24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049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334</Words>
  <Application>Microsoft Office PowerPoint</Application>
  <PresentationFormat>מסך רחב</PresentationFormat>
  <Paragraphs>29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Abadi</vt:lpstr>
      <vt:lpstr>FrankRuehl</vt:lpstr>
      <vt:lpstr>Gill Sans MT</vt:lpstr>
      <vt:lpstr>Narkisim</vt:lpstr>
      <vt:lpstr>Wingdings 2</vt:lpstr>
      <vt:lpstr>DividendVTI</vt:lpstr>
      <vt:lpstr>מבוא ופתיחה למסכת בבא קמא</vt:lpstr>
      <vt:lpstr>משמעות שמה של המסכת</vt:lpstr>
      <vt:lpstr>במה עוסקת בבא קמא?</vt:lpstr>
      <vt:lpstr>ענייני הנזקים בתורה (1)</vt:lpstr>
      <vt:lpstr>ענייני הנזקים בתורה (2)</vt:lpstr>
      <vt:lpstr>בלימודנו אנו נעסוק בעיקר בפרק שישי של מסכת בבא קמא: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מבוא ופתיחה למסכת בבא קמא</dc:title>
  <dc:creator>נאור דיין</dc:creator>
  <cp:lastModifiedBy>נאור דיין</cp:lastModifiedBy>
  <cp:revision>9</cp:revision>
  <dcterms:created xsi:type="dcterms:W3CDTF">2019-06-22T18:43:56Z</dcterms:created>
  <dcterms:modified xsi:type="dcterms:W3CDTF">2019-06-26T09:59:18Z</dcterms:modified>
</cp:coreProperties>
</file>