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5A731E-D30B-48E2-B89E-E1B645C5B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6ABB9B1-5C41-40D9-8F48-7113B5A2C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B4ACD7A-F600-4624-B54D-EBA5557E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094AD45-E223-440C-A499-4604C248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E851C1C-6740-4480-8533-2EAF7D63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1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B240708-77DC-4439-A3F1-D1567F0FC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C258C09-4217-44DC-BDF9-A690772B3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D7AE897-3950-4BFF-A551-3F7D350A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35DE432-6E67-46E9-9D71-31A01D6F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5EA0298-FA82-4340-8DB0-0B2538FD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0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CD347D9-B471-4F27-B833-BE37842EB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2CFDF1C-EDD7-4FC5-880E-7F3979F0E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E0BDE50-0565-4868-BB55-A767403B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E1912A1-95EF-4770-8F16-D92E05A77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1DCEB31-0C13-4A5D-BBDF-D99455C0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BC6776-744E-42A2-9779-C2E2E9C46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A1255FE-49A2-436B-B65C-55AE179EE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271535F-5A72-4ED7-B2B0-6351CFDA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E49F607-FAC0-4E33-86FF-E2A7E392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189233A-C7F6-4713-A187-1DA6FC134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5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414F83A-F6E3-4FB1-993E-6618F0F65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1BAC06D-C122-4828-A43E-7A0BF9552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3DB438B-0B9B-4CC3-8244-9C92E9CB7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7CBA370-C10F-4BAF-8C3A-427CA616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99148F8-67CA-4CD6-A541-B6546B91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8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5A285BA-139B-4B70-800E-F8A961350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5913B54-86BA-40F4-AF70-FD6C763C7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18383CC-5738-45A7-BDA1-0DB2BA41E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E2406BF-2668-4402-B76E-5C1C54C3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7E9DB39-0906-41EC-AF80-377FF150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A865003-B4A4-434E-8668-0168FA8A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4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BC9F895-FD9B-46F8-9522-FB732D33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B6C5927-29FD-43BB-944A-41977075A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60CAA20-4C61-4934-8F55-104D92564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C68BF79-A9CB-4F88-A9E8-ADE972086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3F56CA0-3ED4-4D6C-B565-7E4644619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FE7C369-4362-4E4E-86E0-C0D98A61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48F765E-4BA7-41B2-A92C-E12393F9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E3966FB-1C44-47A3-B75B-8B004F0A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4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D7B472E-7674-4BBF-9C43-4560294B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C357D23-9C48-45D7-96C2-BF3FE441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42D1A9E-A613-43C4-890E-6A2A9A19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63B3332-8F72-411F-BB97-8DC2191D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6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534329B8-C1FD-4754-A233-DEC34526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935006D-BE7B-417D-9122-B50CB2AE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2495D7C-A335-4C92-89A3-441E83E6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0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44688C-A32D-4EC0-A99E-3FA20B8E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F42B7FB-83E6-43FB-B6CA-1C6B9CD66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BED5906-74F4-4DD2-9B3B-D2E6BAB18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03F5EBA-48A2-40B9-A9AD-E3B3891F1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0C3BFE0-CE49-4DD5-A795-8CEC35F78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CFA248C-A419-427D-9FA9-1F5B190D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1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2E603D-65E0-490B-8CDF-498D0F5AB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56A01309-1221-4CB7-94CD-306ED4F60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E5CA656-8573-43F7-84C4-9F864AEE0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D049365-D7C0-41A0-80C7-981094DA0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92AE7FE-5427-4264-BD90-621207A7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3A96A5C-3529-42BB-954F-36E0363B5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1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F370C9D5-35D9-4EA5-BA10-0D0CC7BA4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B4185D4-90F4-48E3-9227-800ABA38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F2E7834-3A80-4146-BB21-47ADEE4FA8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AC07B-ABD3-4F2C-8643-7B576833F66C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6959A73-EA5C-44E7-9EDC-6E7FBAD4D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177B77C-0E38-4386-BC1A-B8BA4F28A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A1072-213F-4C74-91CD-CF9C4A7C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B0218E-7C9C-4B72-8A40-D4D76DC91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8000" b="1" dirty="0"/>
              <a:t>'הכונס צאן לדיר'</a:t>
            </a:r>
            <a:endParaRPr lang="en-US" sz="8000" b="1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F1480FD-AD13-4516-91F6-31046F6359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2000" dirty="0"/>
              <a:t>תלמוד בבלי מסכת בבא קמא דף </a:t>
            </a:r>
            <a:r>
              <a:rPr lang="he-IL" sz="2000" dirty="0" err="1"/>
              <a:t>נה</a:t>
            </a:r>
            <a:r>
              <a:rPr lang="he-IL" sz="2000" dirty="0"/>
              <a:t>, ב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427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53BA8EC-1160-47DB-A151-87709F90A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31" y="84254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sz="3200" dirty="0">
                <a:cs typeface="+mj-cs"/>
              </a:rPr>
              <a:t>את המשנה שלפנינו ניתן לחלק לשני חלקים-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200" b="1" u="sng" dirty="0">
                <a:cs typeface="+mj-cs"/>
              </a:rPr>
              <a:t>חלק א'- </a:t>
            </a:r>
            <a:r>
              <a:rPr lang="he-IL" sz="3200" u="sng" dirty="0">
                <a:cs typeface="+mj-cs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200" dirty="0">
                <a:cs typeface="+mj-cs"/>
              </a:rPr>
              <a:t>1) מה היא השמירה שצריך האדם לשמור את ממונו שלא יזיק?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200" dirty="0">
                <a:cs typeface="+mj-cs"/>
              </a:rPr>
              <a:t>2) דין חיוב הגזלן או השומר לשלם במקום הבעלים, על נזקים שהזיקה הבהמה.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200" b="1" u="sng" dirty="0">
                <a:cs typeface="+mj-cs"/>
              </a:rPr>
              <a:t>חלק ב'-</a:t>
            </a:r>
            <a:r>
              <a:rPr lang="he-IL" sz="3200" dirty="0">
                <a:cs typeface="+mj-cs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200" dirty="0">
                <a:cs typeface="+mj-cs"/>
              </a:rPr>
              <a:t>כיצד שמים את הנזק.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826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F4E663-34D0-4D94-96E3-11978413A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5"/>
            <a:ext cx="10515600" cy="1325563"/>
          </a:xfrm>
        </p:spPr>
        <p:txBody>
          <a:bodyPr/>
          <a:lstStyle/>
          <a:p>
            <a:r>
              <a:rPr lang="he-IL" b="1" dirty="0"/>
              <a:t>חלק א'</a:t>
            </a:r>
            <a:endParaRPr lang="en-US" b="1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9721FD7A-E814-4DA8-998F-1D459DC07F17}"/>
              </a:ext>
            </a:extLst>
          </p:cNvPr>
          <p:cNvSpPr/>
          <p:nvPr/>
        </p:nvSpPr>
        <p:spPr>
          <a:xfrm>
            <a:off x="5285960" y="171356"/>
            <a:ext cx="2150162" cy="574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הכונס צאן לדיר</a:t>
            </a:r>
            <a:endParaRPr lang="en-US" dirty="0"/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923F8034-1B57-4B53-A0FB-A6432E13CE8E}"/>
              </a:ext>
            </a:extLst>
          </p:cNvPr>
          <p:cNvCxnSpPr>
            <a:cxnSpLocks/>
          </p:cNvCxnSpPr>
          <p:nvPr/>
        </p:nvCxnSpPr>
        <p:spPr>
          <a:xfrm>
            <a:off x="7470077" y="413520"/>
            <a:ext cx="667365" cy="482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D4596D87-41D9-4E8A-812D-7A59CC73A9DB}"/>
              </a:ext>
            </a:extLst>
          </p:cNvPr>
          <p:cNvCxnSpPr>
            <a:cxnSpLocks/>
          </p:cNvCxnSpPr>
          <p:nvPr/>
        </p:nvCxnSpPr>
        <p:spPr>
          <a:xfrm>
            <a:off x="6911000" y="795812"/>
            <a:ext cx="0" cy="480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>
            <a:extLst>
              <a:ext uri="{FF2B5EF4-FFF2-40B4-BE49-F238E27FC236}">
                <a16:creationId xmlns:a16="http://schemas.microsoft.com/office/drawing/2014/main" id="{29FD7352-3456-4CA0-8F81-946802D0BAA5}"/>
              </a:ext>
            </a:extLst>
          </p:cNvPr>
          <p:cNvCxnSpPr>
            <a:cxnSpLocks/>
          </p:cNvCxnSpPr>
          <p:nvPr/>
        </p:nvCxnSpPr>
        <p:spPr>
          <a:xfrm>
            <a:off x="5684558" y="795812"/>
            <a:ext cx="0" cy="440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>
            <a:extLst>
              <a:ext uri="{FF2B5EF4-FFF2-40B4-BE49-F238E27FC236}">
                <a16:creationId xmlns:a16="http://schemas.microsoft.com/office/drawing/2014/main" id="{14D00F00-DFED-49AB-8522-4A4B3DB1E3C0}"/>
              </a:ext>
            </a:extLst>
          </p:cNvPr>
          <p:cNvCxnSpPr>
            <a:cxnSpLocks/>
          </p:cNvCxnSpPr>
          <p:nvPr/>
        </p:nvCxnSpPr>
        <p:spPr>
          <a:xfrm flipH="1">
            <a:off x="4722346" y="486421"/>
            <a:ext cx="454694" cy="473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מלבן: פינות מעוגלות 19">
            <a:extLst>
              <a:ext uri="{FF2B5EF4-FFF2-40B4-BE49-F238E27FC236}">
                <a16:creationId xmlns:a16="http://schemas.microsoft.com/office/drawing/2014/main" id="{346041E1-B2FE-49C2-8A17-2D2D5FB41236}"/>
              </a:ext>
            </a:extLst>
          </p:cNvPr>
          <p:cNvSpPr/>
          <p:nvPr/>
        </p:nvSpPr>
        <p:spPr>
          <a:xfrm>
            <a:off x="7685014" y="960306"/>
            <a:ext cx="1179437" cy="761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/>
              <a:t>נעל בפניה כראוי</a:t>
            </a:r>
            <a:endParaRPr lang="en-US" sz="1600" dirty="0"/>
          </a:p>
        </p:txBody>
      </p:sp>
      <p:sp>
        <p:nvSpPr>
          <p:cNvPr id="21" name="מלבן: פינות מעוגלות 20">
            <a:extLst>
              <a:ext uri="{FF2B5EF4-FFF2-40B4-BE49-F238E27FC236}">
                <a16:creationId xmlns:a16="http://schemas.microsoft.com/office/drawing/2014/main" id="{60F2770D-7351-478D-AED7-8ED9E1401D44}"/>
              </a:ext>
            </a:extLst>
          </p:cNvPr>
          <p:cNvSpPr/>
          <p:nvPr/>
        </p:nvSpPr>
        <p:spPr>
          <a:xfrm>
            <a:off x="6297269" y="1258171"/>
            <a:ext cx="1298713" cy="771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/>
              <a:t>לא נעל בפניה כראוי</a:t>
            </a:r>
            <a:endParaRPr lang="en-US" sz="1600" dirty="0"/>
          </a:p>
        </p:txBody>
      </p:sp>
      <p:sp>
        <p:nvSpPr>
          <p:cNvPr id="22" name="מלבן: פינות מעוגלות 21">
            <a:extLst>
              <a:ext uri="{FF2B5EF4-FFF2-40B4-BE49-F238E27FC236}">
                <a16:creationId xmlns:a16="http://schemas.microsoft.com/office/drawing/2014/main" id="{8C4A519F-CB74-4B81-BC68-931131D6AD26}"/>
              </a:ext>
            </a:extLst>
          </p:cNvPr>
          <p:cNvSpPr/>
          <p:nvPr/>
        </p:nvSpPr>
        <p:spPr>
          <a:xfrm>
            <a:off x="4962942" y="1276044"/>
            <a:ext cx="1213394" cy="909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/>
              <a:t>נפרצה בלילה\פרצה גנבים</a:t>
            </a:r>
            <a:endParaRPr lang="en-US" sz="1600" dirty="0"/>
          </a:p>
        </p:txBody>
      </p:sp>
      <p:sp>
        <p:nvSpPr>
          <p:cNvPr id="23" name="מלבן: פינות מעוגלות 22">
            <a:extLst>
              <a:ext uri="{FF2B5EF4-FFF2-40B4-BE49-F238E27FC236}">
                <a16:creationId xmlns:a16="http://schemas.microsoft.com/office/drawing/2014/main" id="{29A1C957-1370-47AB-AACB-8E6B9A406A0D}"/>
              </a:ext>
            </a:extLst>
          </p:cNvPr>
          <p:cNvSpPr/>
          <p:nvPr/>
        </p:nvSpPr>
        <p:spPr>
          <a:xfrm>
            <a:off x="3423633" y="954941"/>
            <a:ext cx="1298713" cy="771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/>
              <a:t>הוציאוה ליסטים</a:t>
            </a:r>
            <a:endParaRPr lang="en-US" sz="1600" dirty="0"/>
          </a:p>
        </p:txBody>
      </p:sp>
      <p:cxnSp>
        <p:nvCxnSpPr>
          <p:cNvPr id="25" name="מחבר חץ ישר 24">
            <a:extLst>
              <a:ext uri="{FF2B5EF4-FFF2-40B4-BE49-F238E27FC236}">
                <a16:creationId xmlns:a16="http://schemas.microsoft.com/office/drawing/2014/main" id="{045DE895-AF69-43F9-B319-6DDC45917035}"/>
              </a:ext>
            </a:extLst>
          </p:cNvPr>
          <p:cNvCxnSpPr>
            <a:cxnSpLocks/>
          </p:cNvCxnSpPr>
          <p:nvPr/>
        </p:nvCxnSpPr>
        <p:spPr>
          <a:xfrm>
            <a:off x="8278046" y="1644140"/>
            <a:ext cx="0" cy="566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>
            <a:extLst>
              <a:ext uri="{FF2B5EF4-FFF2-40B4-BE49-F238E27FC236}">
                <a16:creationId xmlns:a16="http://schemas.microsoft.com/office/drawing/2014/main" id="{29B4F8A7-DFAA-40CA-9269-95F99FC277F8}"/>
              </a:ext>
            </a:extLst>
          </p:cNvPr>
          <p:cNvCxnSpPr>
            <a:cxnSpLocks/>
          </p:cNvCxnSpPr>
          <p:nvPr/>
        </p:nvCxnSpPr>
        <p:spPr>
          <a:xfrm>
            <a:off x="6890298" y="2140958"/>
            <a:ext cx="0" cy="33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>
            <a:extLst>
              <a:ext uri="{FF2B5EF4-FFF2-40B4-BE49-F238E27FC236}">
                <a16:creationId xmlns:a16="http://schemas.microsoft.com/office/drawing/2014/main" id="{5ED74DFD-9B43-49BA-94FB-7E6F343443F8}"/>
              </a:ext>
            </a:extLst>
          </p:cNvPr>
          <p:cNvCxnSpPr>
            <a:cxnSpLocks/>
          </p:cNvCxnSpPr>
          <p:nvPr/>
        </p:nvCxnSpPr>
        <p:spPr>
          <a:xfrm>
            <a:off x="5569639" y="2185824"/>
            <a:ext cx="0" cy="669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>
            <a:extLst>
              <a:ext uri="{FF2B5EF4-FFF2-40B4-BE49-F238E27FC236}">
                <a16:creationId xmlns:a16="http://schemas.microsoft.com/office/drawing/2014/main" id="{051ECBC6-9A0F-4446-91F6-96FD48707773}"/>
              </a:ext>
            </a:extLst>
          </p:cNvPr>
          <p:cNvCxnSpPr>
            <a:cxnSpLocks/>
          </p:cNvCxnSpPr>
          <p:nvPr/>
        </p:nvCxnSpPr>
        <p:spPr>
          <a:xfrm>
            <a:off x="4072989" y="1721517"/>
            <a:ext cx="0" cy="621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אליפסה 33">
            <a:extLst>
              <a:ext uri="{FF2B5EF4-FFF2-40B4-BE49-F238E27FC236}">
                <a16:creationId xmlns:a16="http://schemas.microsoft.com/office/drawing/2014/main" id="{56657444-49F5-43BA-B82E-E00A88125DE7}"/>
              </a:ext>
            </a:extLst>
          </p:cNvPr>
          <p:cNvSpPr/>
          <p:nvPr/>
        </p:nvSpPr>
        <p:spPr>
          <a:xfrm>
            <a:off x="7720011" y="2293363"/>
            <a:ext cx="1457736" cy="66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פטור בעל הדיר</a:t>
            </a:r>
            <a:endParaRPr lang="en-US" dirty="0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521D852C-D7C3-4F5C-9579-23CC6656E159}"/>
              </a:ext>
            </a:extLst>
          </p:cNvPr>
          <p:cNvSpPr/>
          <p:nvPr/>
        </p:nvSpPr>
        <p:spPr>
          <a:xfrm>
            <a:off x="3122514" y="2322371"/>
            <a:ext cx="1813068" cy="1779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ליסטים חייבים ובעל הדיר פטור</a:t>
            </a:r>
            <a:endParaRPr lang="en-US" dirty="0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C6D38129-4C18-4FE2-BA86-29019381A79C}"/>
              </a:ext>
            </a:extLst>
          </p:cNvPr>
          <p:cNvSpPr/>
          <p:nvPr/>
        </p:nvSpPr>
        <p:spPr>
          <a:xfrm>
            <a:off x="6297269" y="2580320"/>
            <a:ext cx="1457736" cy="66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חייב בעל הדיר</a:t>
            </a:r>
            <a:endParaRPr lang="en-US" dirty="0"/>
          </a:p>
        </p:txBody>
      </p: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B6E9DED3-C369-4726-A743-83049E52ECAC}"/>
              </a:ext>
            </a:extLst>
          </p:cNvPr>
          <p:cNvSpPr/>
          <p:nvPr/>
        </p:nvSpPr>
        <p:spPr>
          <a:xfrm>
            <a:off x="4840771" y="2833569"/>
            <a:ext cx="1457736" cy="66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פטור בעל הדיר</a:t>
            </a:r>
            <a:endParaRPr lang="en-US" dirty="0"/>
          </a:p>
        </p:txBody>
      </p:sp>
      <p:sp>
        <p:nvSpPr>
          <p:cNvPr id="43" name="מלבן 42">
            <a:extLst>
              <a:ext uri="{FF2B5EF4-FFF2-40B4-BE49-F238E27FC236}">
                <a16:creationId xmlns:a16="http://schemas.microsoft.com/office/drawing/2014/main" id="{29B90AD1-C0AB-4E88-BAB3-939EC9EB8190}"/>
              </a:ext>
            </a:extLst>
          </p:cNvPr>
          <p:cNvSpPr/>
          <p:nvPr/>
        </p:nvSpPr>
        <p:spPr>
          <a:xfrm>
            <a:off x="5279325" y="4128337"/>
            <a:ext cx="2150162" cy="574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הניח הצאן ב...</a:t>
            </a:r>
            <a:endParaRPr lang="en-US" dirty="0"/>
          </a:p>
        </p:txBody>
      </p:sp>
      <p:cxnSp>
        <p:nvCxnSpPr>
          <p:cNvPr id="44" name="מחבר חץ ישר 43">
            <a:extLst>
              <a:ext uri="{FF2B5EF4-FFF2-40B4-BE49-F238E27FC236}">
                <a16:creationId xmlns:a16="http://schemas.microsoft.com/office/drawing/2014/main" id="{5DFE821B-6F97-464E-B5F1-24D2672F66F9}"/>
              </a:ext>
            </a:extLst>
          </p:cNvPr>
          <p:cNvCxnSpPr>
            <a:cxnSpLocks/>
          </p:cNvCxnSpPr>
          <p:nvPr/>
        </p:nvCxnSpPr>
        <p:spPr>
          <a:xfrm flipH="1">
            <a:off x="5285960" y="4712430"/>
            <a:ext cx="245406" cy="303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>
            <a:extLst>
              <a:ext uri="{FF2B5EF4-FFF2-40B4-BE49-F238E27FC236}">
                <a16:creationId xmlns:a16="http://schemas.microsoft.com/office/drawing/2014/main" id="{53A28922-40FB-4151-BF40-4A2A7C5C025C}"/>
              </a:ext>
            </a:extLst>
          </p:cNvPr>
          <p:cNvCxnSpPr>
            <a:cxnSpLocks/>
          </p:cNvCxnSpPr>
          <p:nvPr/>
        </p:nvCxnSpPr>
        <p:spPr>
          <a:xfrm flipH="1">
            <a:off x="6448897" y="4703100"/>
            <a:ext cx="20295" cy="31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>
            <a:extLst>
              <a:ext uri="{FF2B5EF4-FFF2-40B4-BE49-F238E27FC236}">
                <a16:creationId xmlns:a16="http://schemas.microsoft.com/office/drawing/2014/main" id="{0F45377A-E042-42C1-BB5D-CD656C17C6E0}"/>
              </a:ext>
            </a:extLst>
          </p:cNvPr>
          <p:cNvCxnSpPr>
            <a:cxnSpLocks/>
          </p:cNvCxnSpPr>
          <p:nvPr/>
        </p:nvCxnSpPr>
        <p:spPr>
          <a:xfrm>
            <a:off x="7429487" y="4573759"/>
            <a:ext cx="279185" cy="441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מלבן: פינות מעוגלות 51">
            <a:extLst>
              <a:ext uri="{FF2B5EF4-FFF2-40B4-BE49-F238E27FC236}">
                <a16:creationId xmlns:a16="http://schemas.microsoft.com/office/drawing/2014/main" id="{B27EAD5E-6DE3-496F-B300-1496FC64D382}"/>
              </a:ext>
            </a:extLst>
          </p:cNvPr>
          <p:cNvSpPr/>
          <p:nvPr/>
        </p:nvSpPr>
        <p:spPr>
          <a:xfrm>
            <a:off x="7381896" y="4992992"/>
            <a:ext cx="913837" cy="6699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/>
              <a:t>בחמה</a:t>
            </a:r>
            <a:endParaRPr lang="en-US" sz="1600" dirty="0"/>
          </a:p>
        </p:txBody>
      </p:sp>
      <p:sp>
        <p:nvSpPr>
          <p:cNvPr id="53" name="מלבן: פינות מעוגלות 52">
            <a:extLst>
              <a:ext uri="{FF2B5EF4-FFF2-40B4-BE49-F238E27FC236}">
                <a16:creationId xmlns:a16="http://schemas.microsoft.com/office/drawing/2014/main" id="{8DFE6CA6-8CEA-4244-A088-B4F7F0FC5941}"/>
              </a:ext>
            </a:extLst>
          </p:cNvPr>
          <p:cNvSpPr/>
          <p:nvPr/>
        </p:nvSpPr>
        <p:spPr>
          <a:xfrm>
            <a:off x="5939435" y="5015525"/>
            <a:ext cx="1209507" cy="796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/>
              <a:t>ביד חרש שוטה וקטן</a:t>
            </a:r>
            <a:endParaRPr lang="en-US" sz="1600" dirty="0"/>
          </a:p>
        </p:txBody>
      </p:sp>
      <p:sp>
        <p:nvSpPr>
          <p:cNvPr id="54" name="מלבן: פינות מעוגלות 53">
            <a:extLst>
              <a:ext uri="{FF2B5EF4-FFF2-40B4-BE49-F238E27FC236}">
                <a16:creationId xmlns:a16="http://schemas.microsoft.com/office/drawing/2014/main" id="{3F571E5C-A9A2-4360-A988-EA50B504AD04}"/>
              </a:ext>
            </a:extLst>
          </p:cNvPr>
          <p:cNvSpPr/>
          <p:nvPr/>
        </p:nvSpPr>
        <p:spPr>
          <a:xfrm>
            <a:off x="4720121" y="5085009"/>
            <a:ext cx="913837" cy="6699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/>
              <a:t>רועה</a:t>
            </a:r>
            <a:endParaRPr lang="en-US" sz="1600" dirty="0"/>
          </a:p>
        </p:txBody>
      </p:sp>
      <p:cxnSp>
        <p:nvCxnSpPr>
          <p:cNvPr id="59" name="מחבר חץ ישר 58">
            <a:extLst>
              <a:ext uri="{FF2B5EF4-FFF2-40B4-BE49-F238E27FC236}">
                <a16:creationId xmlns:a16="http://schemas.microsoft.com/office/drawing/2014/main" id="{7FA6B67D-49BD-4E9E-ADDC-6E7B0A20763A}"/>
              </a:ext>
            </a:extLst>
          </p:cNvPr>
          <p:cNvCxnSpPr>
            <a:cxnSpLocks/>
          </p:cNvCxnSpPr>
          <p:nvPr/>
        </p:nvCxnSpPr>
        <p:spPr>
          <a:xfrm flipH="1">
            <a:off x="6448897" y="5804389"/>
            <a:ext cx="20295" cy="32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מחבר חץ ישר 59">
            <a:extLst>
              <a:ext uri="{FF2B5EF4-FFF2-40B4-BE49-F238E27FC236}">
                <a16:creationId xmlns:a16="http://schemas.microsoft.com/office/drawing/2014/main" id="{4BBE77E5-43FF-4B92-B9C6-B161EE76BCFD}"/>
              </a:ext>
            </a:extLst>
          </p:cNvPr>
          <p:cNvCxnSpPr>
            <a:cxnSpLocks/>
          </p:cNvCxnSpPr>
          <p:nvPr/>
        </p:nvCxnSpPr>
        <p:spPr>
          <a:xfrm>
            <a:off x="7782461" y="5640376"/>
            <a:ext cx="0" cy="31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מחבר חץ ישר 60">
            <a:extLst>
              <a:ext uri="{FF2B5EF4-FFF2-40B4-BE49-F238E27FC236}">
                <a16:creationId xmlns:a16="http://schemas.microsoft.com/office/drawing/2014/main" id="{D914E0FD-EDA1-4DB5-84FD-D2E18F205108}"/>
              </a:ext>
            </a:extLst>
          </p:cNvPr>
          <p:cNvCxnSpPr>
            <a:cxnSpLocks/>
          </p:cNvCxnSpPr>
          <p:nvPr/>
        </p:nvCxnSpPr>
        <p:spPr>
          <a:xfrm flipH="1">
            <a:off x="4962942" y="5842857"/>
            <a:ext cx="74504" cy="155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אליפסה 64">
            <a:extLst>
              <a:ext uri="{FF2B5EF4-FFF2-40B4-BE49-F238E27FC236}">
                <a16:creationId xmlns:a16="http://schemas.microsoft.com/office/drawing/2014/main" id="{1852EC0C-576A-4404-A825-9ABF28327D19}"/>
              </a:ext>
            </a:extLst>
          </p:cNvPr>
          <p:cNvSpPr/>
          <p:nvPr/>
        </p:nvSpPr>
        <p:spPr>
          <a:xfrm>
            <a:off x="5720029" y="6138649"/>
            <a:ext cx="1457736" cy="66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חייב בעל הדיר</a:t>
            </a:r>
            <a:endParaRPr lang="en-US" dirty="0"/>
          </a:p>
        </p:txBody>
      </p:sp>
      <p:sp>
        <p:nvSpPr>
          <p:cNvPr id="66" name="אליפסה 65">
            <a:extLst>
              <a:ext uri="{FF2B5EF4-FFF2-40B4-BE49-F238E27FC236}">
                <a16:creationId xmlns:a16="http://schemas.microsoft.com/office/drawing/2014/main" id="{C6BC7226-62C5-4258-BEB8-D4D67FF81B42}"/>
              </a:ext>
            </a:extLst>
          </p:cNvPr>
          <p:cNvSpPr/>
          <p:nvPr/>
        </p:nvSpPr>
        <p:spPr>
          <a:xfrm>
            <a:off x="7148942" y="5975334"/>
            <a:ext cx="1457736" cy="66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חייב בעל הדיר</a:t>
            </a:r>
            <a:endParaRPr lang="en-US" dirty="0"/>
          </a:p>
        </p:txBody>
      </p:sp>
      <p:sp>
        <p:nvSpPr>
          <p:cNvPr id="67" name="אליפסה 66">
            <a:extLst>
              <a:ext uri="{FF2B5EF4-FFF2-40B4-BE49-F238E27FC236}">
                <a16:creationId xmlns:a16="http://schemas.microsoft.com/office/drawing/2014/main" id="{2DA0C21F-DF6F-4256-8E76-3B27DA083794}"/>
              </a:ext>
            </a:extLst>
          </p:cNvPr>
          <p:cNvSpPr/>
          <p:nvPr/>
        </p:nvSpPr>
        <p:spPr>
          <a:xfrm>
            <a:off x="4206714" y="6086291"/>
            <a:ext cx="1457736" cy="66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חייב הרועה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64AD4E-8E96-4222-9199-697B3051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חלק ב'- כיצד קובעים את גובה הנזק?</a:t>
            </a:r>
            <a:endParaRPr lang="en-US" b="1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C23431CD-3159-432E-B5A5-D68ACE138A55}"/>
              </a:ext>
            </a:extLst>
          </p:cNvPr>
          <p:cNvSpPr/>
          <p:nvPr/>
        </p:nvSpPr>
        <p:spPr>
          <a:xfrm>
            <a:off x="4956313" y="1518410"/>
            <a:ext cx="3008244" cy="64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כיצד נעשה הנזק?</a:t>
            </a:r>
            <a:endParaRPr lang="en-US" dirty="0"/>
          </a:p>
        </p:txBody>
      </p: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3D1BE363-3D59-4339-A8F1-1CA2C0EAF96C}"/>
              </a:ext>
            </a:extLst>
          </p:cNvPr>
          <p:cNvCxnSpPr/>
          <p:nvPr/>
        </p:nvCxnSpPr>
        <p:spPr>
          <a:xfrm>
            <a:off x="7858539" y="2332383"/>
            <a:ext cx="106018" cy="437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>
            <a:extLst>
              <a:ext uri="{FF2B5EF4-FFF2-40B4-BE49-F238E27FC236}">
                <a16:creationId xmlns:a16="http://schemas.microsoft.com/office/drawing/2014/main" id="{A63577CF-C740-43F4-B08F-18BEBFE8D3CD}"/>
              </a:ext>
            </a:extLst>
          </p:cNvPr>
          <p:cNvCxnSpPr/>
          <p:nvPr/>
        </p:nvCxnSpPr>
        <p:spPr>
          <a:xfrm>
            <a:off x="5526157" y="2372139"/>
            <a:ext cx="0" cy="477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A5C84FAE-C25A-4FD2-9737-9FAAC65A33F3}"/>
              </a:ext>
            </a:extLst>
          </p:cNvPr>
          <p:cNvSpPr/>
          <p:nvPr/>
        </p:nvSpPr>
        <p:spPr>
          <a:xfrm>
            <a:off x="7500730" y="2812256"/>
            <a:ext cx="1139687" cy="641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דרך נפילה</a:t>
            </a:r>
            <a:endParaRPr lang="en-US" dirty="0"/>
          </a:p>
        </p:txBody>
      </p:sp>
      <p:sp>
        <p:nvSpPr>
          <p:cNvPr id="18" name="מלבן: פינות מעוגלות 17">
            <a:extLst>
              <a:ext uri="{FF2B5EF4-FFF2-40B4-BE49-F238E27FC236}">
                <a16:creationId xmlns:a16="http://schemas.microsoft.com/office/drawing/2014/main" id="{46C900DC-6F88-48FF-B36D-A6D98564236B}"/>
              </a:ext>
            </a:extLst>
          </p:cNvPr>
          <p:cNvSpPr/>
          <p:nvPr/>
        </p:nvSpPr>
        <p:spPr>
          <a:xfrm>
            <a:off x="4823792" y="2844320"/>
            <a:ext cx="1404729" cy="641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דרך הליכה</a:t>
            </a:r>
            <a:endParaRPr lang="en-US" dirty="0"/>
          </a:p>
        </p:txBody>
      </p:sp>
      <p:sp>
        <p:nvSpPr>
          <p:cNvPr id="23" name="אליפסה 22">
            <a:extLst>
              <a:ext uri="{FF2B5EF4-FFF2-40B4-BE49-F238E27FC236}">
                <a16:creationId xmlns:a16="http://schemas.microsoft.com/office/drawing/2014/main" id="{845CFF1B-C66A-4C44-8211-72098F5B64D8}"/>
              </a:ext>
            </a:extLst>
          </p:cNvPr>
          <p:cNvSpPr/>
          <p:nvPr/>
        </p:nvSpPr>
        <p:spPr>
          <a:xfrm>
            <a:off x="7354957" y="3824699"/>
            <a:ext cx="1577008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200" dirty="0"/>
              <a:t>משלמת על מה שנהנית ולא על מה שהזיקה</a:t>
            </a:r>
            <a:endParaRPr lang="en-US" sz="1200" dirty="0"/>
          </a:p>
        </p:txBody>
      </p:sp>
      <p:sp>
        <p:nvSpPr>
          <p:cNvPr id="24" name="אליפסה 23">
            <a:extLst>
              <a:ext uri="{FF2B5EF4-FFF2-40B4-BE49-F238E27FC236}">
                <a16:creationId xmlns:a16="http://schemas.microsoft.com/office/drawing/2014/main" id="{3C3867A0-A2B0-4DFA-9AD3-1987F0D6DA9F}"/>
              </a:ext>
            </a:extLst>
          </p:cNvPr>
          <p:cNvSpPr/>
          <p:nvPr/>
        </p:nvSpPr>
        <p:spPr>
          <a:xfrm>
            <a:off x="4837044" y="3824699"/>
            <a:ext cx="1272208" cy="641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200" dirty="0"/>
              <a:t>משלמת על מה שהזיקה</a:t>
            </a:r>
            <a:endParaRPr lang="en-US" sz="1200" dirty="0"/>
          </a:p>
        </p:txBody>
      </p:sp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57E44444-76CB-4889-A4BF-C763EB539C94}"/>
              </a:ext>
            </a:extLst>
          </p:cNvPr>
          <p:cNvCxnSpPr>
            <a:endCxn id="23" idx="0"/>
          </p:cNvCxnSpPr>
          <p:nvPr/>
        </p:nvCxnSpPr>
        <p:spPr>
          <a:xfrm>
            <a:off x="8083826" y="3684104"/>
            <a:ext cx="59635" cy="140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31">
            <a:extLst>
              <a:ext uri="{FF2B5EF4-FFF2-40B4-BE49-F238E27FC236}">
                <a16:creationId xmlns:a16="http://schemas.microsoft.com/office/drawing/2014/main" id="{496554DA-7394-417B-A385-40D432E0A7F2}"/>
              </a:ext>
            </a:extLst>
          </p:cNvPr>
          <p:cNvCxnSpPr/>
          <p:nvPr/>
        </p:nvCxnSpPr>
        <p:spPr>
          <a:xfrm>
            <a:off x="5777948" y="3710609"/>
            <a:ext cx="0" cy="114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תיבת טקסט 34">
            <a:extLst>
              <a:ext uri="{FF2B5EF4-FFF2-40B4-BE49-F238E27FC236}">
                <a16:creationId xmlns:a16="http://schemas.microsoft.com/office/drawing/2014/main" id="{44222A1A-E78D-47CE-8C10-DAA473D3FD2D}"/>
              </a:ext>
            </a:extLst>
          </p:cNvPr>
          <p:cNvSpPr txBox="1"/>
          <p:nvPr/>
        </p:nvSpPr>
        <p:spPr>
          <a:xfrm>
            <a:off x="4956313" y="4800652"/>
            <a:ext cx="2782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400" dirty="0"/>
              <a:t>תנא קמא: מעריכים את ירידת הערך של השדה. </a:t>
            </a:r>
          </a:p>
          <a:p>
            <a:endParaRPr lang="en-US" sz="1400" dirty="0"/>
          </a:p>
        </p:txBody>
      </p:sp>
      <p:sp>
        <p:nvSpPr>
          <p:cNvPr id="36" name="תיבת טקסט 35">
            <a:extLst>
              <a:ext uri="{FF2B5EF4-FFF2-40B4-BE49-F238E27FC236}">
                <a16:creationId xmlns:a16="http://schemas.microsoft.com/office/drawing/2014/main" id="{226A5BDB-0B5F-4AD9-A79B-C10974787510}"/>
              </a:ext>
            </a:extLst>
          </p:cNvPr>
          <p:cNvSpPr txBox="1"/>
          <p:nvPr/>
        </p:nvSpPr>
        <p:spPr>
          <a:xfrm>
            <a:off x="2173357" y="4500690"/>
            <a:ext cx="2782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400" dirty="0"/>
              <a:t> </a:t>
            </a:r>
          </a:p>
          <a:p>
            <a:r>
              <a:rPr lang="he-IL" sz="1400" dirty="0"/>
              <a:t>רבי שמעון: משלמים על פי מה שהזיקה הבהמה.</a:t>
            </a:r>
            <a:endParaRPr lang="en-US" sz="1400" dirty="0"/>
          </a:p>
        </p:txBody>
      </p:sp>
      <p:cxnSp>
        <p:nvCxnSpPr>
          <p:cNvPr id="38" name="מחבר חץ ישר 37">
            <a:extLst>
              <a:ext uri="{FF2B5EF4-FFF2-40B4-BE49-F238E27FC236}">
                <a16:creationId xmlns:a16="http://schemas.microsoft.com/office/drawing/2014/main" id="{78B80301-0371-4FC6-9780-2AF1E0C4C0EA}"/>
              </a:ext>
            </a:extLst>
          </p:cNvPr>
          <p:cNvCxnSpPr/>
          <p:nvPr/>
        </p:nvCxnSpPr>
        <p:spPr>
          <a:xfrm>
            <a:off x="5777948" y="480065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חץ ישר 39">
            <a:extLst>
              <a:ext uri="{FF2B5EF4-FFF2-40B4-BE49-F238E27FC236}">
                <a16:creationId xmlns:a16="http://schemas.microsoft.com/office/drawing/2014/main" id="{D454FCD0-B2A7-4D0E-B284-0E7D240CBC3E}"/>
              </a:ext>
            </a:extLst>
          </p:cNvPr>
          <p:cNvCxnSpPr>
            <a:endCxn id="36" idx="3"/>
          </p:cNvCxnSpPr>
          <p:nvPr/>
        </p:nvCxnSpPr>
        <p:spPr>
          <a:xfrm flipH="1">
            <a:off x="4956313" y="4586699"/>
            <a:ext cx="225287" cy="283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49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53BA8EC-1160-47DB-A151-87709F90A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31" y="842549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sz="3200" b="1" dirty="0">
                <a:cs typeface="+mj-cs"/>
              </a:rPr>
              <a:t>סיכום המשנה- לא יכנוס דף </a:t>
            </a:r>
            <a:r>
              <a:rPr lang="he-IL" sz="3200" b="1" dirty="0" err="1">
                <a:cs typeface="+mj-cs"/>
              </a:rPr>
              <a:t>נה</a:t>
            </a:r>
            <a:r>
              <a:rPr lang="he-IL" sz="3200" b="1" dirty="0">
                <a:cs typeface="+mj-cs"/>
              </a:rPr>
              <a:t> עמוד ב'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e-IL" sz="3200" dirty="0">
                <a:cs typeface="+mj-cs"/>
              </a:rPr>
              <a:t>את המשנה שלפנינו ניתן לחלק לשני חלקים-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e-IL" sz="3200" b="1" u="sng" dirty="0">
                <a:cs typeface="+mj-cs"/>
              </a:rPr>
              <a:t>חלק א'- </a:t>
            </a:r>
            <a:r>
              <a:rPr lang="he-IL" sz="3200" u="sng" dirty="0">
                <a:cs typeface="+mj-cs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e-IL" sz="3200" dirty="0">
                <a:cs typeface="+mj-cs"/>
              </a:rPr>
              <a:t>1) אדם צריך לשמור </a:t>
            </a:r>
            <a:r>
              <a:rPr lang="he-IL" sz="3200" b="1" dirty="0">
                <a:cs typeface="+mj-cs"/>
              </a:rPr>
              <a:t>שמירה ראויה</a:t>
            </a:r>
            <a:r>
              <a:rPr lang="he-IL" sz="3200" dirty="0">
                <a:cs typeface="+mj-cs"/>
              </a:rPr>
              <a:t> על ממונו כדי שלא יזיק </a:t>
            </a:r>
            <a:r>
              <a:rPr lang="he-IL" sz="2600" dirty="0">
                <a:cs typeface="+mj-cs"/>
              </a:rPr>
              <a:t>(נעל בפניה כראוי\ סיפק לה תנאים טובים\ נתן לשומר ראוי). </a:t>
            </a:r>
            <a:endParaRPr lang="he-IL" sz="3200" dirty="0">
              <a:cs typeface="+mj-cs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he-IL" sz="3200" dirty="0">
                <a:cs typeface="+mj-cs"/>
              </a:rPr>
              <a:t>2) האדם </a:t>
            </a:r>
            <a:r>
              <a:rPr lang="he-IL" sz="3200" b="1" dirty="0">
                <a:cs typeface="+mj-cs"/>
              </a:rPr>
              <a:t>שהוציא</a:t>
            </a:r>
            <a:r>
              <a:rPr lang="he-IL" sz="3200" dirty="0">
                <a:cs typeface="+mj-cs"/>
              </a:rPr>
              <a:t> את הבהמה מן המקום השמור הוא האחראי על הנזק שהיא תעשה כולל גנבים.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e-IL" sz="3200" b="1" u="sng" dirty="0">
                <a:cs typeface="+mj-cs"/>
              </a:rPr>
              <a:t>חלק ב'-</a:t>
            </a:r>
            <a:r>
              <a:rPr lang="he-IL" sz="3200" dirty="0">
                <a:cs typeface="+mj-cs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e-IL" sz="3200" dirty="0">
                <a:cs typeface="+mj-cs"/>
              </a:rPr>
              <a:t>כיצד שמים את הנזק? תנא קמא: ירידת ערך. רבי שמעון: על פי הנזק עצמו.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765670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247</Words>
  <Application>Microsoft Office PowerPoint</Application>
  <PresentationFormat>מסך רחב</PresentationFormat>
  <Paragraphs>41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ערכת נושא Office</vt:lpstr>
      <vt:lpstr>'הכונס צאן לדיר'</vt:lpstr>
      <vt:lpstr>מצגת של PowerPoint‏</vt:lpstr>
      <vt:lpstr>חלק א'</vt:lpstr>
      <vt:lpstr>חלק ב'- כיצד קובעים את גובה הנזק?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'הכונס צאן לדיר'</dc:title>
  <dc:creator>נאור דיין</dc:creator>
  <cp:lastModifiedBy>נאור דיין</cp:lastModifiedBy>
  <cp:revision>7</cp:revision>
  <dcterms:created xsi:type="dcterms:W3CDTF">2019-06-25T08:30:22Z</dcterms:created>
  <dcterms:modified xsi:type="dcterms:W3CDTF">2019-06-25T09:22:28Z</dcterms:modified>
</cp:coreProperties>
</file>