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9" r:id="rId7"/>
    <p:sldId id="259" r:id="rId8"/>
    <p:sldId id="276" r:id="rId9"/>
    <p:sldId id="277" r:id="rId10"/>
    <p:sldId id="279" r:id="rId11"/>
    <p:sldId id="280" r:id="rId12"/>
    <p:sldId id="278" r:id="rId13"/>
    <p:sldId id="281" r:id="rId14"/>
    <p:sldId id="282" r:id="rId15"/>
    <p:sldId id="283" r:id="rId16"/>
    <p:sldId id="271" r:id="rId17"/>
    <p:sldId id="260" r:id="rId18"/>
    <p:sldId id="267" r:id="rId19"/>
    <p:sldId id="284" r:id="rId20"/>
    <p:sldId id="285" r:id="rId21"/>
    <p:sldId id="288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59EF"/>
    <a:srgbClr val="AE9A7E"/>
    <a:srgbClr val="7A8675"/>
    <a:srgbClr val="56EE99"/>
    <a:srgbClr val="858584"/>
    <a:srgbClr val="E84E4F"/>
    <a:srgbClr val="5064F9"/>
    <a:srgbClr val="EE5558"/>
    <a:srgbClr val="AA58F1"/>
    <a:srgbClr val="ED8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85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3E2F0-79EB-4CE9-AFF0-40E00F34005F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276611-0A5E-407F-84AE-16D4F629ADB1}">
      <dgm:prSet phldrT="[Text]"/>
      <dgm:spPr/>
      <dgm:t>
        <a:bodyPr/>
        <a:lstStyle/>
        <a:p>
          <a:r>
            <a:rPr lang="he-IL" dirty="0"/>
            <a:t>מותר ייחוד גבר + אשה + ילדה בת 7-10</a:t>
          </a:r>
          <a:endParaRPr lang="en-US" dirty="0"/>
        </a:p>
      </dgm:t>
    </dgm:pt>
    <dgm:pt modelId="{F86C30D0-DDE8-4BB5-9979-BB08216FB2E4}" type="parTrans" cxnId="{348B2BA8-3DE5-4398-B2BC-2B1CE5EE922D}">
      <dgm:prSet/>
      <dgm:spPr/>
      <dgm:t>
        <a:bodyPr/>
        <a:lstStyle/>
        <a:p>
          <a:endParaRPr lang="en-US"/>
        </a:p>
      </dgm:t>
    </dgm:pt>
    <dgm:pt modelId="{E97A6214-3C73-43C3-BEA3-30E74E3CFC46}" type="sibTrans" cxnId="{348B2BA8-3DE5-4398-B2BC-2B1CE5EE922D}">
      <dgm:prSet/>
      <dgm:spPr/>
      <dgm:t>
        <a:bodyPr/>
        <a:lstStyle/>
        <a:p>
          <a:endParaRPr lang="en-US"/>
        </a:p>
      </dgm:t>
    </dgm:pt>
    <dgm:pt modelId="{F210DA4B-29E6-4282-B63B-486F0C9F15F8}">
      <dgm:prSet phldrT="[Text]"/>
      <dgm:spPr/>
      <dgm:t>
        <a:bodyPr/>
        <a:lstStyle/>
        <a:p>
          <a:r>
            <a:rPr lang="he-IL" dirty="0"/>
            <a:t>אסור ייחוד גבר + 2 נשים</a:t>
          </a:r>
          <a:endParaRPr lang="en-US" dirty="0"/>
        </a:p>
      </dgm:t>
    </dgm:pt>
    <dgm:pt modelId="{984FC833-A502-44EA-9792-1ADBB58998ED}" type="parTrans" cxnId="{06CA8EB1-DAD1-428F-AA70-D714DAA772BB}">
      <dgm:prSet/>
      <dgm:spPr/>
      <dgm:t>
        <a:bodyPr/>
        <a:lstStyle/>
        <a:p>
          <a:endParaRPr lang="en-US"/>
        </a:p>
      </dgm:t>
    </dgm:pt>
    <dgm:pt modelId="{42D6DC2A-2E65-414A-8BF9-FCE0A07A16F7}" type="sibTrans" cxnId="{06CA8EB1-DAD1-428F-AA70-D714DAA772BB}">
      <dgm:prSet/>
      <dgm:spPr/>
      <dgm:t>
        <a:bodyPr/>
        <a:lstStyle/>
        <a:p>
          <a:endParaRPr lang="en-US"/>
        </a:p>
      </dgm:t>
    </dgm:pt>
    <dgm:pt modelId="{51E5F5D7-4196-48E3-B984-B8CEB5E59D09}" type="pres">
      <dgm:prSet presAssocID="{96A3E2F0-79EB-4CE9-AFF0-40E00F34005F}" presName="diagram" presStyleCnt="0">
        <dgm:presLayoutVars>
          <dgm:dir/>
          <dgm:resizeHandles val="exact"/>
        </dgm:presLayoutVars>
      </dgm:prSet>
      <dgm:spPr/>
    </dgm:pt>
    <dgm:pt modelId="{E8839E11-6262-4804-ADC7-77701D73A8E6}" type="pres">
      <dgm:prSet presAssocID="{FD276611-0A5E-407F-84AE-16D4F629ADB1}" presName="arrow" presStyleLbl="node1" presStyleIdx="0" presStyleCnt="2">
        <dgm:presLayoutVars>
          <dgm:bulletEnabled val="1"/>
        </dgm:presLayoutVars>
      </dgm:prSet>
      <dgm:spPr/>
    </dgm:pt>
    <dgm:pt modelId="{FCB01C09-855A-40DC-BCEE-AA8A70A3B9F2}" type="pres">
      <dgm:prSet presAssocID="{F210DA4B-29E6-4282-B63B-486F0C9F15F8}" presName="arrow" presStyleLbl="node1" presStyleIdx="1" presStyleCnt="2">
        <dgm:presLayoutVars>
          <dgm:bulletEnabled val="1"/>
        </dgm:presLayoutVars>
      </dgm:prSet>
      <dgm:spPr/>
    </dgm:pt>
  </dgm:ptLst>
  <dgm:cxnLst>
    <dgm:cxn modelId="{A57D1005-37ED-41A9-8CB6-87A6F3CBC2C0}" type="presOf" srcId="{96A3E2F0-79EB-4CE9-AFF0-40E00F34005F}" destId="{51E5F5D7-4196-48E3-B984-B8CEB5E59D09}" srcOrd="0" destOrd="0" presId="urn:microsoft.com/office/officeart/2005/8/layout/arrow5"/>
    <dgm:cxn modelId="{97E20273-13CA-45B7-92FC-C24F018F2331}" type="presOf" srcId="{FD276611-0A5E-407F-84AE-16D4F629ADB1}" destId="{E8839E11-6262-4804-ADC7-77701D73A8E6}" srcOrd="0" destOrd="0" presId="urn:microsoft.com/office/officeart/2005/8/layout/arrow5"/>
    <dgm:cxn modelId="{8AD3019B-AEE6-4161-9C2A-FE07F51FB9D1}" type="presOf" srcId="{F210DA4B-29E6-4282-B63B-486F0C9F15F8}" destId="{FCB01C09-855A-40DC-BCEE-AA8A70A3B9F2}" srcOrd="0" destOrd="0" presId="urn:microsoft.com/office/officeart/2005/8/layout/arrow5"/>
    <dgm:cxn modelId="{348B2BA8-3DE5-4398-B2BC-2B1CE5EE922D}" srcId="{96A3E2F0-79EB-4CE9-AFF0-40E00F34005F}" destId="{FD276611-0A5E-407F-84AE-16D4F629ADB1}" srcOrd="0" destOrd="0" parTransId="{F86C30D0-DDE8-4BB5-9979-BB08216FB2E4}" sibTransId="{E97A6214-3C73-43C3-BEA3-30E74E3CFC46}"/>
    <dgm:cxn modelId="{06CA8EB1-DAD1-428F-AA70-D714DAA772BB}" srcId="{96A3E2F0-79EB-4CE9-AFF0-40E00F34005F}" destId="{F210DA4B-29E6-4282-B63B-486F0C9F15F8}" srcOrd="1" destOrd="0" parTransId="{984FC833-A502-44EA-9792-1ADBB58998ED}" sibTransId="{42D6DC2A-2E65-414A-8BF9-FCE0A07A16F7}"/>
    <dgm:cxn modelId="{CBB3780F-2E28-4443-AF99-E7BE1CDA3EA7}" type="presParOf" srcId="{51E5F5D7-4196-48E3-B984-B8CEB5E59D09}" destId="{E8839E11-6262-4804-ADC7-77701D73A8E6}" srcOrd="0" destOrd="0" presId="urn:microsoft.com/office/officeart/2005/8/layout/arrow5"/>
    <dgm:cxn modelId="{B54C1AB1-D03E-40FC-804F-24732C3DB953}" type="presParOf" srcId="{51E5F5D7-4196-48E3-B984-B8CEB5E59D09}" destId="{FCB01C09-855A-40DC-BCEE-AA8A70A3B9F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3E2F0-79EB-4CE9-AFF0-40E00F34005F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276611-0A5E-407F-84AE-16D4F629ADB1}">
      <dgm:prSet phldrT="[Text]" custT="1"/>
      <dgm:spPr/>
      <dgm:t>
        <a:bodyPr/>
        <a:lstStyle/>
        <a:p>
          <a:pPr rtl="1"/>
          <a:r>
            <a:rPr lang="he-IL" sz="3300" u="none" dirty="0"/>
            <a:t>ספק אם </a:t>
          </a:r>
          <a:r>
            <a:rPr lang="he-IL" sz="3300" u="sng" dirty="0"/>
            <a:t>גברים</a:t>
          </a:r>
          <a:r>
            <a:rPr lang="he-IL" sz="3300" dirty="0"/>
            <a:t> "כשרים", אמוראים צריכים להתאמץ שלא להיכשל </a:t>
          </a:r>
          <a:r>
            <a:rPr lang="he-IL" sz="1800" dirty="0"/>
            <a:t>(פא ע"א)</a:t>
          </a:r>
          <a:endParaRPr lang="en-US" sz="3300" dirty="0"/>
        </a:p>
      </dgm:t>
    </dgm:pt>
    <dgm:pt modelId="{F86C30D0-DDE8-4BB5-9979-BB08216FB2E4}" type="parTrans" cxnId="{348B2BA8-3DE5-4398-B2BC-2B1CE5EE922D}">
      <dgm:prSet/>
      <dgm:spPr/>
      <dgm:t>
        <a:bodyPr/>
        <a:lstStyle/>
        <a:p>
          <a:endParaRPr lang="en-US"/>
        </a:p>
      </dgm:t>
    </dgm:pt>
    <dgm:pt modelId="{E97A6214-3C73-43C3-BEA3-30E74E3CFC46}" type="sibTrans" cxnId="{348B2BA8-3DE5-4398-B2BC-2B1CE5EE922D}">
      <dgm:prSet/>
      <dgm:spPr/>
      <dgm:t>
        <a:bodyPr/>
        <a:lstStyle/>
        <a:p>
          <a:endParaRPr lang="en-US"/>
        </a:p>
      </dgm:t>
    </dgm:pt>
    <dgm:pt modelId="{F210DA4B-29E6-4282-B63B-486F0C9F15F8}">
      <dgm:prSet phldrT="[Text]" custT="1"/>
      <dgm:spPr/>
      <dgm:t>
        <a:bodyPr/>
        <a:lstStyle/>
        <a:p>
          <a:pPr rtl="1"/>
          <a:r>
            <a:rPr lang="he-IL" sz="4100" dirty="0"/>
            <a:t>"</a:t>
          </a:r>
          <a:r>
            <a:rPr lang="he-IL" sz="4100" u="sng" dirty="0"/>
            <a:t>נשים</a:t>
          </a:r>
          <a:r>
            <a:rPr lang="he-IL" sz="4100" dirty="0"/>
            <a:t> דעתן קלה עליהן" </a:t>
          </a:r>
        </a:p>
        <a:p>
          <a:pPr rtl="1"/>
          <a:r>
            <a:rPr lang="he-IL" sz="1800" dirty="0"/>
            <a:t>(פ ע"ב)</a:t>
          </a:r>
          <a:endParaRPr lang="en-US" sz="4100" dirty="0"/>
        </a:p>
      </dgm:t>
    </dgm:pt>
    <dgm:pt modelId="{984FC833-A502-44EA-9792-1ADBB58998ED}" type="parTrans" cxnId="{06CA8EB1-DAD1-428F-AA70-D714DAA772BB}">
      <dgm:prSet/>
      <dgm:spPr/>
      <dgm:t>
        <a:bodyPr/>
        <a:lstStyle/>
        <a:p>
          <a:endParaRPr lang="en-US"/>
        </a:p>
      </dgm:t>
    </dgm:pt>
    <dgm:pt modelId="{42D6DC2A-2E65-414A-8BF9-FCE0A07A16F7}" type="sibTrans" cxnId="{06CA8EB1-DAD1-428F-AA70-D714DAA772BB}">
      <dgm:prSet/>
      <dgm:spPr/>
      <dgm:t>
        <a:bodyPr/>
        <a:lstStyle/>
        <a:p>
          <a:endParaRPr lang="en-US"/>
        </a:p>
      </dgm:t>
    </dgm:pt>
    <dgm:pt modelId="{51E5F5D7-4196-48E3-B984-B8CEB5E59D09}" type="pres">
      <dgm:prSet presAssocID="{96A3E2F0-79EB-4CE9-AFF0-40E00F34005F}" presName="diagram" presStyleCnt="0">
        <dgm:presLayoutVars>
          <dgm:dir/>
          <dgm:resizeHandles val="exact"/>
        </dgm:presLayoutVars>
      </dgm:prSet>
      <dgm:spPr/>
    </dgm:pt>
    <dgm:pt modelId="{E8839E11-6262-4804-ADC7-77701D73A8E6}" type="pres">
      <dgm:prSet presAssocID="{FD276611-0A5E-407F-84AE-16D4F629ADB1}" presName="arrow" presStyleLbl="node1" presStyleIdx="0" presStyleCnt="2">
        <dgm:presLayoutVars>
          <dgm:bulletEnabled val="1"/>
        </dgm:presLayoutVars>
      </dgm:prSet>
      <dgm:spPr/>
    </dgm:pt>
    <dgm:pt modelId="{FCB01C09-855A-40DC-BCEE-AA8A70A3B9F2}" type="pres">
      <dgm:prSet presAssocID="{F210DA4B-29E6-4282-B63B-486F0C9F15F8}" presName="arrow" presStyleLbl="node1" presStyleIdx="1" presStyleCnt="2">
        <dgm:presLayoutVars>
          <dgm:bulletEnabled val="1"/>
        </dgm:presLayoutVars>
      </dgm:prSet>
      <dgm:spPr/>
    </dgm:pt>
  </dgm:ptLst>
  <dgm:cxnLst>
    <dgm:cxn modelId="{A57D1005-37ED-41A9-8CB6-87A6F3CBC2C0}" type="presOf" srcId="{96A3E2F0-79EB-4CE9-AFF0-40E00F34005F}" destId="{51E5F5D7-4196-48E3-B984-B8CEB5E59D09}" srcOrd="0" destOrd="0" presId="urn:microsoft.com/office/officeart/2005/8/layout/arrow5"/>
    <dgm:cxn modelId="{97E20273-13CA-45B7-92FC-C24F018F2331}" type="presOf" srcId="{FD276611-0A5E-407F-84AE-16D4F629ADB1}" destId="{E8839E11-6262-4804-ADC7-77701D73A8E6}" srcOrd="0" destOrd="0" presId="urn:microsoft.com/office/officeart/2005/8/layout/arrow5"/>
    <dgm:cxn modelId="{8AD3019B-AEE6-4161-9C2A-FE07F51FB9D1}" type="presOf" srcId="{F210DA4B-29E6-4282-B63B-486F0C9F15F8}" destId="{FCB01C09-855A-40DC-BCEE-AA8A70A3B9F2}" srcOrd="0" destOrd="0" presId="urn:microsoft.com/office/officeart/2005/8/layout/arrow5"/>
    <dgm:cxn modelId="{348B2BA8-3DE5-4398-B2BC-2B1CE5EE922D}" srcId="{96A3E2F0-79EB-4CE9-AFF0-40E00F34005F}" destId="{FD276611-0A5E-407F-84AE-16D4F629ADB1}" srcOrd="0" destOrd="0" parTransId="{F86C30D0-DDE8-4BB5-9979-BB08216FB2E4}" sibTransId="{E97A6214-3C73-43C3-BEA3-30E74E3CFC46}"/>
    <dgm:cxn modelId="{06CA8EB1-DAD1-428F-AA70-D714DAA772BB}" srcId="{96A3E2F0-79EB-4CE9-AFF0-40E00F34005F}" destId="{F210DA4B-29E6-4282-B63B-486F0C9F15F8}" srcOrd="1" destOrd="0" parTransId="{984FC833-A502-44EA-9792-1ADBB58998ED}" sibTransId="{42D6DC2A-2E65-414A-8BF9-FCE0A07A16F7}"/>
    <dgm:cxn modelId="{CBB3780F-2E28-4443-AF99-E7BE1CDA3EA7}" type="presParOf" srcId="{51E5F5D7-4196-48E3-B984-B8CEB5E59D09}" destId="{E8839E11-6262-4804-ADC7-77701D73A8E6}" srcOrd="0" destOrd="0" presId="urn:microsoft.com/office/officeart/2005/8/layout/arrow5"/>
    <dgm:cxn modelId="{B54C1AB1-D03E-40FC-804F-24732C3DB953}" type="presParOf" srcId="{51E5F5D7-4196-48E3-B984-B8CEB5E59D09}" destId="{FCB01C09-855A-40DC-BCEE-AA8A70A3B9F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he-IL" sz="2000" dirty="0"/>
            <a:t>ייחוד</a:t>
          </a:r>
        </a:p>
        <a:p>
          <a:pPr rtl="1">
            <a:spcAft>
              <a:spcPts val="0"/>
            </a:spcAft>
          </a:pPr>
          <a:r>
            <a:rPr lang="he-IL" sz="1200" dirty="0"/>
            <a:t>(קידושין)</a:t>
          </a:r>
          <a:endParaRPr lang="en-US" sz="1600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pPr algn="r" rtl="1"/>
          <a:r>
            <a:rPr lang="he-IL" sz="1400" b="1" i="0" dirty="0"/>
            <a:t>מתני'. </a:t>
          </a:r>
          <a:r>
            <a:rPr lang="he-IL" sz="1400" b="0" i="0" dirty="0"/>
            <a:t>לא יתייחד אדם עם שתי נשים, אבל אשה אחת מתייחדת עם שני אנשים ...</a:t>
          </a:r>
        </a:p>
        <a:p>
          <a:pPr algn="r" rtl="1"/>
          <a:r>
            <a:rPr lang="he-IL" sz="1400" b="1" i="0" dirty="0"/>
            <a:t>גמ'. </a:t>
          </a:r>
          <a:r>
            <a:rPr lang="he-IL" sz="1400" b="0" i="0" dirty="0"/>
            <a:t>מ"ט? תנא דבי אליהו: </a:t>
          </a:r>
          <a:r>
            <a:rPr lang="he-IL" sz="1400" b="0" i="0" u="sng" dirty="0"/>
            <a:t>הואיל </a:t>
          </a:r>
          <a:r>
            <a:rPr lang="he-IL" sz="1400" b="1" i="0" u="sng" dirty="0"/>
            <a:t>ונשים דעתן קלה עליהן</a:t>
          </a:r>
          <a:endParaRPr lang="en-US" sz="1400" b="1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he-IL" sz="2000" dirty="0"/>
            <a:t>רשב"י </a:t>
          </a:r>
          <a:r>
            <a:rPr lang="he-IL" sz="1200" dirty="0"/>
            <a:t>(שבת)</a:t>
          </a:r>
          <a:endParaRPr lang="en-US" sz="2000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pPr algn="r" rtl="1"/>
          <a:r>
            <a:rPr lang="he-IL" sz="1400" b="0" i="0" dirty="0"/>
            <a:t>אזל הוא ובריה טשו בי מדרשא. כל יומא הוה מייתי להו דביתהו ריפתא וכוזא דמיא וכרכי. כי תקיף גזירתא, אמר ליה לבריה: </a:t>
          </a:r>
          <a:r>
            <a:rPr lang="he-IL" sz="1400" b="1" i="0" u="sng" dirty="0"/>
            <a:t>נשים דעתן קלה עליהן</a:t>
          </a:r>
          <a:r>
            <a:rPr lang="he-IL" sz="1400" b="0" i="0" dirty="0"/>
            <a:t>, </a:t>
          </a:r>
          <a:r>
            <a:rPr lang="he-IL" sz="1400" b="0" i="0" u="sng" dirty="0"/>
            <a:t>דילמא מצערי לה ומגליא לן</a:t>
          </a:r>
          <a:endParaRPr lang="en-US" sz="1400" u="sng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/>
      <dgm:t>
        <a:bodyPr/>
        <a:lstStyle/>
        <a:p>
          <a:pPr rtl="1"/>
          <a:r>
            <a:rPr lang="he-IL" sz="1800" dirty="0"/>
            <a:t>העקידה</a:t>
          </a:r>
          <a:r>
            <a:rPr lang="he-IL" sz="1500" dirty="0"/>
            <a:t> </a:t>
          </a:r>
          <a:r>
            <a:rPr lang="he-IL" sz="1200" dirty="0"/>
            <a:t>(תנחומא)</a:t>
          </a:r>
          <a:endParaRPr lang="en-US" sz="1500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pPr algn="r"/>
          <a:r>
            <a:rPr lang="he-IL" sz="1400" b="0" i="0" dirty="0"/>
            <a:t>אמר אברהם מה אעשה אם אגלה לשרה </a:t>
          </a:r>
          <a:r>
            <a:rPr lang="he-IL" sz="1400" b="1" i="0" u="sng" dirty="0"/>
            <a:t>נשים דעתן קלה עליהן</a:t>
          </a:r>
          <a:r>
            <a:rPr lang="he-IL" sz="1400" b="0" i="0" dirty="0"/>
            <a:t> </a:t>
          </a:r>
          <a:r>
            <a:rPr lang="he-IL" sz="1400" b="0" i="0" u="sng" dirty="0"/>
            <a:t>בדבר קטן כ"ש בדבר גדול כזה</a:t>
          </a:r>
          <a:r>
            <a:rPr lang="he-IL" sz="1400" b="0" i="0" dirty="0"/>
            <a:t>, ואם לא אגלה לה ואגבנו ממנה בעת שלא תראה אותו תהרוג את עצמה</a:t>
          </a:r>
          <a:endParaRPr lang="en-US" sz="1400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/>
      <dgm:t>
        <a:bodyPr/>
        <a:lstStyle/>
        <a:p>
          <a:pPr rtl="1"/>
          <a:r>
            <a:rPr lang="he-IL" sz="1800" dirty="0"/>
            <a:t>(?) אופי הגלות</a:t>
          </a:r>
          <a:r>
            <a:rPr lang="he-IL" sz="1600" dirty="0"/>
            <a:t> </a:t>
          </a:r>
          <a:r>
            <a:rPr lang="he-IL" sz="1200" dirty="0"/>
            <a:t>(מנחות)</a:t>
          </a:r>
          <a:r>
            <a:rPr lang="he-IL" sz="1400" dirty="0"/>
            <a:t> </a:t>
          </a:r>
          <a:endParaRPr lang="en-US" sz="1400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 custT="1"/>
      <dgm:spPr/>
      <dgm:t>
        <a:bodyPr/>
        <a:lstStyle/>
        <a:p>
          <a:pPr algn="r" rtl="1"/>
          <a:r>
            <a:rPr lang="he-IL" sz="1400" b="0" i="0" dirty="0"/>
            <a:t>"הביאי בני מרחוק ובנותי מקצה הארץ" -  "הביאי בני מרחוק" - אמר רב הונא: אלו גליות של בבל שדעתן מיושבת עליהן כבנים, "ו</a:t>
          </a:r>
          <a:r>
            <a:rPr lang="he-IL" sz="1400" b="0" i="0" u="sng" dirty="0"/>
            <a:t>בנותי</a:t>
          </a:r>
          <a:r>
            <a:rPr lang="he-IL" sz="1400" b="0" i="0" dirty="0"/>
            <a:t> מקצה הארץ" - </a:t>
          </a:r>
          <a:r>
            <a:rPr lang="he-IL" sz="1400" b="0" i="0" u="none" dirty="0"/>
            <a:t>אלו </a:t>
          </a:r>
          <a:r>
            <a:rPr lang="he-IL" sz="1400" b="0" i="0" u="sng" dirty="0"/>
            <a:t>גליות של שאר ארצות </a:t>
          </a:r>
          <a:r>
            <a:rPr lang="he-IL" sz="1400" b="1" i="0" u="sng" dirty="0"/>
            <a:t>שאין דעתן מיושב עליהן כבנות</a:t>
          </a:r>
          <a:r>
            <a:rPr lang="he-IL" sz="1400" b="0" i="0" dirty="0"/>
            <a:t>.</a:t>
          </a:r>
          <a:endParaRPr lang="en-US" sz="1400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 val="rev"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Y="231118"/>
      <dgm:spPr/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 custScaleY="261587"/>
      <dgm:spPr/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 custScaleY="237422"/>
      <dgm:spPr/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 custScaleY="287312"/>
      <dgm:spPr/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39E11-6262-4804-ADC7-77701D73A8E6}">
      <dsp:nvSpPr>
        <dsp:cNvPr id="0" name=""/>
        <dsp:cNvSpPr/>
      </dsp:nvSpPr>
      <dsp:spPr>
        <a:xfrm rot="16200000">
          <a:off x="1679" y="37"/>
          <a:ext cx="4571925" cy="457192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kern="1200" dirty="0"/>
            <a:t>מותר ייחוד גבר + אשה + ילדה בת 7-10</a:t>
          </a:r>
          <a:endParaRPr lang="en-US" sz="4100" kern="1200" dirty="0"/>
        </a:p>
      </dsp:txBody>
      <dsp:txXfrm rot="5400000">
        <a:off x="1680" y="1143017"/>
        <a:ext cx="3771838" cy="2285963"/>
      </dsp:txXfrm>
    </dsp:sp>
    <dsp:sp modelId="{FCB01C09-855A-40DC-BCEE-AA8A70A3B9F2}">
      <dsp:nvSpPr>
        <dsp:cNvPr id="0" name=""/>
        <dsp:cNvSpPr/>
      </dsp:nvSpPr>
      <dsp:spPr>
        <a:xfrm rot="5400000">
          <a:off x="5408594" y="37"/>
          <a:ext cx="4571925" cy="457192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kern="1200" dirty="0"/>
            <a:t>אסור ייחוד גבר + 2 נשים</a:t>
          </a:r>
          <a:endParaRPr lang="en-US" sz="4100" kern="1200" dirty="0"/>
        </a:p>
      </dsp:txBody>
      <dsp:txXfrm rot="-5400000">
        <a:off x="6208682" y="1143018"/>
        <a:ext cx="3771838" cy="2285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39E11-6262-4804-ADC7-77701D73A8E6}">
      <dsp:nvSpPr>
        <dsp:cNvPr id="0" name=""/>
        <dsp:cNvSpPr/>
      </dsp:nvSpPr>
      <dsp:spPr>
        <a:xfrm rot="16200000">
          <a:off x="1679" y="37"/>
          <a:ext cx="4571925" cy="457192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u="none" kern="1200" dirty="0"/>
            <a:t>ספק אם </a:t>
          </a:r>
          <a:r>
            <a:rPr lang="he-IL" sz="3300" u="sng" kern="1200" dirty="0"/>
            <a:t>גברים</a:t>
          </a:r>
          <a:r>
            <a:rPr lang="he-IL" sz="3300" kern="1200" dirty="0"/>
            <a:t> "כשרים", אמוראים צריכים להתאמץ שלא להיכשל </a:t>
          </a:r>
          <a:r>
            <a:rPr lang="he-IL" sz="1800" kern="1200" dirty="0"/>
            <a:t>(פא ע"א)</a:t>
          </a:r>
          <a:endParaRPr lang="en-US" sz="3300" kern="1200" dirty="0"/>
        </a:p>
      </dsp:txBody>
      <dsp:txXfrm rot="5400000">
        <a:off x="1680" y="1143017"/>
        <a:ext cx="3771838" cy="2285963"/>
      </dsp:txXfrm>
    </dsp:sp>
    <dsp:sp modelId="{FCB01C09-855A-40DC-BCEE-AA8A70A3B9F2}">
      <dsp:nvSpPr>
        <dsp:cNvPr id="0" name=""/>
        <dsp:cNvSpPr/>
      </dsp:nvSpPr>
      <dsp:spPr>
        <a:xfrm rot="5400000">
          <a:off x="5408594" y="37"/>
          <a:ext cx="4571925" cy="457192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100" kern="1200" dirty="0"/>
            <a:t>"</a:t>
          </a:r>
          <a:r>
            <a:rPr lang="he-IL" sz="4100" u="sng" kern="1200" dirty="0"/>
            <a:t>נשים</a:t>
          </a:r>
          <a:r>
            <a:rPr lang="he-IL" sz="4100" kern="1200" dirty="0"/>
            <a:t> דעתן קלה עליהן" </a:t>
          </a:r>
        </a:p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(פ ע"ב)</a:t>
          </a:r>
          <a:endParaRPr lang="en-US" sz="4100" kern="1200" dirty="0"/>
        </a:p>
      </dsp:txBody>
      <dsp:txXfrm rot="-5400000">
        <a:off x="6208682" y="1143018"/>
        <a:ext cx="3771838" cy="2285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7636529" y="638699"/>
          <a:ext cx="1526209" cy="235273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0" bIns="99568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i="0" kern="1200" dirty="0"/>
            <a:t>מתני'. </a:t>
          </a:r>
          <a:r>
            <a:rPr lang="he-IL" sz="1400" b="0" i="0" kern="1200" dirty="0"/>
            <a:t>לא יתייחד אדם עם שתי נשים, אבל אשה אחת מתייחדת עם שני אנשים ...</a:t>
          </a:r>
        </a:p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i="0" kern="1200" dirty="0"/>
            <a:t>גמ'. </a:t>
          </a:r>
          <a:r>
            <a:rPr lang="he-IL" sz="1400" b="0" i="0" kern="1200" dirty="0"/>
            <a:t>מ"ט? תנא דבי אליהו: </a:t>
          </a:r>
          <a:r>
            <a:rPr lang="he-IL" sz="1400" b="0" i="0" u="sng" kern="1200" dirty="0"/>
            <a:t>הואיל </a:t>
          </a:r>
          <a:r>
            <a:rPr lang="he-IL" sz="1400" b="1" i="0" u="sng" kern="1200" dirty="0"/>
            <a:t>ונשים דעתן קלה עליהן</a:t>
          </a:r>
          <a:endParaRPr lang="en-US" sz="1400" b="1" kern="1200" dirty="0"/>
        </a:p>
      </dsp:txBody>
      <dsp:txXfrm>
        <a:off x="7636529" y="638699"/>
        <a:ext cx="1259122" cy="2352738"/>
      </dsp:txXfrm>
    </dsp:sp>
    <dsp:sp modelId="{FC7ED273-8CFD-43C2-9C05-44FADF3E0637}">
      <dsp:nvSpPr>
        <dsp:cNvPr id="0" name=""/>
        <dsp:cNvSpPr/>
      </dsp:nvSpPr>
      <dsp:spPr>
        <a:xfrm>
          <a:off x="8959243" y="231710"/>
          <a:ext cx="1017472" cy="10174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kern="1200" dirty="0"/>
            <a:t>ייחוד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1200" kern="1200" dirty="0"/>
            <a:t>(קידושין)</a:t>
          </a:r>
          <a:endParaRPr lang="en-US" sz="1600" kern="1200" dirty="0"/>
        </a:p>
      </dsp:txBody>
      <dsp:txXfrm>
        <a:off x="9108248" y="380715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5092847" y="638699"/>
          <a:ext cx="1526209" cy="266290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0" bIns="99568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 dirty="0"/>
            <a:t>אזל הוא ובריה טשו בי מדרשא. כל יומא הוה מייתי להו דביתהו ריפתא וכוזא דמיא וכרכי. כי תקיף גזירתא, אמר ליה לבריה: </a:t>
          </a:r>
          <a:r>
            <a:rPr lang="he-IL" sz="1400" b="1" i="0" u="sng" kern="1200" dirty="0"/>
            <a:t>נשים דעתן קלה עליהן</a:t>
          </a:r>
          <a:r>
            <a:rPr lang="he-IL" sz="1400" b="0" i="0" kern="1200" dirty="0"/>
            <a:t>, </a:t>
          </a:r>
          <a:r>
            <a:rPr lang="he-IL" sz="1400" b="0" i="0" u="sng" kern="1200" dirty="0"/>
            <a:t>דילמא מצערי לה ומגליא לן</a:t>
          </a:r>
          <a:endParaRPr lang="en-US" sz="1400" u="sng" kern="1200" dirty="0"/>
        </a:p>
      </dsp:txBody>
      <dsp:txXfrm>
        <a:off x="5092847" y="638699"/>
        <a:ext cx="1259122" cy="2662907"/>
      </dsp:txXfrm>
    </dsp:sp>
    <dsp:sp modelId="{FD776C1E-557E-4553-9447-49B69EEC7907}">
      <dsp:nvSpPr>
        <dsp:cNvPr id="0" name=""/>
        <dsp:cNvSpPr/>
      </dsp:nvSpPr>
      <dsp:spPr>
        <a:xfrm>
          <a:off x="6415561" y="231710"/>
          <a:ext cx="1017472" cy="10174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kern="1200" dirty="0"/>
            <a:t>רשב"י </a:t>
          </a:r>
          <a:r>
            <a:rPr lang="he-IL" sz="1200" kern="1200" dirty="0"/>
            <a:t>(שבת)</a:t>
          </a:r>
          <a:endParaRPr lang="en-US" sz="2000" kern="1200" dirty="0"/>
        </a:p>
      </dsp:txBody>
      <dsp:txXfrm>
        <a:off x="6564566" y="380715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2549165" y="638699"/>
          <a:ext cx="1526209" cy="2416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0" bIns="99568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 dirty="0"/>
            <a:t>אמר אברהם מה אעשה אם אגלה לשרה </a:t>
          </a:r>
          <a:r>
            <a:rPr lang="he-IL" sz="1400" b="1" i="0" u="sng" kern="1200" dirty="0"/>
            <a:t>נשים דעתן קלה עליהן</a:t>
          </a:r>
          <a:r>
            <a:rPr lang="he-IL" sz="1400" b="0" i="0" kern="1200" dirty="0"/>
            <a:t> </a:t>
          </a:r>
          <a:r>
            <a:rPr lang="he-IL" sz="1400" b="0" i="0" u="sng" kern="1200" dirty="0"/>
            <a:t>בדבר קטן כ"ש בדבר גדול כזה</a:t>
          </a:r>
          <a:r>
            <a:rPr lang="he-IL" sz="1400" b="0" i="0" kern="1200" dirty="0"/>
            <a:t>, ואם לא אגלה לה ואגבנו ממנה בעת שלא תראה אותו תהרוג את עצמה</a:t>
          </a:r>
          <a:endParaRPr lang="en-US" sz="1400" kern="1200" dirty="0"/>
        </a:p>
      </dsp:txBody>
      <dsp:txXfrm>
        <a:off x="2549165" y="638699"/>
        <a:ext cx="1259122" cy="2416912"/>
      </dsp:txXfrm>
    </dsp:sp>
    <dsp:sp modelId="{89E6DA6E-7A23-44BD-8A99-378091FF741D}">
      <dsp:nvSpPr>
        <dsp:cNvPr id="0" name=""/>
        <dsp:cNvSpPr/>
      </dsp:nvSpPr>
      <dsp:spPr>
        <a:xfrm>
          <a:off x="3871879" y="231710"/>
          <a:ext cx="1017472" cy="10174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העקידה</a:t>
          </a:r>
          <a:r>
            <a:rPr lang="he-IL" sz="1500" kern="1200" dirty="0"/>
            <a:t> </a:t>
          </a:r>
          <a:r>
            <a:rPr lang="he-IL" sz="1200" kern="1200" dirty="0"/>
            <a:t>(תנחומא)</a:t>
          </a:r>
          <a:endParaRPr lang="en-US" sz="1500" kern="1200" dirty="0"/>
        </a:p>
      </dsp:txBody>
      <dsp:txXfrm>
        <a:off x="4020884" y="380715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5483" y="638699"/>
          <a:ext cx="1526209" cy="2924783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0" bIns="99568" numCol="1" spcCol="1270" anchor="ctr" anchorCtr="0">
          <a:noAutofit/>
        </a:bodyPr>
        <a:lstStyle/>
        <a:p>
          <a:pPr marL="0" lvl="0" indent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0" i="0" kern="1200" dirty="0"/>
            <a:t>"הביאי בני מרחוק ובנותי מקצה הארץ" -  "הביאי בני מרחוק" - אמר רב הונא: אלו גליות של בבל שדעתן מיושבת עליהן כבנים, "ו</a:t>
          </a:r>
          <a:r>
            <a:rPr lang="he-IL" sz="1400" b="0" i="0" u="sng" kern="1200" dirty="0"/>
            <a:t>בנותי</a:t>
          </a:r>
          <a:r>
            <a:rPr lang="he-IL" sz="1400" b="0" i="0" kern="1200" dirty="0"/>
            <a:t> מקצה הארץ" - </a:t>
          </a:r>
          <a:r>
            <a:rPr lang="he-IL" sz="1400" b="0" i="0" u="none" kern="1200" dirty="0"/>
            <a:t>אלו </a:t>
          </a:r>
          <a:r>
            <a:rPr lang="he-IL" sz="1400" b="0" i="0" u="sng" kern="1200" dirty="0"/>
            <a:t>גליות של שאר ארצות </a:t>
          </a:r>
          <a:r>
            <a:rPr lang="he-IL" sz="1400" b="1" i="0" u="sng" kern="1200" dirty="0"/>
            <a:t>שאין דעתן מיושב עליהן כבנות</a:t>
          </a:r>
          <a:r>
            <a:rPr lang="he-IL" sz="1400" b="0" i="0" kern="1200" dirty="0"/>
            <a:t>.</a:t>
          </a:r>
          <a:endParaRPr lang="en-US" sz="1400" kern="1200" dirty="0"/>
        </a:p>
      </dsp:txBody>
      <dsp:txXfrm>
        <a:off x="5483" y="638699"/>
        <a:ext cx="1259122" cy="2924783"/>
      </dsp:txXfrm>
    </dsp:sp>
    <dsp:sp modelId="{7453D9C8-CD6E-4AA4-8A19-7F6F667528F0}">
      <dsp:nvSpPr>
        <dsp:cNvPr id="0" name=""/>
        <dsp:cNvSpPr/>
      </dsp:nvSpPr>
      <dsp:spPr>
        <a:xfrm>
          <a:off x="1328197" y="231710"/>
          <a:ext cx="1017472" cy="10174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(?) אופי הגלות</a:t>
          </a:r>
          <a:r>
            <a:rPr lang="he-IL" sz="1600" kern="1200" dirty="0"/>
            <a:t> </a:t>
          </a:r>
          <a:r>
            <a:rPr lang="he-IL" sz="1200" kern="1200" dirty="0"/>
            <a:t>(מנחות)</a:t>
          </a:r>
          <a:r>
            <a:rPr lang="he-IL" sz="1400" kern="1200" dirty="0"/>
            <a:t> </a:t>
          </a:r>
          <a:endParaRPr lang="en-US" sz="1400" kern="1200" dirty="0"/>
        </a:p>
      </dsp:txBody>
      <dsp:txXfrm>
        <a:off x="1477202" y="380715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12/22/2018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cs.google.com/forms/d/1RAFTZCC6mmzEfiaA_Q27JKhs53BGrcGjPi7hNYufo2c/edit#respons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Rectangle 129">
            <a:extLst>
              <a:ext uri="{FF2B5EF4-FFF2-40B4-BE49-F238E27FC236}">
                <a16:creationId xmlns:a16="http://schemas.microsoft.com/office/drawing/2014/main" id="{BA160869-9FDC-4383-B244-012613FFA035}"/>
              </a:ext>
            </a:extLst>
          </p:cNvPr>
          <p:cNvSpPr txBox="1">
            <a:spLocks noChangeArrowheads="1"/>
          </p:cNvSpPr>
          <p:nvPr/>
        </p:nvSpPr>
        <p:spPr>
          <a:xfrm>
            <a:off x="77533" y="3239116"/>
            <a:ext cx="6691627" cy="175133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altLang="en-US" sz="2800" dirty="0">
                <a:solidFill>
                  <a:srgbClr val="321900"/>
                </a:solidFill>
              </a:rPr>
              <a:t>סיכונים וסיכויים בפתיחת סוגיית ייחוד, </a:t>
            </a:r>
          </a:p>
          <a:p>
            <a:pPr algn="ctr" rtl="1"/>
            <a:r>
              <a:rPr lang="he-IL" altLang="en-US" sz="2800" dirty="0">
                <a:solidFill>
                  <a:srgbClr val="321900"/>
                </a:solidFill>
              </a:rPr>
              <a:t>קידושין פ ע"ב</a:t>
            </a:r>
          </a:p>
          <a:p>
            <a:pPr algn="ctr" rtl="1"/>
            <a:endParaRPr lang="he-IL" altLang="en-US" sz="2800" dirty="0">
              <a:solidFill>
                <a:srgbClr val="321900"/>
              </a:solidFill>
            </a:endParaRPr>
          </a:p>
          <a:p>
            <a:pPr algn="ctr" rtl="1"/>
            <a:endParaRPr lang="he-IL" altLang="en-US" sz="2800" dirty="0">
              <a:solidFill>
                <a:srgbClr val="321900"/>
              </a:solidFill>
            </a:endParaRPr>
          </a:p>
          <a:p>
            <a:pPr algn="ctr" rtl="1"/>
            <a:r>
              <a:rPr lang="he-IL" altLang="en-US" sz="2800" dirty="0">
                <a:solidFill>
                  <a:srgbClr val="321900"/>
                </a:solidFill>
              </a:rPr>
              <a:t>מרים רייסלר, אולפנת אמי"ת נגה בית שמש</a:t>
            </a:r>
            <a:endParaRPr lang="es-ES" altLang="en-US" sz="2800" dirty="0">
              <a:solidFill>
                <a:srgbClr val="321900"/>
              </a:solidFill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B14D5623-89B2-4024-9029-AF9A2D07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84" y="2522645"/>
            <a:ext cx="5904656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altLang="en-US" b="1" dirty="0">
                <a:solidFill>
                  <a:srgbClr val="321900"/>
                </a:solidFill>
              </a:rPr>
              <a:t>"נשים דעתן קלה עליהן"</a:t>
            </a:r>
            <a:endParaRPr lang="es-ES" altLang="en-US" b="1" dirty="0">
              <a:solidFill>
                <a:srgbClr val="321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42F5D-6C8F-45C8-9FAB-C43DB1F8A6B8}"/>
              </a:ext>
            </a:extLst>
          </p:cNvPr>
          <p:cNvGrpSpPr/>
          <p:nvPr/>
        </p:nvGrpSpPr>
        <p:grpSpPr>
          <a:xfrm>
            <a:off x="3548780" y="2118049"/>
            <a:ext cx="4571926" cy="4571925"/>
            <a:chOff x="5408594" y="37"/>
            <a:chExt cx="4571926" cy="4571925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7FCC3A8F-0B18-4D32-AF5E-CD34542D2BEA}"/>
                </a:ext>
              </a:extLst>
            </p:cNvPr>
            <p:cNvSpPr/>
            <p:nvPr/>
          </p:nvSpPr>
          <p:spPr>
            <a:xfrm rot="5400000">
              <a:off x="5408594" y="37"/>
              <a:ext cx="4571925" cy="4571925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96088"/>
                <a:satOff val="2633"/>
                <a:lumOff val="-7647"/>
                <a:alphaOff val="0"/>
              </a:schemeClr>
            </a:fillRef>
            <a:effectRef idx="0">
              <a:schemeClr val="accent2">
                <a:hueOff val="7096088"/>
                <a:satOff val="2633"/>
                <a:lumOff val="-76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Arrow: Down 4">
              <a:extLst>
                <a:ext uri="{FF2B5EF4-FFF2-40B4-BE49-F238E27FC236}">
                  <a16:creationId xmlns:a16="http://schemas.microsoft.com/office/drawing/2014/main" id="{44F67610-187C-4F65-97E8-D8AA47600D9B}"/>
                </a:ext>
              </a:extLst>
            </p:cNvPr>
            <p:cNvSpPr txBox="1"/>
            <p:nvPr/>
          </p:nvSpPr>
          <p:spPr>
            <a:xfrm>
              <a:off x="6208682" y="1143018"/>
              <a:ext cx="3771838" cy="22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4100" kern="1200" dirty="0"/>
                <a:t>"נשים דעתן קלה עליהן"</a:t>
              </a:r>
              <a:endParaRPr lang="en-US" sz="4100" kern="1200" dirty="0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F05F02B-4E3E-425B-BC19-F02C93E4D7B6}"/>
              </a:ext>
            </a:extLst>
          </p:cNvPr>
          <p:cNvSpPr/>
          <p:nvPr/>
        </p:nvSpPr>
        <p:spPr>
          <a:xfrm>
            <a:off x="6095241" y="1546367"/>
            <a:ext cx="2635899" cy="1539551"/>
          </a:xfrm>
          <a:prstGeom prst="cloudCallout">
            <a:avLst>
              <a:gd name="adj1" fmla="val -59356"/>
              <a:gd name="adj2" fmla="val 480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הגמרא נוטה לומר דברים לא מחמיאים על נשים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AC7DD7-53FE-41BF-A128-0BBEEF29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/>
              <a:t>הצעה שנייה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74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45FF-9EC4-45A3-8408-86C8D1C9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70587"/>
            <a:ext cx="9980682" cy="811764"/>
          </a:xfrm>
        </p:spPr>
        <p:txBody>
          <a:bodyPr>
            <a:normAutofit/>
          </a:bodyPr>
          <a:lstStyle/>
          <a:p>
            <a:pPr algn="ctr" rtl="1"/>
            <a:r>
              <a:rPr lang="he-IL" sz="4000" b="1" dirty="0"/>
              <a:t>קידושין פא ע"א</a:t>
            </a:r>
            <a:endParaRPr lang="en-US" sz="40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B33785-7927-4D39-8337-6ADE71E3B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739" y="4747697"/>
            <a:ext cx="7553977" cy="178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9F59A-B7C6-447E-BB63-FCBECB761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634" y="1540132"/>
            <a:ext cx="4270562" cy="1751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1201F-1353-48B2-A18E-DDBC65D5F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5" y="2415751"/>
            <a:ext cx="6185867" cy="19672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45B7290-D377-4BA5-8C5D-3BF068D391DF}"/>
              </a:ext>
            </a:extLst>
          </p:cNvPr>
          <p:cNvSpPr/>
          <p:nvPr/>
        </p:nvSpPr>
        <p:spPr>
          <a:xfrm>
            <a:off x="11471934" y="1664121"/>
            <a:ext cx="355360" cy="351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/>
              <a:t>1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AFBBCF-99FD-49DA-8168-6ADC12F99C57}"/>
              </a:ext>
            </a:extLst>
          </p:cNvPr>
          <p:cNvSpPr/>
          <p:nvPr/>
        </p:nvSpPr>
        <p:spPr>
          <a:xfrm>
            <a:off x="6261367" y="2015147"/>
            <a:ext cx="355360" cy="351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/>
              <a:t>2</a:t>
            </a:r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65FE2F-1125-4035-AF77-9C9F3A73EF5B}"/>
              </a:ext>
            </a:extLst>
          </p:cNvPr>
          <p:cNvSpPr/>
          <p:nvPr/>
        </p:nvSpPr>
        <p:spPr>
          <a:xfrm>
            <a:off x="10393716" y="4747697"/>
            <a:ext cx="355360" cy="351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9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7E51FE-F259-481B-9B0D-151654631D6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2352051"/>
              </p:ext>
            </p:extLst>
          </p:nvPr>
        </p:nvGraphicFramePr>
        <p:xfrm>
          <a:off x="1138334" y="13716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1476801-AAD6-4203-BDE0-E97B2DA9F3FC}"/>
              </a:ext>
            </a:extLst>
          </p:cNvPr>
          <p:cNvSpPr/>
          <p:nvPr/>
        </p:nvSpPr>
        <p:spPr>
          <a:xfrm>
            <a:off x="255685" y="4918692"/>
            <a:ext cx="2762767" cy="1786908"/>
          </a:xfrm>
          <a:prstGeom prst="cloudCallout">
            <a:avLst>
              <a:gd name="adj1" fmla="val 60285"/>
              <a:gd name="adj2" fmla="val -4917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/>
              <a:t>הסוגיה לא באה "להחמיא" אלא לשים דברים חשובים על השולחן</a:t>
            </a:r>
            <a:endParaRPr lang="en-US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550FB9A-96DF-4596-A581-C8F19A4415D1}"/>
              </a:ext>
            </a:extLst>
          </p:cNvPr>
          <p:cNvSpPr/>
          <p:nvPr/>
        </p:nvSpPr>
        <p:spPr>
          <a:xfrm>
            <a:off x="9154798" y="814277"/>
            <a:ext cx="2635899" cy="1539551"/>
          </a:xfrm>
          <a:prstGeom prst="cloudCallout">
            <a:avLst>
              <a:gd name="adj1" fmla="val -59356"/>
              <a:gd name="adj2" fmla="val 480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הגמרא נוטה לומר דברים לא מחמיאים על נשים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4734463A-9A91-4D25-B91E-B6B1D6B6FEF6}"/>
              </a:ext>
            </a:extLst>
          </p:cNvPr>
          <p:cNvSpPr/>
          <p:nvPr/>
        </p:nvSpPr>
        <p:spPr>
          <a:xfrm>
            <a:off x="9850793" y="433873"/>
            <a:ext cx="1646854" cy="21180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9463-2393-4DEA-98C9-95C13C54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4400" b="1" dirty="0">
                <a:cs typeface="+mn-cs"/>
              </a:rPr>
              <a:t>אתר כיפה </a:t>
            </a:r>
            <a:endParaRPr lang="en-US" sz="4400" b="1" dirty="0"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4D703A-CA02-4823-8969-E59EEE3E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710" y="1376479"/>
            <a:ext cx="9982200" cy="1691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7B43F-EE52-4AF3-B57D-C01ACB7BD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44" y="2740906"/>
            <a:ext cx="8434726" cy="4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/>
              <a:t>"נשים דעתן קלה עליהן" בדברי חז"ל</a:t>
            </a:r>
            <a:endParaRPr lang="en-US" sz="3600" b="1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092317"/>
              </p:ext>
            </p:extLst>
          </p:nvPr>
        </p:nvGraphicFramePr>
        <p:xfrm>
          <a:off x="1104900" y="1600200"/>
          <a:ext cx="9982200" cy="379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5375-EA05-4DA2-9E5B-72885CD5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b="1" dirty="0"/>
              <a:t>שיטת רש"י בסוגיה זו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4E348D-1190-4FF0-90E4-99CD485A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430" y="1563795"/>
            <a:ext cx="9050839" cy="5045129"/>
          </a:xfrm>
        </p:spPr>
      </p:pic>
    </p:spTree>
    <p:extLst>
      <p:ext uri="{BB962C8B-B14F-4D97-AF65-F5344CB8AC3E}">
        <p14:creationId xmlns:p14="http://schemas.microsoft.com/office/powerpoint/2010/main" val="5279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F7B69-F5FA-4331-BE63-E5227F33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49" y="1754207"/>
            <a:ext cx="9645998" cy="24580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F936AF-D31F-42A0-8572-3D6A872D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pPr algn="ctr" rtl="1"/>
            <a:r>
              <a:rPr lang="he-IL" b="1" dirty="0"/>
              <a:t>שיטת רש"י בסוגיה זו </a:t>
            </a:r>
            <a:r>
              <a:rPr lang="he-IL" sz="2000" dirty="0"/>
              <a:t>(קידושין פא ע"ב)</a:t>
            </a:r>
            <a:endParaRPr lang="en-US" dirty="0"/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C7C8EED7-91BF-423D-A8A1-8F4C23F75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1197"/>
              </p:ext>
            </p:extLst>
          </p:nvPr>
        </p:nvGraphicFramePr>
        <p:xfrm>
          <a:off x="3943306" y="4793351"/>
          <a:ext cx="700806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נימוק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דין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מקרה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AE9A7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"נשים דעתן קלה עליהן"</a:t>
                      </a:r>
                      <a:endParaRPr b="1" dirty="0">
                        <a:solidFill>
                          <a:srgbClr val="AE9A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אסור משום ייחוד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גבר + 2 נשים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סברא (יש כאן 3)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מותר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אשה + שני גברים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99FD494-D46F-40E1-AEF4-91759794BB44}"/>
              </a:ext>
            </a:extLst>
          </p:cNvPr>
          <p:cNvSpPr/>
          <p:nvPr/>
        </p:nvSpPr>
        <p:spPr>
          <a:xfrm>
            <a:off x="888398" y="4914358"/>
            <a:ext cx="2673862" cy="1633786"/>
          </a:xfrm>
          <a:prstGeom prst="wedgeEllipseCallout">
            <a:avLst>
              <a:gd name="adj1" fmla="val 64624"/>
              <a:gd name="adj2" fmla="val -14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/>
              <a:t>רש"י – דעת = ידיעה מינית (כגון "וידע האדם את חווה אשתו"), "דעת קלה" = קל לפתות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F936AF-D31F-42A0-8572-3D6A872D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pPr algn="ctr" rtl="1"/>
            <a:r>
              <a:rPr lang="he-IL" b="1" dirty="0"/>
              <a:t>שיטת המאירי </a:t>
            </a:r>
            <a:r>
              <a:rPr lang="he-IL" sz="2000" dirty="0"/>
              <a:t>(בית הבחירה מס' </a:t>
            </a:r>
            <a:r>
              <a:rPr lang="en-US" sz="2000" dirty="0" err="1"/>
              <a:t>קידושין</a:t>
            </a:r>
            <a:r>
              <a:rPr lang="en-US" sz="2000" dirty="0"/>
              <a:t> </a:t>
            </a:r>
            <a:r>
              <a:rPr lang="en-US" sz="2000" dirty="0" err="1"/>
              <a:t>דף</a:t>
            </a:r>
            <a:r>
              <a:rPr lang="en-US" sz="2000" dirty="0"/>
              <a:t> פ </a:t>
            </a:r>
            <a:r>
              <a:rPr lang="en-US" sz="2000" dirty="0" err="1"/>
              <a:t>עמוד</a:t>
            </a:r>
            <a:r>
              <a:rPr lang="en-US" sz="2000" dirty="0"/>
              <a:t> ב</a:t>
            </a:r>
            <a:r>
              <a:rPr lang="he-IL" sz="2000" dirty="0"/>
              <a:t>)</a:t>
            </a:r>
            <a:endParaRPr lang="en-US" b="1" dirty="0"/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C7C8EED7-91BF-423D-A8A1-8F4C23F75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53850"/>
              </p:ext>
            </p:extLst>
          </p:nvPr>
        </p:nvGraphicFramePr>
        <p:xfrm>
          <a:off x="4008311" y="4228558"/>
          <a:ext cx="700806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נימוק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דין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מקרה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AE9A7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"נשים דעתן קלה עליהן"</a:t>
                      </a:r>
                      <a:endParaRPr b="1" dirty="0">
                        <a:solidFill>
                          <a:srgbClr val="AE9A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אסור משום ייחוד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גבר + 2 נשים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סברא (יש כאן 3)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מותר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אשה + שני גברים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99FD494-D46F-40E1-AEF4-91759794BB44}"/>
              </a:ext>
            </a:extLst>
          </p:cNvPr>
          <p:cNvSpPr/>
          <p:nvPr/>
        </p:nvSpPr>
        <p:spPr>
          <a:xfrm>
            <a:off x="983738" y="4277312"/>
            <a:ext cx="2673862" cy="1633786"/>
          </a:xfrm>
          <a:prstGeom prst="wedgeEllipseCallout">
            <a:avLst>
              <a:gd name="adj1" fmla="val 64624"/>
              <a:gd name="adj2" fmla="val -141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/>
              <a:t>המאירי – דעת קלה = לא "עומדת על דעתה" אלא מושפעת ומוותרת מפאת לחץ חיצוני 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E6BF7-187F-401D-97A7-5BBA29B72D6C}"/>
              </a:ext>
            </a:extLst>
          </p:cNvPr>
          <p:cNvSpPr/>
          <p:nvPr/>
        </p:nvSpPr>
        <p:spPr>
          <a:xfrm>
            <a:off x="1908936" y="1526924"/>
            <a:ext cx="8372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dirty="0" err="1"/>
              <a:t>אף</a:t>
            </a:r>
            <a:r>
              <a:rPr lang="en-US" sz="2000" dirty="0"/>
              <a:t> </a:t>
            </a:r>
            <a:r>
              <a:rPr lang="en-US" sz="2000" dirty="0" err="1"/>
              <a:t>איש</a:t>
            </a:r>
            <a:r>
              <a:rPr lang="en-US" sz="2000" dirty="0"/>
              <a:t> </a:t>
            </a:r>
            <a:r>
              <a:rPr lang="en-US" sz="2000" dirty="0" err="1"/>
              <a:t>אחד</a:t>
            </a:r>
            <a:r>
              <a:rPr lang="en-US" sz="2000" dirty="0"/>
              <a:t> </a:t>
            </a:r>
            <a:endParaRPr lang="he-IL" sz="2000" dirty="0"/>
          </a:p>
          <a:p>
            <a:pPr algn="r" rtl="1"/>
            <a:r>
              <a:rPr lang="en-US" sz="2000" dirty="0" err="1"/>
              <a:t>ואפילו</a:t>
            </a:r>
            <a:r>
              <a:rPr lang="en-US" sz="2000" dirty="0"/>
              <a:t> </a:t>
            </a:r>
            <a:r>
              <a:rPr lang="en-US" sz="2000" dirty="0" err="1"/>
              <a:t>כשר</a:t>
            </a:r>
            <a:r>
              <a:rPr lang="en-US" sz="2000" dirty="0"/>
              <a:t> </a:t>
            </a:r>
            <a:r>
              <a:rPr lang="en-US" sz="2000" dirty="0" err="1"/>
              <a:t>עם</a:t>
            </a:r>
            <a:r>
              <a:rPr lang="en-US" sz="2000" dirty="0"/>
              <a:t> </a:t>
            </a:r>
            <a:r>
              <a:rPr lang="en-US" sz="2000" dirty="0" err="1"/>
              <a:t>שתי</a:t>
            </a:r>
            <a:r>
              <a:rPr lang="en-US" sz="2000" dirty="0"/>
              <a:t> </a:t>
            </a:r>
            <a:r>
              <a:rPr lang="en-US" sz="2000" dirty="0" err="1"/>
              <a:t>נשים</a:t>
            </a:r>
            <a:r>
              <a:rPr lang="en-US" sz="2000" dirty="0"/>
              <a:t> </a:t>
            </a:r>
            <a:r>
              <a:rPr lang="en-US" sz="2000" dirty="0" err="1"/>
              <a:t>או</a:t>
            </a:r>
            <a:r>
              <a:rPr lang="en-US" sz="2000" dirty="0"/>
              <a:t> </a:t>
            </a:r>
            <a:r>
              <a:rPr lang="en-US" sz="2000" dirty="0" err="1"/>
              <a:t>עם</a:t>
            </a:r>
            <a:r>
              <a:rPr lang="en-US" sz="2000" dirty="0"/>
              <a:t> </a:t>
            </a:r>
            <a:r>
              <a:rPr lang="en-US" sz="2000" dirty="0" err="1"/>
              <a:t>כמה</a:t>
            </a:r>
            <a:r>
              <a:rPr lang="en-US" sz="2000" dirty="0"/>
              <a:t> </a:t>
            </a:r>
            <a:endParaRPr lang="he-IL" sz="2000" dirty="0"/>
          </a:p>
          <a:p>
            <a:pPr algn="r" rtl="1"/>
            <a:r>
              <a:rPr lang="en-US" sz="2000" dirty="0" err="1"/>
              <a:t>ואפילו</a:t>
            </a:r>
            <a:r>
              <a:rPr lang="en-US" sz="2000" dirty="0"/>
              <a:t> </a:t>
            </a:r>
            <a:r>
              <a:rPr lang="en-US" sz="2000" dirty="0" err="1"/>
              <a:t>כשירות</a:t>
            </a:r>
            <a:r>
              <a:rPr lang="en-US" sz="2000" dirty="0"/>
              <a:t> </a:t>
            </a:r>
            <a:r>
              <a:rPr lang="en-US" sz="2000" dirty="0" err="1"/>
              <a:t>שבהן</a:t>
            </a:r>
            <a:r>
              <a:rPr lang="en-US" sz="2000" dirty="0"/>
              <a:t> </a:t>
            </a:r>
            <a:endParaRPr lang="he-IL" sz="2000" dirty="0"/>
          </a:p>
          <a:p>
            <a:pPr algn="r" rtl="1"/>
            <a:r>
              <a:rPr lang="en-US" sz="2000" dirty="0" err="1"/>
              <a:t>שאיש</a:t>
            </a:r>
            <a:r>
              <a:rPr lang="en-US" sz="2000" dirty="0"/>
              <a:t> </a:t>
            </a:r>
            <a:r>
              <a:rPr lang="en-US" sz="2000" dirty="0" err="1"/>
              <a:t>אחד</a:t>
            </a:r>
            <a:r>
              <a:rPr lang="en-US" sz="2000" dirty="0"/>
              <a:t> </a:t>
            </a:r>
            <a:r>
              <a:rPr lang="en-US" sz="2000" dirty="0" err="1"/>
              <a:t>מכל</a:t>
            </a:r>
            <a:r>
              <a:rPr lang="en-US" sz="2000" dirty="0"/>
              <a:t> </a:t>
            </a:r>
            <a:r>
              <a:rPr lang="en-US" sz="2000" dirty="0" err="1"/>
              <a:t>מקום</a:t>
            </a:r>
            <a:r>
              <a:rPr lang="en-US" sz="2000" dirty="0"/>
              <a:t> </a:t>
            </a:r>
            <a:r>
              <a:rPr lang="en-US" sz="2000" dirty="0" err="1"/>
              <a:t>יש</a:t>
            </a:r>
            <a:r>
              <a:rPr lang="en-US" sz="2000" dirty="0"/>
              <a:t> </a:t>
            </a:r>
            <a:r>
              <a:rPr lang="en-US" sz="2000" dirty="0" err="1"/>
              <a:t>לחוש</a:t>
            </a:r>
            <a:r>
              <a:rPr lang="en-US" sz="2000" dirty="0"/>
              <a:t> </a:t>
            </a:r>
            <a:r>
              <a:rPr lang="en-US" sz="2000" dirty="0" err="1"/>
              <a:t>שיהא</a:t>
            </a:r>
            <a:r>
              <a:rPr lang="en-US" sz="2000" dirty="0"/>
              <a:t> </a:t>
            </a:r>
            <a:r>
              <a:rPr lang="en-US" sz="2000" dirty="0" err="1"/>
              <a:t>יצרו</a:t>
            </a:r>
            <a:r>
              <a:rPr lang="en-US" sz="2000" dirty="0"/>
              <a:t> </a:t>
            </a:r>
            <a:r>
              <a:rPr lang="en-US" sz="2000" dirty="0" err="1"/>
              <a:t>תקפו</a:t>
            </a:r>
            <a:r>
              <a:rPr lang="en-US" sz="2000" dirty="0"/>
              <a:t> </a:t>
            </a:r>
            <a:r>
              <a:rPr lang="en-US" sz="2000" dirty="0" err="1"/>
              <a:t>במקום</a:t>
            </a:r>
            <a:r>
              <a:rPr lang="en-US" sz="2000" dirty="0"/>
              <a:t> </a:t>
            </a:r>
            <a:r>
              <a:rPr lang="en-US" sz="2000" dirty="0" err="1"/>
              <a:t>שאין</a:t>
            </a:r>
            <a:r>
              <a:rPr lang="en-US" sz="2000" dirty="0"/>
              <a:t> </a:t>
            </a:r>
            <a:r>
              <a:rPr lang="en-US" sz="2000" dirty="0" err="1"/>
              <a:t>לשם</a:t>
            </a:r>
            <a:r>
              <a:rPr lang="en-US" sz="2000" dirty="0"/>
              <a:t> </a:t>
            </a:r>
            <a:r>
              <a:rPr lang="en-US" sz="2000" dirty="0" err="1"/>
              <a:t>מונע</a:t>
            </a:r>
            <a:r>
              <a:rPr lang="en-US" sz="2000" dirty="0"/>
              <a:t> </a:t>
            </a:r>
            <a:endParaRPr lang="he-IL" sz="2000" dirty="0"/>
          </a:p>
          <a:p>
            <a:pPr algn="r" rtl="1"/>
            <a:r>
              <a:rPr lang="en-US" sz="2000" b="1" u="sng" dirty="0" err="1"/>
              <a:t>והנשים</a:t>
            </a:r>
            <a:r>
              <a:rPr lang="en-US" sz="2000" b="1" u="sng" dirty="0"/>
              <a:t> </a:t>
            </a:r>
            <a:r>
              <a:rPr lang="en-US" sz="2000" b="1" u="sng" dirty="0" err="1"/>
              <a:t>שמא</a:t>
            </a:r>
            <a:r>
              <a:rPr lang="en-US" sz="2000" b="1" u="sng" dirty="0"/>
              <a:t> </a:t>
            </a:r>
            <a:r>
              <a:rPr lang="en-US" sz="2000" b="1" u="sng" dirty="0" err="1"/>
              <a:t>מתוך</a:t>
            </a:r>
            <a:r>
              <a:rPr lang="en-US" sz="2000" b="1" u="sng" dirty="0"/>
              <a:t> </a:t>
            </a:r>
            <a:r>
              <a:rPr lang="en-US" sz="2000" b="1" u="sng" dirty="0" err="1"/>
              <a:t>שדעתן</a:t>
            </a:r>
            <a:r>
              <a:rPr lang="en-US" sz="2000" b="1" u="sng" dirty="0"/>
              <a:t> </a:t>
            </a:r>
            <a:r>
              <a:rPr lang="en-US" sz="2000" b="1" u="sng" dirty="0" err="1"/>
              <a:t>קלה</a:t>
            </a:r>
            <a:r>
              <a:rPr lang="en-US" sz="2000" b="1" dirty="0"/>
              <a:t> </a:t>
            </a:r>
            <a:endParaRPr lang="he-IL" sz="20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000" dirty="0" err="1"/>
              <a:t>מתפתות</a:t>
            </a:r>
            <a:r>
              <a:rPr lang="en-US" sz="2000" dirty="0"/>
              <a:t> </a:t>
            </a:r>
            <a:r>
              <a:rPr lang="en-US" sz="2000" dirty="0" err="1"/>
              <a:t>זו</a:t>
            </a:r>
            <a:r>
              <a:rPr lang="en-US" sz="2000" dirty="0"/>
              <a:t> </a:t>
            </a:r>
            <a:r>
              <a:rPr lang="en-US" sz="2000" dirty="0" err="1"/>
              <a:t>לזו</a:t>
            </a:r>
            <a:r>
              <a:rPr lang="en-US" sz="2000" dirty="0"/>
              <a:t> </a:t>
            </a:r>
            <a:r>
              <a:rPr lang="en-US" sz="2000" dirty="0" err="1"/>
              <a:t>לחפות</a:t>
            </a:r>
            <a:r>
              <a:rPr lang="en-US" sz="2000" dirty="0"/>
              <a:t> </a:t>
            </a:r>
            <a:r>
              <a:rPr lang="en-US" sz="2000" dirty="0" err="1"/>
              <a:t>זו</a:t>
            </a:r>
            <a:r>
              <a:rPr lang="en-US" sz="2000" dirty="0"/>
              <a:t> </a:t>
            </a:r>
            <a:r>
              <a:rPr lang="en-US" sz="2000" dirty="0" err="1"/>
              <a:t>את</a:t>
            </a:r>
            <a:r>
              <a:rPr lang="en-US" sz="2000" dirty="0"/>
              <a:t> </a:t>
            </a:r>
            <a:r>
              <a:rPr lang="en-US" sz="2000" dirty="0" err="1"/>
              <a:t>זו</a:t>
            </a:r>
            <a:r>
              <a:rPr lang="en-US" sz="2000" dirty="0"/>
              <a:t> </a:t>
            </a: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000" dirty="0" err="1"/>
              <a:t>ואף</a:t>
            </a:r>
            <a:r>
              <a:rPr lang="en-US" sz="2000" dirty="0"/>
              <a:t> </a:t>
            </a:r>
            <a:r>
              <a:rPr lang="en-US" sz="2000" dirty="0" err="1"/>
              <a:t>זו</a:t>
            </a:r>
            <a:r>
              <a:rPr lang="en-US" sz="2000" dirty="0"/>
              <a:t> </a:t>
            </a:r>
            <a:r>
              <a:rPr lang="en-US" sz="2000" dirty="0" err="1"/>
              <a:t>הנכשלת</a:t>
            </a:r>
            <a:r>
              <a:rPr lang="en-US" sz="2000" dirty="0"/>
              <a:t> </a:t>
            </a:r>
            <a:r>
              <a:rPr lang="en-US" sz="2000" dirty="0" err="1"/>
              <a:t>משתדלת</a:t>
            </a:r>
            <a:r>
              <a:rPr lang="en-US" sz="2000" dirty="0"/>
              <a:t> </a:t>
            </a:r>
            <a:r>
              <a:rPr lang="en-US" sz="2000" dirty="0" err="1"/>
              <a:t>אף</a:t>
            </a:r>
            <a:r>
              <a:rPr lang="en-US" sz="2000" dirty="0"/>
              <a:t> </a:t>
            </a:r>
            <a:r>
              <a:rPr lang="en-US" sz="2000" dirty="0" err="1"/>
              <a:t>להכשילה</a:t>
            </a:r>
            <a:r>
              <a:rPr lang="en-US" sz="2000" dirty="0"/>
              <a:t> </a:t>
            </a:r>
            <a:r>
              <a:rPr lang="en-US" sz="2000" dirty="0" err="1"/>
              <a:t>כדי</a:t>
            </a:r>
            <a:r>
              <a:rPr lang="en-US" sz="2000" dirty="0"/>
              <a:t> </a:t>
            </a:r>
            <a:r>
              <a:rPr lang="en-US" sz="2000" dirty="0" err="1"/>
              <a:t>שתהא</a:t>
            </a:r>
            <a:r>
              <a:rPr lang="en-US" sz="2000" dirty="0"/>
              <a:t> </a:t>
            </a:r>
            <a:r>
              <a:rPr lang="en-US" sz="2000" dirty="0" err="1"/>
              <a:t>אף</a:t>
            </a:r>
            <a:r>
              <a:rPr lang="en-US" sz="2000" dirty="0"/>
              <a:t> </a:t>
            </a:r>
            <a:r>
              <a:rPr lang="en-US" sz="2000" dirty="0" err="1"/>
              <a:t>היא</a:t>
            </a:r>
            <a:r>
              <a:rPr lang="en-US" sz="2000" dirty="0"/>
              <a:t> </a:t>
            </a:r>
            <a:r>
              <a:rPr lang="en-US" sz="2000" dirty="0" err="1"/>
              <a:t>עמה</a:t>
            </a:r>
            <a:r>
              <a:rPr lang="en-US" sz="2000" dirty="0"/>
              <a:t> </a:t>
            </a:r>
            <a:r>
              <a:rPr lang="en-US" sz="2000" dirty="0" err="1"/>
              <a:t>בצרך</a:t>
            </a:r>
            <a:r>
              <a:rPr lang="en-US" sz="2000" dirty="0"/>
              <a:t> </a:t>
            </a:r>
            <a:r>
              <a:rPr lang="en-US" sz="2000" dirty="0" err="1"/>
              <a:t>חפוי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3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F936AF-D31F-42A0-8572-3D6A872D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/>
              <a:t>גישת חז"ל למעמד האשה וכשרונותיה</a:t>
            </a:r>
            <a:br>
              <a:rPr lang="en-US" dirty="0"/>
            </a:br>
            <a:r>
              <a:rPr lang="he-IL" b="1" dirty="0"/>
              <a:t>והסיבה לפטור בשים ממצוות עשה שהזמן גרמן</a:t>
            </a:r>
            <a:br>
              <a:rPr lang="en-US" dirty="0"/>
            </a:br>
            <a:r>
              <a:rPr lang="he-IL" dirty="0"/>
              <a:t>הרה"ג </a:t>
            </a:r>
            <a:r>
              <a:rPr lang="he-IL" b="1" dirty="0"/>
              <a:t>עוזי קלכהיים</a:t>
            </a:r>
            <a:r>
              <a:rPr lang="he-IL" dirty="0"/>
              <a:t> [שליט"א] זצ"ל, מחבר הספר "אדרת אמונה"</a:t>
            </a:r>
            <a:endParaRPr lang="en-US" b="1" dirty="0"/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C7C8EED7-91BF-423D-A8A1-8F4C23F75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37000"/>
              </p:ext>
            </p:extLst>
          </p:nvPr>
        </p:nvGraphicFramePr>
        <p:xfrm>
          <a:off x="3999644" y="4856937"/>
          <a:ext cx="700806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נימוק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דין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מקרה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AE9A7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"נשים דעתן קלה עליהן"</a:t>
                      </a:r>
                      <a:endParaRPr b="1" dirty="0">
                        <a:solidFill>
                          <a:srgbClr val="AE9A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אסור משום ייחוד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גבר + 2 נשים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סברא (יש כאן 3)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מותר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אשה + שני גברים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99FD494-D46F-40E1-AEF4-91759794BB44}"/>
              </a:ext>
            </a:extLst>
          </p:cNvPr>
          <p:cNvSpPr/>
          <p:nvPr/>
        </p:nvSpPr>
        <p:spPr>
          <a:xfrm>
            <a:off x="732386" y="4228558"/>
            <a:ext cx="2673862" cy="1633786"/>
          </a:xfrm>
          <a:prstGeom prst="wedgeEllipseCallout">
            <a:avLst>
              <a:gd name="adj1" fmla="val 67217"/>
              <a:gd name="adj2" fmla="val 2302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/>
              <a:t>הרה"ג עוזי קלכהיים – דעת קלה = קשה לעמוד בלחצים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E6BF7-187F-401D-97A7-5BBA29B72D6C}"/>
              </a:ext>
            </a:extLst>
          </p:cNvPr>
          <p:cNvSpPr/>
          <p:nvPr/>
        </p:nvSpPr>
        <p:spPr>
          <a:xfrm>
            <a:off x="1104900" y="1526924"/>
            <a:ext cx="99806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המשפט: "</a:t>
            </a:r>
            <a:r>
              <a:rPr lang="he-IL" b="1" dirty="0"/>
              <a:t>נשים דעתן קלה</a:t>
            </a:r>
            <a:r>
              <a:rPr lang="he-IL" dirty="0"/>
              <a:t>" נאמר בתלמוד </a:t>
            </a:r>
            <a:r>
              <a:rPr lang="he-IL" b="1" dirty="0"/>
              <a:t>ברקע מסוים</a:t>
            </a:r>
            <a:r>
              <a:rPr lang="he-IL" dirty="0"/>
              <a:t>. </a:t>
            </a:r>
          </a:p>
          <a:p>
            <a:pPr algn="r" rtl="1"/>
            <a:r>
              <a:rPr lang="he-IL" u="sng" dirty="0"/>
              <a:t>רבי שמעון בר יוחאי</a:t>
            </a:r>
            <a:r>
              <a:rPr lang="he-IL" dirty="0"/>
              <a:t> ובנו פחדו מהשלטון הרומאי, שעמד לתופסם ולהורגם, על כן אמר לבנו, שעליהם להמלט ולהחבא במערה - כי אם תדענה הנשים את המחבוא, הרי על ידי ענויים ויסורים עלולות הן לגלותו - ולכן אמר: "דעתן קלה". </a:t>
            </a:r>
          </a:p>
          <a:p>
            <a:pPr algn="r" rtl="1"/>
            <a:r>
              <a:rPr lang="he-IL" u="sng" dirty="0"/>
              <a:t>מאמר זה הוזכר בשנית ביחס לדיני יחוד</a:t>
            </a:r>
            <a:r>
              <a:rPr lang="he-IL" dirty="0"/>
              <a:t> - שגבר אינו יכול להתיחד עם שתי נשים, ואילו אישה עם שני גברים יכולה, והנימוק לכך, שנשים נוטות יותר להתפתות לעבירה, "ודעתן קלה", על כן לא מספיקות שתי נשים. </a:t>
            </a:r>
          </a:p>
          <a:p>
            <a:pPr algn="r" rtl="1"/>
            <a:r>
              <a:rPr lang="he-IL" b="1" dirty="0"/>
              <a:t>משפט זה </a:t>
            </a:r>
            <a:r>
              <a:rPr lang="he-IL" dirty="0"/>
              <a:t>לא בא לשלול את היכולת האינטלקטואלית של האשה, - אלא </a:t>
            </a:r>
            <a:r>
              <a:rPr lang="he-IL" b="1" dirty="0"/>
              <a:t>בא להעיר שבמקרה לחץ, אם זה באלימות או בזנות, יהיה קשה לנשים לעמוד בלחצים</a:t>
            </a:r>
            <a:r>
              <a:rPr lang="he-IL" dirty="0"/>
              <a:t>, כמובן שלכל משפט יש גם יוצאים מן הכלל, ויוצאות מן הכלל.</a:t>
            </a:r>
            <a:endParaRPr lang="en-US" dirty="0"/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44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he-IL" altLang="en-US" sz="4800" b="1" dirty="0">
                <a:solidFill>
                  <a:schemeClr val="tx1">
                    <a:lumMod val="50000"/>
                  </a:schemeClr>
                </a:solidFill>
              </a:rPr>
              <a:t>"נשים דעתן קלה עליהן" – סיכום שלבי לימוד</a:t>
            </a:r>
            <a:endParaRPr lang="en-US" sz="4800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F25A241-C33D-46D1-BB43-E9405B6FB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71" y="1524230"/>
            <a:ext cx="4190397" cy="41903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EB04C10-D19E-4DA7-97C4-ED70E0FA0A13}"/>
              </a:ext>
            </a:extLst>
          </p:cNvPr>
          <p:cNvSpPr txBox="1">
            <a:spLocks noChangeArrowheads="1"/>
          </p:cNvSpPr>
          <p:nvPr/>
        </p:nvSpPr>
        <p:spPr>
          <a:xfrm>
            <a:off x="2130388" y="1644346"/>
            <a:ext cx="7931224" cy="121152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alt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8E3824-6EB2-49B7-8263-DF0F18D3DD4E}"/>
              </a:ext>
            </a:extLst>
          </p:cNvPr>
          <p:cNvSpPr/>
          <p:nvPr/>
        </p:nvSpPr>
        <p:spPr>
          <a:xfrm>
            <a:off x="3343927" y="1329075"/>
            <a:ext cx="1941475" cy="1778485"/>
          </a:xfrm>
          <a:prstGeom prst="ellipse">
            <a:avLst/>
          </a:prstGeom>
          <a:solidFill>
            <a:srgbClr val="EE555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2000" b="1" dirty="0"/>
              <a:t>1. "ידיעות" מוקדמות</a:t>
            </a:r>
          </a:p>
          <a:p>
            <a:pPr algn="ctr" rtl="1"/>
            <a:r>
              <a:rPr lang="he-IL" sz="2000" b="1" u="sng" dirty="0"/>
              <a:t>טיפ</a:t>
            </a:r>
            <a:r>
              <a:rPr lang="he-IL" sz="2000" dirty="0"/>
              <a:t>: "דעת הקהל" </a:t>
            </a:r>
            <a:endParaRPr lang="en-US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336CC5-4BDF-4065-ACFE-0A10492760CD}"/>
              </a:ext>
            </a:extLst>
          </p:cNvPr>
          <p:cNvSpPr/>
          <p:nvPr/>
        </p:nvSpPr>
        <p:spPr>
          <a:xfrm>
            <a:off x="1008991" y="2269656"/>
            <a:ext cx="2384953" cy="2247805"/>
          </a:xfrm>
          <a:prstGeom prst="ellipse">
            <a:avLst/>
          </a:prstGeom>
          <a:solidFill>
            <a:srgbClr val="5064F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b="1" dirty="0"/>
              <a:t>7. המאירי</a:t>
            </a:r>
            <a:r>
              <a:rPr lang="he-IL" dirty="0"/>
              <a:t> – דעת קלה = לא עומדת על דעתה אלא מושפעת ומוותרת מפאת לחץ חיצוני 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2E34D1-87A7-48C6-A16A-743A31D99556}"/>
              </a:ext>
            </a:extLst>
          </p:cNvPr>
          <p:cNvSpPr/>
          <p:nvPr/>
        </p:nvSpPr>
        <p:spPr>
          <a:xfrm>
            <a:off x="1942638" y="4639682"/>
            <a:ext cx="2003213" cy="1823209"/>
          </a:xfrm>
          <a:prstGeom prst="ellipse">
            <a:avLst/>
          </a:prstGeom>
          <a:solidFill>
            <a:srgbClr val="E84E4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b="1" dirty="0"/>
              <a:t>6. רש"י</a:t>
            </a:r>
            <a:r>
              <a:rPr lang="he-IL" dirty="0"/>
              <a:t> – </a:t>
            </a:r>
            <a:r>
              <a:rPr lang="he-IL" b="1" dirty="0"/>
              <a:t>דעת קלה </a:t>
            </a:r>
            <a:r>
              <a:rPr lang="he-IL" b="1" u="sng" dirty="0"/>
              <a:t>כאן</a:t>
            </a:r>
            <a:r>
              <a:rPr lang="he-IL" b="1" dirty="0"/>
              <a:t> = נוחה להתפתות מינית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CF8FEE-DA61-42AB-B9B9-EFE076153393}"/>
              </a:ext>
            </a:extLst>
          </p:cNvPr>
          <p:cNvSpPr/>
          <p:nvPr/>
        </p:nvSpPr>
        <p:spPr>
          <a:xfrm>
            <a:off x="6466868" y="4830561"/>
            <a:ext cx="1940411" cy="1823209"/>
          </a:xfrm>
          <a:prstGeom prst="ellipse">
            <a:avLst/>
          </a:prstGeom>
          <a:solidFill>
            <a:srgbClr val="ED8A4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2000" b="1" dirty="0"/>
              <a:t>4. מה יודע "רב גוגל"?</a:t>
            </a:r>
            <a:endParaRPr lang="en-US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66C424-22ED-49E2-ACA9-933AEE973F5F}"/>
              </a:ext>
            </a:extLst>
          </p:cNvPr>
          <p:cNvSpPr/>
          <p:nvPr/>
        </p:nvSpPr>
        <p:spPr>
          <a:xfrm>
            <a:off x="4427201" y="5034244"/>
            <a:ext cx="1814338" cy="1708913"/>
          </a:xfrm>
          <a:prstGeom prst="ellipse">
            <a:avLst/>
          </a:prstGeom>
          <a:solidFill>
            <a:srgbClr val="56EE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2000" b="1" dirty="0">
                <a:solidFill>
                  <a:schemeClr val="tx1"/>
                </a:solidFill>
              </a:rPr>
              <a:t>5. בדיקת סוגיות אחרות בש"ס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884A30-9739-44A2-9FF3-F39D07F462B1}"/>
              </a:ext>
            </a:extLst>
          </p:cNvPr>
          <p:cNvSpPr/>
          <p:nvPr/>
        </p:nvSpPr>
        <p:spPr>
          <a:xfrm>
            <a:off x="5933668" y="1269759"/>
            <a:ext cx="2253657" cy="2128685"/>
          </a:xfrm>
          <a:prstGeom prst="ellipse">
            <a:avLst/>
          </a:prstGeom>
          <a:solidFill>
            <a:srgbClr val="AA58F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b="1" dirty="0"/>
              <a:t>2. *חשיבה* על דברי הגמרא </a:t>
            </a:r>
            <a:r>
              <a:rPr lang="he-IL" b="1" u="sng" dirty="0"/>
              <a:t>טיפ:</a:t>
            </a:r>
            <a:r>
              <a:rPr lang="he-IL" b="1" dirty="0"/>
              <a:t> </a:t>
            </a:r>
            <a:r>
              <a:rPr lang="he-IL" dirty="0"/>
              <a:t>היכרות עם כלל הסוגיות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63F8C3-9418-46A4-8C65-C557CBD82D2E}"/>
              </a:ext>
            </a:extLst>
          </p:cNvPr>
          <p:cNvSpPr/>
          <p:nvPr/>
        </p:nvSpPr>
        <p:spPr>
          <a:xfrm>
            <a:off x="7429568" y="2910756"/>
            <a:ext cx="2128864" cy="206860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b="1" dirty="0">
                <a:solidFill>
                  <a:srgbClr val="858584"/>
                </a:solidFill>
              </a:rPr>
              <a:t>3. איסוף מידע יותר רחב</a:t>
            </a:r>
          </a:p>
          <a:p>
            <a:pPr algn="ctr" rtl="1"/>
            <a:r>
              <a:rPr lang="he-IL" b="1" u="sng" dirty="0">
                <a:solidFill>
                  <a:srgbClr val="858584"/>
                </a:solidFill>
              </a:rPr>
              <a:t>טיפ:</a:t>
            </a:r>
            <a:r>
              <a:rPr lang="he-IL" dirty="0">
                <a:solidFill>
                  <a:srgbClr val="858584"/>
                </a:solidFill>
              </a:rPr>
              <a:t> בסוגיה זו החומרה היא טובה לגברים ונשים כאחד </a:t>
            </a:r>
            <a:endParaRPr lang="en-US" dirty="0">
              <a:solidFill>
                <a:srgbClr val="858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altLang="en-US" sz="4800" b="1" dirty="0">
                <a:solidFill>
                  <a:schemeClr val="tx1">
                    <a:lumMod val="50000"/>
                  </a:schemeClr>
                </a:solidFill>
              </a:rPr>
              <a:t>"נשים דעתן קלה עליהן" - סקר</a:t>
            </a:r>
            <a:endParaRPr lang="en-US" sz="4800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F25A241-C33D-46D1-BB43-E9405B6FB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78" y="1381883"/>
            <a:ext cx="4541643" cy="45416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EB04C10-D19E-4DA7-97C4-ED70E0FA0A13}"/>
              </a:ext>
            </a:extLst>
          </p:cNvPr>
          <p:cNvSpPr txBox="1">
            <a:spLocks noChangeArrowheads="1"/>
          </p:cNvSpPr>
          <p:nvPr/>
        </p:nvSpPr>
        <p:spPr>
          <a:xfrm>
            <a:off x="2130388" y="1644346"/>
            <a:ext cx="7931224" cy="121152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alt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8DFC3-638A-4B26-8965-650B075937C4}"/>
              </a:ext>
            </a:extLst>
          </p:cNvPr>
          <p:cNvSpPr txBox="1"/>
          <p:nvPr/>
        </p:nvSpPr>
        <p:spPr>
          <a:xfrm>
            <a:off x="1594783" y="1608971"/>
            <a:ext cx="868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השאלה: לפני שהתלמידים\תלמידות שלי יגשו ללימוד הסוגיה, הם\הן יחשבו שמשמעותו של הביטוי של חז"ל "נשים דעתן קלה עליהן", היא: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2665-7238-46CA-8695-46DD597C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רוצה לשאול או להתייעץ בנושא זה או נושאים אחרים במסכת קידושין?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AD9FA-55C2-4A20-AC40-88EB3BBB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826110"/>
          </a:xfrm>
        </p:spPr>
        <p:txBody>
          <a:bodyPr>
            <a:normAutofit/>
          </a:bodyPr>
          <a:lstStyle/>
          <a:p>
            <a:pPr algn="ctr" rtl="1"/>
            <a:r>
              <a:rPr lang="he-IL" sz="1800" b="1" u="sng" dirty="0">
                <a:solidFill>
                  <a:srgbClr val="7A8675"/>
                </a:solidFill>
              </a:rPr>
              <a:t>נושאים נוספים במסכת שלנו:</a:t>
            </a:r>
          </a:p>
          <a:p>
            <a:pPr algn="ctr" rtl="1"/>
            <a:r>
              <a:rPr lang="he-IL" dirty="0"/>
              <a:t>"האשה נקנית", קידושי קטנה, פטור נשים מלימוד תורה, פטור אשה נשואה מכיבוד הורים, מצוות עשה שהזמן גרמא</a:t>
            </a:r>
          </a:p>
          <a:p>
            <a:pPr algn="ctr" rtl="1"/>
            <a:r>
              <a:rPr lang="en-US" dirty="0"/>
              <a:t>miriam.reisler@gmail.com</a:t>
            </a:r>
            <a:r>
              <a:rPr lang="he-I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altLang="en-US" sz="4800" b="1" dirty="0">
                <a:solidFill>
                  <a:schemeClr val="tx1">
                    <a:lumMod val="50000"/>
                  </a:schemeClr>
                </a:solidFill>
              </a:rPr>
              <a:t>"נשים דעתן קלה עליהן" – תוצאות הסקר</a:t>
            </a:r>
            <a:endParaRPr lang="en-US" sz="4800" dirty="0"/>
          </a:p>
        </p:txBody>
      </p:sp>
      <p:pic>
        <p:nvPicPr>
          <p:cNvPr id="6" name="Content Placeholder 8">
            <a:hlinkClick r:id="rId2"/>
            <a:extLst>
              <a:ext uri="{FF2B5EF4-FFF2-40B4-BE49-F238E27FC236}">
                <a16:creationId xmlns:a16="http://schemas.microsoft.com/office/drawing/2014/main" id="{8F25A241-C33D-46D1-BB43-E9405B6FB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78" y="1381883"/>
            <a:ext cx="4541643" cy="45416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EB04C10-D19E-4DA7-97C4-ED70E0FA0A13}"/>
              </a:ext>
            </a:extLst>
          </p:cNvPr>
          <p:cNvSpPr txBox="1">
            <a:spLocks noChangeArrowheads="1"/>
          </p:cNvSpPr>
          <p:nvPr/>
        </p:nvSpPr>
        <p:spPr>
          <a:xfrm>
            <a:off x="2130388" y="1644346"/>
            <a:ext cx="7931224" cy="121152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alt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5473" y="1692891"/>
            <a:ext cx="8537511" cy="2678501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sz="3600" b="1" dirty="0">
                <a:solidFill>
                  <a:srgbClr val="AE9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יתייחד איש אחד עם שתי נשים, </a:t>
            </a:r>
          </a:p>
          <a:p>
            <a:pPr marL="0" indent="0" algn="ctr" rtl="1">
              <a:buNone/>
            </a:pPr>
            <a:r>
              <a:rPr lang="he-IL" sz="3600" b="1" dirty="0">
                <a:solidFill>
                  <a:srgbClr val="AE9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אבל אישה אחת מתייחדת עם שני אנשים.</a:t>
            </a:r>
            <a:r>
              <a:rPr lang="he-IL" sz="3600" b="1" dirty="0">
                <a:solidFill>
                  <a:srgbClr val="C00000"/>
                </a:solidFill>
              </a:rPr>
              <a:t> </a:t>
            </a:r>
            <a:r>
              <a:rPr lang="he-IL" sz="2800" dirty="0"/>
              <a:t> </a:t>
            </a:r>
          </a:p>
          <a:p>
            <a:pPr marL="0" indent="0" algn="r" rtl="1">
              <a:buNone/>
            </a:pPr>
            <a:r>
              <a:rPr lang="he-IL" dirty="0"/>
              <a:t>   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9474757"/>
              </p:ext>
            </p:extLst>
          </p:nvPr>
        </p:nvGraphicFramePr>
        <p:xfrm>
          <a:off x="2701212" y="3614996"/>
          <a:ext cx="6862665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נימוק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דין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מקרה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אסור משום ייחוד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גבר + 2 נשים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סברא (יש כאן 3)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מותר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אשה + שני גברים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B3D1D0-B0FF-49E4-A0C7-022B1B389266}"/>
              </a:ext>
            </a:extLst>
          </p:cNvPr>
          <p:cNvSpPr txBox="1">
            <a:spLocks/>
          </p:cNvSpPr>
          <p:nvPr/>
        </p:nvSpPr>
        <p:spPr>
          <a:xfrm>
            <a:off x="1247969" y="32657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4800" dirty="0">
                <a:latin typeface="Arial" panose="020B0604020202020204" pitchFamily="34" charset="0"/>
                <a:cs typeface="Arial" panose="020B0604020202020204" pitchFamily="34" charset="0"/>
              </a:rPr>
              <a:t>מס' קידושין פרק ד משנה יב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47A0-9C21-4EE4-B2DA-7E519F48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33265"/>
            <a:ext cx="9980682" cy="888578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/>
              <a:t>קידושין דף פ ע"ב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13C57-11AB-4BCD-8884-197A1399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63" y="1748145"/>
            <a:ext cx="7665221" cy="40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47A0-9C21-4EE4-B2DA-7E519F48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33265"/>
            <a:ext cx="9980682" cy="888578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/>
              <a:t>קידושין דף פ ע"ב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13578-3BBC-4388-8F83-1C150380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79" y="1549562"/>
            <a:ext cx="4632041" cy="3372336"/>
          </a:xfrm>
          <a:prstGeom prst="rect">
            <a:avLst/>
          </a:prstGeom>
        </p:spPr>
      </p:pic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id="{47B59294-0C9D-4C28-AE87-985EE6649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75615"/>
              </p:ext>
            </p:extLst>
          </p:nvPr>
        </p:nvGraphicFramePr>
        <p:xfrm>
          <a:off x="2591966" y="5210467"/>
          <a:ext cx="7008066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נימוק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דין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מקרה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AE9A7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"נשים דעתן קלה עליהן"</a:t>
                      </a:r>
                      <a:endParaRPr b="1" dirty="0">
                        <a:solidFill>
                          <a:srgbClr val="AE9A7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אסור משום ייחוד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גבר + 2 נשים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סברא (יש כאן 3)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מותר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אשה + שני גברים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42F5D-6C8F-45C8-9FAB-C43DB1F8A6B8}"/>
              </a:ext>
            </a:extLst>
          </p:cNvPr>
          <p:cNvGrpSpPr/>
          <p:nvPr/>
        </p:nvGrpSpPr>
        <p:grpSpPr>
          <a:xfrm>
            <a:off x="3548780" y="2118049"/>
            <a:ext cx="4571926" cy="4571925"/>
            <a:chOff x="5408594" y="37"/>
            <a:chExt cx="4571926" cy="4571925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7FCC3A8F-0B18-4D32-AF5E-CD34542D2BEA}"/>
                </a:ext>
              </a:extLst>
            </p:cNvPr>
            <p:cNvSpPr/>
            <p:nvPr/>
          </p:nvSpPr>
          <p:spPr>
            <a:xfrm rot="5400000">
              <a:off x="5408594" y="37"/>
              <a:ext cx="4571925" cy="4571925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96088"/>
                <a:satOff val="2633"/>
                <a:lumOff val="-7647"/>
                <a:alphaOff val="0"/>
              </a:schemeClr>
            </a:fillRef>
            <a:effectRef idx="0">
              <a:schemeClr val="accent2">
                <a:hueOff val="7096088"/>
                <a:satOff val="2633"/>
                <a:lumOff val="-76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Arrow: Down 4">
              <a:extLst>
                <a:ext uri="{FF2B5EF4-FFF2-40B4-BE49-F238E27FC236}">
                  <a16:creationId xmlns:a16="http://schemas.microsoft.com/office/drawing/2014/main" id="{44F67610-187C-4F65-97E8-D8AA47600D9B}"/>
                </a:ext>
              </a:extLst>
            </p:cNvPr>
            <p:cNvSpPr txBox="1"/>
            <p:nvPr/>
          </p:nvSpPr>
          <p:spPr>
            <a:xfrm>
              <a:off x="6208682" y="1143018"/>
              <a:ext cx="3771838" cy="2285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4100" kern="1200" dirty="0"/>
                <a:t>אסור ייחוד גבר + 2 נשים</a:t>
              </a:r>
              <a:endParaRPr lang="en-US" sz="4100" kern="1200" dirty="0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F05F02B-4E3E-425B-BC19-F02C93E4D7B6}"/>
              </a:ext>
            </a:extLst>
          </p:cNvPr>
          <p:cNvSpPr/>
          <p:nvPr/>
        </p:nvSpPr>
        <p:spPr>
          <a:xfrm>
            <a:off x="6095241" y="1546367"/>
            <a:ext cx="2635899" cy="1539551"/>
          </a:xfrm>
          <a:prstGeom prst="cloudCallout">
            <a:avLst>
              <a:gd name="adj1" fmla="val -59356"/>
              <a:gd name="adj2" fmla="val 480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משום שנשים "לא חכמות"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AC7DD7-53FE-41BF-A128-0BBEEF29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/>
              <a:t>הצעה ראשונה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64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45FF-9EC4-45A3-8408-86C8D1C9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70587"/>
            <a:ext cx="9980682" cy="811764"/>
          </a:xfrm>
        </p:spPr>
        <p:txBody>
          <a:bodyPr>
            <a:normAutofit/>
          </a:bodyPr>
          <a:lstStyle/>
          <a:p>
            <a:pPr algn="ctr" rtl="1"/>
            <a:r>
              <a:rPr lang="he-IL" sz="4000" b="1" dirty="0"/>
              <a:t>קידושין פא ע"ב</a:t>
            </a:r>
            <a:endParaRPr lang="en-US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587948-E6E6-4D79-A3CA-4B4C22196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522" y="1557243"/>
            <a:ext cx="7064956" cy="19230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42F4CF-47E8-4EDA-B8EC-180D52D4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22" y="3719741"/>
            <a:ext cx="4791110" cy="28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7E51FE-F259-481B-9B0D-151654631D6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1714585"/>
              </p:ext>
            </p:extLst>
          </p:nvPr>
        </p:nvGraphicFramePr>
        <p:xfrm>
          <a:off x="1138334" y="13716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A9779C2-5720-42C6-A7E9-FC82225F22DC}"/>
              </a:ext>
            </a:extLst>
          </p:cNvPr>
          <p:cNvSpPr/>
          <p:nvPr/>
        </p:nvSpPr>
        <p:spPr>
          <a:xfrm>
            <a:off x="9356271" y="723123"/>
            <a:ext cx="2635899" cy="1539551"/>
          </a:xfrm>
          <a:prstGeom prst="cloudCallout">
            <a:avLst>
              <a:gd name="adj1" fmla="val -59356"/>
              <a:gd name="adj2" fmla="val 480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משום שנשים "לא חכמות"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1476801-AAD6-4203-BDE0-E97B2DA9F3FC}"/>
              </a:ext>
            </a:extLst>
          </p:cNvPr>
          <p:cNvSpPr/>
          <p:nvPr/>
        </p:nvSpPr>
        <p:spPr>
          <a:xfrm>
            <a:off x="284583" y="5181600"/>
            <a:ext cx="2733869" cy="1524000"/>
          </a:xfrm>
          <a:prstGeom prst="cloudCallout">
            <a:avLst>
              <a:gd name="adj1" fmla="val 54481"/>
              <a:gd name="adj2" fmla="val -6033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/>
              <a:t>ילדה בת 7-10 לא יותר "חכמה" מאשה מבוגרת ממנה</a:t>
            </a:r>
            <a:endParaRPr lang="en-US" b="1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69D378F-7127-46E4-8B92-839C3A091AC1}"/>
              </a:ext>
            </a:extLst>
          </p:cNvPr>
          <p:cNvSpPr/>
          <p:nvPr/>
        </p:nvSpPr>
        <p:spPr>
          <a:xfrm>
            <a:off x="9850793" y="433873"/>
            <a:ext cx="1646854" cy="2118049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3260</TotalTime>
  <Words>925</Words>
  <Application>Microsoft Office PowerPoint</Application>
  <PresentationFormat>Widescreen</PresentationFormat>
  <Paragraphs>127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Euphemia</vt:lpstr>
      <vt:lpstr>Plantagenet Cherokee</vt:lpstr>
      <vt:lpstr>Wingdings</vt:lpstr>
      <vt:lpstr>Academic Literature 16x9</vt:lpstr>
      <vt:lpstr>PowerPoint Presentation</vt:lpstr>
      <vt:lpstr>"נשים דעתן קלה עליהן" - סקר</vt:lpstr>
      <vt:lpstr>"נשים דעתן קלה עליהן" – תוצאות הסקר</vt:lpstr>
      <vt:lpstr>PowerPoint Presentation</vt:lpstr>
      <vt:lpstr>קידושין דף פ ע"ב</vt:lpstr>
      <vt:lpstr>קידושין דף פ ע"ב</vt:lpstr>
      <vt:lpstr>הצעה ראשונה</vt:lpstr>
      <vt:lpstr>קידושין פא ע"ב</vt:lpstr>
      <vt:lpstr>PowerPoint Presentation</vt:lpstr>
      <vt:lpstr>הצעה שנייה</vt:lpstr>
      <vt:lpstr>קידושין פא ע"א</vt:lpstr>
      <vt:lpstr>PowerPoint Presentation</vt:lpstr>
      <vt:lpstr>אתר כיפה </vt:lpstr>
      <vt:lpstr>"נשים דעתן קלה עליהן" בדברי חז"ל</vt:lpstr>
      <vt:lpstr>שיטת רש"י בסוגיה זו</vt:lpstr>
      <vt:lpstr>שיטת רש"י בסוגיה זו (קידושין פא ע"ב)</vt:lpstr>
      <vt:lpstr>שיטת המאירי (בית הבחירה מס' קידושין דף פ עמוד ב)</vt:lpstr>
      <vt:lpstr>גישת חז"ל למעמד האשה וכשרונותיה והסיבה לפטור בשים ממצוות עשה שהזמן גרמן הרה"ג עוזי קלכהיים [שליט"א] זצ"ל, מחבר הספר "אדרת אמונה"</vt:lpstr>
      <vt:lpstr>"נשים דעתן קלה עליהן" – סיכום שלבי לימוד</vt:lpstr>
      <vt:lpstr>רוצה לשאול או להתייעץ בנושא זה או נושאים אחרים במסכת קידושין?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Reisler</dc:creator>
  <cp:lastModifiedBy>Miriam Reisler</cp:lastModifiedBy>
  <cp:revision>40</cp:revision>
  <dcterms:created xsi:type="dcterms:W3CDTF">2018-12-16T22:51:08Z</dcterms:created>
  <dcterms:modified xsi:type="dcterms:W3CDTF">2018-12-22T18:41:14Z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