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64" r:id="rId2"/>
    <p:sldId id="332" r:id="rId3"/>
    <p:sldId id="338" r:id="rId4"/>
    <p:sldId id="340" r:id="rId5"/>
    <p:sldId id="331" r:id="rId6"/>
    <p:sldId id="341" r:id="rId7"/>
    <p:sldId id="342" r:id="rId8"/>
    <p:sldId id="343" r:id="rId9"/>
    <p:sldId id="344" r:id="rId10"/>
    <p:sldId id="280" r:id="rId11"/>
    <p:sldId id="345" r:id="rId12"/>
    <p:sldId id="330" r:id="rId13"/>
    <p:sldId id="346" r:id="rId14"/>
    <p:sldId id="347" r:id="rId15"/>
    <p:sldId id="348" r:id="rId16"/>
    <p:sldId id="349" r:id="rId17"/>
    <p:sldId id="350" r:id="rId18"/>
    <p:sldId id="363" r:id="rId19"/>
    <p:sldId id="352" r:id="rId20"/>
  </p:sldIdLst>
  <p:sldSz cx="12188825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6F07"/>
    <a:srgbClr val="F7C547"/>
    <a:srgbClr val="FFFFFF"/>
    <a:srgbClr val="955B3B"/>
    <a:srgbClr val="828282"/>
    <a:srgbClr val="6E90FE"/>
    <a:srgbClr val="8086FC"/>
    <a:srgbClr val="6D6DFB"/>
    <a:srgbClr val="4E78F0"/>
    <a:srgbClr val="F09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29" autoAdjust="0"/>
  </p:normalViewPr>
  <p:slideViewPr>
    <p:cSldViewPr showGuides="1">
      <p:cViewPr varScale="1">
        <p:scale>
          <a:sx n="88" d="100"/>
          <a:sy n="88" d="100"/>
        </p:scale>
        <p:origin x="485" y="34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A91F1-7E8C-41C9-A838-D658A98417D5}" type="doc">
      <dgm:prSet loTypeId="urn:microsoft.com/office/officeart/2005/8/layout/list1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A97DD9A-212E-426A-9594-7FEEEC4E1E2E}">
      <dgm:prSet phldrT="[Text]" custT="1"/>
      <dgm:spPr/>
      <dgm:t>
        <a:bodyPr/>
        <a:lstStyle/>
        <a:p>
          <a:r>
            <a:rPr lang="he-IL" sz="2400" b="1" dirty="0">
              <a:latin typeface="Alef" panose="00000500000000000000" pitchFamily="2" charset="-79"/>
              <a:cs typeface="Alef" panose="00000500000000000000" pitchFamily="2" charset="-79"/>
              <a:sym typeface="Wingdings" panose="05000000000000000000" pitchFamily="2" charset="2"/>
            </a:rPr>
            <a:t>נתחיל בחנוכה</a:t>
          </a:r>
          <a:endParaRPr lang="en-US" sz="1600" b="1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CFB8B198-74C4-4710-BA7C-5F16A52BB9D3}" type="parTrans" cxnId="{6EE1A5DD-79E9-4FC2-BFBE-DA7B4C71D980}">
      <dgm:prSet/>
      <dgm:spPr/>
      <dgm:t>
        <a:bodyPr/>
        <a:lstStyle/>
        <a:p>
          <a:endParaRPr lang="en-US"/>
        </a:p>
      </dgm:t>
    </dgm:pt>
    <dgm:pt modelId="{A822033B-D112-4812-B9AC-0AEDBC4B3389}" type="sibTrans" cxnId="{6EE1A5DD-79E9-4FC2-BFBE-DA7B4C71D980}">
      <dgm:prSet/>
      <dgm:spPr/>
      <dgm:t>
        <a:bodyPr/>
        <a:lstStyle/>
        <a:p>
          <a:endParaRPr lang="en-US"/>
        </a:p>
      </dgm:t>
    </dgm:pt>
    <dgm:pt modelId="{B7F093E9-7C2E-44B4-8B3B-6CBE0FE3E35E}">
      <dgm:prSet phldrT="[Text]" custT="1"/>
      <dgm:spPr/>
      <dgm:t>
        <a:bodyPr/>
        <a:lstStyle/>
        <a:p>
          <a:pPr rtl="1"/>
          <a:r>
            <a:rPr lang="he-IL" sz="2400" b="1" dirty="0">
              <a:latin typeface="Alef" panose="00000500000000000000" pitchFamily="2" charset="-79"/>
              <a:cs typeface="Alef" panose="00000500000000000000" pitchFamily="2" charset="-79"/>
              <a:sym typeface="Wingdings" panose="05000000000000000000" pitchFamily="2" charset="2"/>
            </a:rPr>
            <a:t>חזרה בדקה </a:t>
          </a:r>
          <a:endParaRPr lang="en-US" sz="1500" b="1" dirty="0"/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975EB889-7FE2-4B31-A57C-D6644EDC0C5B}" type="parTrans" cxnId="{05382DB0-93E0-41A2-9F05-DBE0C57CD836}">
      <dgm:prSet/>
      <dgm:spPr/>
      <dgm:t>
        <a:bodyPr/>
        <a:lstStyle/>
        <a:p>
          <a:endParaRPr lang="en-US"/>
        </a:p>
      </dgm:t>
    </dgm:pt>
    <dgm:pt modelId="{A2D02C68-2709-4715-A187-1730828C882F}" type="sibTrans" cxnId="{05382DB0-93E0-41A2-9F05-DBE0C57CD836}">
      <dgm:prSet/>
      <dgm:spPr/>
      <dgm:t>
        <a:bodyPr/>
        <a:lstStyle/>
        <a:p>
          <a:endParaRPr lang="en-US"/>
        </a:p>
      </dgm:t>
    </dgm:pt>
    <dgm:pt modelId="{45D65E2E-57FB-46B9-A23E-155578272902}">
      <dgm:prSet phldrT="[Text]" custT="1"/>
      <dgm:spPr/>
      <dgm:t>
        <a:bodyPr/>
        <a:lstStyle/>
        <a:p>
          <a:pPr rtl="1"/>
          <a:r>
            <a:rPr lang="he-IL" sz="2000" dirty="0">
              <a:latin typeface="Alef" panose="00000500000000000000" pitchFamily="2" charset="-79"/>
              <a:cs typeface="Alef" panose="00000500000000000000" pitchFamily="2" charset="-79"/>
              <a:sym typeface="Wingdings" panose="05000000000000000000" pitchFamily="2" charset="2"/>
            </a:rPr>
            <a:t>התחרות 101 בישיבת מקור חיים (ותוס' ד"ה אל תגמגם ואמר לו)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 title="Step 1 task"/>
        </a:ext>
      </dgm:extLst>
    </dgm:pt>
    <dgm:pt modelId="{D504A610-38C8-4BDE-BB8B-E71AB9A63BD2}" type="parTrans" cxnId="{FE68F8E0-776A-49A3-8850-D44015EFEFE4}">
      <dgm:prSet/>
      <dgm:spPr/>
      <dgm:t>
        <a:bodyPr/>
        <a:lstStyle/>
        <a:p>
          <a:endParaRPr lang="en-US"/>
        </a:p>
      </dgm:t>
    </dgm:pt>
    <dgm:pt modelId="{C35F0E74-D801-4FFD-B331-4EF428DDF3B5}" type="sibTrans" cxnId="{FE68F8E0-776A-49A3-8850-D44015EFEFE4}">
      <dgm:prSet/>
      <dgm:spPr/>
      <dgm:t>
        <a:bodyPr/>
        <a:lstStyle/>
        <a:p>
          <a:endParaRPr lang="en-US"/>
        </a:p>
      </dgm:t>
    </dgm:pt>
    <dgm:pt modelId="{3D6FB82D-8702-4FD5-B446-B15492C8E8D3}">
      <dgm:prSet phldrT="[Text]" custT="1"/>
      <dgm:spPr/>
      <dgm:t>
        <a:bodyPr/>
        <a:lstStyle/>
        <a:p>
          <a:pPr rtl="1">
            <a:buFontTx/>
            <a:buNone/>
          </a:pPr>
          <a:endParaRPr lang="en-US" sz="2000" b="0" dirty="0"/>
        </a:p>
      </dgm:t>
      <dgm:extLst>
        <a:ext uri="{E40237B7-FDA0-4F09-8148-C483321AD2D9}">
          <dgm14:cNvPr xmlns:dgm14="http://schemas.microsoft.com/office/drawing/2010/diagram" id="0" name="" title="Step 2 task"/>
        </a:ext>
      </dgm:extLst>
    </dgm:pt>
    <dgm:pt modelId="{01064A5F-A089-4040-BEA5-E691D4390BDE}" type="parTrans" cxnId="{8C4DF61B-AB41-4B3C-AC5A-E6632D6E5366}">
      <dgm:prSet/>
      <dgm:spPr/>
      <dgm:t>
        <a:bodyPr/>
        <a:lstStyle/>
        <a:p>
          <a:endParaRPr lang="en-US"/>
        </a:p>
      </dgm:t>
    </dgm:pt>
    <dgm:pt modelId="{C0A9B8D0-1A45-4904-98C0-4C9491006681}" type="sibTrans" cxnId="{8C4DF61B-AB41-4B3C-AC5A-E6632D6E5366}">
      <dgm:prSet/>
      <dgm:spPr/>
      <dgm:t>
        <a:bodyPr/>
        <a:lstStyle/>
        <a:p>
          <a:endParaRPr lang="en-US"/>
        </a:p>
      </dgm:t>
    </dgm:pt>
    <dgm:pt modelId="{B1DD6B8A-0FF4-4BC5-95F7-6A7BEAF77012}">
      <dgm:prSet custT="1"/>
      <dgm:spPr/>
      <dgm:t>
        <a:bodyPr/>
        <a:lstStyle/>
        <a:p>
          <a:pPr rtl="1"/>
          <a:r>
            <a:rPr lang="he-IL" sz="2000" dirty="0">
              <a:latin typeface="Alef" panose="00000500000000000000" pitchFamily="2" charset="-79"/>
              <a:cs typeface="Alef" panose="00000500000000000000" pitchFamily="2" charset="-79"/>
              <a:sym typeface="Wingdings" panose="05000000000000000000" pitchFamily="2" charset="2"/>
            </a:rPr>
            <a:t>"לפיכך"</a:t>
          </a:r>
        </a:p>
      </dgm:t>
    </dgm:pt>
    <dgm:pt modelId="{12588433-94DB-46BF-8527-FEF4D36D279D}" type="parTrans" cxnId="{43944A49-8186-4A13-B9B8-1C822AAD5AE0}">
      <dgm:prSet/>
      <dgm:spPr/>
      <dgm:t>
        <a:bodyPr/>
        <a:lstStyle/>
        <a:p>
          <a:endParaRPr lang="en-US"/>
        </a:p>
      </dgm:t>
    </dgm:pt>
    <dgm:pt modelId="{B1E6DD95-118C-4A70-A745-2AD788BB4B68}" type="sibTrans" cxnId="{43944A49-8186-4A13-B9B8-1C822AAD5AE0}">
      <dgm:prSet/>
      <dgm:spPr/>
      <dgm:t>
        <a:bodyPr/>
        <a:lstStyle/>
        <a:p>
          <a:endParaRPr lang="en-US"/>
        </a:p>
      </dgm:t>
    </dgm:pt>
    <dgm:pt modelId="{4AD13E16-C8EF-4219-ADEC-3EFA367F63FB}">
      <dgm:prSet phldrT="[Text]" custT="1"/>
      <dgm:spPr/>
      <dgm:t>
        <a:bodyPr/>
        <a:lstStyle/>
        <a:p>
          <a:pPr rtl="1"/>
          <a:r>
            <a:rPr lang="he-IL" sz="2400" b="1" dirty="0">
              <a:latin typeface="Alef" panose="00000500000000000000" pitchFamily="2" charset="-79"/>
              <a:cs typeface="Alef" panose="00000500000000000000" pitchFamily="2" charset="-79"/>
              <a:sym typeface="Wingdings" panose="05000000000000000000" pitchFamily="2" charset="2"/>
            </a:rPr>
            <a:t>השלמה</a:t>
          </a:r>
          <a:endParaRPr lang="en-US" sz="2400" b="1" dirty="0"/>
        </a:p>
      </dgm:t>
      <dgm:extLst>
        <a:ext uri="{E40237B7-FDA0-4F09-8148-C483321AD2D9}">
          <dgm14:cNvPr xmlns:dgm14="http://schemas.microsoft.com/office/drawing/2010/diagram" id="0" name="" title="Step 3 task"/>
        </a:ext>
      </dgm:extLst>
    </dgm:pt>
    <dgm:pt modelId="{7C9354BF-915D-40A9-977F-DCD4C79AE9A4}" type="sibTrans" cxnId="{359D3EBF-2FA2-42B9-BDAA-062B1B914EC4}">
      <dgm:prSet/>
      <dgm:spPr/>
      <dgm:t>
        <a:bodyPr/>
        <a:lstStyle/>
        <a:p>
          <a:endParaRPr lang="en-US"/>
        </a:p>
      </dgm:t>
    </dgm:pt>
    <dgm:pt modelId="{C2D82D0B-71BA-449B-9321-1F02F63BBED8}" type="parTrans" cxnId="{359D3EBF-2FA2-42B9-BDAA-062B1B914EC4}">
      <dgm:prSet/>
      <dgm:spPr/>
      <dgm:t>
        <a:bodyPr/>
        <a:lstStyle/>
        <a:p>
          <a:endParaRPr lang="en-US"/>
        </a:p>
      </dgm:t>
    </dgm:pt>
    <dgm:pt modelId="{BF2881D7-900F-4C8E-9F09-9C05371A57B2}" type="pres">
      <dgm:prSet presAssocID="{1DBA91F1-7E8C-41C9-A838-D658A98417D5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9FB0A25D-1E70-42A1-9576-9E02D777FD4E}" type="pres">
      <dgm:prSet presAssocID="{9A97DD9A-212E-426A-9594-7FEEEC4E1E2E}" presName="parentLin" presStyleCnt="0"/>
      <dgm:spPr/>
    </dgm:pt>
    <dgm:pt modelId="{BE73E007-796D-4489-903F-12724FB5CC09}" type="pres">
      <dgm:prSet presAssocID="{9A97DD9A-212E-426A-9594-7FEEEC4E1E2E}" presName="parentLeftMargin" presStyleLbl="node1" presStyleIdx="0" presStyleCnt="3"/>
      <dgm:spPr/>
    </dgm:pt>
    <dgm:pt modelId="{31FF8910-63AB-4043-A89B-AB8E707B7A48}" type="pres">
      <dgm:prSet presAssocID="{9A97DD9A-212E-426A-9594-7FEEEC4E1E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B05BDB-5555-4796-8535-314A88387643}" type="pres">
      <dgm:prSet presAssocID="{9A97DD9A-212E-426A-9594-7FEEEC4E1E2E}" presName="negativeSpace" presStyleCnt="0"/>
      <dgm:spPr/>
    </dgm:pt>
    <dgm:pt modelId="{A3E10D09-1C38-4A24-82EE-5A6C623231D5}" type="pres">
      <dgm:prSet presAssocID="{9A97DD9A-212E-426A-9594-7FEEEC4E1E2E}" presName="childText" presStyleLbl="conFgAcc1" presStyleIdx="0" presStyleCnt="3">
        <dgm:presLayoutVars>
          <dgm:bulletEnabled val="1"/>
        </dgm:presLayoutVars>
      </dgm:prSet>
      <dgm:spPr/>
    </dgm:pt>
    <dgm:pt modelId="{4ADA33E3-F576-4BEE-8839-FD6C876D98B5}" type="pres">
      <dgm:prSet presAssocID="{A822033B-D112-4812-B9AC-0AEDBC4B3389}" presName="spaceBetweenRectangles" presStyleCnt="0"/>
      <dgm:spPr/>
    </dgm:pt>
    <dgm:pt modelId="{90673E8C-1446-4013-AA38-FC1EE3BD6C54}" type="pres">
      <dgm:prSet presAssocID="{B7F093E9-7C2E-44B4-8B3B-6CBE0FE3E35E}" presName="parentLin" presStyleCnt="0"/>
      <dgm:spPr/>
    </dgm:pt>
    <dgm:pt modelId="{1012288B-580C-4D8E-A1DB-5619E6992D98}" type="pres">
      <dgm:prSet presAssocID="{B7F093E9-7C2E-44B4-8B3B-6CBE0FE3E35E}" presName="parentLeftMargin" presStyleLbl="node1" presStyleIdx="0" presStyleCnt="3"/>
      <dgm:spPr/>
    </dgm:pt>
    <dgm:pt modelId="{E828DDC4-0756-415A-B957-94B602877A4A}" type="pres">
      <dgm:prSet presAssocID="{B7F093E9-7C2E-44B4-8B3B-6CBE0FE3E35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0EE3688-F309-4931-8F7F-576379D488AD}" type="pres">
      <dgm:prSet presAssocID="{B7F093E9-7C2E-44B4-8B3B-6CBE0FE3E35E}" presName="negativeSpace" presStyleCnt="0"/>
      <dgm:spPr/>
    </dgm:pt>
    <dgm:pt modelId="{3ABBBA71-EF6A-41E4-B9DB-7884A5F441C0}" type="pres">
      <dgm:prSet presAssocID="{B7F093E9-7C2E-44B4-8B3B-6CBE0FE3E35E}" presName="childText" presStyleLbl="conFgAcc1" presStyleIdx="1" presStyleCnt="3" custScaleY="92955">
        <dgm:presLayoutVars>
          <dgm:bulletEnabled val="1"/>
        </dgm:presLayoutVars>
      </dgm:prSet>
      <dgm:spPr/>
    </dgm:pt>
    <dgm:pt modelId="{EAABDE5D-D995-413D-932A-DBC14797A88A}" type="pres">
      <dgm:prSet presAssocID="{A2D02C68-2709-4715-A187-1730828C882F}" presName="spaceBetweenRectangles" presStyleCnt="0"/>
      <dgm:spPr/>
    </dgm:pt>
    <dgm:pt modelId="{52A0E6AF-A19D-459E-B2F6-96906E3E7A00}" type="pres">
      <dgm:prSet presAssocID="{4AD13E16-C8EF-4219-ADEC-3EFA367F63FB}" presName="parentLin" presStyleCnt="0"/>
      <dgm:spPr/>
    </dgm:pt>
    <dgm:pt modelId="{DF690410-F960-4503-BC79-5A5968D1890D}" type="pres">
      <dgm:prSet presAssocID="{4AD13E16-C8EF-4219-ADEC-3EFA367F63FB}" presName="parentLeftMargin" presStyleLbl="node1" presStyleIdx="1" presStyleCnt="3"/>
      <dgm:spPr/>
    </dgm:pt>
    <dgm:pt modelId="{6F80BCBA-2AAD-4AA3-9BCF-3B55D82D1399}" type="pres">
      <dgm:prSet presAssocID="{4AD13E16-C8EF-4219-ADEC-3EFA367F63F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029AF60-8561-4797-972D-1C1AA5108B5A}" type="pres">
      <dgm:prSet presAssocID="{4AD13E16-C8EF-4219-ADEC-3EFA367F63FB}" presName="negativeSpace" presStyleCnt="0"/>
      <dgm:spPr/>
    </dgm:pt>
    <dgm:pt modelId="{FF1BBE60-36CA-4983-9643-D004C128F006}" type="pres">
      <dgm:prSet presAssocID="{4AD13E16-C8EF-4219-ADEC-3EFA367F63F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D33160A-812B-4609-9999-1AEB54494921}" type="presOf" srcId="{9A97DD9A-212E-426A-9594-7FEEEC4E1E2E}" destId="{BE73E007-796D-4489-903F-12724FB5CC09}" srcOrd="0" destOrd="0" presId="urn:microsoft.com/office/officeart/2005/8/layout/list1"/>
    <dgm:cxn modelId="{8C4DF61B-AB41-4B3C-AC5A-E6632D6E5366}" srcId="{B7F093E9-7C2E-44B4-8B3B-6CBE0FE3E35E}" destId="{3D6FB82D-8702-4FD5-B446-B15492C8E8D3}" srcOrd="0" destOrd="0" parTransId="{01064A5F-A089-4040-BEA5-E691D4390BDE}" sibTransId="{C0A9B8D0-1A45-4904-98C0-4C9491006681}"/>
    <dgm:cxn modelId="{8601DD34-248E-4055-AACB-DDE2B8853739}" type="presOf" srcId="{B1DD6B8A-0FF4-4BC5-95F7-6A7BEAF77012}" destId="{FF1BBE60-36CA-4983-9643-D004C128F006}" srcOrd="0" destOrd="0" presId="urn:microsoft.com/office/officeart/2005/8/layout/list1"/>
    <dgm:cxn modelId="{A1F48E39-912F-4B4A-8122-1BAD089080B4}" type="presOf" srcId="{3D6FB82D-8702-4FD5-B446-B15492C8E8D3}" destId="{3ABBBA71-EF6A-41E4-B9DB-7884A5F441C0}" srcOrd="0" destOrd="0" presId="urn:microsoft.com/office/officeart/2005/8/layout/list1"/>
    <dgm:cxn modelId="{79B60463-0CC7-4313-A990-29C57838E054}" type="presOf" srcId="{4AD13E16-C8EF-4219-ADEC-3EFA367F63FB}" destId="{DF690410-F960-4503-BC79-5A5968D1890D}" srcOrd="0" destOrd="0" presId="urn:microsoft.com/office/officeart/2005/8/layout/list1"/>
    <dgm:cxn modelId="{43944A49-8186-4A13-B9B8-1C822AAD5AE0}" srcId="{4AD13E16-C8EF-4219-ADEC-3EFA367F63FB}" destId="{B1DD6B8A-0FF4-4BC5-95F7-6A7BEAF77012}" srcOrd="0" destOrd="0" parTransId="{12588433-94DB-46BF-8527-FEF4D36D279D}" sibTransId="{B1E6DD95-118C-4A70-A745-2AD788BB4B68}"/>
    <dgm:cxn modelId="{E5CAFD82-66A9-45EC-9A06-C6501841BCB5}" type="presOf" srcId="{45D65E2E-57FB-46B9-A23E-155578272902}" destId="{A3E10D09-1C38-4A24-82EE-5A6C623231D5}" srcOrd="0" destOrd="0" presId="urn:microsoft.com/office/officeart/2005/8/layout/list1"/>
    <dgm:cxn modelId="{97F54785-09DC-41A6-A3BE-E40425E3AE7B}" type="presOf" srcId="{1DBA91F1-7E8C-41C9-A838-D658A98417D5}" destId="{BF2881D7-900F-4C8E-9F09-9C05371A57B2}" srcOrd="0" destOrd="0" presId="urn:microsoft.com/office/officeart/2005/8/layout/list1"/>
    <dgm:cxn modelId="{EB873A8C-8EA6-4733-8546-BA5A4DB16745}" type="presOf" srcId="{9A97DD9A-212E-426A-9594-7FEEEC4E1E2E}" destId="{31FF8910-63AB-4043-A89B-AB8E707B7A48}" srcOrd="1" destOrd="0" presId="urn:microsoft.com/office/officeart/2005/8/layout/list1"/>
    <dgm:cxn modelId="{05382DB0-93E0-41A2-9F05-DBE0C57CD836}" srcId="{1DBA91F1-7E8C-41C9-A838-D658A98417D5}" destId="{B7F093E9-7C2E-44B4-8B3B-6CBE0FE3E35E}" srcOrd="1" destOrd="0" parTransId="{975EB889-7FE2-4B31-A57C-D6644EDC0C5B}" sibTransId="{A2D02C68-2709-4715-A187-1730828C882F}"/>
    <dgm:cxn modelId="{359D3EBF-2FA2-42B9-BDAA-062B1B914EC4}" srcId="{1DBA91F1-7E8C-41C9-A838-D658A98417D5}" destId="{4AD13E16-C8EF-4219-ADEC-3EFA367F63FB}" srcOrd="2" destOrd="0" parTransId="{C2D82D0B-71BA-449B-9321-1F02F63BBED8}" sibTransId="{7C9354BF-915D-40A9-977F-DCD4C79AE9A4}"/>
    <dgm:cxn modelId="{8F5AFDC3-F9D2-4A39-8886-25F589A19EC9}" type="presOf" srcId="{B7F093E9-7C2E-44B4-8B3B-6CBE0FE3E35E}" destId="{E828DDC4-0756-415A-B957-94B602877A4A}" srcOrd="1" destOrd="0" presId="urn:microsoft.com/office/officeart/2005/8/layout/list1"/>
    <dgm:cxn modelId="{B81CB0C5-AA1E-4155-88E7-A19EC27EBDB1}" type="presOf" srcId="{B7F093E9-7C2E-44B4-8B3B-6CBE0FE3E35E}" destId="{1012288B-580C-4D8E-A1DB-5619E6992D98}" srcOrd="0" destOrd="0" presId="urn:microsoft.com/office/officeart/2005/8/layout/list1"/>
    <dgm:cxn modelId="{6EE1A5DD-79E9-4FC2-BFBE-DA7B4C71D980}" srcId="{1DBA91F1-7E8C-41C9-A838-D658A98417D5}" destId="{9A97DD9A-212E-426A-9594-7FEEEC4E1E2E}" srcOrd="0" destOrd="0" parTransId="{CFB8B198-74C4-4710-BA7C-5F16A52BB9D3}" sibTransId="{A822033B-D112-4812-B9AC-0AEDBC4B3389}"/>
    <dgm:cxn modelId="{FE68F8E0-776A-49A3-8850-D44015EFEFE4}" srcId="{9A97DD9A-212E-426A-9594-7FEEEC4E1E2E}" destId="{45D65E2E-57FB-46B9-A23E-155578272902}" srcOrd="0" destOrd="0" parTransId="{D504A610-38C8-4BDE-BB8B-E71AB9A63BD2}" sibTransId="{C35F0E74-D801-4FFD-B331-4EF428DDF3B5}"/>
    <dgm:cxn modelId="{002E80FD-84D4-4CCD-8593-82AE71348021}" type="presOf" srcId="{4AD13E16-C8EF-4219-ADEC-3EFA367F63FB}" destId="{6F80BCBA-2AAD-4AA3-9BCF-3B55D82D1399}" srcOrd="1" destOrd="0" presId="urn:microsoft.com/office/officeart/2005/8/layout/list1"/>
    <dgm:cxn modelId="{75CF6746-D341-48CC-AC7A-8E28A3A34903}" type="presParOf" srcId="{BF2881D7-900F-4C8E-9F09-9C05371A57B2}" destId="{9FB0A25D-1E70-42A1-9576-9E02D777FD4E}" srcOrd="0" destOrd="0" presId="urn:microsoft.com/office/officeart/2005/8/layout/list1"/>
    <dgm:cxn modelId="{6008D119-B2B8-4210-90F1-3231FCCB360E}" type="presParOf" srcId="{9FB0A25D-1E70-42A1-9576-9E02D777FD4E}" destId="{BE73E007-796D-4489-903F-12724FB5CC09}" srcOrd="0" destOrd="0" presId="urn:microsoft.com/office/officeart/2005/8/layout/list1"/>
    <dgm:cxn modelId="{0D930E14-E5E7-4C18-993D-6C4629C49FFE}" type="presParOf" srcId="{9FB0A25D-1E70-42A1-9576-9E02D777FD4E}" destId="{31FF8910-63AB-4043-A89B-AB8E707B7A48}" srcOrd="1" destOrd="0" presId="urn:microsoft.com/office/officeart/2005/8/layout/list1"/>
    <dgm:cxn modelId="{2B48FCFF-0983-40D5-9E49-FBDD9260800D}" type="presParOf" srcId="{BF2881D7-900F-4C8E-9F09-9C05371A57B2}" destId="{7EB05BDB-5555-4796-8535-314A88387643}" srcOrd="1" destOrd="0" presId="urn:microsoft.com/office/officeart/2005/8/layout/list1"/>
    <dgm:cxn modelId="{CAC5FDEF-616A-43F2-AC6D-BE154E15F6A3}" type="presParOf" srcId="{BF2881D7-900F-4C8E-9F09-9C05371A57B2}" destId="{A3E10D09-1C38-4A24-82EE-5A6C623231D5}" srcOrd="2" destOrd="0" presId="urn:microsoft.com/office/officeart/2005/8/layout/list1"/>
    <dgm:cxn modelId="{2AFDE3E6-B3DC-4E29-B9EE-959DF16B49A0}" type="presParOf" srcId="{BF2881D7-900F-4C8E-9F09-9C05371A57B2}" destId="{4ADA33E3-F576-4BEE-8839-FD6C876D98B5}" srcOrd="3" destOrd="0" presId="urn:microsoft.com/office/officeart/2005/8/layout/list1"/>
    <dgm:cxn modelId="{AAB6C715-034C-4ABB-A74F-E133A1CC10B5}" type="presParOf" srcId="{BF2881D7-900F-4C8E-9F09-9C05371A57B2}" destId="{90673E8C-1446-4013-AA38-FC1EE3BD6C54}" srcOrd="4" destOrd="0" presId="urn:microsoft.com/office/officeart/2005/8/layout/list1"/>
    <dgm:cxn modelId="{C39AED7D-A80F-4E84-B472-D1D555C56C04}" type="presParOf" srcId="{90673E8C-1446-4013-AA38-FC1EE3BD6C54}" destId="{1012288B-580C-4D8E-A1DB-5619E6992D98}" srcOrd="0" destOrd="0" presId="urn:microsoft.com/office/officeart/2005/8/layout/list1"/>
    <dgm:cxn modelId="{29ECFFA8-798D-4B86-BB13-F40133521FFC}" type="presParOf" srcId="{90673E8C-1446-4013-AA38-FC1EE3BD6C54}" destId="{E828DDC4-0756-415A-B957-94B602877A4A}" srcOrd="1" destOrd="0" presId="urn:microsoft.com/office/officeart/2005/8/layout/list1"/>
    <dgm:cxn modelId="{3F26CCE7-2DEA-4038-8F9A-0CC3254B1EAA}" type="presParOf" srcId="{BF2881D7-900F-4C8E-9F09-9C05371A57B2}" destId="{60EE3688-F309-4931-8F7F-576379D488AD}" srcOrd="5" destOrd="0" presId="urn:microsoft.com/office/officeart/2005/8/layout/list1"/>
    <dgm:cxn modelId="{C9C8EBE6-E1E8-489B-8F4B-A149BBF5E280}" type="presParOf" srcId="{BF2881D7-900F-4C8E-9F09-9C05371A57B2}" destId="{3ABBBA71-EF6A-41E4-B9DB-7884A5F441C0}" srcOrd="6" destOrd="0" presId="urn:microsoft.com/office/officeart/2005/8/layout/list1"/>
    <dgm:cxn modelId="{79D87A0F-D6EE-4D74-88BF-EEC44347C829}" type="presParOf" srcId="{BF2881D7-900F-4C8E-9F09-9C05371A57B2}" destId="{EAABDE5D-D995-413D-932A-DBC14797A88A}" srcOrd="7" destOrd="0" presId="urn:microsoft.com/office/officeart/2005/8/layout/list1"/>
    <dgm:cxn modelId="{153EDA61-000C-4806-A88D-0E81ECD25697}" type="presParOf" srcId="{BF2881D7-900F-4C8E-9F09-9C05371A57B2}" destId="{52A0E6AF-A19D-459E-B2F6-96906E3E7A00}" srcOrd="8" destOrd="0" presId="urn:microsoft.com/office/officeart/2005/8/layout/list1"/>
    <dgm:cxn modelId="{E2A8F3EA-B1DE-4ADB-8F3E-76C9C08DF5DA}" type="presParOf" srcId="{52A0E6AF-A19D-459E-B2F6-96906E3E7A00}" destId="{DF690410-F960-4503-BC79-5A5968D1890D}" srcOrd="0" destOrd="0" presId="urn:microsoft.com/office/officeart/2005/8/layout/list1"/>
    <dgm:cxn modelId="{6E398ACE-BBC9-4772-8091-3F8030F1689F}" type="presParOf" srcId="{52A0E6AF-A19D-459E-B2F6-96906E3E7A00}" destId="{6F80BCBA-2AAD-4AA3-9BCF-3B55D82D1399}" srcOrd="1" destOrd="0" presId="urn:microsoft.com/office/officeart/2005/8/layout/list1"/>
    <dgm:cxn modelId="{DDCAADF1-0256-4AB9-99C2-301977E4B953}" type="presParOf" srcId="{BF2881D7-900F-4C8E-9F09-9C05371A57B2}" destId="{0029AF60-8561-4797-972D-1C1AA5108B5A}" srcOrd="9" destOrd="0" presId="urn:microsoft.com/office/officeart/2005/8/layout/list1"/>
    <dgm:cxn modelId="{1B431125-FE8B-4AC6-A4E9-DC7C611DEBBF}" type="presParOf" srcId="{BF2881D7-900F-4C8E-9F09-9C05371A57B2}" destId="{FF1BBE60-36CA-4983-9643-D004C128F00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10D09-1C38-4A24-82EE-5A6C623231D5}">
      <dsp:nvSpPr>
        <dsp:cNvPr id="0" name=""/>
        <dsp:cNvSpPr/>
      </dsp:nvSpPr>
      <dsp:spPr>
        <a:xfrm>
          <a:off x="0" y="482544"/>
          <a:ext cx="97536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988" tIns="666496" rIns="756988" bIns="14224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>
              <a:latin typeface="Alef" panose="00000500000000000000" pitchFamily="2" charset="-79"/>
              <a:cs typeface="Alef" panose="00000500000000000000" pitchFamily="2" charset="-79"/>
              <a:sym typeface="Wingdings" panose="05000000000000000000" pitchFamily="2" charset="2"/>
            </a:rPr>
            <a:t>התחרות 101 בישיבת מקור חיים (ותוס' ד"ה אל תגמגם ואמר לו)</a:t>
          </a:r>
          <a:endParaRPr lang="en-US" sz="2000" kern="1200" dirty="0"/>
        </a:p>
      </dsp:txBody>
      <dsp:txXfrm>
        <a:off x="0" y="482544"/>
        <a:ext cx="9753600" cy="1134000"/>
      </dsp:txXfrm>
    </dsp:sp>
    <dsp:sp modelId="{31FF8910-63AB-4043-A89B-AB8E707B7A48}">
      <dsp:nvSpPr>
        <dsp:cNvPr id="0" name=""/>
        <dsp:cNvSpPr/>
      </dsp:nvSpPr>
      <dsp:spPr>
        <a:xfrm>
          <a:off x="2438399" y="10224"/>
          <a:ext cx="6827520" cy="944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064" tIns="0" rIns="258064" bIns="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latin typeface="Alef" panose="00000500000000000000" pitchFamily="2" charset="-79"/>
              <a:cs typeface="Alef" panose="00000500000000000000" pitchFamily="2" charset="-79"/>
              <a:sym typeface="Wingdings" panose="05000000000000000000" pitchFamily="2" charset="2"/>
            </a:rPr>
            <a:t>נתחיל בחנוכה</a:t>
          </a:r>
          <a:endParaRPr lang="en-US" sz="1600" b="1" kern="1200" dirty="0"/>
        </a:p>
      </dsp:txBody>
      <dsp:txXfrm>
        <a:off x="2484513" y="56338"/>
        <a:ext cx="6735292" cy="852412"/>
      </dsp:txXfrm>
    </dsp:sp>
    <dsp:sp modelId="{3ABBBA71-EF6A-41E4-B9DB-7884A5F441C0}">
      <dsp:nvSpPr>
        <dsp:cNvPr id="0" name=""/>
        <dsp:cNvSpPr/>
      </dsp:nvSpPr>
      <dsp:spPr>
        <a:xfrm>
          <a:off x="0" y="2261664"/>
          <a:ext cx="9753600" cy="7495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988" tIns="666496" rIns="756988" bIns="14224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2000" b="0" kern="1200" dirty="0"/>
        </a:p>
      </dsp:txBody>
      <dsp:txXfrm>
        <a:off x="0" y="2261664"/>
        <a:ext cx="9753600" cy="749589"/>
      </dsp:txXfrm>
    </dsp:sp>
    <dsp:sp modelId="{E828DDC4-0756-415A-B957-94B602877A4A}">
      <dsp:nvSpPr>
        <dsp:cNvPr id="0" name=""/>
        <dsp:cNvSpPr/>
      </dsp:nvSpPr>
      <dsp:spPr>
        <a:xfrm>
          <a:off x="2438399" y="1789344"/>
          <a:ext cx="6827520" cy="944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064" tIns="0" rIns="258064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latin typeface="Alef" panose="00000500000000000000" pitchFamily="2" charset="-79"/>
              <a:cs typeface="Alef" panose="00000500000000000000" pitchFamily="2" charset="-79"/>
              <a:sym typeface="Wingdings" panose="05000000000000000000" pitchFamily="2" charset="2"/>
            </a:rPr>
            <a:t>חזרה בדקה </a:t>
          </a:r>
          <a:endParaRPr lang="en-US" sz="1500" b="1" kern="1200" dirty="0"/>
        </a:p>
      </dsp:txBody>
      <dsp:txXfrm>
        <a:off x="2484513" y="1835458"/>
        <a:ext cx="6735292" cy="852412"/>
      </dsp:txXfrm>
    </dsp:sp>
    <dsp:sp modelId="{FF1BBE60-36CA-4983-9643-D004C128F006}">
      <dsp:nvSpPr>
        <dsp:cNvPr id="0" name=""/>
        <dsp:cNvSpPr/>
      </dsp:nvSpPr>
      <dsp:spPr>
        <a:xfrm>
          <a:off x="0" y="3656374"/>
          <a:ext cx="97536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988" tIns="666496" rIns="756988" bIns="14224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>
              <a:latin typeface="Alef" panose="00000500000000000000" pitchFamily="2" charset="-79"/>
              <a:cs typeface="Alef" panose="00000500000000000000" pitchFamily="2" charset="-79"/>
              <a:sym typeface="Wingdings" panose="05000000000000000000" pitchFamily="2" charset="2"/>
            </a:rPr>
            <a:t>"לפיכך"</a:t>
          </a:r>
        </a:p>
      </dsp:txBody>
      <dsp:txXfrm>
        <a:off x="0" y="3656374"/>
        <a:ext cx="9753600" cy="1134000"/>
      </dsp:txXfrm>
    </dsp:sp>
    <dsp:sp modelId="{6F80BCBA-2AAD-4AA3-9BCF-3B55D82D1399}">
      <dsp:nvSpPr>
        <dsp:cNvPr id="0" name=""/>
        <dsp:cNvSpPr/>
      </dsp:nvSpPr>
      <dsp:spPr>
        <a:xfrm>
          <a:off x="2438399" y="3184054"/>
          <a:ext cx="6827520" cy="944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064" tIns="0" rIns="258064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latin typeface="Alef" panose="00000500000000000000" pitchFamily="2" charset="-79"/>
              <a:cs typeface="Alef" panose="00000500000000000000" pitchFamily="2" charset="-79"/>
              <a:sym typeface="Wingdings" panose="05000000000000000000" pitchFamily="2" charset="2"/>
            </a:rPr>
            <a:t>השלמה</a:t>
          </a:r>
          <a:endParaRPr lang="en-US" sz="2400" b="1" kern="1200" dirty="0"/>
        </a:p>
      </dsp:txBody>
      <dsp:txXfrm>
        <a:off x="2484513" y="3230168"/>
        <a:ext cx="6735292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4630" y="1788454"/>
            <a:ext cx="8359052" cy="2098226"/>
          </a:xfrm>
        </p:spPr>
        <p:txBody>
          <a:bodyPr anchor="b">
            <a:noAutofit/>
          </a:bodyPr>
          <a:lstStyle>
            <a:lvl1pPr algn="ctr">
              <a:defRPr sz="7198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209" y="3956280"/>
            <a:ext cx="6829894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662" y="6453386"/>
            <a:ext cx="1607525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3382" y="6453386"/>
            <a:ext cx="7021548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8123" y="6453386"/>
            <a:ext cx="1595876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663" y="744470"/>
            <a:ext cx="1067133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8C1D02-644E-43B6-B014-27A93A79DD1C}"/>
              </a:ext>
            </a:extLst>
          </p:cNvPr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4FEF443-8F9D-4A88-AAFC-BD755D377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C48F35-CCA7-43C9-A523-A2EFCFEA4F48}"/>
                </a:ext>
              </a:extLst>
            </p:cNvPr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55368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243" y="2295526"/>
            <a:ext cx="95987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6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4062" y="624156"/>
            <a:ext cx="1565358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243" y="624156"/>
            <a:ext cx="817751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5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826" y="1301361"/>
            <a:ext cx="9610468" cy="2852737"/>
          </a:xfrm>
        </p:spPr>
        <p:txBody>
          <a:bodyPr anchor="b">
            <a:normAutofit/>
          </a:bodyPr>
          <a:lstStyle>
            <a:lvl1pPr algn="r">
              <a:defRPr sz="7198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826" y="4216328"/>
            <a:ext cx="961046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716" y="6453386"/>
            <a:ext cx="162198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3639" y="6453386"/>
            <a:ext cx="7021548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8123" y="6453386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49840" y="1685652"/>
            <a:ext cx="32741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C98DEA-EA0D-476E-B0B4-202782922C48}"/>
              </a:ext>
            </a:extLst>
          </p:cNvPr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27F502C-A375-45BB-BEA3-6406F6298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C5570E-7B05-4EE1-88ED-9D90C87B81FE}"/>
                </a:ext>
              </a:extLst>
            </p:cNvPr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98813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243" y="2286000"/>
            <a:ext cx="4446628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3704" y="2286000"/>
            <a:ext cx="4446628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8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243" y="2340864"/>
            <a:ext cx="4442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999" b="0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243" y="3305208"/>
            <a:ext cx="444282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315" y="2340864"/>
            <a:ext cx="4442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999" b="0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3315" y="3305208"/>
            <a:ext cx="444282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7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7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2139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11" y="685800"/>
            <a:ext cx="3854716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799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391" y="685801"/>
            <a:ext cx="5210723" cy="5175250"/>
          </a:xfrm>
        </p:spPr>
        <p:txBody>
          <a:bodyPr/>
          <a:lstStyle>
            <a:lvl1pPr>
              <a:defRPr sz="1999"/>
            </a:lvl1pPr>
            <a:lvl2pPr>
              <a:defRPr sz="1999"/>
            </a:lvl2pPr>
            <a:lvl3pPr>
              <a:defRPr sz="1799"/>
            </a:lvl3pPr>
            <a:lvl4pPr>
              <a:defRPr sz="1799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711" y="2856344"/>
            <a:ext cx="3854716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712" y="6453386"/>
            <a:ext cx="1204258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371" y="6453386"/>
            <a:ext cx="237305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0566" y="6453386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2139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603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2139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11" y="685800"/>
            <a:ext cx="3854716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79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0679" y="1"/>
            <a:ext cx="6658146" cy="6857999"/>
          </a:xfrm>
        </p:spPr>
        <p:txBody>
          <a:bodyPr anchor="t"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999"/>
            </a:lvl2pPr>
            <a:lvl3pPr marL="914126" indent="0">
              <a:buNone/>
              <a:defRPr sz="19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711" y="2855968"/>
            <a:ext cx="3854716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712" y="6453386"/>
            <a:ext cx="1204258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371" y="6453386"/>
            <a:ext cx="237305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0566" y="6453386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2139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89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243" y="2286000"/>
            <a:ext cx="95987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288" y="6453386"/>
            <a:ext cx="1204258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2811" y="6453386"/>
            <a:ext cx="6279194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0269" y="6453386"/>
            <a:ext cx="1595876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7971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67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9000"/>
        </a:lnSpc>
        <a:spcBef>
          <a:spcPct val="0"/>
        </a:spcBef>
        <a:buNone/>
        <a:defRPr sz="4399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3933" indent="-383933" algn="l" defTabSz="914126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1999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126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999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189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799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251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799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5314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2377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199440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6503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3566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86FE-5C43-4628-8C27-714C4B228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812" y="1638300"/>
            <a:ext cx="5791200" cy="2667000"/>
          </a:xfrm>
        </p:spPr>
        <p:txBody>
          <a:bodyPr>
            <a:normAutofit/>
          </a:bodyPr>
          <a:lstStyle/>
          <a:p>
            <a:pPr algn="ctr" rtl="1"/>
            <a:r>
              <a:rPr lang="he-IL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הגאווה והענווה בלימוד תורה + "לפיכך נקראו ראשונים סופרים"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C9CEE-9505-400A-8897-48C192252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2" y="4118410"/>
            <a:ext cx="8077200" cy="110129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he-IL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קידושין ל ע"א – ע"ב</a:t>
            </a:r>
          </a:p>
          <a:p>
            <a:pPr marL="0" indent="0" algn="ctr" rtl="1">
              <a:buNone/>
            </a:pPr>
            <a:r>
              <a:rPr lang="he-IL" sz="2400" b="1" dirty="0"/>
              <a:t>מרים רייסלר, תכנית תלמוד לתיכוניסטיות, רשת אמי"ת</a:t>
            </a:r>
            <a:endParaRPr lang="en-US" sz="2400" b="1" dirty="0"/>
          </a:p>
          <a:p>
            <a:pPr marL="0" indent="0" algn="ctr" rtl="1"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863600"/>
          </a:xfrm>
        </p:spPr>
        <p:txBody>
          <a:bodyPr/>
          <a:lstStyle/>
          <a:p>
            <a:pPr algn="ct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חזרה בדקה (1)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  <a:sym typeface="Wingdings" panose="05000000000000000000" pitchFamily="2" charset="2"/>
              </a:rPr>
              <a:t>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5997806"/>
              </p:ext>
            </p:extLst>
          </p:nvPr>
        </p:nvGraphicFramePr>
        <p:xfrm>
          <a:off x="1522412" y="1852260"/>
          <a:ext cx="4878654" cy="4506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10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מניין לנו שהאם לא מחוייבת?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מניין לנו?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האב חייב בבנו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103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"כאשר צוה </a:t>
                      </a:r>
                      <a:r>
                        <a:rPr lang="he-IL" u="sng" dirty="0"/>
                        <a:t>אותו</a:t>
                      </a:r>
                      <a:r>
                        <a:rPr lang="he-IL" dirty="0"/>
                        <a:t> אלקים"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"וימל אברהם את יצחק </a:t>
                      </a:r>
                      <a:r>
                        <a:rPr lang="he-IL" u="sng" dirty="0"/>
                        <a:t>בנו</a:t>
                      </a:r>
                      <a:r>
                        <a:rPr lang="he-IL" dirty="0"/>
                        <a:t>"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למולו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147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"תפדה" – "תיפדה", כל בכור </a:t>
                      </a:r>
                      <a:r>
                        <a:rPr lang="he-IL" u="sng" dirty="0"/>
                        <a:t>בניך</a:t>
                      </a:r>
                      <a:r>
                        <a:rPr lang="he-IL" dirty="0"/>
                        <a:t> תפדה"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"כל בכור בניך תפדה"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לפדותו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0147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"ולימדתם" – "ולמדתם", "את </a:t>
                      </a:r>
                      <a:r>
                        <a:rPr lang="he-IL" u="sng" dirty="0"/>
                        <a:t>בניכם</a:t>
                      </a:r>
                      <a:r>
                        <a:rPr lang="he-IL" dirty="0"/>
                        <a:t>"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"ולימדתם אותם את בניכם"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ללמדו תורה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50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?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?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rgbClr val="F7C547"/>
                          </a:solidFill>
                        </a:rPr>
                        <a:t>להשיאו אשה</a:t>
                      </a:r>
                      <a:endParaRPr lang="en-US" b="1" dirty="0">
                        <a:solidFill>
                          <a:srgbClr val="F7C547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539588"/>
                  </a:ext>
                </a:extLst>
              </a:tr>
              <a:tr h="49550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?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?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rgbClr val="F7C547"/>
                          </a:solidFill>
                        </a:rPr>
                        <a:t>ללמדו אומנות</a:t>
                      </a:r>
                      <a:endParaRPr lang="en-US" b="1" dirty="0">
                        <a:solidFill>
                          <a:srgbClr val="F7C547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0142528"/>
                  </a:ext>
                </a:extLst>
              </a:tr>
              <a:tr h="49550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?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?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rgbClr val="F7C547"/>
                          </a:solidFill>
                        </a:rPr>
                        <a:t>להשיטו במים</a:t>
                      </a:r>
                      <a:endParaRPr lang="en-US" b="1" dirty="0">
                        <a:solidFill>
                          <a:srgbClr val="F7C547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1753896"/>
                  </a:ext>
                </a:extLst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551612" y="1828800"/>
            <a:ext cx="4773956" cy="4724400"/>
          </a:xfrm>
        </p:spPr>
        <p:txBody>
          <a:bodyPr>
            <a:normAutofit lnSpcReduction="10000"/>
          </a:bodyPr>
          <a:lstStyle/>
          <a:p>
            <a:pPr marL="0" indent="0" algn="r" rtl="1">
              <a:spcBef>
                <a:spcPts val="0"/>
              </a:spcBef>
              <a:buNone/>
            </a:pP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מתני': 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"כל מצוות הבן על האב – אנשים חייבים ונשים פטורות" –</a:t>
            </a:r>
          </a:p>
          <a:p>
            <a:pPr marL="0" indent="0" algn="r" rtl="1">
              <a:spcBef>
                <a:spcPts val="0"/>
              </a:spcBef>
              <a:buNone/>
            </a:pP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r" rtl="1">
              <a:spcBef>
                <a:spcPts val="0"/>
              </a:spcBef>
              <a:buNone/>
            </a:pP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גמ': 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... אמר רב יהודה </a:t>
            </a:r>
            <a:r>
              <a:rPr lang="he-IL" u="sng" dirty="0">
                <a:latin typeface="Alef" panose="00000500000000000000" pitchFamily="2" charset="-79"/>
                <a:cs typeface="Alef" panose="00000500000000000000" pitchFamily="2" charset="-79"/>
              </a:rPr>
              <a:t>ה"ק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:</a:t>
            </a:r>
          </a:p>
          <a:p>
            <a:pPr marL="0" indent="0" algn="r" rtl="1">
              <a:spcBef>
                <a:spcPts val="0"/>
              </a:spcBef>
              <a:buNone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כל מצות הבן המוטלות על האב לעשות לבנו - אנשים חייבין, ונשים פטורות. </a:t>
            </a:r>
          </a:p>
          <a:p>
            <a:pPr marL="0" indent="0" algn="r" rtl="1">
              <a:spcBef>
                <a:spcPts val="0"/>
              </a:spcBef>
              <a:buNone/>
            </a:pP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r" rtl="1">
              <a:spcBef>
                <a:spcPts val="0"/>
              </a:spcBef>
              <a:buNone/>
            </a:pPr>
            <a:r>
              <a:rPr lang="he-IL" u="sng" dirty="0">
                <a:latin typeface="Alef" panose="00000500000000000000" pitchFamily="2" charset="-79"/>
                <a:cs typeface="Alef" panose="00000500000000000000" pitchFamily="2" charset="-79"/>
              </a:rPr>
              <a:t>תנינא להא דת"ר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: האב חייב בבנו: </a:t>
            </a:r>
          </a:p>
          <a:p>
            <a:pPr marL="0" indent="0" algn="r" rtl="1">
              <a:spcBef>
                <a:spcPts val="0"/>
              </a:spcBef>
              <a:buNone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	למולו, </a:t>
            </a:r>
          </a:p>
          <a:p>
            <a:pPr marL="0" indent="0" algn="r" rtl="1">
              <a:spcBef>
                <a:spcPts val="0"/>
              </a:spcBef>
              <a:buNone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	ולפדותו, </a:t>
            </a:r>
          </a:p>
          <a:p>
            <a:pPr marL="0" indent="0" algn="r" rtl="1">
              <a:spcBef>
                <a:spcPts val="0"/>
              </a:spcBef>
              <a:buNone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	וללמדו תורה, </a:t>
            </a:r>
          </a:p>
          <a:p>
            <a:pPr marL="0" indent="0" algn="r" rtl="1">
              <a:spcBef>
                <a:spcPts val="0"/>
              </a:spcBef>
              <a:buNone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	ולהשיאו אשה, </a:t>
            </a:r>
          </a:p>
          <a:p>
            <a:pPr marL="0" indent="0" algn="r" rtl="1">
              <a:spcBef>
                <a:spcPts val="0"/>
              </a:spcBef>
              <a:buNone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	וללמדו אומנות; </a:t>
            </a:r>
          </a:p>
          <a:p>
            <a:pPr marL="0" indent="0" algn="r" rtl="1">
              <a:spcBef>
                <a:spcPts val="0"/>
              </a:spcBef>
              <a:buNone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	וי"א: אף להשיטו במים; </a:t>
            </a:r>
          </a:p>
          <a:p>
            <a:pPr marL="0" indent="0" algn="r" rtl="1">
              <a:spcBef>
                <a:spcPts val="0"/>
              </a:spcBef>
              <a:buNone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רבי יהודה אומר: כל שאינו מלמד את בנו אומנות - מלמדו ליסטות.</a:t>
            </a:r>
            <a:endParaRPr lang="en-US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080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863600"/>
          </a:xfrm>
        </p:spPr>
        <p:txBody>
          <a:bodyPr/>
          <a:lstStyle/>
          <a:p>
            <a:pPr algn="ct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חזרה בדקה (2) – ללמדו תורה: למה?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  <a:sym typeface="Wingdings" panose="05000000000000000000" pitchFamily="2" charset="2"/>
              </a:rPr>
              <a:t>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3197030"/>
              </p:ext>
            </p:extLst>
          </p:nvPr>
        </p:nvGraphicFramePr>
        <p:xfrm>
          <a:off x="1598612" y="1852261"/>
          <a:ext cx="9674860" cy="4680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3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157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הדגש בלימוד תורה?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הפסוק\אימרה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מרכז הסוגיה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221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(א)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""והודעתם לבניך ולבני בני" – כל המלמד בנו תורה מעלה עליו הכתוב כאילו לימדו לו ולבנו ולבן בנו עד סוף כל הדורות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עד היכן חייב אדם ללמד את בנו תורה?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51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(ב)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"... והודעתם לבניך ולבני בניך. יום אשר עמדת לפני ה' אלוקיך בחורב ..."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רבי יהושע בן לוי לא הספיק להתלבש הכי מכובד בבקר ...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51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(ג)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"לעולם ישלש אדם שנותיו ..."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"ושננתם" = ושלשתם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901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rgbClr val="C00000"/>
                          </a:solidFill>
                        </a:rPr>
                        <a:t>?? (לפיכך נקראו ...)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539588"/>
                  </a:ext>
                </a:extLst>
              </a:tr>
              <a:tr h="621221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(ד)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"אמור לחכמה אחותי את ..."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chemeClr val="tx1"/>
                          </a:solidFill>
                        </a:rPr>
                        <a:t>"ושננתם" – שיהו דברי תורה מחודדים בפיך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0142528"/>
                  </a:ext>
                </a:extLst>
              </a:tr>
              <a:tr h="621221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(ה)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"אם פגע בך מנוול זה ..."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chemeClr val="tx1"/>
                          </a:solidFill>
                        </a:rPr>
                        <a:t>"ו</a:t>
                      </a:r>
                      <a:r>
                        <a:rPr lang="he-IL" b="1" u="sng" dirty="0">
                          <a:solidFill>
                            <a:schemeClr val="tx1"/>
                          </a:solidFill>
                        </a:rPr>
                        <a:t>שמתם</a:t>
                      </a:r>
                      <a:r>
                        <a:rPr lang="he-IL" b="1" dirty="0">
                          <a:solidFill>
                            <a:schemeClr val="tx1"/>
                          </a:solidFill>
                        </a:rPr>
                        <a:t> את דברי אלה על לבבכם ועל נפשכם" = סם תם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1753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24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b="1" dirty="0"/>
              <a:t>סוגיית "לפיכך" – מי הם "סופרים"? </a:t>
            </a:r>
            <a:r>
              <a:rPr lang="he-IL" sz="2000" dirty="0"/>
              <a:t>(דף ל ע"א)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DB419-54BD-477F-96DC-90B11D427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2895600"/>
            <a:ext cx="10188062" cy="3476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56B4EA-39CB-4747-8769-E2EB6DAA7A4A}"/>
              </a:ext>
            </a:extLst>
          </p:cNvPr>
          <p:cNvSpPr txBox="1"/>
          <p:nvPr/>
        </p:nvSpPr>
        <p:spPr>
          <a:xfrm>
            <a:off x="2055812" y="2133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400" b="1" dirty="0">
                <a:solidFill>
                  <a:srgbClr val="986F07"/>
                </a:solidFill>
              </a:rPr>
              <a:t>תוספות</a:t>
            </a:r>
            <a:endParaRPr lang="en-US" sz="2400" b="1" dirty="0">
              <a:solidFill>
                <a:srgbClr val="986F07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AA788-1D71-4598-9969-CE1FF2C02E98}"/>
              </a:ext>
            </a:extLst>
          </p:cNvPr>
          <p:cNvSpPr txBox="1"/>
          <p:nvPr/>
        </p:nvSpPr>
        <p:spPr>
          <a:xfrm>
            <a:off x="9371012" y="202681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400" b="1" dirty="0">
                <a:solidFill>
                  <a:srgbClr val="986F07"/>
                </a:solidFill>
              </a:rPr>
              <a:t>רש"י</a:t>
            </a:r>
            <a:endParaRPr lang="en-US" sz="2400" b="1" dirty="0">
              <a:solidFill>
                <a:srgbClr val="986F07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4C5A9C-A660-4086-8A89-79AEB538A147}"/>
              </a:ext>
            </a:extLst>
          </p:cNvPr>
          <p:cNvCxnSpPr>
            <a:cxnSpLocks/>
          </p:cNvCxnSpPr>
          <p:nvPr/>
        </p:nvCxnSpPr>
        <p:spPr>
          <a:xfrm>
            <a:off x="2741612" y="2569148"/>
            <a:ext cx="0" cy="250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78962E-6985-4575-8C07-91605150A073}"/>
              </a:ext>
            </a:extLst>
          </p:cNvPr>
          <p:cNvCxnSpPr>
            <a:cxnSpLocks/>
          </p:cNvCxnSpPr>
          <p:nvPr/>
        </p:nvCxnSpPr>
        <p:spPr>
          <a:xfrm>
            <a:off x="10133012" y="2470139"/>
            <a:ext cx="0" cy="250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9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b="1" dirty="0"/>
              <a:t>סוגיית "לפיכך"</a:t>
            </a:r>
            <a:endParaRPr lang="en-US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41035074"/>
              </p:ext>
            </p:extLst>
          </p:nvPr>
        </p:nvGraphicFramePr>
        <p:xfrm>
          <a:off x="4265612" y="4953000"/>
          <a:ext cx="4572000" cy="160818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439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(א)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"כל הולך על גח</a:t>
                      </a:r>
                      <a:r>
                        <a:rPr lang="he-IL" sz="2800" dirty="0">
                          <a:solidFill>
                            <a:srgbClr val="C00000"/>
                          </a:solidFill>
                        </a:rPr>
                        <a:t>ו</a:t>
                      </a:r>
                      <a:r>
                        <a:rPr lang="he-IL" dirty="0"/>
                        <a:t>ן ..." </a:t>
                      </a:r>
                      <a:r>
                        <a:rPr lang="he-IL" sz="1200" dirty="0"/>
                        <a:t>(ויקרא יא, מב)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012">
                <a:tc>
                  <a:txBody>
                    <a:bodyPr/>
                    <a:lstStyle/>
                    <a:p>
                      <a:pPr algn="ctr" rtl="1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012">
                <a:tc>
                  <a:txBody>
                    <a:bodyPr/>
                    <a:lstStyle/>
                    <a:p>
                      <a:pPr algn="ctr" rtl="1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3FFDFD4-FBFC-48B1-AC87-8B38A193F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412" y="1905000"/>
            <a:ext cx="5916385" cy="280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8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b="1" dirty="0"/>
              <a:t>סוגיית "לפיכך"</a:t>
            </a:r>
            <a:endParaRPr lang="en-US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6164420"/>
              </p:ext>
            </p:extLst>
          </p:nvPr>
        </p:nvGraphicFramePr>
        <p:xfrm>
          <a:off x="4265612" y="4953000"/>
          <a:ext cx="4572000" cy="17336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439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(א)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"כל הולך על גח</a:t>
                      </a:r>
                      <a:r>
                        <a:rPr lang="he-IL" sz="2800" dirty="0">
                          <a:solidFill>
                            <a:srgbClr val="C00000"/>
                          </a:solidFill>
                        </a:rPr>
                        <a:t>ו</a:t>
                      </a:r>
                      <a:r>
                        <a:rPr lang="he-IL" dirty="0"/>
                        <a:t>ן ..." </a:t>
                      </a:r>
                      <a:r>
                        <a:rPr lang="he-IL" sz="1200" dirty="0"/>
                        <a:t>(ויקרא יא, מב)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012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(ב)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"ואת שעיר החטאת</a:t>
                      </a:r>
                    </a:p>
                    <a:p>
                      <a:pPr algn="ctr" rtl="1"/>
                      <a:r>
                        <a:rPr lang="he-IL" b="1" dirty="0"/>
                        <a:t> </a:t>
                      </a:r>
                      <a:r>
                        <a:rPr lang="he-IL" sz="2000" b="1" dirty="0">
                          <a:solidFill>
                            <a:srgbClr val="C00000"/>
                          </a:solidFill>
                        </a:rPr>
                        <a:t>דרש דרש</a:t>
                      </a:r>
                      <a:r>
                        <a:rPr lang="he-IL" b="1" dirty="0"/>
                        <a:t> משה" </a:t>
                      </a:r>
                      <a:r>
                        <a:rPr lang="he-IL" sz="1200" b="1" dirty="0"/>
                        <a:t>(ויקרא י, טז)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012">
                <a:tc>
                  <a:txBody>
                    <a:bodyPr/>
                    <a:lstStyle/>
                    <a:p>
                      <a:pPr algn="ctr" rtl="1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2D3DEDA-60F8-44B0-9402-A12572104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412" y="1934613"/>
            <a:ext cx="599980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9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b="1" dirty="0"/>
              <a:t>סוגיית "לפיכך"</a:t>
            </a:r>
            <a:endParaRPr lang="en-US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7120229"/>
              </p:ext>
            </p:extLst>
          </p:nvPr>
        </p:nvGraphicFramePr>
        <p:xfrm>
          <a:off x="4265612" y="4953000"/>
          <a:ext cx="4572000" cy="17336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439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(א)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"כל הולך על גח</a:t>
                      </a:r>
                      <a:r>
                        <a:rPr lang="he-IL" sz="2800" dirty="0">
                          <a:solidFill>
                            <a:srgbClr val="C00000"/>
                          </a:solidFill>
                        </a:rPr>
                        <a:t>ו</a:t>
                      </a:r>
                      <a:r>
                        <a:rPr lang="he-IL" dirty="0"/>
                        <a:t>ן ..." </a:t>
                      </a:r>
                      <a:r>
                        <a:rPr lang="he-IL" sz="1200" dirty="0"/>
                        <a:t>(ויקרא יא, מב)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012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(ב)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"ואת שעיר החטאת</a:t>
                      </a:r>
                    </a:p>
                    <a:p>
                      <a:pPr algn="ctr" rtl="1"/>
                      <a:r>
                        <a:rPr lang="he-IL" b="1" dirty="0"/>
                        <a:t> </a:t>
                      </a:r>
                      <a:r>
                        <a:rPr lang="he-IL" sz="2000" b="1" dirty="0">
                          <a:solidFill>
                            <a:srgbClr val="C00000"/>
                          </a:solidFill>
                        </a:rPr>
                        <a:t>דרש דרש</a:t>
                      </a:r>
                      <a:r>
                        <a:rPr lang="he-IL" b="1" dirty="0"/>
                        <a:t> משה" </a:t>
                      </a:r>
                      <a:r>
                        <a:rPr lang="he-IL" sz="1200" b="1" dirty="0"/>
                        <a:t>(ויקרא י, טז)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012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(ג)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"</a:t>
                      </a:r>
                      <a:r>
                        <a:rPr lang="he-IL" sz="2000" b="1" dirty="0">
                          <a:solidFill>
                            <a:srgbClr val="C00000"/>
                          </a:solidFill>
                        </a:rPr>
                        <a:t>והתגלח את הנתק</a:t>
                      </a:r>
                      <a:r>
                        <a:rPr lang="he-IL" b="1" dirty="0"/>
                        <a:t> </a:t>
                      </a:r>
                      <a:r>
                        <a:rPr lang="he-IL" b="1" dirty="0">
                          <a:solidFill>
                            <a:srgbClr val="C00000"/>
                          </a:solidFill>
                        </a:rPr>
                        <a:t>...</a:t>
                      </a:r>
                      <a:r>
                        <a:rPr lang="he-IL" b="1" dirty="0"/>
                        <a:t>" </a:t>
                      </a:r>
                      <a:r>
                        <a:rPr lang="he-IL" sz="1200" b="1" dirty="0"/>
                        <a:t>(ויקרא יג, לג)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8C69E19-263A-438C-B421-A50D4BD80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12" y="1905000"/>
            <a:ext cx="6003628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ומה היה חושב רבינו תם על תחרות ה-101?</a:t>
            </a:r>
            <a:endParaRPr lang="en-US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5596229"/>
              </p:ext>
            </p:extLst>
          </p:nvPr>
        </p:nvGraphicFramePr>
        <p:xfrm>
          <a:off x="4265612" y="5334000"/>
          <a:ext cx="4572000" cy="102845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439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האות אמצעי בס' תהילים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(א)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012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הפסוק האמצעי בספר תהילים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(ב)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472304F-3E10-4423-91C1-3453F8F46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12" y="2063854"/>
            <a:ext cx="6091237" cy="286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8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b="1" dirty="0"/>
              <a:t>סוגיית "לפיכך"</a:t>
            </a:r>
            <a:endParaRPr lang="en-US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4072108"/>
              </p:ext>
            </p:extLst>
          </p:nvPr>
        </p:nvGraphicFramePr>
        <p:xfrm>
          <a:off x="3656012" y="4953000"/>
          <a:ext cx="5486400" cy="157346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071740173"/>
                    </a:ext>
                  </a:extLst>
                </a:gridCol>
              </a:tblGrid>
              <a:tr h="483439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מהי המסקנה?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מה רצו לעשות?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012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(ב)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(א)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סיפור 1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012">
                <a:tc>
                  <a:txBody>
                    <a:bodyPr/>
                    <a:lstStyle/>
                    <a:p>
                      <a:pPr algn="ctr" rtl="1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סיפור 2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9BDF3E2-F966-4015-B5DF-1B9B16816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333" y="1826418"/>
            <a:ext cx="8037958" cy="2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2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b="1" dirty="0"/>
              <a:t>סוגיית "לפיכך"</a:t>
            </a:r>
            <a:endParaRPr lang="en-US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1793889"/>
              </p:ext>
            </p:extLst>
          </p:nvPr>
        </p:nvGraphicFramePr>
        <p:xfrm>
          <a:off x="3656012" y="4953000"/>
          <a:ext cx="5486400" cy="157346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071740173"/>
                    </a:ext>
                  </a:extLst>
                </a:gridCol>
              </a:tblGrid>
              <a:tr h="483439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מהי המסקנה?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מה רצו לעשות?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012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(ב)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(א)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סיפור 1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012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(ד)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(ג)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סיפור 2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295D0B1-BF39-47B8-9F86-0F7DD3176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812" y="1843243"/>
            <a:ext cx="6298648" cy="28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b="1" dirty="0"/>
              <a:t>סוגיית "לפיכך"</a:t>
            </a:r>
            <a:endParaRPr lang="en-US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19629526"/>
              </p:ext>
            </p:extLst>
          </p:nvPr>
        </p:nvGraphicFramePr>
        <p:xfrm>
          <a:off x="3807618" y="3886200"/>
          <a:ext cx="5638800" cy="230810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826736332"/>
                    </a:ext>
                  </a:extLst>
                </a:gridCol>
              </a:tblGrid>
              <a:tr h="483439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בספירה היום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לפי הסוגיה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מספר פסוקי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8486128"/>
                  </a:ext>
                </a:extLst>
              </a:tr>
              <a:tr h="483439">
                <a:tc>
                  <a:txBody>
                    <a:bodyPr/>
                    <a:lstStyle/>
                    <a:p>
                      <a:pPr algn="ctr"/>
                      <a:r>
                        <a:rPr lang="he-IL" b="0" dirty="0"/>
                        <a:t>5845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/>
                        <a:t>5888 (או 8888)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התורה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012"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/>
                        <a:t>2527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0" dirty="0"/>
                        <a:t>5896 (או 8896)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תהילים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012"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/>
                        <a:t>1764 (?)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/>
                        <a:t>5880 (או 8880)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דברי הימים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80ADB7B-21B2-439B-AD2F-BAE253020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12" y="2174481"/>
            <a:ext cx="8380412" cy="144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3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550" y="533400"/>
            <a:ext cx="9829798" cy="838200"/>
          </a:xfrm>
        </p:spPr>
        <p:txBody>
          <a:bodyPr/>
          <a:lstStyle/>
          <a:p>
            <a:pPr algn="ctr"/>
            <a:r>
              <a:rPr lang="he-IL" sz="4000" b="1" dirty="0">
                <a:solidFill>
                  <a:srgbClr val="955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מבנה השיעור</a:t>
            </a:r>
            <a:endParaRPr lang="en-US" dirty="0">
              <a:solidFill>
                <a:srgbClr val="955B3B"/>
              </a:solidFill>
            </a:endParaRPr>
          </a:p>
        </p:txBody>
      </p:sp>
      <p:graphicFrame>
        <p:nvGraphicFramePr>
          <p:cNvPr id="5" name="Content Placeholder 4" descr="Vertical Box List showing 3 groups arranged one below the other with bullet points for task descriptions under each group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9946249"/>
              </p:ext>
            </p:extLst>
          </p:nvPr>
        </p:nvGraphicFramePr>
        <p:xfrm>
          <a:off x="1674812" y="1828800"/>
          <a:ext cx="97536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83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ישיבת מקור חיים – תחרות 101</a:t>
            </a:r>
            <a:endParaRPr lang="en-US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D8BDDA9-FEBB-4B77-A4C5-760FE97C8E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r="16250"/>
          <a:stretch>
            <a:fillRect/>
          </a:stretch>
        </p:blipFill>
        <p:spPr>
          <a:xfrm>
            <a:off x="6551613" y="609600"/>
            <a:ext cx="5036911" cy="5596569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2EE5D3-E6C0-4219-8B89-44B5CF258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43" y="3081969"/>
            <a:ext cx="433482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4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BA4-7A80-4196-9940-E109423F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ומה היה חושב רבינו תם על תחרות ה-101?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751848-92AD-4365-9251-6903110F8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3787993"/>
            <a:ext cx="9598025" cy="577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006087-F105-40BF-8D04-E92696C7C338}"/>
              </a:ext>
            </a:extLst>
          </p:cNvPr>
          <p:cNvSpPr txBox="1"/>
          <p:nvPr/>
        </p:nvSpPr>
        <p:spPr>
          <a:xfrm>
            <a:off x="4570412" y="2362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600" b="1" dirty="0">
                <a:latin typeface="Alef" panose="00000500000000000000" pitchFamily="2" charset="-79"/>
                <a:cs typeface="Alef" panose="00000500000000000000" pitchFamily="2" charset="-79"/>
              </a:rPr>
              <a:t>באיזה הקשר?</a:t>
            </a:r>
            <a:endParaRPr lang="en-US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37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ומה היה חושב רבינו תם על תחרות ה-101?</a:t>
            </a:r>
            <a:endParaRPr lang="en-US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5440525"/>
              </p:ext>
            </p:extLst>
          </p:nvPr>
        </p:nvGraphicFramePr>
        <p:xfrm>
          <a:off x="6551612" y="1987163"/>
          <a:ext cx="4724400" cy="44898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7967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(א)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הקושי של ר"ת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9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9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9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9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21914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916DCEB-CF28-481B-8653-07642D5FB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12" y="1987163"/>
            <a:ext cx="3352800" cy="44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ומה היה חושב רבינו תם על תחרות ה-101?</a:t>
            </a:r>
            <a:endParaRPr lang="en-US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40215269"/>
              </p:ext>
            </p:extLst>
          </p:nvPr>
        </p:nvGraphicFramePr>
        <p:xfrm>
          <a:off x="6551612" y="1987163"/>
          <a:ext cx="4724400" cy="44898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7967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(א)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הקושי של ר"ת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967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(ב)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האוקימתא של ר"ת – איזה "גמגום" *לא* בעייתי?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9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9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9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21914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329F711-7A7D-4895-A4B1-487943FCE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2" y="1987163"/>
            <a:ext cx="3284554" cy="43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5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ומה היה חושב רבינו תם על תחרות ה-101?</a:t>
            </a:r>
            <a:endParaRPr lang="en-US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3080293"/>
              </p:ext>
            </p:extLst>
          </p:nvPr>
        </p:nvGraphicFramePr>
        <p:xfrm>
          <a:off x="6551612" y="1987163"/>
          <a:ext cx="4724400" cy="44898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7967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(א)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הקושי של ר"ת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967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(ב)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האוקימתא של ר"ת – איזה "גמגום" *לא* בעייתי?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967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(ג)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האוקימתא של ר"ת – איזה "גמגום" *אכן* בעייתי?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9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9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21914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4FAB8FC-EB5B-4017-82F1-59BF6FE0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380" y="1987162"/>
            <a:ext cx="3360040" cy="448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ומה היה חושב רבינו תם על תחרות ה-101?</a:t>
            </a:r>
            <a:endParaRPr lang="en-US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8961457"/>
              </p:ext>
            </p:extLst>
          </p:nvPr>
        </p:nvGraphicFramePr>
        <p:xfrm>
          <a:off x="6551612" y="1987163"/>
          <a:ext cx="4724400" cy="44898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7967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(א)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הקושי של ר"ת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967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(ב)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האוקימתא של ר"ת – איזה "גמגום" *לא* בעייתי?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967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(ג)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האוקימתא של ר"ת – איזה "גמגום" *אכן* בעייתי?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967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(ד)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מקור שנראה כסתירה לשיטת ר"ת (וגם לגמרא ...)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9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21914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97624C4-4584-4995-98D2-687F39A8C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12" y="1987163"/>
            <a:ext cx="3470084" cy="45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6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ומה היה חושב רבינו תם על תחרות ה-101?</a:t>
            </a:r>
            <a:endParaRPr lang="en-US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3356631"/>
              </p:ext>
            </p:extLst>
          </p:nvPr>
        </p:nvGraphicFramePr>
        <p:xfrm>
          <a:off x="6551612" y="1987163"/>
          <a:ext cx="4724400" cy="45058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7967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(א)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הקושי של ר"ת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967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(ב)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האוקימתא של ר"ת – איזה "גמגום" *לא* בעייתי?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967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(ג)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האוקימתא של ר"ת – איזה "גמגום" *אכן* בעייתי?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967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(ד)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מקור שנראה כסתירה לשיטת ר"ת (וגם לגמרא ...)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967"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(ה)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איך ראוי להבין את המקור ההוא, ואיך ניתן להבין את דברי הסוגיה שלנו?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21914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DF82592-67F9-469A-B239-C05775885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2" y="1957278"/>
            <a:ext cx="3428246" cy="456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344</TotalTime>
  <Words>802</Words>
  <Application>Microsoft Office PowerPoint</Application>
  <PresentationFormat>Custom</PresentationFormat>
  <Paragraphs>158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Alef</vt:lpstr>
      <vt:lpstr>Cambria</vt:lpstr>
      <vt:lpstr>Franklin Gothic Book</vt:lpstr>
      <vt:lpstr>Crop</vt:lpstr>
      <vt:lpstr>הגאווה והענווה בלימוד תורה + "לפיכך נקראו ראשונים סופרים"</vt:lpstr>
      <vt:lpstr>מבנה השיעור</vt:lpstr>
      <vt:lpstr>ישיבת מקור חיים – תחרות 101</vt:lpstr>
      <vt:lpstr>ומה היה חושב רבינו תם על תחרות ה-101?</vt:lpstr>
      <vt:lpstr>ומה היה חושב רבינו תם על תחרות ה-101?</vt:lpstr>
      <vt:lpstr>ומה היה חושב רבינו תם על תחרות ה-101?</vt:lpstr>
      <vt:lpstr>ומה היה חושב רבינו תם על תחרות ה-101?</vt:lpstr>
      <vt:lpstr>ומה היה חושב רבינו תם על תחרות ה-101?</vt:lpstr>
      <vt:lpstr>ומה היה חושב רבינו תם על תחרות ה-101?</vt:lpstr>
      <vt:lpstr>חזרה בדקה (1) </vt:lpstr>
      <vt:lpstr>חזרה בדקה (2) – ללמדו תורה: למה? </vt:lpstr>
      <vt:lpstr>סוגיית "לפיכך" – מי הם "סופרים"? (דף ל ע"א)</vt:lpstr>
      <vt:lpstr>סוגיית "לפיכך"</vt:lpstr>
      <vt:lpstr>סוגיית "לפיכך"</vt:lpstr>
      <vt:lpstr>סוגיית "לפיכך"</vt:lpstr>
      <vt:lpstr>ומה היה חושב רבינו תם על תחרות ה-101?</vt:lpstr>
      <vt:lpstr>סוגיית "לפיכך"</vt:lpstr>
      <vt:lpstr>סוגיית "לפיכך"</vt:lpstr>
      <vt:lpstr>סוגיית "לפיכך"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כמה כסף חייב האב לשלם לטובת בנו?</dc:title>
  <dc:creator>Miriam Reisler</dc:creator>
  <cp:lastModifiedBy>Miriam Reisler</cp:lastModifiedBy>
  <cp:revision>26</cp:revision>
  <dcterms:created xsi:type="dcterms:W3CDTF">2018-12-16T16:02:32Z</dcterms:created>
  <dcterms:modified xsi:type="dcterms:W3CDTF">2018-12-24T21:30:35Z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