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8"/>
  </p:notesMasterIdLst>
  <p:handoutMasterIdLst>
    <p:handoutMasterId r:id="rId29"/>
  </p:handoutMasterIdLst>
  <p:sldIdLst>
    <p:sldId id="265" r:id="rId5"/>
    <p:sldId id="257" r:id="rId6"/>
    <p:sldId id="266" r:id="rId7"/>
    <p:sldId id="270" r:id="rId8"/>
    <p:sldId id="272" r:id="rId9"/>
    <p:sldId id="273" r:id="rId10"/>
    <p:sldId id="277" r:id="rId11"/>
    <p:sldId id="274" r:id="rId12"/>
    <p:sldId id="281" r:id="rId13"/>
    <p:sldId id="275" r:id="rId14"/>
    <p:sldId id="278" r:id="rId15"/>
    <p:sldId id="279" r:id="rId16"/>
    <p:sldId id="282" r:id="rId17"/>
    <p:sldId id="283" r:id="rId18"/>
    <p:sldId id="284" r:id="rId19"/>
    <p:sldId id="285" r:id="rId20"/>
    <p:sldId id="286" r:id="rId21"/>
    <p:sldId id="287" r:id="rId22"/>
    <p:sldId id="288" r:id="rId23"/>
    <p:sldId id="289" r:id="rId24"/>
    <p:sldId id="290" r:id="rId25"/>
    <p:sldId id="291" r:id="rId26"/>
    <p:sldId id="29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showGuides="1">
      <p:cViewPr varScale="1">
        <p:scale>
          <a:sx n="88" d="100"/>
          <a:sy n="88" d="100"/>
        </p:scale>
        <p:origin x="482" y="3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6" d="100"/>
          <a:sy n="76" d="100"/>
        </p:scale>
        <p:origin x="24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658A34-83F4-4B2E-BC5A-DE51EE8822F9}" type="datetimeFigureOut">
              <a:rPr lang="en-US" smtClean="0"/>
              <a:t>12/24/2018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8FE58C-C1A6-4C4C-90C2-B7F5B0504B2D}" type="slidenum">
              <a:rPr lang="en-US" smtClean="0"/>
              <a:t>‹#›</a:t>
            </a:fld>
            <a:endParaRPr lang="en-US"/>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E1917-0BAF-4687-978A-82FFF05559C3}" type="datetimeFigureOut">
              <a:rPr lang="en-US" smtClean="0"/>
              <a:t>12/24/2018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0E1E9A-E921-4174-A0FC-51868D7AC568}" type="slidenum">
              <a:rPr lang="en-US" smtClean="0"/>
              <a:t>‹#›</a:t>
            </a:fld>
            <a:endParaRPr lang="en-US"/>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t>12/24/2018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562100" y="1825625"/>
            <a:ext cx="9791700" cy="43513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t>12/24/2018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62100" y="365125"/>
            <a:ext cx="70104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t>12/24/2018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12/24/2018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t>12/24/2018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1658" y="1709738"/>
            <a:ext cx="10105791" cy="2862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241658" y="4589463"/>
            <a:ext cx="10105791"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p>
            <a:fld id="{84EAB7D7-3608-4730-B2E2-670834DF882C}" type="datetimeFigureOut">
              <a:rPr lang="en-US" smtClean="0"/>
              <a:t>12/24/2018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69700"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5325"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EAB7D7-3608-4730-B2E2-670834DF882C}" type="datetimeFigureOut">
              <a:rPr lang="en-US" smtClean="0"/>
              <a:t>12/24/2018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24100" y="274638"/>
            <a:ext cx="9023350" cy="1143000"/>
          </a:xfrm>
        </p:spPr>
        <p:txBody>
          <a:bodyPr/>
          <a:lstStyle/>
          <a:p>
            <a:r>
              <a:rPr lang="en-US"/>
              <a:t>Click to edit Master title style</a:t>
            </a:r>
          </a:p>
        </p:txBody>
      </p:sp>
      <p:sp>
        <p:nvSpPr>
          <p:cNvPr id="3" name="Text Placeholder 2"/>
          <p:cNvSpPr>
            <a:spLocks noGrp="1"/>
          </p:cNvSpPr>
          <p:nvPr>
            <p:ph type="body" idx="1"/>
          </p:nvPr>
        </p:nvSpPr>
        <p:spPr>
          <a:xfrm>
            <a:off x="156210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6210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9892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9892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EAB7D7-3608-4730-B2E2-670834DF882C}" type="datetimeFigureOut">
              <a:rPr lang="en-US" smtClean="0"/>
              <a:t>12/24/2018</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EAB7D7-3608-4730-B2E2-670834DF882C}" type="datetimeFigureOut">
              <a:rPr lang="en-US" smtClean="0"/>
              <a:t>12/24/2018</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AB7D7-3608-4730-B2E2-670834DF882C}" type="datetimeFigureOut">
              <a:rPr lang="en-US" smtClean="0"/>
              <a:t>12/24/2018</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678905" y="987425"/>
            <a:ext cx="567648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12/24/2018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12/24/2018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4EAB7D7-3608-4730-B2E2-670834DF882C}" type="datetimeFigureOut">
              <a:rPr lang="en-US" smtClean="0"/>
              <a:pPr/>
              <a:t>12/24/2018</a:t>
            </a:fld>
            <a:endParaRPr lang="en-US"/>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B7BAC7-FE87-40F6-AA24-4F4685D1B022}" type="slidenum">
              <a:rPr lang="en-US" smtClean="0"/>
              <a:pPr/>
              <a:t>‹#›</a:t>
            </a:fld>
            <a:endParaRPr lang="en-US"/>
          </a:p>
        </p:txBody>
      </p:sp>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e-IL" b="1" dirty="0"/>
              <a:t>ענישה, הקלה </a:t>
            </a:r>
            <a:br>
              <a:rPr lang="he-IL" b="1" dirty="0"/>
            </a:br>
            <a:r>
              <a:rPr lang="he-IL" b="1" dirty="0"/>
              <a:t>והדילמה של היצר</a:t>
            </a:r>
            <a:endParaRPr lang="en-US" b="1" dirty="0"/>
          </a:p>
        </p:txBody>
      </p:sp>
      <p:sp>
        <p:nvSpPr>
          <p:cNvPr id="3" name="Subtitle 2"/>
          <p:cNvSpPr>
            <a:spLocks noGrp="1"/>
          </p:cNvSpPr>
          <p:nvPr>
            <p:ph type="subTitle" idx="1"/>
          </p:nvPr>
        </p:nvSpPr>
        <p:spPr/>
        <p:txBody>
          <a:bodyPr/>
          <a:lstStyle/>
          <a:p>
            <a:pPr rtl="1"/>
            <a:r>
              <a:rPr lang="he-IL" dirty="0"/>
              <a:t>עיון בקידושין פא ע"א – ע"ב</a:t>
            </a:r>
          </a:p>
          <a:p>
            <a:pPr rtl="1"/>
            <a:r>
              <a:rPr lang="he-IL" dirty="0"/>
              <a:t>מרים רייסלר, תכנית תלמוד לתיכוניסטיות, רשת אמי"ת</a:t>
            </a:r>
            <a:endParaRPr lang="en-US" dirty="0"/>
          </a:p>
        </p:txBody>
      </p:sp>
    </p:spTree>
    <p:extLst>
      <p:ext uri="{BB962C8B-B14F-4D97-AF65-F5344CB8AC3E}">
        <p14:creationId xmlns:p14="http://schemas.microsoft.com/office/powerpoint/2010/main" val="9230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E67DA-25E2-4E2F-A83B-6F7AFE46F6AF}"/>
              </a:ext>
            </a:extLst>
          </p:cNvPr>
          <p:cNvSpPr>
            <a:spLocks noGrp="1"/>
          </p:cNvSpPr>
          <p:nvPr>
            <p:ph type="title"/>
          </p:nvPr>
        </p:nvSpPr>
        <p:spPr>
          <a:xfrm>
            <a:off x="1805031" y="1597063"/>
            <a:ext cx="8738737" cy="2862262"/>
          </a:xfrm>
        </p:spPr>
        <p:txBody>
          <a:bodyPr>
            <a:normAutofit fontScale="90000"/>
          </a:bodyPr>
          <a:lstStyle/>
          <a:p>
            <a:pPr algn="ctr" rtl="1"/>
            <a:r>
              <a:rPr lang="he-IL" sz="6600" b="1" dirty="0"/>
              <a:t>בעלה בעיר </a:t>
            </a:r>
            <a:br>
              <a:rPr lang="he-IL" sz="6600" b="1" dirty="0"/>
            </a:br>
            <a:r>
              <a:rPr lang="he-IL" sz="6600" b="1" dirty="0"/>
              <a:t>ופתח פתוח לרשות הרבים</a:t>
            </a:r>
            <a:br>
              <a:rPr lang="he-IL" sz="6600" dirty="0"/>
            </a:br>
            <a:endParaRPr lang="he-IL" dirty="0">
              <a:solidFill>
                <a:schemeClr val="accent5">
                  <a:lumMod val="75000"/>
                </a:schemeClr>
              </a:solidFill>
            </a:endParaRPr>
          </a:p>
        </p:txBody>
      </p:sp>
      <p:sp>
        <p:nvSpPr>
          <p:cNvPr id="3" name="Text Placeholder 2">
            <a:extLst>
              <a:ext uri="{FF2B5EF4-FFF2-40B4-BE49-F238E27FC236}">
                <a16:creationId xmlns:a16="http://schemas.microsoft.com/office/drawing/2014/main" id="{7D8C2587-3182-4C7F-AC4B-AD36530F69D8}"/>
              </a:ext>
            </a:extLst>
          </p:cNvPr>
          <p:cNvSpPr>
            <a:spLocks noGrp="1"/>
          </p:cNvSpPr>
          <p:nvPr>
            <p:ph type="body" idx="1"/>
          </p:nvPr>
        </p:nvSpPr>
        <p:spPr/>
        <p:txBody>
          <a:bodyPr>
            <a:normAutofit fontScale="92500"/>
          </a:bodyPr>
          <a:lstStyle/>
          <a:p>
            <a:pPr marL="914400" lvl="1" indent="-457200" algn="r" rtl="1">
              <a:buFont typeface="Arial" panose="020B0604020202020204" pitchFamily="34" charset="0"/>
              <a:buChar char="•"/>
            </a:pPr>
            <a:r>
              <a:rPr lang="he-IL" sz="2800" dirty="0"/>
              <a:t>הסיפור עם הרב ביבי והרב יוסף</a:t>
            </a:r>
          </a:p>
          <a:p>
            <a:pPr marL="914400" lvl="1" indent="-457200" algn="r" rtl="1">
              <a:buFont typeface="Arial" panose="020B0604020202020204" pitchFamily="34" charset="0"/>
              <a:buChar char="•"/>
            </a:pPr>
            <a:r>
              <a:rPr lang="he-IL" sz="2800" dirty="0"/>
              <a:t>מחלוקת רש"י ותוספות על "בעלה בעיר – אין חוששין משום ייחוד"</a:t>
            </a:r>
          </a:p>
          <a:p>
            <a:pPr marL="914400" lvl="1" indent="-457200" algn="r" rtl="1">
              <a:buFont typeface="Arial" panose="020B0604020202020204" pitchFamily="34" charset="0"/>
              <a:buChar char="•"/>
            </a:pPr>
            <a:r>
              <a:rPr lang="he-IL" sz="2800" dirty="0"/>
              <a:t>מחלוקת רדב"ז ור' עקיבא איגר על "פתח פתוח"</a:t>
            </a:r>
          </a:p>
          <a:p>
            <a:pPr marL="914400" lvl="1" indent="-457200" algn="r" rtl="1">
              <a:buFont typeface="Arial" panose="020B0604020202020204" pitchFamily="34" charset="0"/>
              <a:buChar char="•"/>
            </a:pPr>
            <a:endParaRPr lang="en-US" dirty="0"/>
          </a:p>
        </p:txBody>
      </p:sp>
    </p:spTree>
    <p:extLst>
      <p:ext uri="{BB962C8B-B14F-4D97-AF65-F5344CB8AC3E}">
        <p14:creationId xmlns:p14="http://schemas.microsoft.com/office/powerpoint/2010/main" val="3600276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75162-D74F-4CE5-9C32-E361E87372BA}"/>
              </a:ext>
            </a:extLst>
          </p:cNvPr>
          <p:cNvSpPr>
            <a:spLocks noGrp="1"/>
          </p:cNvSpPr>
          <p:nvPr>
            <p:ph type="title"/>
          </p:nvPr>
        </p:nvSpPr>
        <p:spPr/>
        <p:txBody>
          <a:bodyPr>
            <a:normAutofit fontScale="90000"/>
          </a:bodyPr>
          <a:lstStyle/>
          <a:p>
            <a:pPr algn="ctr" rtl="1"/>
            <a:r>
              <a:rPr lang="he-IL" b="1" dirty="0"/>
              <a:t>בעלה בעיר ופתח פתוח לרשות הרבים</a:t>
            </a:r>
            <a:endParaRPr lang="en-US" b="1" dirty="0"/>
          </a:p>
        </p:txBody>
      </p:sp>
      <p:sp>
        <p:nvSpPr>
          <p:cNvPr id="3" name="Content Placeholder 2">
            <a:extLst>
              <a:ext uri="{FF2B5EF4-FFF2-40B4-BE49-F238E27FC236}">
                <a16:creationId xmlns:a16="http://schemas.microsoft.com/office/drawing/2014/main" id="{D8E818DF-58A2-4BF4-949F-856A0966D652}"/>
              </a:ext>
            </a:extLst>
          </p:cNvPr>
          <p:cNvSpPr>
            <a:spLocks noGrp="1"/>
          </p:cNvSpPr>
          <p:nvPr>
            <p:ph sz="half" idx="1"/>
          </p:nvPr>
        </p:nvSpPr>
        <p:spPr>
          <a:xfrm>
            <a:off x="1569700" y="1825624"/>
            <a:ext cx="4754880" cy="4965203"/>
          </a:xfrm>
        </p:spPr>
        <p:txBody>
          <a:bodyPr>
            <a:normAutofit fontScale="85000" lnSpcReduction="20000"/>
          </a:bodyPr>
          <a:lstStyle/>
          <a:p>
            <a:pPr marL="0" indent="0" algn="r" rtl="1">
              <a:buNone/>
            </a:pPr>
            <a:r>
              <a:rPr lang="he-IL" b="1" dirty="0"/>
              <a:t>(1) אמר רבה:</a:t>
            </a:r>
          </a:p>
          <a:p>
            <a:pPr marL="0" indent="0" algn="r" rtl="1">
              <a:buNone/>
            </a:pPr>
            <a:r>
              <a:rPr lang="he-IL" dirty="0"/>
              <a:t>בעלה בעיר אין חוששין משום ייחוד.</a:t>
            </a:r>
          </a:p>
          <a:p>
            <a:pPr marL="0" indent="0" algn="r" rtl="1">
              <a:buNone/>
            </a:pPr>
            <a:endParaRPr lang="he-IL" dirty="0"/>
          </a:p>
          <a:p>
            <a:pPr marL="0" indent="0" algn="r" rtl="1">
              <a:buNone/>
            </a:pPr>
            <a:r>
              <a:rPr lang="he-IL" b="1" dirty="0"/>
              <a:t>(2) אמר רב יוסף: </a:t>
            </a:r>
            <a:r>
              <a:rPr lang="he-IL" dirty="0"/>
              <a:t>פתח פתוח לרשות הרבים אין חוששין משום ייחוד.</a:t>
            </a:r>
          </a:p>
          <a:p>
            <a:pPr marL="0" indent="0" algn="r" rtl="1">
              <a:buNone/>
            </a:pPr>
            <a:endParaRPr lang="he-IL" dirty="0"/>
          </a:p>
          <a:p>
            <a:pPr marL="0" indent="0" algn="r" rtl="1">
              <a:buNone/>
            </a:pPr>
            <a:r>
              <a:rPr lang="he-IL" u="sng" dirty="0"/>
              <a:t>סיפור:</a:t>
            </a:r>
          </a:p>
          <a:p>
            <a:pPr marL="0" indent="0" algn="r" rtl="1">
              <a:buNone/>
            </a:pPr>
            <a:r>
              <a:rPr lang="he-IL" dirty="0"/>
              <a:t>רב ביבי איקלע לבי רב יוסף</a:t>
            </a:r>
          </a:p>
          <a:p>
            <a:pPr marL="0" indent="0" algn="r" rtl="1">
              <a:buNone/>
            </a:pPr>
            <a:r>
              <a:rPr lang="he-IL" dirty="0"/>
              <a:t>בתר דכרך ריפתא אמר להו: "שקולו דרגא מתותי ביבי"</a:t>
            </a:r>
          </a:p>
          <a:p>
            <a:pPr marL="0" indent="0" algn="r" rtl="1">
              <a:buNone/>
            </a:pPr>
            <a:r>
              <a:rPr lang="he-IL" sz="1600" dirty="0"/>
              <a:t>[שאלה] </a:t>
            </a:r>
            <a:r>
              <a:rPr lang="he-IL" u="sng" dirty="0"/>
              <a:t>והא</a:t>
            </a:r>
            <a:r>
              <a:rPr lang="he-IL" dirty="0"/>
              <a:t> אמר רבה "בעלה בעיר – אין חוששין משום ייחוד"?</a:t>
            </a:r>
          </a:p>
          <a:p>
            <a:pPr marL="0" indent="0" algn="r" rtl="1">
              <a:buNone/>
            </a:pPr>
            <a:r>
              <a:rPr lang="he-IL" sz="1600" dirty="0"/>
              <a:t>[תשובה] </a:t>
            </a:r>
            <a:r>
              <a:rPr lang="he-IL" u="sng" dirty="0"/>
              <a:t>שאני</a:t>
            </a:r>
            <a:r>
              <a:rPr lang="he-IL" dirty="0"/>
              <a:t> רב ביבי, דשושבינתיה הואי וגייסא ביה</a:t>
            </a:r>
          </a:p>
        </p:txBody>
      </p:sp>
      <p:pic>
        <p:nvPicPr>
          <p:cNvPr id="7" name="Content Placeholder 6">
            <a:extLst>
              <a:ext uri="{FF2B5EF4-FFF2-40B4-BE49-F238E27FC236}">
                <a16:creationId xmlns:a16="http://schemas.microsoft.com/office/drawing/2014/main" id="{2B67B8B2-472D-404A-8BCD-369F3CBEDCD9}"/>
              </a:ext>
            </a:extLst>
          </p:cNvPr>
          <p:cNvPicPr>
            <a:picLocks noGrp="1" noChangeAspect="1"/>
          </p:cNvPicPr>
          <p:nvPr>
            <p:ph sz="half" idx="2"/>
          </p:nvPr>
        </p:nvPicPr>
        <p:blipFill>
          <a:blip r:embed="rId2"/>
          <a:stretch>
            <a:fillRect/>
          </a:stretch>
        </p:blipFill>
        <p:spPr>
          <a:xfrm>
            <a:off x="6605588" y="2307342"/>
            <a:ext cx="4754562" cy="3387904"/>
          </a:xfrm>
        </p:spPr>
      </p:pic>
    </p:spTree>
    <p:extLst>
      <p:ext uri="{BB962C8B-B14F-4D97-AF65-F5344CB8AC3E}">
        <p14:creationId xmlns:p14="http://schemas.microsoft.com/office/powerpoint/2010/main" val="2757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75162-D74F-4CE5-9C32-E361E87372BA}"/>
              </a:ext>
            </a:extLst>
          </p:cNvPr>
          <p:cNvSpPr>
            <a:spLocks noGrp="1"/>
          </p:cNvSpPr>
          <p:nvPr>
            <p:ph type="title"/>
          </p:nvPr>
        </p:nvSpPr>
        <p:spPr>
          <a:xfrm>
            <a:off x="2332768" y="125609"/>
            <a:ext cx="9029700" cy="913462"/>
          </a:xfrm>
        </p:spPr>
        <p:txBody>
          <a:bodyPr>
            <a:normAutofit fontScale="90000"/>
          </a:bodyPr>
          <a:lstStyle/>
          <a:p>
            <a:pPr algn="ctr" rtl="1"/>
            <a:r>
              <a:rPr lang="he-IL" b="1" dirty="0"/>
              <a:t>"בעלה בעיר – אין חוששין משום ייחוד"</a:t>
            </a:r>
            <a:endParaRPr lang="en-US" b="1" dirty="0"/>
          </a:p>
        </p:txBody>
      </p:sp>
      <p:sp>
        <p:nvSpPr>
          <p:cNvPr id="14" name="TextBox 13">
            <a:extLst>
              <a:ext uri="{FF2B5EF4-FFF2-40B4-BE49-F238E27FC236}">
                <a16:creationId xmlns:a16="http://schemas.microsoft.com/office/drawing/2014/main" id="{76105C96-74CB-41A7-A9A5-7C36E33CA2C6}"/>
              </a:ext>
            </a:extLst>
          </p:cNvPr>
          <p:cNvSpPr txBox="1"/>
          <p:nvPr/>
        </p:nvSpPr>
        <p:spPr>
          <a:xfrm>
            <a:off x="8416850" y="1248318"/>
            <a:ext cx="1802798" cy="338554"/>
          </a:xfrm>
          <a:prstGeom prst="rect">
            <a:avLst/>
          </a:prstGeom>
          <a:noFill/>
          <a:ln>
            <a:solidFill>
              <a:schemeClr val="bg2"/>
            </a:solidFill>
          </a:ln>
        </p:spPr>
        <p:txBody>
          <a:bodyPr wrap="square" rtlCol="0" anchor="ctr" anchorCtr="1">
            <a:spAutoFit/>
          </a:bodyPr>
          <a:lstStyle/>
          <a:p>
            <a:r>
              <a:rPr lang="he-IL" sz="1600" b="1" dirty="0"/>
              <a:t>רש"י:</a:t>
            </a:r>
            <a:endParaRPr lang="he-IL" b="1" dirty="0"/>
          </a:p>
        </p:txBody>
      </p:sp>
      <p:sp>
        <p:nvSpPr>
          <p:cNvPr id="22" name="TextBox 21">
            <a:extLst>
              <a:ext uri="{FF2B5EF4-FFF2-40B4-BE49-F238E27FC236}">
                <a16:creationId xmlns:a16="http://schemas.microsoft.com/office/drawing/2014/main" id="{315AE611-2EC7-4BBD-9477-D690FB4491BD}"/>
              </a:ext>
            </a:extLst>
          </p:cNvPr>
          <p:cNvSpPr txBox="1"/>
          <p:nvPr/>
        </p:nvSpPr>
        <p:spPr>
          <a:xfrm>
            <a:off x="3084087" y="1248318"/>
            <a:ext cx="1802798" cy="338554"/>
          </a:xfrm>
          <a:prstGeom prst="rect">
            <a:avLst/>
          </a:prstGeom>
          <a:noFill/>
          <a:ln>
            <a:solidFill>
              <a:schemeClr val="bg2"/>
            </a:solidFill>
          </a:ln>
        </p:spPr>
        <p:txBody>
          <a:bodyPr wrap="square" rtlCol="0" anchor="ctr" anchorCtr="1">
            <a:spAutoFit/>
          </a:bodyPr>
          <a:lstStyle/>
          <a:p>
            <a:r>
              <a:rPr lang="he-IL" sz="1600" b="1" dirty="0"/>
              <a:t>תוספות:</a:t>
            </a:r>
            <a:endParaRPr lang="he-IL" b="1" dirty="0"/>
          </a:p>
        </p:txBody>
      </p:sp>
      <p:pic>
        <p:nvPicPr>
          <p:cNvPr id="7" name="Content Placeholder 6">
            <a:extLst>
              <a:ext uri="{FF2B5EF4-FFF2-40B4-BE49-F238E27FC236}">
                <a16:creationId xmlns:a16="http://schemas.microsoft.com/office/drawing/2014/main" id="{E6DEE9B3-134E-46A2-ACE9-2D633E187B75}"/>
              </a:ext>
            </a:extLst>
          </p:cNvPr>
          <p:cNvPicPr>
            <a:picLocks noGrp="1" noChangeAspect="1"/>
          </p:cNvPicPr>
          <p:nvPr>
            <p:ph sz="half" idx="2"/>
          </p:nvPr>
        </p:nvPicPr>
        <p:blipFill>
          <a:blip r:embed="rId2"/>
          <a:stretch>
            <a:fillRect/>
          </a:stretch>
        </p:blipFill>
        <p:spPr>
          <a:xfrm>
            <a:off x="8194299" y="2067932"/>
            <a:ext cx="2247900" cy="1272540"/>
          </a:xfrm>
        </p:spPr>
      </p:pic>
      <p:pic>
        <p:nvPicPr>
          <p:cNvPr id="17" name="Content Placeholder 16">
            <a:extLst>
              <a:ext uri="{FF2B5EF4-FFF2-40B4-BE49-F238E27FC236}">
                <a16:creationId xmlns:a16="http://schemas.microsoft.com/office/drawing/2014/main" id="{2A5201CA-6554-4C7B-B87C-9017620FC293}"/>
              </a:ext>
            </a:extLst>
          </p:cNvPr>
          <p:cNvPicPr>
            <a:picLocks noGrp="1" noChangeAspect="1"/>
          </p:cNvPicPr>
          <p:nvPr>
            <p:ph sz="half" idx="1"/>
          </p:nvPr>
        </p:nvPicPr>
        <p:blipFill>
          <a:blip r:embed="rId3"/>
          <a:stretch>
            <a:fillRect/>
          </a:stretch>
        </p:blipFill>
        <p:spPr>
          <a:xfrm>
            <a:off x="2897231" y="1705475"/>
            <a:ext cx="2282190" cy="2621280"/>
          </a:xfrm>
        </p:spPr>
      </p:pic>
      <p:graphicFrame>
        <p:nvGraphicFramePr>
          <p:cNvPr id="20" name="Table 19">
            <a:extLst>
              <a:ext uri="{FF2B5EF4-FFF2-40B4-BE49-F238E27FC236}">
                <a16:creationId xmlns:a16="http://schemas.microsoft.com/office/drawing/2014/main" id="{B7D040A9-D7DC-4C0B-B3E8-6A7A36EED6CC}"/>
              </a:ext>
            </a:extLst>
          </p:cNvPr>
          <p:cNvGraphicFramePr>
            <a:graphicFrameLocks noGrp="1"/>
          </p:cNvGraphicFramePr>
          <p:nvPr>
            <p:extLst>
              <p:ext uri="{D42A27DB-BD31-4B8C-83A1-F6EECF244321}">
                <p14:modId xmlns:p14="http://schemas.microsoft.com/office/powerpoint/2010/main" val="3197188259"/>
              </p:ext>
            </p:extLst>
          </p:nvPr>
        </p:nvGraphicFramePr>
        <p:xfrm>
          <a:off x="2783618" y="4747997"/>
          <a:ext cx="8127999" cy="1920240"/>
        </p:xfrm>
        <a:graphic>
          <a:graphicData uri="http://schemas.openxmlformats.org/drawingml/2006/table">
            <a:tbl>
              <a:tblPr firstRow="1" bandRow="1">
                <a:tableStyleId>{5C22544A-7EE6-4342-B048-85BDC9FD1C3A}</a:tableStyleId>
              </a:tblPr>
              <a:tblGrid>
                <a:gridCol w="4173786">
                  <a:extLst>
                    <a:ext uri="{9D8B030D-6E8A-4147-A177-3AD203B41FA5}">
                      <a16:colId xmlns:a16="http://schemas.microsoft.com/office/drawing/2014/main" val="1276886916"/>
                    </a:ext>
                  </a:extLst>
                </a:gridCol>
                <a:gridCol w="2877543">
                  <a:extLst>
                    <a:ext uri="{9D8B030D-6E8A-4147-A177-3AD203B41FA5}">
                      <a16:colId xmlns:a16="http://schemas.microsoft.com/office/drawing/2014/main" val="2520159676"/>
                    </a:ext>
                  </a:extLst>
                </a:gridCol>
                <a:gridCol w="1076670">
                  <a:extLst>
                    <a:ext uri="{9D8B030D-6E8A-4147-A177-3AD203B41FA5}">
                      <a16:colId xmlns:a16="http://schemas.microsoft.com/office/drawing/2014/main" val="3853257428"/>
                    </a:ext>
                  </a:extLst>
                </a:gridCol>
              </a:tblGrid>
              <a:tr h="266075">
                <a:tc>
                  <a:txBody>
                    <a:bodyPr/>
                    <a:lstStyle/>
                    <a:p>
                      <a:pPr algn="r" rtl="1"/>
                      <a:r>
                        <a:rPr lang="he-IL" dirty="0"/>
                        <a:t>איך הוא מסביר את שאלת הגמרא "והא בעלה בעיר אין חוששין משום ייחוד"?</a:t>
                      </a:r>
                      <a:endParaRPr lang="en-US" dirty="0"/>
                    </a:p>
                  </a:txBody>
                  <a:tcPr/>
                </a:tc>
                <a:tc>
                  <a:txBody>
                    <a:bodyPr/>
                    <a:lstStyle/>
                    <a:p>
                      <a:pPr algn="r" rtl="1"/>
                      <a:r>
                        <a:rPr lang="he-IL" dirty="0"/>
                        <a:t>"בעלה בעיר אין חוששין משום ייחוד"</a:t>
                      </a:r>
                      <a:endParaRPr lang="en-US" dirty="0"/>
                    </a:p>
                  </a:txBody>
                  <a:tcPr/>
                </a:tc>
                <a:tc>
                  <a:txBody>
                    <a:bodyPr/>
                    <a:lstStyle/>
                    <a:p>
                      <a:endParaRPr lang="en-US"/>
                    </a:p>
                  </a:txBody>
                  <a:tcPr/>
                </a:tc>
                <a:extLst>
                  <a:ext uri="{0D108BD9-81ED-4DB2-BD59-A6C34878D82A}">
                    <a16:rowId xmlns:a16="http://schemas.microsoft.com/office/drawing/2014/main" val="3261963246"/>
                  </a:ext>
                </a:extLst>
              </a:tr>
              <a:tr h="370840">
                <a:tc>
                  <a:txBody>
                    <a:bodyPr/>
                    <a:lstStyle/>
                    <a:p>
                      <a:pPr algn="r" rtl="1"/>
                      <a:r>
                        <a:rPr lang="he-IL" dirty="0"/>
                        <a:t>?? (כי ברור שביבי ירצה שלא יהיה סיכוי לייחוד, כי הוא חש לאיסור ולא רק לעונש)</a:t>
                      </a:r>
                      <a:endParaRPr lang="en-US" dirty="0"/>
                    </a:p>
                  </a:txBody>
                  <a:tcPr/>
                </a:tc>
                <a:tc>
                  <a:txBody>
                    <a:bodyPr/>
                    <a:lstStyle/>
                    <a:p>
                      <a:pPr algn="r" rtl="1"/>
                      <a:r>
                        <a:rPr lang="he-IL" dirty="0"/>
                        <a:t>אין נענשין על ייחוד כשבעלה בעיר (אך זה עדיין אסור)</a:t>
                      </a:r>
                      <a:endParaRPr lang="en-US" dirty="0"/>
                    </a:p>
                  </a:txBody>
                  <a:tcPr/>
                </a:tc>
                <a:tc>
                  <a:txBody>
                    <a:bodyPr/>
                    <a:lstStyle/>
                    <a:p>
                      <a:r>
                        <a:rPr lang="he-IL" dirty="0"/>
                        <a:t>רש"י</a:t>
                      </a:r>
                      <a:endParaRPr lang="en-US" dirty="0"/>
                    </a:p>
                  </a:txBody>
                  <a:tcPr/>
                </a:tc>
                <a:extLst>
                  <a:ext uri="{0D108BD9-81ED-4DB2-BD59-A6C34878D82A}">
                    <a16:rowId xmlns:a16="http://schemas.microsoft.com/office/drawing/2014/main" val="1185646612"/>
                  </a:ext>
                </a:extLst>
              </a:tr>
              <a:tr h="370840">
                <a:tc>
                  <a:txBody>
                    <a:bodyPr/>
                    <a:lstStyle/>
                    <a:p>
                      <a:pPr algn="r" rtl="1"/>
                      <a:r>
                        <a:rPr lang="he-IL" dirty="0"/>
                        <a:t>השאלה נשאלה מפני שאין איסור ייחוד כשבעלה בעיר</a:t>
                      </a:r>
                      <a:endParaRPr lang="en-US" dirty="0"/>
                    </a:p>
                  </a:txBody>
                  <a:tcPr/>
                </a:tc>
                <a:tc>
                  <a:txBody>
                    <a:bodyPr/>
                    <a:lstStyle/>
                    <a:p>
                      <a:pPr algn="r" rtl="1"/>
                      <a:r>
                        <a:rPr lang="he-IL" dirty="0"/>
                        <a:t>מותר להתייחד כשבעלה בעיר</a:t>
                      </a:r>
                      <a:endParaRPr lang="en-US" dirty="0"/>
                    </a:p>
                  </a:txBody>
                  <a:tcPr/>
                </a:tc>
                <a:tc>
                  <a:txBody>
                    <a:bodyPr/>
                    <a:lstStyle/>
                    <a:p>
                      <a:r>
                        <a:rPr lang="he-IL" dirty="0"/>
                        <a:t>תוספות</a:t>
                      </a:r>
                      <a:endParaRPr lang="en-US" dirty="0"/>
                    </a:p>
                  </a:txBody>
                  <a:tcPr/>
                </a:tc>
                <a:extLst>
                  <a:ext uri="{0D108BD9-81ED-4DB2-BD59-A6C34878D82A}">
                    <a16:rowId xmlns:a16="http://schemas.microsoft.com/office/drawing/2014/main" val="2341342740"/>
                  </a:ext>
                </a:extLst>
              </a:tr>
            </a:tbl>
          </a:graphicData>
        </a:graphic>
      </p:graphicFrame>
    </p:spTree>
    <p:extLst>
      <p:ext uri="{BB962C8B-B14F-4D97-AF65-F5344CB8AC3E}">
        <p14:creationId xmlns:p14="http://schemas.microsoft.com/office/powerpoint/2010/main" val="402969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3A42A-437C-46EB-A23C-155B1898270C}"/>
              </a:ext>
            </a:extLst>
          </p:cNvPr>
          <p:cNvSpPr>
            <a:spLocks noGrp="1"/>
          </p:cNvSpPr>
          <p:nvPr>
            <p:ph type="title"/>
          </p:nvPr>
        </p:nvSpPr>
        <p:spPr/>
        <p:txBody>
          <a:bodyPr>
            <a:normAutofit fontScale="90000"/>
          </a:bodyPr>
          <a:lstStyle/>
          <a:p>
            <a:pPr algn="ctr" rtl="1"/>
            <a:r>
              <a:rPr lang="he-IL" b="1" dirty="0">
                <a:solidFill>
                  <a:schemeClr val="accent5">
                    <a:lumMod val="75000"/>
                  </a:schemeClr>
                </a:solidFill>
              </a:rPr>
              <a:t>הרדב"ז ור' עקיבא איגר </a:t>
            </a:r>
            <a:br>
              <a:rPr lang="he-IL" b="1" dirty="0">
                <a:solidFill>
                  <a:schemeClr val="accent5">
                    <a:lumMod val="75000"/>
                  </a:schemeClr>
                </a:solidFill>
              </a:rPr>
            </a:br>
            <a:r>
              <a:rPr lang="he-IL" b="1" dirty="0">
                <a:solidFill>
                  <a:schemeClr val="accent5">
                    <a:lumMod val="75000"/>
                  </a:schemeClr>
                </a:solidFill>
              </a:rPr>
              <a:t>על "פתח פתוח לרשות הרבים"</a:t>
            </a:r>
            <a:endParaRPr lang="en-US" dirty="0"/>
          </a:p>
        </p:txBody>
      </p:sp>
      <p:sp>
        <p:nvSpPr>
          <p:cNvPr id="3" name="Content Placeholder 2">
            <a:extLst>
              <a:ext uri="{FF2B5EF4-FFF2-40B4-BE49-F238E27FC236}">
                <a16:creationId xmlns:a16="http://schemas.microsoft.com/office/drawing/2014/main" id="{5408B9C9-462D-45AD-B943-F41B49A24549}"/>
              </a:ext>
            </a:extLst>
          </p:cNvPr>
          <p:cNvSpPr>
            <a:spLocks noGrp="1"/>
          </p:cNvSpPr>
          <p:nvPr>
            <p:ph idx="1"/>
          </p:nvPr>
        </p:nvSpPr>
        <p:spPr>
          <a:xfrm>
            <a:off x="1562100" y="2219987"/>
            <a:ext cx="9791700" cy="4351338"/>
          </a:xfrm>
        </p:spPr>
        <p:txBody>
          <a:bodyPr>
            <a:normAutofit fontScale="77500" lnSpcReduction="20000"/>
          </a:bodyPr>
          <a:lstStyle/>
          <a:p>
            <a:pPr marL="0" indent="0" algn="r" rtl="1">
              <a:buNone/>
            </a:pPr>
            <a:r>
              <a:rPr lang="he-IL" b="1" dirty="0"/>
              <a:t>הרב דוד בן זמרא, שו"ת רדב"ז חלק א סימן קכא: </a:t>
            </a:r>
            <a:endParaRPr lang="en-US" dirty="0"/>
          </a:p>
          <a:p>
            <a:pPr marL="0" indent="0" algn="r" rtl="1">
              <a:buNone/>
            </a:pPr>
            <a:r>
              <a:rPr lang="he-IL" dirty="0"/>
              <a:t>שאלת ממני אודיעך דעתי בענין היחוד אשר הזכירו חכמים בכל מקום אם צריך שיהיה פתח הבית או החדר סגור או אפילו פתוח מפני שנפל מחלוקת בין החכמים בזה. ...תשובה כבר נשאלתי על כיוצא בזה פעם אחרת והעליתי שגדר היחוד הוא שיהו שניהם במקום אחד שאם ירצה לבעול לא יראה אותם אדם ואפילו עבד ואפילו שפחה רואים אותה אין זה יחוד... ואין לחוש לפתח הבית אם יהיה סגור או פתוח... אם נתייחדה עמו באפילה דלא צריך לא פתח ולא נעילת שערים שהרי במחשך מעשיהם... אבל היכא שהוא לאור הנר או ביום ופתח הבית פתוח, לעולם אימא לך דלא הוי יחוד דמרתת ולא בעיל שמא יראוהו מן הפתח ונמצאת מתבייש. </a:t>
            </a:r>
            <a:endParaRPr lang="en-US" b="1" dirty="0"/>
          </a:p>
          <a:p>
            <a:pPr marL="0" indent="0" algn="r" rtl="1">
              <a:buNone/>
            </a:pPr>
            <a:r>
              <a:rPr lang="he-IL" dirty="0"/>
              <a:t> </a:t>
            </a:r>
            <a:endParaRPr lang="en-US" dirty="0"/>
          </a:p>
          <a:p>
            <a:pPr marL="0" indent="0" algn="r" rtl="1">
              <a:buNone/>
            </a:pPr>
            <a:r>
              <a:rPr lang="he-IL" b="1" dirty="0"/>
              <a:t>ר' עקיבא איגר, שו"ת ר' עקיבא איגר מהדורה קמא סימן ק:</a:t>
            </a:r>
            <a:endParaRPr lang="en-US" b="1" dirty="0"/>
          </a:p>
          <a:p>
            <a:pPr marL="0" indent="0" algn="r" rtl="1">
              <a:buNone/>
            </a:pPr>
            <a:r>
              <a:rPr lang="he-IL" dirty="0"/>
              <a:t>לשון הרשב"א (שו"ת הרשב"א חלק א סימן אלף רנא): "והגפת דלתות שאמרתי אין זה יחוד, עד שיהא הבית נעול במנעול". אבל באמת זהו ליתא, כדמוכח מהש"ס דדייקא: "פתח פתוח לרשות הרבים" הוא דאין בה משום יחוד. ואיכא למידק מיניה הא פתח סתום אפילו אינו נעול והוא פונה לרשות הרבים או פתוח לחצר, והוא עמה ביחוד בהבית, הוי יחוד. </a:t>
            </a:r>
            <a:endParaRPr lang="en-US" b="1" dirty="0"/>
          </a:p>
          <a:p>
            <a:pPr marL="0" indent="0" algn="r" rtl="1">
              <a:buNone/>
            </a:pPr>
            <a:endParaRPr lang="en-US" dirty="0"/>
          </a:p>
        </p:txBody>
      </p:sp>
    </p:spTree>
    <p:extLst>
      <p:ext uri="{BB962C8B-B14F-4D97-AF65-F5344CB8AC3E}">
        <p14:creationId xmlns:p14="http://schemas.microsoft.com/office/powerpoint/2010/main" val="96372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324100" y="365125"/>
            <a:ext cx="9029700" cy="744289"/>
          </a:xfrm>
        </p:spPr>
        <p:txBody>
          <a:bodyPr>
            <a:normAutofit/>
          </a:bodyPr>
          <a:lstStyle/>
          <a:p>
            <a:pPr algn="ctr" rtl="1"/>
            <a:r>
              <a:rPr lang="he-IL" sz="3600" b="1" dirty="0"/>
              <a:t>מבנה השיעור</a:t>
            </a:r>
            <a:endParaRPr lang="en-US" sz="3600" b="1" dirty="0">
              <a:solidFill>
                <a:schemeClr val="accent2"/>
              </a:solidFill>
            </a:endParaRPr>
          </a:p>
        </p:txBody>
      </p:sp>
      <p:sp>
        <p:nvSpPr>
          <p:cNvPr id="2" name="Rectangle 1">
            <a:extLst>
              <a:ext uri="{FF2B5EF4-FFF2-40B4-BE49-F238E27FC236}">
                <a16:creationId xmlns:a16="http://schemas.microsoft.com/office/drawing/2014/main" id="{41AB099A-1A66-436F-82FA-A6BF839CDC00}"/>
              </a:ext>
            </a:extLst>
          </p:cNvPr>
          <p:cNvSpPr/>
          <p:nvPr/>
        </p:nvSpPr>
        <p:spPr>
          <a:xfrm>
            <a:off x="3111560" y="4765946"/>
            <a:ext cx="8190236" cy="1205823"/>
          </a:xfrm>
          <a:prstGeom prst="rect">
            <a:avLst/>
          </a:prstGeom>
          <a:solidFill>
            <a:schemeClr val="accent2">
              <a:tint val="10000"/>
              <a:satMod val="30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4" name="Content Placeholder 13"/>
          <p:cNvSpPr>
            <a:spLocks noGrp="1"/>
          </p:cNvSpPr>
          <p:nvPr>
            <p:ph idx="1"/>
          </p:nvPr>
        </p:nvSpPr>
        <p:spPr>
          <a:xfrm>
            <a:off x="1510096" y="1384600"/>
            <a:ext cx="9791700" cy="5464732"/>
          </a:xfrm>
        </p:spPr>
        <p:txBody>
          <a:bodyPr>
            <a:normAutofit fontScale="70000" lnSpcReduction="20000"/>
          </a:bodyPr>
          <a:lstStyle/>
          <a:p>
            <a:pPr marL="0" indent="0" algn="r" rtl="1">
              <a:buNone/>
            </a:pPr>
            <a:r>
              <a:rPr lang="he-IL" sz="3200" dirty="0"/>
              <a:t>[1] חזרה בדקה </a:t>
            </a:r>
            <a:r>
              <a:rPr lang="he-IL" sz="3200" dirty="0">
                <a:sym typeface="Wingdings" panose="05000000000000000000" pitchFamily="2" charset="2"/>
              </a:rPr>
              <a:t></a:t>
            </a:r>
          </a:p>
          <a:p>
            <a:pPr marL="0" indent="0" algn="r" rtl="1">
              <a:buNone/>
            </a:pPr>
            <a:endParaRPr lang="en-US" sz="3200" dirty="0"/>
          </a:p>
          <a:p>
            <a:pPr marL="0" indent="0" algn="r" rtl="1">
              <a:buNone/>
            </a:pPr>
            <a:r>
              <a:rPr lang="he-IL" sz="3200" dirty="0"/>
              <a:t>[2] מלקות על ייחוד – למי? בשביל מה?</a:t>
            </a:r>
          </a:p>
          <a:p>
            <a:pPr lvl="1" algn="r" rtl="1"/>
            <a:r>
              <a:rPr lang="he-IL" sz="2600" dirty="0">
                <a:solidFill>
                  <a:schemeClr val="accent5">
                    <a:lumMod val="75000"/>
                  </a:schemeClr>
                </a:solidFill>
              </a:rPr>
              <a:t>קביעתו של רב ומחלוקת רב אשי ומר זוטרא על יישום דברי רב</a:t>
            </a:r>
            <a:endParaRPr lang="en-US" sz="2600" b="1" dirty="0">
              <a:solidFill>
                <a:schemeClr val="accent5">
                  <a:lumMod val="75000"/>
                </a:schemeClr>
              </a:solidFill>
            </a:endParaRPr>
          </a:p>
          <a:p>
            <a:pPr lvl="1" algn="r" rtl="1"/>
            <a:r>
              <a:rPr lang="he-IL" sz="2600" dirty="0">
                <a:solidFill>
                  <a:schemeClr val="accent5">
                    <a:lumMod val="75000"/>
                  </a:schemeClr>
                </a:solidFill>
              </a:rPr>
              <a:t>מחלוקת רש"י ותוספות על שיטת רב לפי רב אשי</a:t>
            </a:r>
          </a:p>
          <a:p>
            <a:pPr lvl="1" algn="r" rtl="1"/>
            <a:r>
              <a:rPr lang="he-IL" sz="2600" dirty="0">
                <a:solidFill>
                  <a:schemeClr val="accent5">
                    <a:lumMod val="75000"/>
                  </a:schemeClr>
                </a:solidFill>
              </a:rPr>
              <a:t>מלקות "לא טובה השמועה"</a:t>
            </a:r>
          </a:p>
          <a:p>
            <a:pPr marL="0" indent="0" algn="r" rtl="1">
              <a:buNone/>
            </a:pPr>
            <a:endParaRPr lang="he-IL" sz="3200" dirty="0"/>
          </a:p>
          <a:p>
            <a:pPr marL="0" indent="0" algn="r" rtl="1">
              <a:buNone/>
            </a:pPr>
            <a:r>
              <a:rPr lang="he-IL" sz="3200" dirty="0"/>
              <a:t>[3] בעלה בעיר ופתח פתוח לרשות הרבים</a:t>
            </a:r>
          </a:p>
          <a:p>
            <a:pPr lvl="1" algn="r" rtl="1"/>
            <a:r>
              <a:rPr lang="he-IL" sz="2600" dirty="0">
                <a:solidFill>
                  <a:schemeClr val="accent5">
                    <a:lumMod val="75000"/>
                  </a:schemeClr>
                </a:solidFill>
              </a:rPr>
              <a:t>הסיפור עם הרב ביבי והרב יוסף</a:t>
            </a:r>
          </a:p>
          <a:p>
            <a:pPr lvl="1" algn="r" rtl="1"/>
            <a:r>
              <a:rPr lang="he-IL" sz="2600" dirty="0">
                <a:solidFill>
                  <a:schemeClr val="accent5">
                    <a:lumMod val="75000"/>
                  </a:schemeClr>
                </a:solidFill>
              </a:rPr>
              <a:t>מחלוקת רש"י ותוספות על "בעלה בעיר – אין חוששין משום ייחוד"</a:t>
            </a:r>
          </a:p>
          <a:p>
            <a:pPr lvl="1" algn="r" rtl="1"/>
            <a:r>
              <a:rPr lang="he-IL" dirty="0">
                <a:solidFill>
                  <a:schemeClr val="accent5">
                    <a:lumMod val="75000"/>
                  </a:schemeClr>
                </a:solidFill>
              </a:rPr>
              <a:t>הגדרת הרדב"ז לאיסור ייחוד, ר' עקיבא איגר והרשב"א על "פתח פתוח"</a:t>
            </a:r>
            <a:endParaRPr lang="he-IL" sz="2600" dirty="0">
              <a:solidFill>
                <a:schemeClr val="accent5">
                  <a:lumMod val="75000"/>
                </a:schemeClr>
              </a:solidFill>
            </a:endParaRPr>
          </a:p>
          <a:p>
            <a:pPr marL="457200" lvl="1" indent="0" algn="r" rtl="1">
              <a:buNone/>
            </a:pPr>
            <a:endParaRPr lang="he-IL" dirty="0">
              <a:solidFill>
                <a:schemeClr val="accent5">
                  <a:lumMod val="75000"/>
                </a:schemeClr>
              </a:solidFill>
            </a:endParaRPr>
          </a:p>
          <a:p>
            <a:pPr marL="0" indent="0" algn="r" rtl="1">
              <a:buNone/>
            </a:pPr>
            <a:r>
              <a:rPr lang="he-IL" sz="3200" dirty="0"/>
              <a:t>[4] מייחוד להפרדה?</a:t>
            </a:r>
          </a:p>
          <a:p>
            <a:pPr lvl="1" algn="r" rtl="1"/>
            <a:r>
              <a:rPr lang="he-IL" sz="2600" dirty="0">
                <a:solidFill>
                  <a:schemeClr val="accent5">
                    <a:lumMod val="75000"/>
                  </a:schemeClr>
                </a:solidFill>
              </a:rPr>
              <a:t>נשים בחוץ וגברים בפנים – וההפך</a:t>
            </a:r>
          </a:p>
          <a:p>
            <a:pPr lvl="1" algn="r" rtl="1"/>
            <a:r>
              <a:rPr lang="he-IL" sz="2600" dirty="0">
                <a:solidFill>
                  <a:schemeClr val="accent5">
                    <a:lumMod val="75000"/>
                  </a:schemeClr>
                </a:solidFill>
              </a:rPr>
              <a:t>"סקבא דשתא ריגלא" – רש"י ותוס'</a:t>
            </a:r>
          </a:p>
          <a:p>
            <a:pPr lvl="1" algn="r" rtl="1"/>
            <a:endParaRPr lang="he-IL" sz="2600" dirty="0">
              <a:solidFill>
                <a:schemeClr val="accent5">
                  <a:lumMod val="75000"/>
                </a:schemeClr>
              </a:solidFill>
            </a:endParaRPr>
          </a:p>
          <a:p>
            <a:pPr marL="0" indent="0" algn="r" rtl="1">
              <a:buNone/>
            </a:pPr>
            <a:r>
              <a:rPr lang="he-IL" sz="3200" dirty="0"/>
              <a:t>[5] חמישה סיפורים על המפגש עם היצר</a:t>
            </a:r>
            <a:endParaRPr lang="en-US" dirty="0"/>
          </a:p>
        </p:txBody>
      </p:sp>
    </p:spTree>
    <p:extLst>
      <p:ext uri="{BB962C8B-B14F-4D97-AF65-F5344CB8AC3E}">
        <p14:creationId xmlns:p14="http://schemas.microsoft.com/office/powerpoint/2010/main" val="387556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C494F-9F85-4FF8-904B-E5AA7865B16B}"/>
              </a:ext>
            </a:extLst>
          </p:cNvPr>
          <p:cNvSpPr>
            <a:spLocks noGrp="1"/>
          </p:cNvSpPr>
          <p:nvPr>
            <p:ph type="title"/>
          </p:nvPr>
        </p:nvSpPr>
        <p:spPr>
          <a:xfrm>
            <a:off x="2319766" y="139775"/>
            <a:ext cx="9029700" cy="1325563"/>
          </a:xfrm>
        </p:spPr>
        <p:txBody>
          <a:bodyPr/>
          <a:lstStyle/>
          <a:p>
            <a:pPr algn="ctr" rtl="1"/>
            <a:r>
              <a:rPr lang="he-IL" b="1" dirty="0"/>
              <a:t>אנשים מבחוץ ונשים מבפנים</a:t>
            </a:r>
            <a:endParaRPr lang="en-US" b="1" dirty="0"/>
          </a:p>
        </p:txBody>
      </p:sp>
      <p:pic>
        <p:nvPicPr>
          <p:cNvPr id="5" name="Content Placeholder 4">
            <a:extLst>
              <a:ext uri="{FF2B5EF4-FFF2-40B4-BE49-F238E27FC236}">
                <a16:creationId xmlns:a16="http://schemas.microsoft.com/office/drawing/2014/main" id="{F009A74C-29B9-4ED8-9197-2D2A289D633B}"/>
              </a:ext>
            </a:extLst>
          </p:cNvPr>
          <p:cNvPicPr>
            <a:picLocks noGrp="1" noChangeAspect="1"/>
          </p:cNvPicPr>
          <p:nvPr>
            <p:ph idx="1"/>
          </p:nvPr>
        </p:nvPicPr>
        <p:blipFill>
          <a:blip r:embed="rId2"/>
          <a:stretch>
            <a:fillRect/>
          </a:stretch>
        </p:blipFill>
        <p:spPr>
          <a:xfrm>
            <a:off x="3475586" y="1610347"/>
            <a:ext cx="6085229" cy="3044045"/>
          </a:xfrm>
        </p:spPr>
      </p:pic>
      <p:sp>
        <p:nvSpPr>
          <p:cNvPr id="6" name="Rectangle 5">
            <a:extLst>
              <a:ext uri="{FF2B5EF4-FFF2-40B4-BE49-F238E27FC236}">
                <a16:creationId xmlns:a16="http://schemas.microsoft.com/office/drawing/2014/main" id="{C08EF230-FC58-4AA7-AE9D-F308FB1096A0}"/>
              </a:ext>
            </a:extLst>
          </p:cNvPr>
          <p:cNvSpPr/>
          <p:nvPr/>
        </p:nvSpPr>
        <p:spPr>
          <a:xfrm>
            <a:off x="1980478" y="4799401"/>
            <a:ext cx="2340170" cy="1685789"/>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62EBCE-93BF-4DAA-85D9-7BCB77706F6E}"/>
              </a:ext>
            </a:extLst>
          </p:cNvPr>
          <p:cNvSpPr/>
          <p:nvPr/>
        </p:nvSpPr>
        <p:spPr>
          <a:xfrm>
            <a:off x="2860208" y="5362774"/>
            <a:ext cx="580709" cy="559041"/>
          </a:xfrm>
          <a:prstGeom prst="rect">
            <a:avLst/>
          </a:prstGeom>
          <a:solidFill>
            <a:schemeClr val="accent1">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8" name="Rectangle 7">
            <a:extLst>
              <a:ext uri="{FF2B5EF4-FFF2-40B4-BE49-F238E27FC236}">
                <a16:creationId xmlns:a16="http://schemas.microsoft.com/office/drawing/2014/main" id="{42A12196-9469-4B0E-A163-96CF3B09BC7A}"/>
              </a:ext>
            </a:extLst>
          </p:cNvPr>
          <p:cNvSpPr/>
          <p:nvPr/>
        </p:nvSpPr>
        <p:spPr>
          <a:xfrm>
            <a:off x="7501547" y="4877407"/>
            <a:ext cx="2305501" cy="1735742"/>
          </a:xfrm>
          <a:prstGeom prst="rect">
            <a:avLst/>
          </a:prstGeom>
          <a:solidFill>
            <a:schemeClr val="accent1">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9" name="Rectangle 8">
            <a:extLst>
              <a:ext uri="{FF2B5EF4-FFF2-40B4-BE49-F238E27FC236}">
                <a16:creationId xmlns:a16="http://schemas.microsoft.com/office/drawing/2014/main" id="{D8E3A1B3-B009-4766-B9CD-FCBAD59E7C72}"/>
              </a:ext>
            </a:extLst>
          </p:cNvPr>
          <p:cNvSpPr/>
          <p:nvPr/>
        </p:nvSpPr>
        <p:spPr>
          <a:xfrm>
            <a:off x="8259935" y="5352966"/>
            <a:ext cx="863118" cy="714329"/>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0" name="Arrow: Up 9">
            <a:extLst>
              <a:ext uri="{FF2B5EF4-FFF2-40B4-BE49-F238E27FC236}">
                <a16:creationId xmlns:a16="http://schemas.microsoft.com/office/drawing/2014/main" id="{9F363FF1-FEAC-42C5-AD18-A82BE851346B}"/>
              </a:ext>
            </a:extLst>
          </p:cNvPr>
          <p:cNvSpPr/>
          <p:nvPr/>
        </p:nvSpPr>
        <p:spPr>
          <a:xfrm>
            <a:off x="2998884" y="5102475"/>
            <a:ext cx="303356" cy="290355"/>
          </a:xfrm>
          <a:prstGeom prst="upArrow">
            <a:avLst/>
          </a:prstGeom>
          <a:solidFill>
            <a:schemeClr val="accent1">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1" name="Arrow: Up 10">
            <a:extLst>
              <a:ext uri="{FF2B5EF4-FFF2-40B4-BE49-F238E27FC236}">
                <a16:creationId xmlns:a16="http://schemas.microsoft.com/office/drawing/2014/main" id="{96C6B93A-A159-4875-ACB3-F24B3B4B7E4A}"/>
              </a:ext>
            </a:extLst>
          </p:cNvPr>
          <p:cNvSpPr/>
          <p:nvPr/>
        </p:nvSpPr>
        <p:spPr>
          <a:xfrm>
            <a:off x="8539816" y="5072419"/>
            <a:ext cx="303356" cy="290355"/>
          </a:xfrm>
          <a:prstGeom prst="upArrow">
            <a:avLst/>
          </a:prstGeom>
          <a:solidFill>
            <a:schemeClr val="accent2">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3" name="Graphic 12" descr="Checkmark">
            <a:extLst>
              <a:ext uri="{FF2B5EF4-FFF2-40B4-BE49-F238E27FC236}">
                <a16:creationId xmlns:a16="http://schemas.microsoft.com/office/drawing/2014/main" id="{DE3A60D7-F782-47F2-90A2-7D7931D3BE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74586" y="4830878"/>
            <a:ext cx="914400" cy="914400"/>
          </a:xfrm>
          <a:prstGeom prst="rect">
            <a:avLst/>
          </a:prstGeom>
        </p:spPr>
      </p:pic>
      <p:pic>
        <p:nvPicPr>
          <p:cNvPr id="15" name="Graphic 14" descr="Close">
            <a:extLst>
              <a:ext uri="{FF2B5EF4-FFF2-40B4-BE49-F238E27FC236}">
                <a16:creationId xmlns:a16="http://schemas.microsoft.com/office/drawing/2014/main" id="{DB587223-E571-42A3-AB47-2950EA2CC1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33654" y="4760396"/>
            <a:ext cx="914400" cy="914400"/>
          </a:xfrm>
          <a:prstGeom prst="rect">
            <a:avLst/>
          </a:prstGeom>
        </p:spPr>
      </p:pic>
    </p:spTree>
    <p:extLst>
      <p:ext uri="{BB962C8B-B14F-4D97-AF65-F5344CB8AC3E}">
        <p14:creationId xmlns:p14="http://schemas.microsoft.com/office/powerpoint/2010/main" val="77239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C494F-9F85-4FF8-904B-E5AA7865B16B}"/>
              </a:ext>
            </a:extLst>
          </p:cNvPr>
          <p:cNvSpPr>
            <a:spLocks noGrp="1"/>
          </p:cNvSpPr>
          <p:nvPr>
            <p:ph type="title"/>
          </p:nvPr>
        </p:nvSpPr>
        <p:spPr>
          <a:xfrm>
            <a:off x="1456106" y="139775"/>
            <a:ext cx="9893360" cy="1325563"/>
          </a:xfrm>
        </p:spPr>
        <p:txBody>
          <a:bodyPr>
            <a:normAutofit fontScale="90000"/>
          </a:bodyPr>
          <a:lstStyle/>
          <a:p>
            <a:pPr algn="ctr" rtl="1"/>
            <a:r>
              <a:rPr lang="he-IL" b="1" dirty="0"/>
              <a:t>"איפכא" - אנשים מבפנים ונשים מבחוץ ...</a:t>
            </a:r>
            <a:endParaRPr lang="en-US" b="1" dirty="0"/>
          </a:p>
        </p:txBody>
      </p:sp>
      <p:pic>
        <p:nvPicPr>
          <p:cNvPr id="5" name="Content Placeholder 4">
            <a:extLst>
              <a:ext uri="{FF2B5EF4-FFF2-40B4-BE49-F238E27FC236}">
                <a16:creationId xmlns:a16="http://schemas.microsoft.com/office/drawing/2014/main" id="{F009A74C-29B9-4ED8-9197-2D2A289D633B}"/>
              </a:ext>
            </a:extLst>
          </p:cNvPr>
          <p:cNvPicPr>
            <a:picLocks noGrp="1" noChangeAspect="1"/>
          </p:cNvPicPr>
          <p:nvPr>
            <p:ph idx="1"/>
          </p:nvPr>
        </p:nvPicPr>
        <p:blipFill>
          <a:blip r:embed="rId2"/>
          <a:stretch>
            <a:fillRect/>
          </a:stretch>
        </p:blipFill>
        <p:spPr>
          <a:xfrm>
            <a:off x="3475586" y="1610347"/>
            <a:ext cx="6085229" cy="3044045"/>
          </a:xfrm>
        </p:spPr>
      </p:pic>
      <p:sp>
        <p:nvSpPr>
          <p:cNvPr id="6" name="Rectangle 5">
            <a:extLst>
              <a:ext uri="{FF2B5EF4-FFF2-40B4-BE49-F238E27FC236}">
                <a16:creationId xmlns:a16="http://schemas.microsoft.com/office/drawing/2014/main" id="{C08EF230-FC58-4AA7-AE9D-F308FB1096A0}"/>
              </a:ext>
            </a:extLst>
          </p:cNvPr>
          <p:cNvSpPr/>
          <p:nvPr/>
        </p:nvSpPr>
        <p:spPr>
          <a:xfrm>
            <a:off x="1980478" y="4799401"/>
            <a:ext cx="2340170" cy="1685789"/>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62EBCE-93BF-4DAA-85D9-7BCB77706F6E}"/>
              </a:ext>
            </a:extLst>
          </p:cNvPr>
          <p:cNvSpPr/>
          <p:nvPr/>
        </p:nvSpPr>
        <p:spPr>
          <a:xfrm>
            <a:off x="2860208" y="5362774"/>
            <a:ext cx="580709" cy="559041"/>
          </a:xfrm>
          <a:prstGeom prst="rect">
            <a:avLst/>
          </a:prstGeom>
          <a:solidFill>
            <a:schemeClr val="accent1">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8" name="Rectangle 7">
            <a:extLst>
              <a:ext uri="{FF2B5EF4-FFF2-40B4-BE49-F238E27FC236}">
                <a16:creationId xmlns:a16="http://schemas.microsoft.com/office/drawing/2014/main" id="{42A12196-9469-4B0E-A163-96CF3B09BC7A}"/>
              </a:ext>
            </a:extLst>
          </p:cNvPr>
          <p:cNvSpPr/>
          <p:nvPr/>
        </p:nvSpPr>
        <p:spPr>
          <a:xfrm>
            <a:off x="7501547" y="4877407"/>
            <a:ext cx="2305501" cy="1735742"/>
          </a:xfrm>
          <a:prstGeom prst="rect">
            <a:avLst/>
          </a:prstGeom>
          <a:solidFill>
            <a:schemeClr val="accent1">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9" name="Rectangle 8">
            <a:extLst>
              <a:ext uri="{FF2B5EF4-FFF2-40B4-BE49-F238E27FC236}">
                <a16:creationId xmlns:a16="http://schemas.microsoft.com/office/drawing/2014/main" id="{D8E3A1B3-B009-4766-B9CD-FCBAD59E7C72}"/>
              </a:ext>
            </a:extLst>
          </p:cNvPr>
          <p:cNvSpPr/>
          <p:nvPr/>
        </p:nvSpPr>
        <p:spPr>
          <a:xfrm>
            <a:off x="8259935" y="5352966"/>
            <a:ext cx="863118" cy="714329"/>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3" name="Graphic 12" descr="Checkmark">
            <a:extLst>
              <a:ext uri="{FF2B5EF4-FFF2-40B4-BE49-F238E27FC236}">
                <a16:creationId xmlns:a16="http://schemas.microsoft.com/office/drawing/2014/main" id="{DE3A60D7-F782-47F2-90A2-7D7931D3BE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66303" y="4746255"/>
            <a:ext cx="914400" cy="914400"/>
          </a:xfrm>
          <a:prstGeom prst="rect">
            <a:avLst/>
          </a:prstGeom>
        </p:spPr>
      </p:pic>
      <p:pic>
        <p:nvPicPr>
          <p:cNvPr id="15" name="Graphic 14" descr="Close">
            <a:extLst>
              <a:ext uri="{FF2B5EF4-FFF2-40B4-BE49-F238E27FC236}">
                <a16:creationId xmlns:a16="http://schemas.microsoft.com/office/drawing/2014/main" id="{DB587223-E571-42A3-AB47-2950EA2CC1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51036" y="4727894"/>
            <a:ext cx="914400" cy="914400"/>
          </a:xfrm>
          <a:prstGeom prst="rect">
            <a:avLst/>
          </a:prstGeom>
        </p:spPr>
      </p:pic>
      <p:sp>
        <p:nvSpPr>
          <p:cNvPr id="3" name="Arrow: Down 2">
            <a:extLst>
              <a:ext uri="{FF2B5EF4-FFF2-40B4-BE49-F238E27FC236}">
                <a16:creationId xmlns:a16="http://schemas.microsoft.com/office/drawing/2014/main" id="{5640B7F5-DB2A-4CCB-9041-24A384C698EE}"/>
              </a:ext>
            </a:extLst>
          </p:cNvPr>
          <p:cNvSpPr/>
          <p:nvPr/>
        </p:nvSpPr>
        <p:spPr>
          <a:xfrm>
            <a:off x="2955549" y="5174924"/>
            <a:ext cx="390028" cy="519921"/>
          </a:xfrm>
          <a:prstGeom prst="down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4" name="Arrow: Down 3">
            <a:extLst>
              <a:ext uri="{FF2B5EF4-FFF2-40B4-BE49-F238E27FC236}">
                <a16:creationId xmlns:a16="http://schemas.microsoft.com/office/drawing/2014/main" id="{61165D8F-AEFF-4463-9771-BC28F145DD14}"/>
              </a:ext>
            </a:extLst>
          </p:cNvPr>
          <p:cNvSpPr/>
          <p:nvPr/>
        </p:nvSpPr>
        <p:spPr>
          <a:xfrm>
            <a:off x="8480952" y="5174924"/>
            <a:ext cx="390028" cy="467370"/>
          </a:xfrm>
          <a:prstGeom prst="downArrow">
            <a:avLst/>
          </a:prstGeom>
          <a:solidFill>
            <a:schemeClr val="accent1">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14443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3A42A-437C-46EB-A23C-155B1898270C}"/>
              </a:ext>
            </a:extLst>
          </p:cNvPr>
          <p:cNvSpPr>
            <a:spLocks noGrp="1"/>
          </p:cNvSpPr>
          <p:nvPr>
            <p:ph type="title"/>
          </p:nvPr>
        </p:nvSpPr>
        <p:spPr/>
        <p:txBody>
          <a:bodyPr>
            <a:normAutofit fontScale="90000"/>
          </a:bodyPr>
          <a:lstStyle/>
          <a:p>
            <a:pPr algn="ctr" rtl="1"/>
            <a:r>
              <a:rPr lang="he-IL" b="1" dirty="0">
                <a:solidFill>
                  <a:schemeClr val="accent5">
                    <a:lumMod val="75000"/>
                  </a:schemeClr>
                </a:solidFill>
              </a:rPr>
              <a:t>רש"י ותוספות על "סקבא דשתא ריגלא"</a:t>
            </a:r>
            <a:endParaRPr lang="en-US" dirty="0"/>
          </a:p>
        </p:txBody>
      </p:sp>
      <p:sp>
        <p:nvSpPr>
          <p:cNvPr id="3" name="Content Placeholder 2">
            <a:extLst>
              <a:ext uri="{FF2B5EF4-FFF2-40B4-BE49-F238E27FC236}">
                <a16:creationId xmlns:a16="http://schemas.microsoft.com/office/drawing/2014/main" id="{5408B9C9-462D-45AD-B943-F41B49A24549}"/>
              </a:ext>
            </a:extLst>
          </p:cNvPr>
          <p:cNvSpPr>
            <a:spLocks noGrp="1"/>
          </p:cNvSpPr>
          <p:nvPr>
            <p:ph idx="1"/>
          </p:nvPr>
        </p:nvSpPr>
        <p:spPr>
          <a:xfrm>
            <a:off x="1562100" y="2219987"/>
            <a:ext cx="9791700" cy="4351338"/>
          </a:xfrm>
        </p:spPr>
        <p:txBody>
          <a:bodyPr>
            <a:normAutofit/>
          </a:bodyPr>
          <a:lstStyle/>
          <a:p>
            <a:pPr marL="0" indent="0" algn="r" rtl="1">
              <a:buNone/>
            </a:pPr>
            <a:r>
              <a:rPr lang="he-IL" b="1" dirty="0"/>
              <a:t>רש"י – </a:t>
            </a:r>
            <a:r>
              <a:rPr lang="he-IL" dirty="0"/>
              <a:t>רעוע של ימות השנה לייחוד ולעבירה ימות הרגל שיש קבוצת אנשים ונשים לשמוע דרשה ונותנים ונושאים זה עם זה ...</a:t>
            </a:r>
          </a:p>
          <a:p>
            <a:pPr marL="0" indent="0" algn="r" rtl="1">
              <a:buNone/>
            </a:pPr>
            <a:endParaRPr lang="he-IL" b="1" dirty="0"/>
          </a:p>
          <a:p>
            <a:pPr marL="0" indent="0" algn="r" rtl="1">
              <a:buNone/>
            </a:pPr>
            <a:r>
              <a:rPr lang="he-IL" b="1" dirty="0"/>
              <a:t>תוספות - סקבא דשתא ריגלא</a:t>
            </a:r>
            <a:r>
              <a:rPr lang="he-IL" dirty="0"/>
              <a:t> - פירוש ריעוע של ימות השנה לייחוד ולעבירה כלומר ימות הרגל [שיש] קבוצות אנשים ונשים לשמוע הדרשה ונותנין עין זה על זה וי"א לכך נהגו להתענות לאחר פסח ולאחר סוכות.</a:t>
            </a:r>
            <a:endParaRPr lang="en-US" dirty="0"/>
          </a:p>
          <a:p>
            <a:pPr rtl="1"/>
            <a:r>
              <a:rPr lang="he-IL" dirty="0"/>
              <a:t> </a:t>
            </a:r>
            <a:endParaRPr lang="en-US" dirty="0"/>
          </a:p>
          <a:p>
            <a:pPr marL="0" indent="0" algn="r" rtl="1">
              <a:buNone/>
            </a:pPr>
            <a:endParaRPr lang="en-US" dirty="0"/>
          </a:p>
        </p:txBody>
      </p:sp>
    </p:spTree>
    <p:extLst>
      <p:ext uri="{BB962C8B-B14F-4D97-AF65-F5344CB8AC3E}">
        <p14:creationId xmlns:p14="http://schemas.microsoft.com/office/powerpoint/2010/main" val="642572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324100" y="365125"/>
            <a:ext cx="9029700" cy="744289"/>
          </a:xfrm>
        </p:spPr>
        <p:txBody>
          <a:bodyPr>
            <a:normAutofit/>
          </a:bodyPr>
          <a:lstStyle/>
          <a:p>
            <a:pPr algn="ctr" rtl="1"/>
            <a:r>
              <a:rPr lang="he-IL" sz="3600" b="1" dirty="0"/>
              <a:t>מבנה השיעור</a:t>
            </a:r>
            <a:endParaRPr lang="en-US" sz="3600" b="1" dirty="0">
              <a:solidFill>
                <a:schemeClr val="accent2"/>
              </a:solidFill>
            </a:endParaRPr>
          </a:p>
        </p:txBody>
      </p:sp>
      <p:sp>
        <p:nvSpPr>
          <p:cNvPr id="2" name="Rectangle 1">
            <a:extLst>
              <a:ext uri="{FF2B5EF4-FFF2-40B4-BE49-F238E27FC236}">
                <a16:creationId xmlns:a16="http://schemas.microsoft.com/office/drawing/2014/main" id="{41AB099A-1A66-436F-82FA-A6BF839CDC00}"/>
              </a:ext>
            </a:extLst>
          </p:cNvPr>
          <p:cNvSpPr/>
          <p:nvPr/>
        </p:nvSpPr>
        <p:spPr>
          <a:xfrm>
            <a:off x="3436222" y="5906764"/>
            <a:ext cx="7917578" cy="907899"/>
          </a:xfrm>
          <a:prstGeom prst="rect">
            <a:avLst/>
          </a:prstGeom>
          <a:solidFill>
            <a:schemeClr val="accent2">
              <a:tint val="10000"/>
              <a:satMod val="30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4" name="Content Placeholder 13"/>
          <p:cNvSpPr>
            <a:spLocks noGrp="1"/>
          </p:cNvSpPr>
          <p:nvPr>
            <p:ph idx="1"/>
          </p:nvPr>
        </p:nvSpPr>
        <p:spPr>
          <a:xfrm>
            <a:off x="1510096" y="1384600"/>
            <a:ext cx="9791700" cy="5464732"/>
          </a:xfrm>
        </p:spPr>
        <p:txBody>
          <a:bodyPr>
            <a:normAutofit fontScale="70000" lnSpcReduction="20000"/>
          </a:bodyPr>
          <a:lstStyle/>
          <a:p>
            <a:pPr marL="0" indent="0" algn="r" rtl="1">
              <a:buNone/>
            </a:pPr>
            <a:r>
              <a:rPr lang="he-IL" sz="3200" dirty="0"/>
              <a:t>[1] חזרה בדקה </a:t>
            </a:r>
            <a:r>
              <a:rPr lang="he-IL" sz="3200" dirty="0">
                <a:sym typeface="Wingdings" panose="05000000000000000000" pitchFamily="2" charset="2"/>
              </a:rPr>
              <a:t></a:t>
            </a:r>
          </a:p>
          <a:p>
            <a:pPr marL="0" indent="0" algn="r" rtl="1">
              <a:buNone/>
            </a:pPr>
            <a:endParaRPr lang="en-US" sz="3200" dirty="0"/>
          </a:p>
          <a:p>
            <a:pPr marL="0" indent="0" algn="r" rtl="1">
              <a:buNone/>
            </a:pPr>
            <a:r>
              <a:rPr lang="he-IL" sz="3200" dirty="0"/>
              <a:t>[2] מלקות על ייחוד – למי? בשביל מה?</a:t>
            </a:r>
          </a:p>
          <a:p>
            <a:pPr lvl="1" algn="r" rtl="1"/>
            <a:r>
              <a:rPr lang="he-IL" sz="2600" dirty="0">
                <a:solidFill>
                  <a:schemeClr val="accent5">
                    <a:lumMod val="75000"/>
                  </a:schemeClr>
                </a:solidFill>
              </a:rPr>
              <a:t>קביעתו של רב ומחלוקת רב אשי ומר זוטרא על יישום דברי רב</a:t>
            </a:r>
            <a:endParaRPr lang="en-US" sz="2600" b="1" dirty="0">
              <a:solidFill>
                <a:schemeClr val="accent5">
                  <a:lumMod val="75000"/>
                </a:schemeClr>
              </a:solidFill>
            </a:endParaRPr>
          </a:p>
          <a:p>
            <a:pPr lvl="1" algn="r" rtl="1"/>
            <a:r>
              <a:rPr lang="he-IL" sz="2600" dirty="0">
                <a:solidFill>
                  <a:schemeClr val="accent5">
                    <a:lumMod val="75000"/>
                  </a:schemeClr>
                </a:solidFill>
              </a:rPr>
              <a:t>מחלוקת רש"י ותוספות על שיטת רב לפי רב אשי</a:t>
            </a:r>
          </a:p>
          <a:p>
            <a:pPr lvl="1" algn="r" rtl="1"/>
            <a:r>
              <a:rPr lang="he-IL" sz="2600" dirty="0">
                <a:solidFill>
                  <a:schemeClr val="accent5">
                    <a:lumMod val="75000"/>
                  </a:schemeClr>
                </a:solidFill>
              </a:rPr>
              <a:t>מלקות "לא טובה השמועה"</a:t>
            </a:r>
          </a:p>
          <a:p>
            <a:pPr marL="0" indent="0" algn="r" rtl="1">
              <a:buNone/>
            </a:pPr>
            <a:endParaRPr lang="he-IL" sz="3200" dirty="0"/>
          </a:p>
          <a:p>
            <a:pPr marL="0" indent="0" algn="r" rtl="1">
              <a:buNone/>
            </a:pPr>
            <a:r>
              <a:rPr lang="he-IL" sz="3200" dirty="0"/>
              <a:t>[3] בעלה בעיר ופתח פתוח לרשות הרבים</a:t>
            </a:r>
          </a:p>
          <a:p>
            <a:pPr lvl="1" algn="r" rtl="1"/>
            <a:r>
              <a:rPr lang="he-IL" sz="2600" dirty="0">
                <a:solidFill>
                  <a:schemeClr val="accent5">
                    <a:lumMod val="75000"/>
                  </a:schemeClr>
                </a:solidFill>
              </a:rPr>
              <a:t>הסיפור עם הרב ביבי והרב יוסף</a:t>
            </a:r>
          </a:p>
          <a:p>
            <a:pPr lvl="1" algn="r" rtl="1"/>
            <a:r>
              <a:rPr lang="he-IL" sz="2600" dirty="0">
                <a:solidFill>
                  <a:schemeClr val="accent5">
                    <a:lumMod val="75000"/>
                  </a:schemeClr>
                </a:solidFill>
              </a:rPr>
              <a:t>מחלוקת רש"י ותוספות על "בעלה בעיר – אין חוששין משום ייחוד"</a:t>
            </a:r>
          </a:p>
          <a:p>
            <a:pPr lvl="1" algn="r" rtl="1"/>
            <a:r>
              <a:rPr lang="he-IL" dirty="0">
                <a:solidFill>
                  <a:schemeClr val="accent5">
                    <a:lumMod val="75000"/>
                  </a:schemeClr>
                </a:solidFill>
              </a:rPr>
              <a:t>הגדרת הרדב"ז לאיסור ייחוד, ר' עקיבא איגר והרשב"א על "פתח פתוח"</a:t>
            </a:r>
            <a:endParaRPr lang="he-IL" sz="2600" dirty="0">
              <a:solidFill>
                <a:schemeClr val="accent5">
                  <a:lumMod val="75000"/>
                </a:schemeClr>
              </a:solidFill>
            </a:endParaRPr>
          </a:p>
          <a:p>
            <a:pPr marL="457200" lvl="1" indent="0" algn="r" rtl="1">
              <a:buNone/>
            </a:pPr>
            <a:endParaRPr lang="he-IL" dirty="0">
              <a:solidFill>
                <a:schemeClr val="accent5">
                  <a:lumMod val="75000"/>
                </a:schemeClr>
              </a:solidFill>
            </a:endParaRPr>
          </a:p>
          <a:p>
            <a:pPr marL="0" indent="0" algn="r" rtl="1">
              <a:buNone/>
            </a:pPr>
            <a:r>
              <a:rPr lang="he-IL" sz="3200" dirty="0"/>
              <a:t>[4] מייחוד להפרדה?</a:t>
            </a:r>
          </a:p>
          <a:p>
            <a:pPr lvl="1" algn="r" rtl="1"/>
            <a:r>
              <a:rPr lang="he-IL" sz="2600" dirty="0">
                <a:solidFill>
                  <a:schemeClr val="accent5">
                    <a:lumMod val="75000"/>
                  </a:schemeClr>
                </a:solidFill>
              </a:rPr>
              <a:t>נשים בחוץ וגברים בפנים – וההפך</a:t>
            </a:r>
          </a:p>
          <a:p>
            <a:pPr lvl="1" algn="r" rtl="1"/>
            <a:r>
              <a:rPr lang="he-IL" sz="2600" dirty="0">
                <a:solidFill>
                  <a:schemeClr val="accent5">
                    <a:lumMod val="75000"/>
                  </a:schemeClr>
                </a:solidFill>
              </a:rPr>
              <a:t>"סקבא דשתא ריגלא" – רש"י ותוס'</a:t>
            </a:r>
          </a:p>
          <a:p>
            <a:pPr lvl="1" algn="r" rtl="1"/>
            <a:endParaRPr lang="he-IL" sz="2600" dirty="0">
              <a:solidFill>
                <a:schemeClr val="accent5">
                  <a:lumMod val="75000"/>
                </a:schemeClr>
              </a:solidFill>
            </a:endParaRPr>
          </a:p>
          <a:p>
            <a:pPr marL="0" indent="0" algn="r" rtl="1">
              <a:buNone/>
            </a:pPr>
            <a:r>
              <a:rPr lang="he-IL" sz="3200" dirty="0"/>
              <a:t>[5] חמישה סיפורים על המפגש עם היצר</a:t>
            </a:r>
            <a:endParaRPr lang="en-US" dirty="0"/>
          </a:p>
        </p:txBody>
      </p:sp>
    </p:spTree>
    <p:extLst>
      <p:ext uri="{BB962C8B-B14F-4D97-AF65-F5344CB8AC3E}">
        <p14:creationId xmlns:p14="http://schemas.microsoft.com/office/powerpoint/2010/main" val="414868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EF0B9-94BF-42CD-A870-E54C34D856D5}"/>
              </a:ext>
            </a:extLst>
          </p:cNvPr>
          <p:cNvSpPr>
            <a:spLocks noGrp="1"/>
          </p:cNvSpPr>
          <p:nvPr>
            <p:ph type="title"/>
          </p:nvPr>
        </p:nvSpPr>
        <p:spPr/>
        <p:txBody>
          <a:bodyPr/>
          <a:lstStyle/>
          <a:p>
            <a:pPr algn="ctr" rtl="1"/>
            <a:r>
              <a:rPr lang="he-IL" b="1" dirty="0"/>
              <a:t>סיפור 1 – רב עמרם חסידא</a:t>
            </a:r>
            <a:endParaRPr lang="en-US" b="1" dirty="0"/>
          </a:p>
        </p:txBody>
      </p:sp>
      <p:graphicFrame>
        <p:nvGraphicFramePr>
          <p:cNvPr id="4" name="Content Placeholder 3">
            <a:extLst>
              <a:ext uri="{FF2B5EF4-FFF2-40B4-BE49-F238E27FC236}">
                <a16:creationId xmlns:a16="http://schemas.microsoft.com/office/drawing/2014/main" id="{7FD93E3D-7CBB-4D73-8A15-D4461A798282}"/>
              </a:ext>
            </a:extLst>
          </p:cNvPr>
          <p:cNvGraphicFramePr>
            <a:graphicFrameLocks noGrp="1"/>
          </p:cNvGraphicFramePr>
          <p:nvPr>
            <p:ph idx="1"/>
            <p:extLst>
              <p:ext uri="{D42A27DB-BD31-4B8C-83A1-F6EECF244321}">
                <p14:modId xmlns:p14="http://schemas.microsoft.com/office/powerpoint/2010/main" val="2074973258"/>
              </p:ext>
            </p:extLst>
          </p:nvPr>
        </p:nvGraphicFramePr>
        <p:xfrm>
          <a:off x="1562100" y="1825625"/>
          <a:ext cx="9791700" cy="3889693"/>
        </p:xfrm>
        <a:graphic>
          <a:graphicData uri="http://schemas.openxmlformats.org/drawingml/2006/table">
            <a:tbl>
              <a:tblPr firstRow="1" bandRow="1">
                <a:tableStyleId>{5C22544A-7EE6-4342-B048-85BDC9FD1C3A}</a:tableStyleId>
              </a:tblPr>
              <a:tblGrid>
                <a:gridCol w="5991451">
                  <a:extLst>
                    <a:ext uri="{9D8B030D-6E8A-4147-A177-3AD203B41FA5}">
                      <a16:colId xmlns:a16="http://schemas.microsoft.com/office/drawing/2014/main" val="4153918151"/>
                    </a:ext>
                  </a:extLst>
                </a:gridCol>
                <a:gridCol w="3800249">
                  <a:extLst>
                    <a:ext uri="{9D8B030D-6E8A-4147-A177-3AD203B41FA5}">
                      <a16:colId xmlns:a16="http://schemas.microsoft.com/office/drawing/2014/main" val="79835461"/>
                    </a:ext>
                  </a:extLst>
                </a:gridCol>
              </a:tblGrid>
              <a:tr h="370840">
                <a:tc>
                  <a:txBody>
                    <a:bodyPr/>
                    <a:lstStyle/>
                    <a:p>
                      <a:pPr marL="0" marR="0" algn="ctr" rtl="1">
                        <a:lnSpc>
                          <a:spcPct val="150000"/>
                        </a:lnSpc>
                        <a:spcBef>
                          <a:spcPts val="0"/>
                        </a:spcBef>
                        <a:spcAft>
                          <a:spcPts val="0"/>
                        </a:spcAft>
                      </a:pPr>
                      <a:r>
                        <a:rPr lang="he-IL" sz="1200" b="1" u="sng" dirty="0">
                          <a:effectLst/>
                          <a:latin typeface="Times New Roman" panose="02020603050405020304" pitchFamily="18" charset="0"/>
                          <a:ea typeface="Times New Roman" panose="02020603050405020304" pitchFamily="18" charset="0"/>
                          <a:cs typeface="David" panose="020E0502060401010101" pitchFamily="34" charset="-79"/>
                        </a:rPr>
                        <a:t>הסבר</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txBody>
                  <a:tcPr marL="73025" marR="73025" marT="73025" marB="73025" anchor="ctr"/>
                </a:tc>
                <a:tc>
                  <a:txBody>
                    <a:bodyPr/>
                    <a:lstStyle/>
                    <a:p>
                      <a:pPr marL="0" marR="0" algn="ctr" rtl="1">
                        <a:lnSpc>
                          <a:spcPct val="150000"/>
                        </a:lnSpc>
                        <a:spcBef>
                          <a:spcPts val="0"/>
                        </a:spcBef>
                        <a:spcAft>
                          <a:spcPts val="0"/>
                        </a:spcAft>
                      </a:pPr>
                      <a:r>
                        <a:rPr lang="he-IL" sz="1200" b="1" u="sng" dirty="0">
                          <a:effectLst/>
                          <a:latin typeface="Times New Roman" panose="02020603050405020304" pitchFamily="18" charset="0"/>
                          <a:ea typeface="Times New Roman" panose="02020603050405020304" pitchFamily="18" charset="0"/>
                          <a:cs typeface="David" panose="020E0502060401010101" pitchFamily="34" charset="-79"/>
                        </a:rPr>
                        <a:t>המילים של הסוגיה</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extLst>
                  <a:ext uri="{0D108BD9-81ED-4DB2-BD59-A6C34878D82A}">
                    <a16:rowId xmlns:a16="http://schemas.microsoft.com/office/drawing/2014/main" val="1087666920"/>
                  </a:ext>
                </a:extLst>
              </a:tr>
              <a:tr h="370840">
                <a:tc>
                  <a:txBody>
                    <a:bodyPr/>
                    <a:lstStyle/>
                    <a:p>
                      <a:pPr marL="0" marR="0" algn="r" rtl="1">
                        <a:lnSpc>
                          <a:spcPct val="115000"/>
                        </a:lnSpc>
                        <a:spcBef>
                          <a:spcPts val="0"/>
                        </a:spcBef>
                        <a:spcAft>
                          <a:spcPts val="0"/>
                        </a:spcAft>
                      </a:pPr>
                      <a:endParaRPr lang="he-IL"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אלו השבויות שבאו לנהרדעא</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העלו אותן לעלייה בבית רב עמרם חסידא</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לקחו את הסלם מלפניהן (מתחתיהן)</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כאשר עברה אחת מהן סמוך לפתח העלייה, פניה זרחו (מיופי)</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רב עמרם לקח את הסלם שלא היו יכולים 10 אנשים להזיזה לבד – והזיז אותו בעצמו.</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הוא היה עולה והולך בסלם</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כאשר הגיע לחצי הדרך בסלם, הוא דחף את רגליו לצדדי הסלם וצעק, "אש בבית עמרם!"</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באו הרבנים, ואמרו לו, "ביישת אותנו!"</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אמר להם: עדיף שתתביישו בעמרם בעולם הזה ולא תתביישו ממנו בעולם הבא.</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רב עמרם השביע אותו (היצר) שיצא ממנו,</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יצא ממנו כמו עמוד של אש,</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אמר לו (ליצר): ראו, שאתה אש ואני בשר,</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ובכל זאת אני חזק יותר ממך.</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txBody>
                  <a:tcPr marL="73025" marR="73025" marT="73025" marB="73025" anchor="ctr"/>
                </a:tc>
                <a:tc>
                  <a:txBody>
                    <a:bodyPr/>
                    <a:lstStyle/>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הנך שבוייתא דאתאי לנהרדעא, </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אסקינהו לבי רב עמרם חסידא, </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אשקולו דרגא מקמייהו, </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בהדי דקא חלפה חדא מנייהו נפל נהורא באיפומא, </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שקליה רב עמרם לדרגא דלא הוו יכלין בי עשרה למדלייא, דלייא לחודיה. </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סליק ואזיל, </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כי מטא לפלגא דרגא איפשח, רמא קלא: נורא בי עמרם! </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אתו רבנן, אמרו ליה: כסיפתינן! </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אמר להו: מוטב תיכספו בי עמרם בעלמא הדין, ולא תיכספו מיניה לעלמא דאתי.</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endParaRPr lang="he-IL"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אשבעיה דינפק מיניה, </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נפק מיניה כי עמודא דנורא, </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אמר ליה: חזי, דאת נורא ואנא בישרא, ואנא עדיפנא מינך. </a:t>
                      </a:r>
                    </a:p>
                    <a:p>
                      <a:pPr marL="0" marR="0" algn="r" rtl="1">
                        <a:lnSpc>
                          <a:spcPct val="115000"/>
                        </a:lnSpc>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extLst>
                  <a:ext uri="{0D108BD9-81ED-4DB2-BD59-A6C34878D82A}">
                    <a16:rowId xmlns:a16="http://schemas.microsoft.com/office/drawing/2014/main" val="931586639"/>
                  </a:ext>
                </a:extLst>
              </a:tr>
            </a:tbl>
          </a:graphicData>
        </a:graphic>
      </p:graphicFrame>
    </p:spTree>
    <p:extLst>
      <p:ext uri="{BB962C8B-B14F-4D97-AF65-F5344CB8AC3E}">
        <p14:creationId xmlns:p14="http://schemas.microsoft.com/office/powerpoint/2010/main" val="2962984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324100" y="365125"/>
            <a:ext cx="9029700" cy="744289"/>
          </a:xfrm>
        </p:spPr>
        <p:txBody>
          <a:bodyPr>
            <a:normAutofit/>
          </a:bodyPr>
          <a:lstStyle/>
          <a:p>
            <a:pPr algn="ctr" rtl="1"/>
            <a:r>
              <a:rPr lang="he-IL" sz="3600" b="1" dirty="0"/>
              <a:t>מבנה השיעור</a:t>
            </a:r>
            <a:endParaRPr lang="en-US" sz="3600" b="1" dirty="0">
              <a:solidFill>
                <a:schemeClr val="accent2"/>
              </a:solidFill>
            </a:endParaRPr>
          </a:p>
        </p:txBody>
      </p:sp>
      <p:sp>
        <p:nvSpPr>
          <p:cNvPr id="14" name="Content Placeholder 13"/>
          <p:cNvSpPr>
            <a:spLocks noGrp="1"/>
          </p:cNvSpPr>
          <p:nvPr>
            <p:ph idx="1"/>
          </p:nvPr>
        </p:nvSpPr>
        <p:spPr>
          <a:xfrm>
            <a:off x="1510096" y="1384600"/>
            <a:ext cx="9791700" cy="5464732"/>
          </a:xfrm>
        </p:spPr>
        <p:txBody>
          <a:bodyPr>
            <a:normAutofit fontScale="70000" lnSpcReduction="20000"/>
          </a:bodyPr>
          <a:lstStyle/>
          <a:p>
            <a:pPr marL="0" indent="0" algn="r" rtl="1">
              <a:buNone/>
            </a:pPr>
            <a:r>
              <a:rPr lang="he-IL" sz="3200" dirty="0"/>
              <a:t>[1] חזרה בדקה </a:t>
            </a:r>
            <a:r>
              <a:rPr lang="he-IL" sz="3200" dirty="0">
                <a:sym typeface="Wingdings" panose="05000000000000000000" pitchFamily="2" charset="2"/>
              </a:rPr>
              <a:t></a:t>
            </a:r>
          </a:p>
          <a:p>
            <a:pPr marL="0" indent="0" algn="r" rtl="1">
              <a:buNone/>
            </a:pPr>
            <a:endParaRPr lang="en-US" sz="3200" dirty="0"/>
          </a:p>
          <a:p>
            <a:pPr marL="0" indent="0" algn="r" rtl="1">
              <a:buNone/>
            </a:pPr>
            <a:r>
              <a:rPr lang="he-IL" sz="3200" dirty="0"/>
              <a:t>[2] מלקות על ייחוד – למי? בשביל מה?</a:t>
            </a:r>
          </a:p>
          <a:p>
            <a:pPr lvl="1" algn="r" rtl="1"/>
            <a:r>
              <a:rPr lang="he-IL" sz="2600" dirty="0">
                <a:solidFill>
                  <a:schemeClr val="accent5">
                    <a:lumMod val="75000"/>
                  </a:schemeClr>
                </a:solidFill>
              </a:rPr>
              <a:t>קביעתו של רב ומחלוקת רב אשי ומר זוטרא על יישום דברי רב</a:t>
            </a:r>
            <a:endParaRPr lang="en-US" sz="2600" b="1" dirty="0">
              <a:solidFill>
                <a:schemeClr val="accent5">
                  <a:lumMod val="75000"/>
                </a:schemeClr>
              </a:solidFill>
            </a:endParaRPr>
          </a:p>
          <a:p>
            <a:pPr lvl="1" algn="r" rtl="1"/>
            <a:r>
              <a:rPr lang="he-IL" sz="2600" dirty="0">
                <a:solidFill>
                  <a:schemeClr val="accent5">
                    <a:lumMod val="75000"/>
                  </a:schemeClr>
                </a:solidFill>
              </a:rPr>
              <a:t>מחלוקת רש"י ותוספות על שיטת רב לפי רב אשי</a:t>
            </a:r>
          </a:p>
          <a:p>
            <a:pPr lvl="1" algn="r" rtl="1"/>
            <a:r>
              <a:rPr lang="he-IL" sz="2600" dirty="0">
                <a:solidFill>
                  <a:schemeClr val="accent5">
                    <a:lumMod val="75000"/>
                  </a:schemeClr>
                </a:solidFill>
              </a:rPr>
              <a:t>מלקות "לא טובה השמועה"</a:t>
            </a:r>
          </a:p>
          <a:p>
            <a:pPr marL="0" indent="0" algn="r" rtl="1">
              <a:buNone/>
            </a:pPr>
            <a:endParaRPr lang="he-IL" sz="3200" dirty="0"/>
          </a:p>
          <a:p>
            <a:pPr marL="0" indent="0" algn="r" rtl="1">
              <a:buNone/>
            </a:pPr>
            <a:r>
              <a:rPr lang="he-IL" sz="3200" dirty="0"/>
              <a:t>[3] בעלה בעיר ופתח פתוח לרשות הרבים</a:t>
            </a:r>
          </a:p>
          <a:p>
            <a:pPr lvl="1" algn="r" rtl="1"/>
            <a:r>
              <a:rPr lang="he-IL" sz="2600" dirty="0">
                <a:solidFill>
                  <a:schemeClr val="accent5">
                    <a:lumMod val="75000"/>
                  </a:schemeClr>
                </a:solidFill>
              </a:rPr>
              <a:t>הסיפור עם הרב ביבי והרב יוסף</a:t>
            </a:r>
          </a:p>
          <a:p>
            <a:pPr lvl="1" algn="r" rtl="1"/>
            <a:r>
              <a:rPr lang="he-IL" sz="2600" dirty="0">
                <a:solidFill>
                  <a:schemeClr val="accent5">
                    <a:lumMod val="75000"/>
                  </a:schemeClr>
                </a:solidFill>
              </a:rPr>
              <a:t>מחלוקת רש"י ותוספות על "בעלה בעיר – אין חוששין משום ייחוד"</a:t>
            </a:r>
          </a:p>
          <a:p>
            <a:pPr lvl="1" algn="r" rtl="1"/>
            <a:r>
              <a:rPr lang="he-IL" dirty="0">
                <a:solidFill>
                  <a:schemeClr val="accent5">
                    <a:lumMod val="75000"/>
                  </a:schemeClr>
                </a:solidFill>
              </a:rPr>
              <a:t>הגדרת הרדב"ז לאיסור ייחוד, ר' עקיבא איגר והרשב"א על "פתח פתוח"</a:t>
            </a:r>
            <a:endParaRPr lang="he-IL" sz="2600" dirty="0">
              <a:solidFill>
                <a:schemeClr val="accent5">
                  <a:lumMod val="75000"/>
                </a:schemeClr>
              </a:solidFill>
            </a:endParaRPr>
          </a:p>
          <a:p>
            <a:pPr marL="457200" lvl="1" indent="0" algn="r" rtl="1">
              <a:buNone/>
            </a:pPr>
            <a:endParaRPr lang="he-IL" dirty="0">
              <a:solidFill>
                <a:schemeClr val="accent5">
                  <a:lumMod val="75000"/>
                </a:schemeClr>
              </a:solidFill>
            </a:endParaRPr>
          </a:p>
          <a:p>
            <a:pPr marL="0" indent="0" algn="r" rtl="1">
              <a:buNone/>
            </a:pPr>
            <a:r>
              <a:rPr lang="he-IL" sz="3200" dirty="0"/>
              <a:t>[4] מייחוד להפרדה?</a:t>
            </a:r>
          </a:p>
          <a:p>
            <a:pPr lvl="1" algn="r" rtl="1"/>
            <a:r>
              <a:rPr lang="he-IL" sz="3200" dirty="0">
                <a:solidFill>
                  <a:schemeClr val="accent5">
                    <a:lumMod val="75000"/>
                  </a:schemeClr>
                </a:solidFill>
              </a:rPr>
              <a:t>נשים בחוץ וגברים בפנים – וההפך</a:t>
            </a:r>
          </a:p>
          <a:p>
            <a:pPr lvl="1" algn="r" rtl="1"/>
            <a:r>
              <a:rPr lang="he-IL" sz="3200" dirty="0">
                <a:solidFill>
                  <a:schemeClr val="accent5">
                    <a:lumMod val="75000"/>
                  </a:schemeClr>
                </a:solidFill>
              </a:rPr>
              <a:t>"סקבא דשתא ריגלא" – רש"י ותוס'</a:t>
            </a:r>
          </a:p>
          <a:p>
            <a:pPr marL="457200" lvl="1" indent="0" algn="r" rtl="1">
              <a:buNone/>
            </a:pPr>
            <a:endParaRPr lang="he-IL" sz="3200" dirty="0"/>
          </a:p>
          <a:p>
            <a:pPr marL="0" indent="0" algn="r" rtl="1">
              <a:buNone/>
            </a:pPr>
            <a:r>
              <a:rPr lang="he-IL" sz="3200" dirty="0"/>
              <a:t>[5] חמישה סיפורים על המפגש עם היצר</a:t>
            </a:r>
            <a:endParaRPr lang="en-US" dirty="0"/>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EF0B9-94BF-42CD-A870-E54C34D856D5}"/>
              </a:ext>
            </a:extLst>
          </p:cNvPr>
          <p:cNvSpPr>
            <a:spLocks noGrp="1"/>
          </p:cNvSpPr>
          <p:nvPr>
            <p:ph type="title"/>
          </p:nvPr>
        </p:nvSpPr>
        <p:spPr/>
        <p:txBody>
          <a:bodyPr/>
          <a:lstStyle/>
          <a:p>
            <a:pPr algn="ctr" rtl="1"/>
            <a:r>
              <a:rPr lang="he-IL" b="1" dirty="0"/>
              <a:t>סיפור 2 – רבי מאיר</a:t>
            </a:r>
            <a:endParaRPr lang="en-US" b="1" dirty="0"/>
          </a:p>
        </p:txBody>
      </p:sp>
      <p:graphicFrame>
        <p:nvGraphicFramePr>
          <p:cNvPr id="4" name="Content Placeholder 3">
            <a:extLst>
              <a:ext uri="{FF2B5EF4-FFF2-40B4-BE49-F238E27FC236}">
                <a16:creationId xmlns:a16="http://schemas.microsoft.com/office/drawing/2014/main" id="{7FD93E3D-7CBB-4D73-8A15-D4461A798282}"/>
              </a:ext>
            </a:extLst>
          </p:cNvPr>
          <p:cNvGraphicFramePr>
            <a:graphicFrameLocks noGrp="1"/>
          </p:cNvGraphicFramePr>
          <p:nvPr>
            <p:ph idx="1"/>
            <p:extLst>
              <p:ext uri="{D42A27DB-BD31-4B8C-83A1-F6EECF244321}">
                <p14:modId xmlns:p14="http://schemas.microsoft.com/office/powerpoint/2010/main" val="2223517272"/>
              </p:ext>
            </p:extLst>
          </p:nvPr>
        </p:nvGraphicFramePr>
        <p:xfrm>
          <a:off x="1499443" y="1825624"/>
          <a:ext cx="9854357" cy="2798379"/>
        </p:xfrm>
        <a:graphic>
          <a:graphicData uri="http://schemas.openxmlformats.org/drawingml/2006/table">
            <a:tbl>
              <a:tblPr firstRow="1" bandRow="1">
                <a:tableStyleId>{5C22544A-7EE6-4342-B048-85BDC9FD1C3A}</a:tableStyleId>
              </a:tblPr>
              <a:tblGrid>
                <a:gridCol w="5641627">
                  <a:extLst>
                    <a:ext uri="{9D8B030D-6E8A-4147-A177-3AD203B41FA5}">
                      <a16:colId xmlns:a16="http://schemas.microsoft.com/office/drawing/2014/main" val="4153918151"/>
                    </a:ext>
                  </a:extLst>
                </a:gridCol>
                <a:gridCol w="4212730">
                  <a:extLst>
                    <a:ext uri="{9D8B030D-6E8A-4147-A177-3AD203B41FA5}">
                      <a16:colId xmlns:a16="http://schemas.microsoft.com/office/drawing/2014/main" val="79835461"/>
                    </a:ext>
                  </a:extLst>
                </a:gridCol>
              </a:tblGrid>
              <a:tr h="477971">
                <a:tc>
                  <a:txBody>
                    <a:bodyPr/>
                    <a:lstStyle/>
                    <a:p>
                      <a:pPr marL="0" marR="0" algn="r" rtl="1">
                        <a:lnSpc>
                          <a:spcPct val="150000"/>
                        </a:lnSpc>
                        <a:spcBef>
                          <a:spcPts val="0"/>
                        </a:spcBef>
                        <a:spcAft>
                          <a:spcPts val="0"/>
                        </a:spcAft>
                      </a:pPr>
                      <a:r>
                        <a:rPr lang="he-IL" sz="1200" b="1" u="sng" dirty="0">
                          <a:effectLst/>
                          <a:latin typeface="Times New Roman" panose="02020603050405020304" pitchFamily="18" charset="0"/>
                          <a:ea typeface="Times New Roman" panose="02020603050405020304" pitchFamily="18" charset="0"/>
                          <a:cs typeface="David" panose="020E0502060401010101" pitchFamily="34" charset="-79"/>
                        </a:rPr>
                        <a:t>הסבר</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txBody>
                  <a:tcPr marL="73025" marR="73025" marT="73025" marB="73025" anchor="ctr"/>
                </a:tc>
                <a:tc>
                  <a:txBody>
                    <a:bodyPr/>
                    <a:lstStyle/>
                    <a:p>
                      <a:pPr marL="0" marR="0" algn="r" rtl="1">
                        <a:lnSpc>
                          <a:spcPct val="150000"/>
                        </a:lnSpc>
                        <a:spcBef>
                          <a:spcPts val="0"/>
                        </a:spcBef>
                        <a:spcAft>
                          <a:spcPts val="0"/>
                        </a:spcAft>
                      </a:pPr>
                      <a:r>
                        <a:rPr lang="he-IL" sz="1200" b="1" u="sng" dirty="0">
                          <a:effectLst/>
                          <a:latin typeface="Times New Roman" panose="02020603050405020304" pitchFamily="18" charset="0"/>
                          <a:ea typeface="Times New Roman" panose="02020603050405020304" pitchFamily="18" charset="0"/>
                          <a:cs typeface="David" panose="020E0502060401010101" pitchFamily="34" charset="-79"/>
                        </a:rPr>
                        <a:t>המילים של הסוגיה</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extLst>
                  <a:ext uri="{0D108BD9-81ED-4DB2-BD59-A6C34878D82A}">
                    <a16:rowId xmlns:a16="http://schemas.microsoft.com/office/drawing/2014/main" val="1087666920"/>
                  </a:ext>
                </a:extLst>
              </a:tr>
              <a:tr h="2320408">
                <a:tc>
                  <a:txBody>
                    <a:bodyPr/>
                    <a:lstStyle/>
                    <a:p>
                      <a:pPr algn="r" rtl="1"/>
                      <a:r>
                        <a:rPr lang="he-IL" sz="1800" kern="1200" dirty="0">
                          <a:solidFill>
                            <a:schemeClr val="dk1"/>
                          </a:solidFill>
                          <a:effectLst/>
                          <a:latin typeface="+mn-lt"/>
                          <a:ea typeface="+mn-ea"/>
                          <a:cs typeface="+mn-cs"/>
                        </a:rPr>
                        <a:t>רבי מאיר היה מלגלג על עוברי עבירה.</a:t>
                      </a:r>
                      <a:endParaRPr lang="en-US" sz="1800" kern="1200" dirty="0">
                        <a:solidFill>
                          <a:schemeClr val="dk1"/>
                        </a:solidFill>
                        <a:effectLst/>
                        <a:latin typeface="+mn-lt"/>
                        <a:ea typeface="+mn-ea"/>
                        <a:cs typeface="+mn-cs"/>
                      </a:endParaRPr>
                    </a:p>
                    <a:p>
                      <a:pPr algn="r" rtl="1"/>
                      <a:r>
                        <a:rPr lang="he-IL" sz="1800" kern="1200" dirty="0">
                          <a:solidFill>
                            <a:schemeClr val="dk1"/>
                          </a:solidFill>
                          <a:effectLst/>
                          <a:latin typeface="+mn-lt"/>
                          <a:ea typeface="+mn-ea"/>
                          <a:cs typeface="+mn-cs"/>
                        </a:rPr>
                        <a:t>יום אחד, נדמה לו שטן כאשה בצד השני של הנהר,</a:t>
                      </a:r>
                      <a:endParaRPr lang="en-US" sz="1800" kern="1200" dirty="0">
                        <a:solidFill>
                          <a:schemeClr val="dk1"/>
                        </a:solidFill>
                        <a:effectLst/>
                        <a:latin typeface="+mn-lt"/>
                        <a:ea typeface="+mn-ea"/>
                        <a:cs typeface="+mn-cs"/>
                      </a:endParaRPr>
                    </a:p>
                    <a:p>
                      <a:pPr algn="r" rtl="1"/>
                      <a:r>
                        <a:rPr lang="he-IL" sz="1800" kern="1200" dirty="0">
                          <a:solidFill>
                            <a:schemeClr val="dk1"/>
                          </a:solidFill>
                          <a:effectLst/>
                          <a:latin typeface="+mn-lt"/>
                          <a:ea typeface="+mn-ea"/>
                          <a:cs typeface="+mn-cs"/>
                        </a:rPr>
                        <a:t>לא הייתה ספינה, ולכן עבר את הנהר בחבל.</a:t>
                      </a:r>
                      <a:endParaRPr lang="en-US" sz="1800" kern="1200" dirty="0">
                        <a:solidFill>
                          <a:schemeClr val="dk1"/>
                        </a:solidFill>
                        <a:effectLst/>
                        <a:latin typeface="+mn-lt"/>
                        <a:ea typeface="+mn-ea"/>
                        <a:cs typeface="+mn-cs"/>
                      </a:endParaRPr>
                    </a:p>
                    <a:p>
                      <a:pPr algn="r" rtl="1"/>
                      <a:r>
                        <a:rPr lang="he-IL" sz="1800" kern="1200" dirty="0">
                          <a:solidFill>
                            <a:schemeClr val="dk1"/>
                          </a:solidFill>
                          <a:effectLst/>
                          <a:latin typeface="+mn-lt"/>
                          <a:ea typeface="+mn-ea"/>
                          <a:cs typeface="+mn-cs"/>
                        </a:rPr>
                        <a:t>כאשר הגיע לחצי החבל, השטן עזב (נעלם),</a:t>
                      </a:r>
                      <a:endParaRPr lang="en-US" sz="1800" kern="1200" dirty="0">
                        <a:solidFill>
                          <a:schemeClr val="dk1"/>
                        </a:solidFill>
                        <a:effectLst/>
                        <a:latin typeface="+mn-lt"/>
                        <a:ea typeface="+mn-ea"/>
                        <a:cs typeface="+mn-cs"/>
                      </a:endParaRPr>
                    </a:p>
                    <a:p>
                      <a:pPr algn="r" rtl="1"/>
                      <a:r>
                        <a:rPr lang="he-IL" sz="1800" kern="1200" dirty="0">
                          <a:solidFill>
                            <a:schemeClr val="dk1"/>
                          </a:solidFill>
                          <a:effectLst/>
                          <a:latin typeface="+mn-lt"/>
                          <a:ea typeface="+mn-ea"/>
                          <a:cs typeface="+mn-cs"/>
                        </a:rPr>
                        <a:t>אמר (השטן): אילולא זה שמכריזים בשמיים, "הזהרו ברבי מאיר ותורתו", הייתי עושה את חייך שווים לכלום (2 מעות).</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txBody>
                  <a:tcPr marL="73025" marR="73025" marT="73025" marB="73025" anchor="ctr"/>
                </a:tc>
                <a:tc>
                  <a:txBody>
                    <a:bodyPr/>
                    <a:lstStyle/>
                    <a:p>
                      <a:pPr algn="r" rtl="1"/>
                      <a:r>
                        <a:rPr lang="he-IL" sz="1800" kern="1200" dirty="0">
                          <a:solidFill>
                            <a:schemeClr val="dk1"/>
                          </a:solidFill>
                          <a:effectLst/>
                          <a:latin typeface="+mn-lt"/>
                          <a:ea typeface="+mn-ea"/>
                          <a:cs typeface="+mn-cs"/>
                        </a:rPr>
                        <a:t>רבי מאיר הוה מתלוצץ בעוברי עבירה, </a:t>
                      </a:r>
                      <a:endParaRPr lang="en-US" sz="1800" kern="1200" dirty="0">
                        <a:solidFill>
                          <a:schemeClr val="dk1"/>
                        </a:solidFill>
                        <a:effectLst/>
                        <a:latin typeface="+mn-lt"/>
                        <a:ea typeface="+mn-ea"/>
                        <a:cs typeface="+mn-cs"/>
                      </a:endParaRPr>
                    </a:p>
                    <a:p>
                      <a:pPr algn="r" rtl="1"/>
                      <a:r>
                        <a:rPr lang="he-IL" sz="1800" kern="1200" dirty="0">
                          <a:solidFill>
                            <a:schemeClr val="dk1"/>
                          </a:solidFill>
                          <a:effectLst/>
                          <a:latin typeface="+mn-lt"/>
                          <a:ea typeface="+mn-ea"/>
                          <a:cs typeface="+mn-cs"/>
                        </a:rPr>
                        <a:t>יומא חד אידמי ליה שטן כאיתתא בהך גיסא דנהרא, </a:t>
                      </a:r>
                      <a:endParaRPr lang="en-US" sz="1800" kern="1200" dirty="0">
                        <a:solidFill>
                          <a:schemeClr val="dk1"/>
                        </a:solidFill>
                        <a:effectLst/>
                        <a:latin typeface="+mn-lt"/>
                        <a:ea typeface="+mn-ea"/>
                        <a:cs typeface="+mn-cs"/>
                      </a:endParaRPr>
                    </a:p>
                    <a:p>
                      <a:pPr algn="r" rtl="1"/>
                      <a:r>
                        <a:rPr lang="he-IL" sz="1800" kern="1200" dirty="0">
                          <a:solidFill>
                            <a:schemeClr val="dk1"/>
                          </a:solidFill>
                          <a:effectLst/>
                          <a:latin typeface="+mn-lt"/>
                          <a:ea typeface="+mn-ea"/>
                          <a:cs typeface="+mn-cs"/>
                        </a:rPr>
                        <a:t>לא הוה מברא, נקט מצרא וקא עבר. </a:t>
                      </a:r>
                      <a:endParaRPr lang="en-US" sz="1800" kern="1200" dirty="0">
                        <a:solidFill>
                          <a:schemeClr val="dk1"/>
                        </a:solidFill>
                        <a:effectLst/>
                        <a:latin typeface="+mn-lt"/>
                        <a:ea typeface="+mn-ea"/>
                        <a:cs typeface="+mn-cs"/>
                      </a:endParaRPr>
                    </a:p>
                    <a:p>
                      <a:pPr algn="r" rtl="1"/>
                      <a:r>
                        <a:rPr lang="he-IL" sz="1800" kern="1200" dirty="0">
                          <a:solidFill>
                            <a:schemeClr val="dk1"/>
                          </a:solidFill>
                          <a:effectLst/>
                          <a:latin typeface="+mn-lt"/>
                          <a:ea typeface="+mn-ea"/>
                          <a:cs typeface="+mn-cs"/>
                        </a:rPr>
                        <a:t>כי מטא פלגא מצרא שבקיה, </a:t>
                      </a:r>
                      <a:endParaRPr lang="en-US" sz="1800" kern="1200" dirty="0">
                        <a:solidFill>
                          <a:schemeClr val="dk1"/>
                        </a:solidFill>
                        <a:effectLst/>
                        <a:latin typeface="+mn-lt"/>
                        <a:ea typeface="+mn-ea"/>
                        <a:cs typeface="+mn-cs"/>
                      </a:endParaRPr>
                    </a:p>
                    <a:p>
                      <a:pPr algn="r" rtl="1"/>
                      <a:r>
                        <a:rPr lang="he-IL" sz="1800" kern="1200" dirty="0">
                          <a:solidFill>
                            <a:schemeClr val="dk1"/>
                          </a:solidFill>
                          <a:effectLst/>
                          <a:latin typeface="+mn-lt"/>
                          <a:ea typeface="+mn-ea"/>
                          <a:cs typeface="+mn-cs"/>
                        </a:rPr>
                        <a:t>אמר: אי לאו דקא מכרזי ברקיעא הזהרו בר' מאיר ותורתו, שויתיה לדמך תרתי מעי. </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extLst>
                  <a:ext uri="{0D108BD9-81ED-4DB2-BD59-A6C34878D82A}">
                    <a16:rowId xmlns:a16="http://schemas.microsoft.com/office/drawing/2014/main" val="931586639"/>
                  </a:ext>
                </a:extLst>
              </a:tr>
            </a:tbl>
          </a:graphicData>
        </a:graphic>
      </p:graphicFrame>
    </p:spTree>
    <p:extLst>
      <p:ext uri="{BB962C8B-B14F-4D97-AF65-F5344CB8AC3E}">
        <p14:creationId xmlns:p14="http://schemas.microsoft.com/office/powerpoint/2010/main" val="327024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EF0B9-94BF-42CD-A870-E54C34D856D5}"/>
              </a:ext>
            </a:extLst>
          </p:cNvPr>
          <p:cNvSpPr>
            <a:spLocks noGrp="1"/>
          </p:cNvSpPr>
          <p:nvPr>
            <p:ph type="title"/>
          </p:nvPr>
        </p:nvSpPr>
        <p:spPr/>
        <p:txBody>
          <a:bodyPr/>
          <a:lstStyle/>
          <a:p>
            <a:pPr algn="ctr" rtl="1"/>
            <a:r>
              <a:rPr lang="he-IL" b="1" dirty="0"/>
              <a:t>סיפור 3 – רבי עקיבא</a:t>
            </a:r>
            <a:endParaRPr lang="en-US" b="1" dirty="0"/>
          </a:p>
        </p:txBody>
      </p:sp>
      <p:graphicFrame>
        <p:nvGraphicFramePr>
          <p:cNvPr id="4" name="Content Placeholder 3">
            <a:extLst>
              <a:ext uri="{FF2B5EF4-FFF2-40B4-BE49-F238E27FC236}">
                <a16:creationId xmlns:a16="http://schemas.microsoft.com/office/drawing/2014/main" id="{7FD93E3D-7CBB-4D73-8A15-D4461A798282}"/>
              </a:ext>
            </a:extLst>
          </p:cNvPr>
          <p:cNvGraphicFramePr>
            <a:graphicFrameLocks noGrp="1"/>
          </p:cNvGraphicFramePr>
          <p:nvPr>
            <p:ph idx="1"/>
            <p:extLst>
              <p:ext uri="{D42A27DB-BD31-4B8C-83A1-F6EECF244321}">
                <p14:modId xmlns:p14="http://schemas.microsoft.com/office/powerpoint/2010/main" val="2754096045"/>
              </p:ext>
            </p:extLst>
          </p:nvPr>
        </p:nvGraphicFramePr>
        <p:xfrm>
          <a:off x="1562100" y="1825625"/>
          <a:ext cx="9791700" cy="2864485"/>
        </p:xfrm>
        <a:graphic>
          <a:graphicData uri="http://schemas.openxmlformats.org/drawingml/2006/table">
            <a:tbl>
              <a:tblPr firstRow="1" bandRow="1">
                <a:tableStyleId>{5C22544A-7EE6-4342-B048-85BDC9FD1C3A}</a:tableStyleId>
              </a:tblPr>
              <a:tblGrid>
                <a:gridCol w="5991451">
                  <a:extLst>
                    <a:ext uri="{9D8B030D-6E8A-4147-A177-3AD203B41FA5}">
                      <a16:colId xmlns:a16="http://schemas.microsoft.com/office/drawing/2014/main" val="4153918151"/>
                    </a:ext>
                  </a:extLst>
                </a:gridCol>
                <a:gridCol w="3800249">
                  <a:extLst>
                    <a:ext uri="{9D8B030D-6E8A-4147-A177-3AD203B41FA5}">
                      <a16:colId xmlns:a16="http://schemas.microsoft.com/office/drawing/2014/main" val="79835461"/>
                    </a:ext>
                  </a:extLst>
                </a:gridCol>
              </a:tblGrid>
              <a:tr h="370840">
                <a:tc>
                  <a:txBody>
                    <a:bodyPr/>
                    <a:lstStyle/>
                    <a:p>
                      <a:pPr marL="0" marR="0" algn="r" rtl="1">
                        <a:lnSpc>
                          <a:spcPct val="150000"/>
                        </a:lnSpc>
                        <a:spcBef>
                          <a:spcPts val="0"/>
                        </a:spcBef>
                        <a:spcAft>
                          <a:spcPts val="0"/>
                        </a:spcAft>
                      </a:pPr>
                      <a:r>
                        <a:rPr lang="he-IL" sz="1800" b="1" u="sng" dirty="0">
                          <a:effectLst/>
                          <a:latin typeface="+mn-lt"/>
                          <a:ea typeface="Times New Roman" panose="02020603050405020304" pitchFamily="18" charset="0"/>
                          <a:cs typeface="David" panose="020E0502060401010101" pitchFamily="34" charset="-79"/>
                        </a:rPr>
                        <a:t>הסבר</a:t>
                      </a:r>
                      <a:endParaRPr lang="en-US" sz="1800" dirty="0">
                        <a:effectLst/>
                        <a:latin typeface="+mn-lt"/>
                        <a:ea typeface="Times New Roman" panose="02020603050405020304" pitchFamily="18" charset="0"/>
                        <a:cs typeface="David" panose="020E0502060401010101" pitchFamily="34" charset="-79"/>
                      </a:endParaRPr>
                    </a:p>
                  </a:txBody>
                  <a:tcPr marL="73025" marR="73025" marT="73025" marB="73025" anchor="ctr"/>
                </a:tc>
                <a:tc>
                  <a:txBody>
                    <a:bodyPr/>
                    <a:lstStyle/>
                    <a:p>
                      <a:pPr marL="0" marR="0" algn="r" rtl="1">
                        <a:lnSpc>
                          <a:spcPct val="150000"/>
                        </a:lnSpc>
                        <a:spcBef>
                          <a:spcPts val="0"/>
                        </a:spcBef>
                        <a:spcAft>
                          <a:spcPts val="0"/>
                        </a:spcAft>
                      </a:pPr>
                      <a:r>
                        <a:rPr lang="he-IL" sz="1800" b="1" u="sng" dirty="0">
                          <a:effectLst/>
                          <a:latin typeface="+mn-lt"/>
                          <a:ea typeface="Times New Roman" panose="02020603050405020304" pitchFamily="18" charset="0"/>
                          <a:cs typeface="David" panose="020E0502060401010101" pitchFamily="34" charset="-79"/>
                        </a:rPr>
                        <a:t>המילים של הסוגיה</a:t>
                      </a:r>
                      <a:endParaRPr lang="en-US" sz="1800" dirty="0">
                        <a:effectLst/>
                        <a:latin typeface="+mn-lt"/>
                        <a:ea typeface="Times New Roman" panose="02020603050405020304" pitchFamily="18" charset="0"/>
                        <a:cs typeface="David" panose="020E0502060401010101" pitchFamily="34" charset="-79"/>
                      </a:endParaRPr>
                    </a:p>
                  </a:txBody>
                  <a:tcPr marL="68580" marR="68580" marT="0" marB="0"/>
                </a:tc>
                <a:extLst>
                  <a:ext uri="{0D108BD9-81ED-4DB2-BD59-A6C34878D82A}">
                    <a16:rowId xmlns:a16="http://schemas.microsoft.com/office/drawing/2014/main" val="1087666920"/>
                  </a:ext>
                </a:extLst>
              </a:tr>
              <a:tr h="370840">
                <a:tc>
                  <a:txBody>
                    <a:bodyPr/>
                    <a:lstStyle/>
                    <a:p>
                      <a:pPr algn="r" rtl="1"/>
                      <a:r>
                        <a:rPr lang="he-IL" sz="1800" kern="1200" dirty="0">
                          <a:solidFill>
                            <a:schemeClr val="dk1"/>
                          </a:solidFill>
                          <a:effectLst/>
                          <a:latin typeface="+mn-lt"/>
                          <a:ea typeface="+mn-ea"/>
                          <a:cs typeface="+mn-cs"/>
                        </a:rPr>
                        <a:t>רבי עקיבא היה מלגלג על עוברי עבירה.</a:t>
                      </a:r>
                      <a:endParaRPr lang="en-US" sz="1800" kern="1200" dirty="0">
                        <a:solidFill>
                          <a:schemeClr val="dk1"/>
                        </a:solidFill>
                        <a:effectLst/>
                        <a:latin typeface="+mn-lt"/>
                        <a:ea typeface="+mn-ea"/>
                        <a:cs typeface="+mn-cs"/>
                      </a:endParaRPr>
                    </a:p>
                    <a:p>
                      <a:pPr algn="r" rtl="1"/>
                      <a:r>
                        <a:rPr lang="he-IL" sz="1800" kern="1200" dirty="0">
                          <a:solidFill>
                            <a:schemeClr val="dk1"/>
                          </a:solidFill>
                          <a:effectLst/>
                          <a:latin typeface="+mn-lt"/>
                          <a:ea typeface="+mn-ea"/>
                          <a:cs typeface="+mn-cs"/>
                        </a:rPr>
                        <a:t>יום אחד, נדמה לו שטן כאשה בראש עץ דקל,</a:t>
                      </a:r>
                      <a:endParaRPr lang="en-US" sz="1800" kern="1200" dirty="0">
                        <a:solidFill>
                          <a:schemeClr val="dk1"/>
                        </a:solidFill>
                        <a:effectLst/>
                        <a:latin typeface="+mn-lt"/>
                        <a:ea typeface="+mn-ea"/>
                        <a:cs typeface="+mn-cs"/>
                      </a:endParaRPr>
                    </a:p>
                    <a:p>
                      <a:pPr algn="r" rtl="1"/>
                      <a:r>
                        <a:rPr lang="he-IL" sz="1800" kern="1200" dirty="0">
                          <a:solidFill>
                            <a:schemeClr val="dk1"/>
                          </a:solidFill>
                          <a:effectLst/>
                          <a:latin typeface="+mn-lt"/>
                          <a:ea typeface="+mn-ea"/>
                          <a:cs typeface="+mn-cs"/>
                        </a:rPr>
                        <a:t> </a:t>
                      </a:r>
                      <a:endParaRPr lang="en-US" sz="1800" kern="1200" dirty="0">
                        <a:solidFill>
                          <a:schemeClr val="dk1"/>
                        </a:solidFill>
                        <a:effectLst/>
                        <a:latin typeface="+mn-lt"/>
                        <a:ea typeface="+mn-ea"/>
                        <a:cs typeface="+mn-cs"/>
                      </a:endParaRPr>
                    </a:p>
                    <a:p>
                      <a:pPr algn="r" rtl="1"/>
                      <a:r>
                        <a:rPr lang="he-IL" sz="1800" kern="1200" dirty="0">
                          <a:solidFill>
                            <a:schemeClr val="dk1"/>
                          </a:solidFill>
                          <a:effectLst/>
                          <a:latin typeface="+mn-lt"/>
                          <a:ea typeface="+mn-ea"/>
                          <a:cs typeface="+mn-cs"/>
                        </a:rPr>
                        <a:t>אחז בדקל והתחיל לעלות ולהתקדם</a:t>
                      </a:r>
                      <a:endParaRPr lang="en-US" sz="1800" kern="1200" dirty="0">
                        <a:solidFill>
                          <a:schemeClr val="dk1"/>
                        </a:solidFill>
                        <a:effectLst/>
                        <a:latin typeface="+mn-lt"/>
                        <a:ea typeface="+mn-ea"/>
                        <a:cs typeface="+mn-cs"/>
                      </a:endParaRPr>
                    </a:p>
                    <a:p>
                      <a:pPr algn="r" rtl="1"/>
                      <a:r>
                        <a:rPr lang="he-IL" sz="1800" kern="1200" dirty="0">
                          <a:solidFill>
                            <a:schemeClr val="dk1"/>
                          </a:solidFill>
                          <a:effectLst/>
                          <a:latin typeface="+mn-lt"/>
                          <a:ea typeface="+mn-ea"/>
                          <a:cs typeface="+mn-cs"/>
                        </a:rPr>
                        <a:t>כאשר הגיע לחצי הדקל, השטן עזב (נעלם),</a:t>
                      </a:r>
                      <a:endParaRPr lang="en-US" sz="1800" kern="1200" dirty="0">
                        <a:solidFill>
                          <a:schemeClr val="dk1"/>
                        </a:solidFill>
                        <a:effectLst/>
                        <a:latin typeface="+mn-lt"/>
                        <a:ea typeface="+mn-ea"/>
                        <a:cs typeface="+mn-cs"/>
                      </a:endParaRPr>
                    </a:p>
                    <a:p>
                      <a:pPr algn="r" rtl="1"/>
                      <a:r>
                        <a:rPr lang="he-IL" sz="1800" kern="1200" dirty="0">
                          <a:solidFill>
                            <a:schemeClr val="dk1"/>
                          </a:solidFill>
                          <a:effectLst/>
                          <a:latin typeface="+mn-lt"/>
                          <a:ea typeface="+mn-ea"/>
                          <a:cs typeface="+mn-cs"/>
                        </a:rPr>
                        <a:t>אמר (השטן): אילולא זה שמכריזים בשמיים, "הזהרו ברבי עקיבא ותורתו", הייתי עושה את חייך שווים לכלום (2 מעות).</a:t>
                      </a:r>
                      <a:endParaRPr lang="en-US" sz="1800" dirty="0">
                        <a:effectLst/>
                        <a:latin typeface="+mn-lt"/>
                        <a:ea typeface="Times New Roman" panose="02020603050405020304" pitchFamily="18" charset="0"/>
                        <a:cs typeface="David" panose="020E0502060401010101" pitchFamily="34" charset="-79"/>
                      </a:endParaRPr>
                    </a:p>
                  </a:txBody>
                  <a:tcPr marL="73025" marR="73025" marT="73025" marB="73025" anchor="ctr"/>
                </a:tc>
                <a:tc>
                  <a:txBody>
                    <a:bodyPr/>
                    <a:lstStyle/>
                    <a:p>
                      <a:pPr marL="0" marR="0" algn="r" rtl="1">
                        <a:lnSpc>
                          <a:spcPct val="115000"/>
                        </a:lnSpc>
                        <a:spcBef>
                          <a:spcPts val="0"/>
                        </a:spcBef>
                        <a:spcAft>
                          <a:spcPts val="0"/>
                        </a:spcAft>
                      </a:pPr>
                      <a:r>
                        <a:rPr lang="he-IL" sz="1800" dirty="0">
                          <a:effectLst/>
                          <a:latin typeface="+mn-lt"/>
                          <a:ea typeface="Times New Roman" panose="02020603050405020304" pitchFamily="18" charset="0"/>
                          <a:cs typeface="David" panose="020E0502060401010101" pitchFamily="34" charset="-79"/>
                        </a:rPr>
                        <a:t>ר' עקיבא הוה מתלוצץ בעוברי עבירה, </a:t>
                      </a:r>
                      <a:endParaRPr lang="en-US" sz="1800" dirty="0">
                        <a:effectLst/>
                        <a:latin typeface="+mn-lt"/>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800" dirty="0">
                          <a:effectLst/>
                          <a:latin typeface="+mn-lt"/>
                          <a:ea typeface="Times New Roman" panose="02020603050405020304" pitchFamily="18" charset="0"/>
                          <a:cs typeface="David" panose="020E0502060401010101" pitchFamily="34" charset="-79"/>
                        </a:rPr>
                        <a:t>יומא חד אידמי ליה שטן כאיתתא בריש דיקלא, </a:t>
                      </a:r>
                      <a:endParaRPr lang="en-US" sz="1800" dirty="0">
                        <a:effectLst/>
                        <a:latin typeface="+mn-lt"/>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800" dirty="0">
                          <a:effectLst/>
                          <a:latin typeface="+mn-lt"/>
                          <a:ea typeface="Times New Roman" panose="02020603050405020304" pitchFamily="18" charset="0"/>
                          <a:cs typeface="David" panose="020E0502060401010101" pitchFamily="34" charset="-79"/>
                        </a:rPr>
                        <a:t>נקטיה לדיקלא וקסליק ואזיל. </a:t>
                      </a:r>
                      <a:endParaRPr lang="en-US" sz="1800" dirty="0">
                        <a:effectLst/>
                        <a:latin typeface="+mn-lt"/>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800" dirty="0">
                          <a:effectLst/>
                          <a:latin typeface="+mn-lt"/>
                          <a:ea typeface="Times New Roman" panose="02020603050405020304" pitchFamily="18" charset="0"/>
                          <a:cs typeface="David" panose="020E0502060401010101" pitchFamily="34" charset="-79"/>
                        </a:rPr>
                        <a:t>כי מטא לפלגיה דדיקלא שבקיה, </a:t>
                      </a:r>
                      <a:endParaRPr lang="en-US" sz="1800" dirty="0">
                        <a:effectLst/>
                        <a:latin typeface="+mn-lt"/>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800" dirty="0">
                          <a:effectLst/>
                          <a:latin typeface="+mn-lt"/>
                          <a:ea typeface="Times New Roman" panose="02020603050405020304" pitchFamily="18" charset="0"/>
                          <a:cs typeface="David" panose="020E0502060401010101" pitchFamily="34" charset="-79"/>
                        </a:rPr>
                        <a:t>אמר: אי לאו דמכרזי ברקיעא הזהרו ברבי עקיבא ותורתו, שויתיה לדמך תרתי מעי. </a:t>
                      </a:r>
                      <a:endParaRPr lang="en-US" sz="1800" dirty="0">
                        <a:effectLst/>
                        <a:latin typeface="+mn-lt"/>
                        <a:ea typeface="Times New Roman" panose="02020603050405020304" pitchFamily="18" charset="0"/>
                        <a:cs typeface="David" panose="020E0502060401010101" pitchFamily="34" charset="-79"/>
                      </a:endParaRPr>
                    </a:p>
                  </a:txBody>
                  <a:tcPr marL="73025" marR="73025" marT="73025" marB="73025" anchor="ctr"/>
                </a:tc>
                <a:extLst>
                  <a:ext uri="{0D108BD9-81ED-4DB2-BD59-A6C34878D82A}">
                    <a16:rowId xmlns:a16="http://schemas.microsoft.com/office/drawing/2014/main" val="931586639"/>
                  </a:ext>
                </a:extLst>
              </a:tr>
            </a:tbl>
          </a:graphicData>
        </a:graphic>
      </p:graphicFrame>
    </p:spTree>
    <p:extLst>
      <p:ext uri="{BB962C8B-B14F-4D97-AF65-F5344CB8AC3E}">
        <p14:creationId xmlns:p14="http://schemas.microsoft.com/office/powerpoint/2010/main" val="415811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EF0B9-94BF-42CD-A870-E54C34D856D5}"/>
              </a:ext>
            </a:extLst>
          </p:cNvPr>
          <p:cNvSpPr>
            <a:spLocks noGrp="1"/>
          </p:cNvSpPr>
          <p:nvPr>
            <p:ph type="title"/>
          </p:nvPr>
        </p:nvSpPr>
        <p:spPr/>
        <p:txBody>
          <a:bodyPr/>
          <a:lstStyle/>
          <a:p>
            <a:pPr algn="ctr" rtl="1"/>
            <a:r>
              <a:rPr lang="he-IL" b="1" dirty="0"/>
              <a:t>סיפור 4 – פלימו</a:t>
            </a:r>
            <a:endParaRPr lang="en-US" b="1" dirty="0"/>
          </a:p>
        </p:txBody>
      </p:sp>
      <p:graphicFrame>
        <p:nvGraphicFramePr>
          <p:cNvPr id="4" name="Content Placeholder 3">
            <a:extLst>
              <a:ext uri="{FF2B5EF4-FFF2-40B4-BE49-F238E27FC236}">
                <a16:creationId xmlns:a16="http://schemas.microsoft.com/office/drawing/2014/main" id="{7FD93E3D-7CBB-4D73-8A15-D4461A798282}"/>
              </a:ext>
            </a:extLst>
          </p:cNvPr>
          <p:cNvGraphicFramePr>
            <a:graphicFrameLocks noGrp="1"/>
          </p:cNvGraphicFramePr>
          <p:nvPr>
            <p:ph idx="1"/>
            <p:extLst>
              <p:ext uri="{D42A27DB-BD31-4B8C-83A1-F6EECF244321}">
                <p14:modId xmlns:p14="http://schemas.microsoft.com/office/powerpoint/2010/main" val="1358007362"/>
              </p:ext>
            </p:extLst>
          </p:nvPr>
        </p:nvGraphicFramePr>
        <p:xfrm>
          <a:off x="1562100" y="1409594"/>
          <a:ext cx="9791700" cy="5369942"/>
        </p:xfrm>
        <a:graphic>
          <a:graphicData uri="http://schemas.openxmlformats.org/drawingml/2006/table">
            <a:tbl>
              <a:tblPr firstRow="1" bandRow="1">
                <a:tableStyleId>{5C22544A-7EE6-4342-B048-85BDC9FD1C3A}</a:tableStyleId>
              </a:tblPr>
              <a:tblGrid>
                <a:gridCol w="5354404">
                  <a:extLst>
                    <a:ext uri="{9D8B030D-6E8A-4147-A177-3AD203B41FA5}">
                      <a16:colId xmlns:a16="http://schemas.microsoft.com/office/drawing/2014/main" val="4153918151"/>
                    </a:ext>
                  </a:extLst>
                </a:gridCol>
                <a:gridCol w="4437296">
                  <a:extLst>
                    <a:ext uri="{9D8B030D-6E8A-4147-A177-3AD203B41FA5}">
                      <a16:colId xmlns:a16="http://schemas.microsoft.com/office/drawing/2014/main" val="79835461"/>
                    </a:ext>
                  </a:extLst>
                </a:gridCol>
              </a:tblGrid>
              <a:tr h="370840">
                <a:tc>
                  <a:txBody>
                    <a:bodyPr/>
                    <a:lstStyle/>
                    <a:p>
                      <a:pPr marL="0" marR="0" algn="ctr" rtl="1">
                        <a:lnSpc>
                          <a:spcPct val="150000"/>
                        </a:lnSpc>
                        <a:spcBef>
                          <a:spcPts val="0"/>
                        </a:spcBef>
                        <a:spcAft>
                          <a:spcPts val="0"/>
                        </a:spcAft>
                      </a:pPr>
                      <a:r>
                        <a:rPr lang="he-IL" sz="1200" b="1" u="sng" dirty="0">
                          <a:effectLst/>
                          <a:latin typeface="Times New Roman" panose="02020603050405020304" pitchFamily="18" charset="0"/>
                          <a:ea typeface="Times New Roman" panose="02020603050405020304" pitchFamily="18" charset="0"/>
                          <a:cs typeface="David" panose="020E0502060401010101" pitchFamily="34" charset="-79"/>
                        </a:rPr>
                        <a:t>הסבר</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txBody>
                  <a:tcPr marL="73025" marR="73025" marT="73025" marB="73025" anchor="ctr"/>
                </a:tc>
                <a:tc>
                  <a:txBody>
                    <a:bodyPr/>
                    <a:lstStyle/>
                    <a:p>
                      <a:pPr marL="0" marR="0" algn="ctr" rtl="1">
                        <a:lnSpc>
                          <a:spcPct val="150000"/>
                        </a:lnSpc>
                        <a:spcBef>
                          <a:spcPts val="0"/>
                        </a:spcBef>
                        <a:spcAft>
                          <a:spcPts val="0"/>
                        </a:spcAft>
                      </a:pPr>
                      <a:r>
                        <a:rPr lang="he-IL" sz="1200" b="1" u="sng" dirty="0">
                          <a:effectLst/>
                          <a:latin typeface="Times New Roman" panose="02020603050405020304" pitchFamily="18" charset="0"/>
                          <a:ea typeface="Times New Roman" panose="02020603050405020304" pitchFamily="18" charset="0"/>
                          <a:cs typeface="David" panose="020E0502060401010101" pitchFamily="34" charset="-79"/>
                        </a:rPr>
                        <a:t>המילים של הסוגיה</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extLst>
                  <a:ext uri="{0D108BD9-81ED-4DB2-BD59-A6C34878D82A}">
                    <a16:rowId xmlns:a16="http://schemas.microsoft.com/office/drawing/2014/main" val="1087666920"/>
                  </a:ext>
                </a:extLst>
              </a:tr>
              <a:tr h="370840">
                <a:tc>
                  <a:txBody>
                    <a:bodyPr/>
                    <a:lstStyle/>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פלימו אמר מדי יום גירא בעיני השטן" (בקשה לנטרל את כוח השטן)</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יום אחד, ערב יום הכיפורים היה, </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והשטן נדמה לעני</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בא והרים קולו מול השער</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הוציאו לו לחם</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אמר לו השטן: ביום כמו זה כולם בפנים, ואני בחוץ?</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הכניסו אותו והגישו לו לחם.</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אמר לו השטן: ביום כמו זה כולם יושבים סביב השולחן, ואני אוכל לבד (בחדר אחר)?</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הביאו אותו והושיבו אותו ליד השולחן</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הוא ישב וגרם לזה שגופו יתמלא בשחין ומוגלה, והיה עושה דברים מגעילים</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אמר לו (פלימו): שב יפה.</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אמר השטן: תנו לי כוס.</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נתנו לו כוס.</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הוא השתעל וריקק כיח לתוך הכוס.</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גערו בו.</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השטן העמיד פנים כאילו מת.</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והיה אפשר לשמוע קולות בחוץ שצועקים, "פלימו הרג גבר, פלימו הרג גבר."</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ברח פלימו לבית הכסא. </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השטן הלך אחריו ושוב נפל כאילו מת.</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כאשר ראה השטן שפלימו מצטער, התגלה לו השטן: למה אמרת "גירא בעיניה דשטן"?</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פלימו: מה היה עליי לומר?</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השטן: "תגיד, 'רחמנא (ה') יגער בשטן".</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פלימו הוה רגיל למימר כל יומא: גירא בעיניה דשטן. </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יומא חד מעלי יומא דכיפורי הוה, </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אידמי ליה כעניא, </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אתא קרא אבבא, </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אפיקו ליה ריפתא, </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אמר ליה: יומא כי האידנא כולי עלמא גואי, ואנא אבראי? </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עייליה וקריבו ליה ריפתא. </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אמר ליה: יומא כי האידנא כולי עלמא אתכא, ואנא לחודאי? </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אתיוהו אותבוהו אתכא. </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הוה יתיב מלא נפשיה שיחנא וכיבי עליה, והוה קעביד ביה מילי דמאיס, </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א"ל: תיב שפיר. </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אמר ליה: הבו לי כסא, </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יהבו ליה כסא, </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אכמר שדא ביה כיחו, </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נחרו ביה, </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שקא ומית. </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שמעו דהוו קאמרי: פלימו קטל גברא! פלימו קטל גברא! </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ערק וטשא נפשיה בבית הכסא, </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אזיל בתריה נפל קמיה. </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כי דחזייה דהוה מצטער גלי ליה נפשיה, </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אמר ליה: מאי טעמא אמרת הכי? </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ואלא היכי אימא? </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p>
                      <a:pPr marL="0" marR="0" algn="r" rtl="1">
                        <a:lnSpc>
                          <a:spcPct val="115000"/>
                        </a:lnSpc>
                        <a:spcBef>
                          <a:spcPts val="0"/>
                        </a:spcBef>
                        <a:spcAft>
                          <a:spcPts val="0"/>
                        </a:spcAft>
                      </a:pPr>
                      <a:r>
                        <a:rPr lang="he-IL" sz="1200" dirty="0">
                          <a:effectLst/>
                          <a:latin typeface="Times New Roman" panose="02020603050405020304" pitchFamily="18" charset="0"/>
                          <a:ea typeface="Times New Roman" panose="02020603050405020304" pitchFamily="18" charset="0"/>
                          <a:cs typeface="David" panose="020E0502060401010101" pitchFamily="34" charset="-79"/>
                        </a:rPr>
                        <a:t>אמר ליה, לימא מר: רחמנא נגער ביה בשטן.</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txBody>
                  <a:tcPr marL="73025" marR="73025" marT="73025" marB="73025" anchor="ctr"/>
                </a:tc>
                <a:extLst>
                  <a:ext uri="{0D108BD9-81ED-4DB2-BD59-A6C34878D82A}">
                    <a16:rowId xmlns:a16="http://schemas.microsoft.com/office/drawing/2014/main" val="931586639"/>
                  </a:ext>
                </a:extLst>
              </a:tr>
            </a:tbl>
          </a:graphicData>
        </a:graphic>
      </p:graphicFrame>
    </p:spTree>
    <p:extLst>
      <p:ext uri="{BB962C8B-B14F-4D97-AF65-F5344CB8AC3E}">
        <p14:creationId xmlns:p14="http://schemas.microsoft.com/office/powerpoint/2010/main" val="38308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EF0B9-94BF-42CD-A870-E54C34D856D5}"/>
              </a:ext>
            </a:extLst>
          </p:cNvPr>
          <p:cNvSpPr>
            <a:spLocks noGrp="1"/>
          </p:cNvSpPr>
          <p:nvPr>
            <p:ph type="title"/>
          </p:nvPr>
        </p:nvSpPr>
        <p:spPr/>
        <p:txBody>
          <a:bodyPr/>
          <a:lstStyle/>
          <a:p>
            <a:pPr algn="ctr" rtl="1"/>
            <a:r>
              <a:rPr lang="he-IL" b="1" dirty="0"/>
              <a:t>סיפור 5 – רב חייא בר אשי</a:t>
            </a:r>
            <a:endParaRPr lang="en-US" b="1" dirty="0"/>
          </a:p>
        </p:txBody>
      </p:sp>
      <p:graphicFrame>
        <p:nvGraphicFramePr>
          <p:cNvPr id="4" name="Content Placeholder 3">
            <a:extLst>
              <a:ext uri="{FF2B5EF4-FFF2-40B4-BE49-F238E27FC236}">
                <a16:creationId xmlns:a16="http://schemas.microsoft.com/office/drawing/2014/main" id="{7FD93E3D-7CBB-4D73-8A15-D4461A798282}"/>
              </a:ext>
            </a:extLst>
          </p:cNvPr>
          <p:cNvGraphicFramePr>
            <a:graphicFrameLocks noGrp="1"/>
          </p:cNvGraphicFramePr>
          <p:nvPr>
            <p:ph idx="1"/>
            <p:extLst>
              <p:ext uri="{D42A27DB-BD31-4B8C-83A1-F6EECF244321}">
                <p14:modId xmlns:p14="http://schemas.microsoft.com/office/powerpoint/2010/main" val="1989473886"/>
              </p:ext>
            </p:extLst>
          </p:nvPr>
        </p:nvGraphicFramePr>
        <p:xfrm>
          <a:off x="2106152" y="1552605"/>
          <a:ext cx="8965959" cy="5022152"/>
        </p:xfrm>
        <a:graphic>
          <a:graphicData uri="http://schemas.openxmlformats.org/drawingml/2006/table">
            <a:tbl>
              <a:tblPr firstRow="1" bandRow="1">
                <a:tableStyleId>{5C22544A-7EE6-4342-B048-85BDC9FD1C3A}</a:tableStyleId>
              </a:tblPr>
              <a:tblGrid>
                <a:gridCol w="4450659">
                  <a:extLst>
                    <a:ext uri="{9D8B030D-6E8A-4147-A177-3AD203B41FA5}">
                      <a16:colId xmlns:a16="http://schemas.microsoft.com/office/drawing/2014/main" val="4153918151"/>
                    </a:ext>
                  </a:extLst>
                </a:gridCol>
                <a:gridCol w="4515300">
                  <a:extLst>
                    <a:ext uri="{9D8B030D-6E8A-4147-A177-3AD203B41FA5}">
                      <a16:colId xmlns:a16="http://schemas.microsoft.com/office/drawing/2014/main" val="79835461"/>
                    </a:ext>
                  </a:extLst>
                </a:gridCol>
              </a:tblGrid>
              <a:tr h="337089">
                <a:tc>
                  <a:txBody>
                    <a:bodyPr/>
                    <a:lstStyle/>
                    <a:p>
                      <a:pPr marL="0" marR="0" algn="ctr" rtl="1">
                        <a:lnSpc>
                          <a:spcPct val="150000"/>
                        </a:lnSpc>
                        <a:spcBef>
                          <a:spcPts val="0"/>
                        </a:spcBef>
                        <a:spcAft>
                          <a:spcPts val="0"/>
                        </a:spcAft>
                      </a:pPr>
                      <a:r>
                        <a:rPr lang="he-IL" sz="1200" b="1" u="sng" dirty="0">
                          <a:effectLst/>
                          <a:latin typeface="Times New Roman" panose="02020603050405020304" pitchFamily="18" charset="0"/>
                          <a:ea typeface="Times New Roman" panose="02020603050405020304" pitchFamily="18" charset="0"/>
                          <a:cs typeface="David" panose="020E0502060401010101" pitchFamily="34" charset="-79"/>
                        </a:rPr>
                        <a:t>הסבר</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txBody>
                  <a:tcPr marL="73025" marR="73025" marT="73025" marB="73025" anchor="ctr"/>
                </a:tc>
                <a:tc>
                  <a:txBody>
                    <a:bodyPr/>
                    <a:lstStyle/>
                    <a:p>
                      <a:pPr marL="0" marR="0" algn="ctr" rtl="1">
                        <a:lnSpc>
                          <a:spcPct val="150000"/>
                        </a:lnSpc>
                        <a:spcBef>
                          <a:spcPts val="0"/>
                        </a:spcBef>
                        <a:spcAft>
                          <a:spcPts val="0"/>
                        </a:spcAft>
                      </a:pPr>
                      <a:r>
                        <a:rPr lang="he-IL" sz="1200" b="1" u="sng" dirty="0">
                          <a:effectLst/>
                          <a:latin typeface="Times New Roman" panose="02020603050405020304" pitchFamily="18" charset="0"/>
                          <a:ea typeface="Times New Roman" panose="02020603050405020304" pitchFamily="18" charset="0"/>
                          <a:cs typeface="David" panose="020E0502060401010101" pitchFamily="34" charset="-79"/>
                        </a:rPr>
                        <a:t>המילים של הסוגיה</a:t>
                      </a:r>
                      <a:endParaRPr lang="en-US" sz="1200" dirty="0">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extLst>
                  <a:ext uri="{0D108BD9-81ED-4DB2-BD59-A6C34878D82A}">
                    <a16:rowId xmlns:a16="http://schemas.microsoft.com/office/drawing/2014/main" val="1087666920"/>
                  </a:ext>
                </a:extLst>
              </a:tr>
              <a:tr h="4519773">
                <a:tc>
                  <a:txBody>
                    <a:bodyPr/>
                    <a:lstStyle/>
                    <a:p>
                      <a:pPr algn="r" rtl="1"/>
                      <a:r>
                        <a:rPr lang="he-IL" sz="1400" kern="1200" dirty="0">
                          <a:solidFill>
                            <a:schemeClr val="dk1"/>
                          </a:solidFill>
                          <a:effectLst/>
                          <a:latin typeface="+mn-lt"/>
                          <a:ea typeface="+mn-ea"/>
                          <a:cs typeface="+mn-cs"/>
                        </a:rPr>
                        <a:t>רבי חייא היה רגיל, כל פעם שהיה אומר תחנון, לומר:</a:t>
                      </a:r>
                      <a:endParaRPr lang="en-US" sz="1400" kern="1200" dirty="0">
                        <a:solidFill>
                          <a:schemeClr val="dk1"/>
                        </a:solidFill>
                        <a:effectLst/>
                        <a:latin typeface="+mn-lt"/>
                        <a:ea typeface="+mn-ea"/>
                        <a:cs typeface="+mn-cs"/>
                      </a:endParaRPr>
                    </a:p>
                    <a:p>
                      <a:pPr algn="r" rtl="1"/>
                      <a:r>
                        <a:rPr lang="he-IL" sz="1400" kern="1200" dirty="0">
                          <a:solidFill>
                            <a:schemeClr val="dk1"/>
                          </a:solidFill>
                          <a:effectLst/>
                          <a:latin typeface="+mn-lt"/>
                          <a:ea typeface="+mn-ea"/>
                          <a:cs typeface="+mn-cs"/>
                        </a:rPr>
                        <a:t>הרחמן יצילנו מיצר הרע.</a:t>
                      </a:r>
                      <a:endParaRPr lang="en-US" sz="1400" kern="1200" dirty="0">
                        <a:solidFill>
                          <a:schemeClr val="dk1"/>
                        </a:solidFill>
                        <a:effectLst/>
                        <a:latin typeface="+mn-lt"/>
                        <a:ea typeface="+mn-ea"/>
                        <a:cs typeface="+mn-cs"/>
                      </a:endParaRPr>
                    </a:p>
                    <a:p>
                      <a:pPr algn="r" rtl="1"/>
                      <a:r>
                        <a:rPr lang="he-IL" sz="1400" kern="1200" dirty="0">
                          <a:solidFill>
                            <a:schemeClr val="dk1"/>
                          </a:solidFill>
                          <a:effectLst/>
                          <a:latin typeface="+mn-lt"/>
                          <a:ea typeface="+mn-ea"/>
                          <a:cs typeface="+mn-cs"/>
                        </a:rPr>
                        <a:t>יום אחד, שמעה אשתו,</a:t>
                      </a:r>
                      <a:endParaRPr lang="en-US" sz="1400" kern="1200" dirty="0">
                        <a:solidFill>
                          <a:schemeClr val="dk1"/>
                        </a:solidFill>
                        <a:effectLst/>
                        <a:latin typeface="+mn-lt"/>
                        <a:ea typeface="+mn-ea"/>
                        <a:cs typeface="+mn-cs"/>
                      </a:endParaRPr>
                    </a:p>
                    <a:p>
                      <a:pPr algn="r" rtl="1"/>
                      <a:r>
                        <a:rPr lang="he-IL" sz="1400" kern="1200" dirty="0">
                          <a:solidFill>
                            <a:schemeClr val="dk1"/>
                          </a:solidFill>
                          <a:effectLst/>
                          <a:latin typeface="+mn-lt"/>
                          <a:ea typeface="+mn-ea"/>
                          <a:cs typeface="+mn-cs"/>
                        </a:rPr>
                        <a:t>אמרה: זה כבר כמה שנים שפרש ממני (לא מקיים איתה יחסים), למה הוא אומר כך?</a:t>
                      </a:r>
                      <a:endParaRPr lang="en-US" sz="1400" kern="1200" dirty="0">
                        <a:solidFill>
                          <a:schemeClr val="dk1"/>
                        </a:solidFill>
                        <a:effectLst/>
                        <a:latin typeface="+mn-lt"/>
                        <a:ea typeface="+mn-ea"/>
                        <a:cs typeface="+mn-cs"/>
                      </a:endParaRPr>
                    </a:p>
                    <a:p>
                      <a:pPr algn="r" rtl="1"/>
                      <a:r>
                        <a:rPr lang="he-IL" sz="1400" kern="1200" dirty="0">
                          <a:solidFill>
                            <a:schemeClr val="dk1"/>
                          </a:solidFill>
                          <a:effectLst/>
                          <a:latin typeface="+mn-lt"/>
                          <a:ea typeface="+mn-ea"/>
                          <a:cs typeface="+mn-cs"/>
                        </a:rPr>
                        <a:t>יום אחד היה יושב ולומד בגינה</a:t>
                      </a:r>
                      <a:endParaRPr lang="en-US" sz="1400" kern="1200" dirty="0">
                        <a:solidFill>
                          <a:schemeClr val="dk1"/>
                        </a:solidFill>
                        <a:effectLst/>
                        <a:latin typeface="+mn-lt"/>
                        <a:ea typeface="+mn-ea"/>
                        <a:cs typeface="+mn-cs"/>
                      </a:endParaRPr>
                    </a:p>
                    <a:p>
                      <a:pPr algn="r" rtl="1"/>
                      <a:r>
                        <a:rPr lang="he-IL" sz="1400" kern="1200" dirty="0">
                          <a:solidFill>
                            <a:schemeClr val="dk1"/>
                          </a:solidFill>
                          <a:effectLst/>
                          <a:latin typeface="+mn-lt"/>
                          <a:ea typeface="+mn-ea"/>
                          <a:cs typeface="+mn-cs"/>
                        </a:rPr>
                        <a:t>היא התקשטה, עברה לפניו וחזרה שוב לפניו.</a:t>
                      </a:r>
                      <a:endParaRPr lang="en-US" sz="1400" kern="1200" dirty="0">
                        <a:solidFill>
                          <a:schemeClr val="dk1"/>
                        </a:solidFill>
                        <a:effectLst/>
                        <a:latin typeface="+mn-lt"/>
                        <a:ea typeface="+mn-ea"/>
                        <a:cs typeface="+mn-cs"/>
                      </a:endParaRPr>
                    </a:p>
                    <a:p>
                      <a:pPr algn="r" rtl="1"/>
                      <a:r>
                        <a:rPr lang="he-IL" sz="1400" kern="1200" dirty="0">
                          <a:solidFill>
                            <a:schemeClr val="dk1"/>
                          </a:solidFill>
                          <a:effectLst/>
                          <a:latin typeface="+mn-lt"/>
                          <a:ea typeface="+mn-ea"/>
                          <a:cs typeface="+mn-cs"/>
                        </a:rPr>
                        <a:t>אמר לה: מי את?</a:t>
                      </a:r>
                      <a:endParaRPr lang="en-US" sz="1400" kern="1200" dirty="0">
                        <a:solidFill>
                          <a:schemeClr val="dk1"/>
                        </a:solidFill>
                        <a:effectLst/>
                        <a:latin typeface="+mn-lt"/>
                        <a:ea typeface="+mn-ea"/>
                        <a:cs typeface="+mn-cs"/>
                      </a:endParaRPr>
                    </a:p>
                    <a:p>
                      <a:pPr algn="r" rtl="1"/>
                      <a:r>
                        <a:rPr lang="he-IL" sz="1400" kern="1200" dirty="0">
                          <a:solidFill>
                            <a:schemeClr val="dk1"/>
                          </a:solidFill>
                          <a:effectLst/>
                          <a:latin typeface="+mn-lt"/>
                          <a:ea typeface="+mn-ea"/>
                          <a:cs typeface="+mn-cs"/>
                        </a:rPr>
                        <a:t>אמרה: חרותא (זונה מוכרת), חוזרת מיום עבודה,</a:t>
                      </a:r>
                      <a:endParaRPr lang="en-US" sz="1400" kern="1200" dirty="0">
                        <a:solidFill>
                          <a:schemeClr val="dk1"/>
                        </a:solidFill>
                        <a:effectLst/>
                        <a:latin typeface="+mn-lt"/>
                        <a:ea typeface="+mn-ea"/>
                        <a:cs typeface="+mn-cs"/>
                      </a:endParaRPr>
                    </a:p>
                    <a:p>
                      <a:pPr algn="r" rtl="1"/>
                      <a:r>
                        <a:rPr lang="he-IL" sz="1400" kern="1200" dirty="0">
                          <a:solidFill>
                            <a:schemeClr val="dk1"/>
                          </a:solidFill>
                          <a:effectLst/>
                          <a:latin typeface="+mn-lt"/>
                          <a:ea typeface="+mn-ea"/>
                          <a:cs typeface="+mn-cs"/>
                        </a:rPr>
                        <a:t> </a:t>
                      </a:r>
                      <a:endParaRPr lang="en-US" sz="1400" kern="1200" dirty="0">
                        <a:solidFill>
                          <a:schemeClr val="dk1"/>
                        </a:solidFill>
                        <a:effectLst/>
                        <a:latin typeface="+mn-lt"/>
                        <a:ea typeface="+mn-ea"/>
                        <a:cs typeface="+mn-cs"/>
                      </a:endParaRPr>
                    </a:p>
                    <a:p>
                      <a:pPr algn="r" rtl="1"/>
                      <a:r>
                        <a:rPr lang="he-IL" sz="1400" kern="1200" dirty="0">
                          <a:solidFill>
                            <a:schemeClr val="dk1"/>
                          </a:solidFill>
                          <a:effectLst/>
                          <a:latin typeface="+mn-lt"/>
                          <a:ea typeface="+mn-ea"/>
                          <a:cs typeface="+mn-cs"/>
                        </a:rPr>
                        <a:t>אמרה לו: הבא לי רימון בראש השיח</a:t>
                      </a:r>
                      <a:endParaRPr lang="en-US" sz="1400" kern="1200" dirty="0">
                        <a:solidFill>
                          <a:schemeClr val="dk1"/>
                        </a:solidFill>
                        <a:effectLst/>
                        <a:latin typeface="+mn-lt"/>
                        <a:ea typeface="+mn-ea"/>
                        <a:cs typeface="+mn-cs"/>
                      </a:endParaRPr>
                    </a:p>
                    <a:p>
                      <a:pPr algn="r" rtl="1"/>
                      <a:r>
                        <a:rPr lang="he-IL" sz="1400" kern="1200" dirty="0">
                          <a:solidFill>
                            <a:schemeClr val="dk1"/>
                          </a:solidFill>
                          <a:effectLst/>
                          <a:latin typeface="+mn-lt"/>
                          <a:ea typeface="+mn-ea"/>
                          <a:cs typeface="+mn-cs"/>
                        </a:rPr>
                        <a:t>קפץ, הלך והביא לה.</a:t>
                      </a:r>
                      <a:endParaRPr lang="en-US" sz="1400" kern="1200" dirty="0">
                        <a:solidFill>
                          <a:schemeClr val="dk1"/>
                        </a:solidFill>
                        <a:effectLst/>
                        <a:latin typeface="+mn-lt"/>
                        <a:ea typeface="+mn-ea"/>
                        <a:cs typeface="+mn-cs"/>
                      </a:endParaRPr>
                    </a:p>
                    <a:p>
                      <a:pPr algn="r" rtl="1"/>
                      <a:r>
                        <a:rPr lang="he-IL" sz="1400" kern="1200" dirty="0">
                          <a:solidFill>
                            <a:schemeClr val="dk1"/>
                          </a:solidFill>
                          <a:effectLst/>
                          <a:latin typeface="+mn-lt"/>
                          <a:ea typeface="+mn-ea"/>
                          <a:cs typeface="+mn-cs"/>
                        </a:rPr>
                        <a:t>כאשר חזר הביתה</a:t>
                      </a:r>
                      <a:endParaRPr lang="en-US" sz="1400" kern="1200" dirty="0">
                        <a:solidFill>
                          <a:schemeClr val="dk1"/>
                        </a:solidFill>
                        <a:effectLst/>
                        <a:latin typeface="+mn-lt"/>
                        <a:ea typeface="+mn-ea"/>
                        <a:cs typeface="+mn-cs"/>
                      </a:endParaRPr>
                    </a:p>
                    <a:p>
                      <a:pPr algn="r" rtl="1"/>
                      <a:r>
                        <a:rPr lang="he-IL" sz="1400" kern="1200" dirty="0">
                          <a:solidFill>
                            <a:schemeClr val="dk1"/>
                          </a:solidFill>
                          <a:effectLst/>
                          <a:latin typeface="+mn-lt"/>
                          <a:ea typeface="+mn-ea"/>
                          <a:cs typeface="+mn-cs"/>
                        </a:rPr>
                        <a:t>היא הייתה עסוקה בהדלקת התנור</a:t>
                      </a:r>
                      <a:endParaRPr lang="en-US" sz="1400" kern="1200" dirty="0">
                        <a:solidFill>
                          <a:schemeClr val="dk1"/>
                        </a:solidFill>
                        <a:effectLst/>
                        <a:latin typeface="+mn-lt"/>
                        <a:ea typeface="+mn-ea"/>
                        <a:cs typeface="+mn-cs"/>
                      </a:endParaRPr>
                    </a:p>
                    <a:p>
                      <a:pPr algn="r" rtl="1"/>
                      <a:r>
                        <a:rPr lang="he-IL" sz="1400" kern="1200" dirty="0">
                          <a:solidFill>
                            <a:schemeClr val="dk1"/>
                          </a:solidFill>
                          <a:effectLst/>
                          <a:latin typeface="+mn-lt"/>
                          <a:ea typeface="+mn-ea"/>
                          <a:cs typeface="+mn-cs"/>
                        </a:rPr>
                        <a:t>הוא עלה וישב בתוכו.</a:t>
                      </a:r>
                      <a:endParaRPr lang="en-US" sz="1400" kern="1200" dirty="0">
                        <a:solidFill>
                          <a:schemeClr val="dk1"/>
                        </a:solidFill>
                        <a:effectLst/>
                        <a:latin typeface="+mn-lt"/>
                        <a:ea typeface="+mn-ea"/>
                        <a:cs typeface="+mn-cs"/>
                      </a:endParaRPr>
                    </a:p>
                    <a:p>
                      <a:pPr algn="r" rtl="1"/>
                      <a:r>
                        <a:rPr lang="he-IL" sz="1400" kern="1200" dirty="0">
                          <a:solidFill>
                            <a:schemeClr val="dk1"/>
                          </a:solidFill>
                          <a:effectLst/>
                          <a:latin typeface="+mn-lt"/>
                          <a:ea typeface="+mn-ea"/>
                          <a:cs typeface="+mn-cs"/>
                        </a:rPr>
                        <a:t>אמרה לו: מה זה?!</a:t>
                      </a:r>
                      <a:endParaRPr lang="en-US" sz="1400" kern="1200" dirty="0">
                        <a:solidFill>
                          <a:schemeClr val="dk1"/>
                        </a:solidFill>
                        <a:effectLst/>
                        <a:latin typeface="+mn-lt"/>
                        <a:ea typeface="+mn-ea"/>
                        <a:cs typeface="+mn-cs"/>
                      </a:endParaRPr>
                    </a:p>
                    <a:p>
                      <a:pPr algn="r" rtl="1"/>
                      <a:r>
                        <a:rPr lang="he-IL" sz="1400" kern="1200" dirty="0">
                          <a:solidFill>
                            <a:schemeClr val="dk1"/>
                          </a:solidFill>
                          <a:effectLst/>
                          <a:latin typeface="+mn-lt"/>
                          <a:ea typeface="+mn-ea"/>
                          <a:cs typeface="+mn-cs"/>
                        </a:rPr>
                        <a:t>אמר לה: כך וכך היה מעשה.</a:t>
                      </a:r>
                      <a:endParaRPr lang="en-US" sz="1400" kern="1200" dirty="0">
                        <a:solidFill>
                          <a:schemeClr val="dk1"/>
                        </a:solidFill>
                        <a:effectLst/>
                        <a:latin typeface="+mn-lt"/>
                        <a:ea typeface="+mn-ea"/>
                        <a:cs typeface="+mn-cs"/>
                      </a:endParaRPr>
                    </a:p>
                    <a:p>
                      <a:pPr algn="r" rtl="1"/>
                      <a:r>
                        <a:rPr lang="he-IL" sz="1400" kern="1200" dirty="0">
                          <a:solidFill>
                            <a:schemeClr val="dk1"/>
                          </a:solidFill>
                          <a:effectLst/>
                          <a:latin typeface="+mn-lt"/>
                          <a:ea typeface="+mn-ea"/>
                          <a:cs typeface="+mn-cs"/>
                        </a:rPr>
                        <a:t>אמרה ליה: זו הייתה אני</a:t>
                      </a:r>
                      <a:endParaRPr lang="en-US" sz="1400" kern="1200" dirty="0">
                        <a:solidFill>
                          <a:schemeClr val="dk1"/>
                        </a:solidFill>
                        <a:effectLst/>
                        <a:latin typeface="+mn-lt"/>
                        <a:ea typeface="+mn-ea"/>
                        <a:cs typeface="+mn-cs"/>
                      </a:endParaRPr>
                    </a:p>
                    <a:p>
                      <a:pPr algn="r" rtl="1"/>
                      <a:r>
                        <a:rPr lang="he-IL" sz="1400" kern="1200" dirty="0">
                          <a:solidFill>
                            <a:schemeClr val="dk1"/>
                          </a:solidFill>
                          <a:effectLst/>
                          <a:latin typeface="+mn-lt"/>
                          <a:ea typeface="+mn-ea"/>
                          <a:cs typeface="+mn-cs"/>
                        </a:rPr>
                        <a:t>לא האמין לה עד שהביאה לו סימנו (הרימון)</a:t>
                      </a:r>
                      <a:endParaRPr lang="en-US" sz="1400" kern="1200" dirty="0">
                        <a:solidFill>
                          <a:schemeClr val="dk1"/>
                        </a:solidFill>
                        <a:effectLst/>
                        <a:latin typeface="+mn-lt"/>
                        <a:ea typeface="+mn-ea"/>
                        <a:cs typeface="+mn-cs"/>
                      </a:endParaRPr>
                    </a:p>
                    <a:p>
                      <a:pPr algn="r" rtl="1"/>
                      <a:r>
                        <a:rPr lang="he-IL" sz="1400" kern="1200" dirty="0">
                          <a:solidFill>
                            <a:schemeClr val="dk1"/>
                          </a:solidFill>
                          <a:effectLst/>
                          <a:latin typeface="+mn-lt"/>
                          <a:ea typeface="+mn-ea"/>
                          <a:cs typeface="+mn-cs"/>
                        </a:rPr>
                        <a:t>אמר לה: אני בכל זאת התכוונתי לאיסור.</a:t>
                      </a:r>
                      <a:endParaRPr lang="en-US" sz="1400" kern="1200" dirty="0">
                        <a:solidFill>
                          <a:schemeClr val="dk1"/>
                        </a:solidFill>
                        <a:effectLst/>
                        <a:latin typeface="+mn-lt"/>
                        <a:ea typeface="+mn-ea"/>
                        <a:cs typeface="+mn-cs"/>
                      </a:endParaRPr>
                    </a:p>
                    <a:p>
                      <a:pPr algn="r"/>
                      <a:r>
                        <a:rPr lang="he-IL" sz="1400" kern="1200" dirty="0">
                          <a:solidFill>
                            <a:schemeClr val="dk1"/>
                          </a:solidFill>
                          <a:effectLst/>
                          <a:latin typeface="+mn-lt"/>
                          <a:ea typeface="+mn-ea"/>
                          <a:cs typeface="+mn-cs"/>
                        </a:rPr>
                        <a:t>כל ימיו של אותו אדם, היה מתענה עד שמת.</a:t>
                      </a:r>
                      <a:endParaRPr lang="en-US" sz="1400" dirty="0">
                        <a:effectLst/>
                        <a:latin typeface="Times New Roman" panose="02020603050405020304" pitchFamily="18" charset="0"/>
                        <a:ea typeface="Times New Roman" panose="02020603050405020304" pitchFamily="18" charset="0"/>
                        <a:cs typeface="David" panose="020E0502060401010101" pitchFamily="34" charset="-79"/>
                      </a:endParaRPr>
                    </a:p>
                  </a:txBody>
                  <a:tcPr marL="73025" marR="73025" marT="73025" marB="73025" anchor="ctr"/>
                </a:tc>
                <a:tc>
                  <a:txBody>
                    <a:bodyPr/>
                    <a:lstStyle/>
                    <a:p>
                      <a:pPr algn="r" rtl="1"/>
                      <a:r>
                        <a:rPr lang="he-IL" sz="1400" kern="1200" dirty="0">
                          <a:solidFill>
                            <a:schemeClr val="dk1"/>
                          </a:solidFill>
                          <a:effectLst/>
                          <a:latin typeface="+mn-lt"/>
                          <a:ea typeface="+mn-ea"/>
                          <a:cs typeface="+mn-cs"/>
                        </a:rPr>
                        <a:t>רבי חייא בר אשי הוה רגיל כל עידן דהוה נפל לאפיה, הוה אמר: </a:t>
                      </a:r>
                      <a:endParaRPr lang="en-US" sz="1400" kern="1200" dirty="0">
                        <a:solidFill>
                          <a:schemeClr val="dk1"/>
                        </a:solidFill>
                        <a:effectLst/>
                        <a:latin typeface="+mn-lt"/>
                        <a:ea typeface="+mn-ea"/>
                        <a:cs typeface="+mn-cs"/>
                      </a:endParaRPr>
                    </a:p>
                    <a:p>
                      <a:pPr algn="r" rtl="1"/>
                      <a:r>
                        <a:rPr lang="he-IL" sz="1400" kern="1200" dirty="0">
                          <a:solidFill>
                            <a:schemeClr val="dk1"/>
                          </a:solidFill>
                          <a:effectLst/>
                          <a:latin typeface="+mn-lt"/>
                          <a:ea typeface="+mn-ea"/>
                          <a:cs typeface="+mn-cs"/>
                        </a:rPr>
                        <a:t>                        הרחמן יצילנו מיצר הרע. </a:t>
                      </a:r>
                      <a:endParaRPr lang="en-US" sz="1400" kern="1200" dirty="0">
                        <a:solidFill>
                          <a:schemeClr val="dk1"/>
                        </a:solidFill>
                        <a:effectLst/>
                        <a:latin typeface="+mn-lt"/>
                        <a:ea typeface="+mn-ea"/>
                        <a:cs typeface="+mn-cs"/>
                      </a:endParaRPr>
                    </a:p>
                    <a:p>
                      <a:pPr algn="r" rtl="1"/>
                      <a:r>
                        <a:rPr lang="he-IL" sz="1400" kern="1200" dirty="0">
                          <a:solidFill>
                            <a:schemeClr val="dk1"/>
                          </a:solidFill>
                          <a:effectLst/>
                          <a:latin typeface="+mn-lt"/>
                          <a:ea typeface="+mn-ea"/>
                          <a:cs typeface="+mn-cs"/>
                        </a:rPr>
                        <a:t>יומא חד שמעתינהו דביתהו, </a:t>
                      </a:r>
                      <a:endParaRPr lang="en-US" sz="1400" kern="1200" dirty="0">
                        <a:solidFill>
                          <a:schemeClr val="dk1"/>
                        </a:solidFill>
                        <a:effectLst/>
                        <a:latin typeface="+mn-lt"/>
                        <a:ea typeface="+mn-ea"/>
                        <a:cs typeface="+mn-cs"/>
                      </a:endParaRPr>
                    </a:p>
                    <a:p>
                      <a:pPr algn="r" rtl="1"/>
                      <a:r>
                        <a:rPr lang="he-IL" sz="1400" kern="1200" dirty="0">
                          <a:solidFill>
                            <a:schemeClr val="dk1"/>
                          </a:solidFill>
                          <a:effectLst/>
                          <a:latin typeface="+mn-lt"/>
                          <a:ea typeface="+mn-ea"/>
                          <a:cs typeface="+mn-cs"/>
                        </a:rPr>
                        <a:t>אמרה: מכדי הא כמה שני דפריש ליה מינאי, מאי טעמא קאמר הכי? </a:t>
                      </a:r>
                      <a:endParaRPr lang="en-US" sz="1400" kern="1200" dirty="0">
                        <a:solidFill>
                          <a:schemeClr val="dk1"/>
                        </a:solidFill>
                        <a:effectLst/>
                        <a:latin typeface="+mn-lt"/>
                        <a:ea typeface="+mn-ea"/>
                        <a:cs typeface="+mn-cs"/>
                      </a:endParaRPr>
                    </a:p>
                    <a:p>
                      <a:pPr algn="r" rtl="1"/>
                      <a:r>
                        <a:rPr lang="he-IL" sz="1400" kern="1200" dirty="0">
                          <a:solidFill>
                            <a:schemeClr val="dk1"/>
                          </a:solidFill>
                          <a:effectLst/>
                          <a:latin typeface="+mn-lt"/>
                          <a:ea typeface="+mn-ea"/>
                          <a:cs typeface="+mn-cs"/>
                        </a:rPr>
                        <a:t>יומא חדא הוה קא גריס בגינתיה, </a:t>
                      </a:r>
                      <a:endParaRPr lang="en-US" sz="1400" kern="1200" dirty="0">
                        <a:solidFill>
                          <a:schemeClr val="dk1"/>
                        </a:solidFill>
                        <a:effectLst/>
                        <a:latin typeface="+mn-lt"/>
                        <a:ea typeface="+mn-ea"/>
                        <a:cs typeface="+mn-cs"/>
                      </a:endParaRPr>
                    </a:p>
                    <a:p>
                      <a:pPr algn="r" rtl="1"/>
                      <a:r>
                        <a:rPr lang="he-IL" sz="1400" kern="1200" dirty="0">
                          <a:solidFill>
                            <a:schemeClr val="dk1"/>
                          </a:solidFill>
                          <a:effectLst/>
                          <a:latin typeface="+mn-lt"/>
                          <a:ea typeface="+mn-ea"/>
                          <a:cs typeface="+mn-cs"/>
                        </a:rPr>
                        <a:t>קשטה נפשה חלפה ותנייה קמיה. </a:t>
                      </a:r>
                      <a:endParaRPr lang="en-US" sz="1400" kern="1200" dirty="0">
                        <a:solidFill>
                          <a:schemeClr val="dk1"/>
                        </a:solidFill>
                        <a:effectLst/>
                        <a:latin typeface="+mn-lt"/>
                        <a:ea typeface="+mn-ea"/>
                        <a:cs typeface="+mn-cs"/>
                      </a:endParaRPr>
                    </a:p>
                    <a:p>
                      <a:pPr algn="r" rtl="1"/>
                      <a:r>
                        <a:rPr lang="he-IL" sz="1400" kern="1200" dirty="0">
                          <a:solidFill>
                            <a:schemeClr val="dk1"/>
                          </a:solidFill>
                          <a:effectLst/>
                          <a:latin typeface="+mn-lt"/>
                          <a:ea typeface="+mn-ea"/>
                          <a:cs typeface="+mn-cs"/>
                        </a:rPr>
                        <a:t>אמר לה: מאן את? </a:t>
                      </a:r>
                      <a:endParaRPr lang="en-US" sz="1400" kern="1200" dirty="0">
                        <a:solidFill>
                          <a:schemeClr val="dk1"/>
                        </a:solidFill>
                        <a:effectLst/>
                        <a:latin typeface="+mn-lt"/>
                        <a:ea typeface="+mn-ea"/>
                        <a:cs typeface="+mn-cs"/>
                      </a:endParaRPr>
                    </a:p>
                    <a:p>
                      <a:pPr algn="r" rtl="1"/>
                      <a:r>
                        <a:rPr lang="he-IL" sz="1400" kern="1200" dirty="0">
                          <a:solidFill>
                            <a:schemeClr val="dk1"/>
                          </a:solidFill>
                          <a:effectLst/>
                          <a:latin typeface="+mn-lt"/>
                          <a:ea typeface="+mn-ea"/>
                          <a:cs typeface="+mn-cs"/>
                        </a:rPr>
                        <a:t>אמרה: אנא חרותא דהדרי מיומא, </a:t>
                      </a:r>
                      <a:endParaRPr lang="en-US" sz="1400" kern="1200" dirty="0">
                        <a:solidFill>
                          <a:schemeClr val="dk1"/>
                        </a:solidFill>
                        <a:effectLst/>
                        <a:latin typeface="+mn-lt"/>
                        <a:ea typeface="+mn-ea"/>
                        <a:cs typeface="+mn-cs"/>
                      </a:endParaRPr>
                    </a:p>
                    <a:p>
                      <a:pPr algn="r" rtl="1"/>
                      <a:r>
                        <a:rPr lang="he-IL" sz="1400" kern="1200" dirty="0">
                          <a:solidFill>
                            <a:schemeClr val="dk1"/>
                          </a:solidFill>
                          <a:effectLst/>
                          <a:latin typeface="+mn-lt"/>
                          <a:ea typeface="+mn-ea"/>
                          <a:cs typeface="+mn-cs"/>
                        </a:rPr>
                        <a:t>תבעה, </a:t>
                      </a:r>
                      <a:endParaRPr lang="en-US" sz="1400" kern="1200" dirty="0">
                        <a:solidFill>
                          <a:schemeClr val="dk1"/>
                        </a:solidFill>
                        <a:effectLst/>
                        <a:latin typeface="+mn-lt"/>
                        <a:ea typeface="+mn-ea"/>
                        <a:cs typeface="+mn-cs"/>
                      </a:endParaRPr>
                    </a:p>
                    <a:p>
                      <a:pPr algn="r" rtl="1"/>
                      <a:r>
                        <a:rPr lang="he-IL" sz="1400" kern="1200" dirty="0">
                          <a:solidFill>
                            <a:schemeClr val="dk1"/>
                          </a:solidFill>
                          <a:effectLst/>
                          <a:latin typeface="+mn-lt"/>
                          <a:ea typeface="+mn-ea"/>
                          <a:cs typeface="+mn-cs"/>
                        </a:rPr>
                        <a:t>אמרה ליה: אייתי ניהליה להך רומנא דריש צוציתא, </a:t>
                      </a:r>
                      <a:endParaRPr lang="en-US" sz="1400" kern="1200" dirty="0">
                        <a:solidFill>
                          <a:schemeClr val="dk1"/>
                        </a:solidFill>
                        <a:effectLst/>
                        <a:latin typeface="+mn-lt"/>
                        <a:ea typeface="+mn-ea"/>
                        <a:cs typeface="+mn-cs"/>
                      </a:endParaRPr>
                    </a:p>
                    <a:p>
                      <a:pPr algn="r" rtl="1"/>
                      <a:r>
                        <a:rPr lang="he-IL" sz="1400" kern="1200" dirty="0">
                          <a:solidFill>
                            <a:schemeClr val="dk1"/>
                          </a:solidFill>
                          <a:effectLst/>
                          <a:latin typeface="+mn-lt"/>
                          <a:ea typeface="+mn-ea"/>
                          <a:cs typeface="+mn-cs"/>
                        </a:rPr>
                        <a:t>שוור אזל אתייה ניהלה. </a:t>
                      </a:r>
                      <a:endParaRPr lang="en-US" sz="1400" kern="1200" dirty="0">
                        <a:solidFill>
                          <a:schemeClr val="dk1"/>
                        </a:solidFill>
                        <a:effectLst/>
                        <a:latin typeface="+mn-lt"/>
                        <a:ea typeface="+mn-ea"/>
                        <a:cs typeface="+mn-cs"/>
                      </a:endParaRPr>
                    </a:p>
                    <a:p>
                      <a:pPr algn="r" rtl="1"/>
                      <a:r>
                        <a:rPr lang="he-IL" sz="1400" kern="1200" dirty="0">
                          <a:solidFill>
                            <a:schemeClr val="dk1"/>
                          </a:solidFill>
                          <a:effectLst/>
                          <a:latin typeface="+mn-lt"/>
                          <a:ea typeface="+mn-ea"/>
                          <a:cs typeface="+mn-cs"/>
                        </a:rPr>
                        <a:t>כי אתא לביתיה, </a:t>
                      </a:r>
                      <a:endParaRPr lang="en-US" sz="1400" kern="1200" dirty="0">
                        <a:solidFill>
                          <a:schemeClr val="dk1"/>
                        </a:solidFill>
                        <a:effectLst/>
                        <a:latin typeface="+mn-lt"/>
                        <a:ea typeface="+mn-ea"/>
                        <a:cs typeface="+mn-cs"/>
                      </a:endParaRPr>
                    </a:p>
                    <a:p>
                      <a:pPr algn="r" rtl="1"/>
                      <a:r>
                        <a:rPr lang="he-IL" sz="1400" kern="1200" dirty="0">
                          <a:solidFill>
                            <a:schemeClr val="dk1"/>
                          </a:solidFill>
                          <a:effectLst/>
                          <a:latin typeface="+mn-lt"/>
                          <a:ea typeface="+mn-ea"/>
                          <a:cs typeface="+mn-cs"/>
                        </a:rPr>
                        <a:t>הוה קא שגרא דביתהו תנורא, </a:t>
                      </a:r>
                      <a:endParaRPr lang="en-US" sz="1400" kern="1200" dirty="0">
                        <a:solidFill>
                          <a:schemeClr val="dk1"/>
                        </a:solidFill>
                        <a:effectLst/>
                        <a:latin typeface="+mn-lt"/>
                        <a:ea typeface="+mn-ea"/>
                        <a:cs typeface="+mn-cs"/>
                      </a:endParaRPr>
                    </a:p>
                    <a:p>
                      <a:pPr algn="r" rtl="1"/>
                      <a:r>
                        <a:rPr lang="he-IL" sz="1400" kern="1200" dirty="0">
                          <a:solidFill>
                            <a:schemeClr val="dk1"/>
                          </a:solidFill>
                          <a:effectLst/>
                          <a:latin typeface="+mn-lt"/>
                          <a:ea typeface="+mn-ea"/>
                          <a:cs typeface="+mn-cs"/>
                        </a:rPr>
                        <a:t>סליק וקא יתיב בגויה. </a:t>
                      </a:r>
                      <a:endParaRPr lang="en-US" sz="1400" kern="1200" dirty="0">
                        <a:solidFill>
                          <a:schemeClr val="dk1"/>
                        </a:solidFill>
                        <a:effectLst/>
                        <a:latin typeface="+mn-lt"/>
                        <a:ea typeface="+mn-ea"/>
                        <a:cs typeface="+mn-cs"/>
                      </a:endParaRPr>
                    </a:p>
                    <a:p>
                      <a:pPr algn="r" rtl="1"/>
                      <a:r>
                        <a:rPr lang="he-IL" sz="1400" kern="1200" dirty="0">
                          <a:solidFill>
                            <a:schemeClr val="dk1"/>
                          </a:solidFill>
                          <a:effectLst/>
                          <a:latin typeface="+mn-lt"/>
                          <a:ea typeface="+mn-ea"/>
                          <a:cs typeface="+mn-cs"/>
                        </a:rPr>
                        <a:t>אמרה ליה: מאי האי? </a:t>
                      </a:r>
                      <a:endParaRPr lang="en-US" sz="1400" kern="1200" dirty="0">
                        <a:solidFill>
                          <a:schemeClr val="dk1"/>
                        </a:solidFill>
                        <a:effectLst/>
                        <a:latin typeface="+mn-lt"/>
                        <a:ea typeface="+mn-ea"/>
                        <a:cs typeface="+mn-cs"/>
                      </a:endParaRPr>
                    </a:p>
                    <a:p>
                      <a:pPr algn="r" rtl="1"/>
                      <a:r>
                        <a:rPr lang="he-IL" sz="1400" kern="1200" dirty="0">
                          <a:solidFill>
                            <a:schemeClr val="dk1"/>
                          </a:solidFill>
                          <a:effectLst/>
                          <a:latin typeface="+mn-lt"/>
                          <a:ea typeface="+mn-ea"/>
                          <a:cs typeface="+mn-cs"/>
                        </a:rPr>
                        <a:t>אמר לה: הכי והכי הוה מעשה, </a:t>
                      </a:r>
                      <a:endParaRPr lang="en-US" sz="1400" kern="1200" dirty="0">
                        <a:solidFill>
                          <a:schemeClr val="dk1"/>
                        </a:solidFill>
                        <a:effectLst/>
                        <a:latin typeface="+mn-lt"/>
                        <a:ea typeface="+mn-ea"/>
                        <a:cs typeface="+mn-cs"/>
                      </a:endParaRPr>
                    </a:p>
                    <a:p>
                      <a:pPr algn="r" rtl="1"/>
                      <a:r>
                        <a:rPr lang="he-IL" sz="1400" kern="1200" dirty="0">
                          <a:solidFill>
                            <a:schemeClr val="dk1"/>
                          </a:solidFill>
                          <a:effectLst/>
                          <a:latin typeface="+mn-lt"/>
                          <a:ea typeface="+mn-ea"/>
                          <a:cs typeface="+mn-cs"/>
                        </a:rPr>
                        <a:t>אמרה ליה: אנא הואי. </a:t>
                      </a:r>
                      <a:endParaRPr lang="en-US" sz="1400" kern="1200" dirty="0">
                        <a:solidFill>
                          <a:schemeClr val="dk1"/>
                        </a:solidFill>
                        <a:effectLst/>
                        <a:latin typeface="+mn-lt"/>
                        <a:ea typeface="+mn-ea"/>
                        <a:cs typeface="+mn-cs"/>
                      </a:endParaRPr>
                    </a:p>
                    <a:p>
                      <a:pPr algn="r" rtl="1"/>
                      <a:r>
                        <a:rPr lang="he-IL" sz="1400" kern="1200" dirty="0">
                          <a:solidFill>
                            <a:schemeClr val="dk1"/>
                          </a:solidFill>
                          <a:effectLst/>
                          <a:latin typeface="+mn-lt"/>
                          <a:ea typeface="+mn-ea"/>
                          <a:cs typeface="+mn-cs"/>
                        </a:rPr>
                        <a:t>לא אשגח בה, עד דיהבה ליה סימני, </a:t>
                      </a:r>
                      <a:endParaRPr lang="en-US" sz="1400" kern="1200" dirty="0">
                        <a:solidFill>
                          <a:schemeClr val="dk1"/>
                        </a:solidFill>
                        <a:effectLst/>
                        <a:latin typeface="+mn-lt"/>
                        <a:ea typeface="+mn-ea"/>
                        <a:cs typeface="+mn-cs"/>
                      </a:endParaRPr>
                    </a:p>
                    <a:p>
                      <a:pPr algn="r" rtl="1"/>
                      <a:r>
                        <a:rPr lang="he-IL" sz="1400" kern="1200" dirty="0">
                          <a:solidFill>
                            <a:schemeClr val="dk1"/>
                          </a:solidFill>
                          <a:effectLst/>
                          <a:latin typeface="+mn-lt"/>
                          <a:ea typeface="+mn-ea"/>
                          <a:cs typeface="+mn-cs"/>
                        </a:rPr>
                        <a:t>אמר לה: אנא מיהא לאיסורא איכווני. </a:t>
                      </a:r>
                      <a:endParaRPr lang="en-US" sz="1400" kern="1200" dirty="0">
                        <a:solidFill>
                          <a:schemeClr val="dk1"/>
                        </a:solidFill>
                        <a:effectLst/>
                        <a:latin typeface="+mn-lt"/>
                        <a:ea typeface="+mn-ea"/>
                        <a:cs typeface="+mn-cs"/>
                      </a:endParaRPr>
                    </a:p>
                    <a:p>
                      <a:pPr algn="r"/>
                      <a:r>
                        <a:rPr lang="he-IL" sz="1400" kern="1200" dirty="0">
                          <a:solidFill>
                            <a:schemeClr val="dk1"/>
                          </a:solidFill>
                          <a:effectLst/>
                          <a:latin typeface="+mn-lt"/>
                          <a:ea typeface="+mn-ea"/>
                          <a:cs typeface="+mn-cs"/>
                        </a:rPr>
                        <a:t>כל ימיו של אותו צדיק היה מתענה, עד שמת באותה מיתה.</a:t>
                      </a:r>
                      <a:endParaRPr lang="en-US" sz="1400" dirty="0">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extLst>
                  <a:ext uri="{0D108BD9-81ED-4DB2-BD59-A6C34878D82A}">
                    <a16:rowId xmlns:a16="http://schemas.microsoft.com/office/drawing/2014/main" val="931586639"/>
                  </a:ext>
                </a:extLst>
              </a:tr>
            </a:tbl>
          </a:graphicData>
        </a:graphic>
      </p:graphicFrame>
    </p:spTree>
    <p:extLst>
      <p:ext uri="{BB962C8B-B14F-4D97-AF65-F5344CB8AC3E}">
        <p14:creationId xmlns:p14="http://schemas.microsoft.com/office/powerpoint/2010/main" val="175624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rtl="1"/>
            <a:r>
              <a:rPr lang="he-IL" b="1" dirty="0"/>
              <a:t>חזרה בדקה </a:t>
            </a:r>
            <a:r>
              <a:rPr lang="he-IL" b="1" dirty="0">
                <a:sym typeface="Wingdings" panose="05000000000000000000" pitchFamily="2" charset="2"/>
              </a:rPr>
              <a:t></a:t>
            </a:r>
            <a:endParaRPr lang="en-US" b="1" dirty="0"/>
          </a:p>
        </p:txBody>
      </p:sp>
      <p:sp>
        <p:nvSpPr>
          <p:cNvPr id="14" name="Content Placeholder 13"/>
          <p:cNvSpPr>
            <a:spLocks noGrp="1"/>
          </p:cNvSpPr>
          <p:nvPr>
            <p:ph idx="1"/>
          </p:nvPr>
        </p:nvSpPr>
        <p:spPr>
          <a:xfrm>
            <a:off x="1282760" y="1825625"/>
            <a:ext cx="10236080" cy="4351338"/>
          </a:xfrm>
        </p:spPr>
        <p:txBody>
          <a:bodyPr/>
          <a:lstStyle/>
          <a:p>
            <a:pPr marL="0" lvl="0" indent="0" algn="r" rtl="1">
              <a:buNone/>
            </a:pPr>
            <a:r>
              <a:rPr lang="he-IL" b="1" dirty="0"/>
              <a:t>משנה:</a:t>
            </a:r>
            <a:r>
              <a:rPr lang="he-IL" dirty="0"/>
              <a:t> איסור ייחוד (מח' ת"ק ור' שמעון)</a:t>
            </a:r>
          </a:p>
          <a:p>
            <a:pPr marL="0" lvl="0" indent="0" algn="r" rtl="1">
              <a:buNone/>
            </a:pPr>
            <a:endParaRPr lang="he-IL" b="1" dirty="0"/>
          </a:p>
          <a:p>
            <a:pPr marL="0" lvl="0" indent="0" algn="r" rtl="1">
              <a:buNone/>
            </a:pPr>
            <a:r>
              <a:rPr lang="he-IL" b="1" dirty="0"/>
              <a:t>גמרא:</a:t>
            </a:r>
            <a:r>
              <a:rPr lang="he-IL" dirty="0"/>
              <a:t> </a:t>
            </a:r>
          </a:p>
          <a:p>
            <a:pPr marL="0" lvl="0" indent="0" algn="r" rtl="1">
              <a:buNone/>
            </a:pPr>
            <a:r>
              <a:rPr lang="he-IL" dirty="0"/>
              <a:t>	(1-א) "נשים דעתן קלה עליהן"</a:t>
            </a:r>
          </a:p>
          <a:p>
            <a:pPr marL="0" lvl="0" indent="0" algn="r" rtl="1">
              <a:buNone/>
            </a:pPr>
            <a:r>
              <a:rPr lang="he-IL" dirty="0"/>
              <a:t>	(1-ב) מקור האיסור - "רמז מן התורה"</a:t>
            </a:r>
          </a:p>
          <a:p>
            <a:pPr marL="0" lvl="0" indent="0" algn="r" rtl="1">
              <a:buNone/>
            </a:pPr>
            <a:r>
              <a:rPr lang="he-IL" dirty="0"/>
              <a:t>	(2) מחלוקת תנאי – על הגדרת ייחוד או על יצר הרע בבית קברות?</a:t>
            </a:r>
          </a:p>
          <a:p>
            <a:pPr marL="0" lvl="0" indent="0" algn="r" rtl="1">
              <a:buNone/>
            </a:pPr>
            <a:r>
              <a:rPr lang="he-IL" dirty="0"/>
              <a:t>	(3) האוקימתות של </a:t>
            </a:r>
            <a:r>
              <a:rPr lang="he-IL"/>
              <a:t>רב (בכשרים, בעיר) - </a:t>
            </a:r>
            <a:r>
              <a:rPr lang="he-IL" dirty="0"/>
              <a:t>ומי הם כשרים?</a:t>
            </a:r>
          </a:p>
          <a:p>
            <a:pPr marL="0" lvl="0" indent="0" algn="r" rtl="1">
              <a:buNone/>
            </a:pPr>
            <a:endParaRPr lang="he-IL" dirty="0"/>
          </a:p>
          <a:p>
            <a:pPr marL="0" lvl="0" indent="0" algn="r" rtl="1">
              <a:buNone/>
            </a:pPr>
            <a:endParaRPr lang="he-IL" dirty="0"/>
          </a:p>
          <a:p>
            <a:pPr marL="0" lvl="0" indent="0" algn="r" rtl="1">
              <a:buNone/>
            </a:pPr>
            <a:endParaRPr lang="en-US" dirty="0"/>
          </a:p>
        </p:txBody>
      </p:sp>
    </p:spTree>
    <p:extLst>
      <p:ext uri="{BB962C8B-B14F-4D97-AF65-F5344CB8AC3E}">
        <p14:creationId xmlns:p14="http://schemas.microsoft.com/office/powerpoint/2010/main" val="236493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E67DA-25E2-4E2F-A83B-6F7AFE46F6AF}"/>
              </a:ext>
            </a:extLst>
          </p:cNvPr>
          <p:cNvSpPr>
            <a:spLocks noGrp="1"/>
          </p:cNvSpPr>
          <p:nvPr>
            <p:ph type="title"/>
          </p:nvPr>
        </p:nvSpPr>
        <p:spPr>
          <a:xfrm>
            <a:off x="1241657" y="947015"/>
            <a:ext cx="10105791" cy="2862262"/>
          </a:xfrm>
        </p:spPr>
        <p:txBody>
          <a:bodyPr/>
          <a:lstStyle/>
          <a:p>
            <a:pPr algn="r" rtl="1"/>
            <a:r>
              <a:rPr lang="he-IL" b="1" dirty="0"/>
              <a:t>מלקות על ייחוד – </a:t>
            </a:r>
            <a:br>
              <a:rPr lang="he-IL" b="1" dirty="0"/>
            </a:br>
            <a:r>
              <a:rPr lang="he-IL" b="1" dirty="0"/>
              <a:t>למי? בשביל מה?</a:t>
            </a:r>
            <a:endParaRPr lang="en-US" b="1" dirty="0"/>
          </a:p>
        </p:txBody>
      </p:sp>
      <p:sp>
        <p:nvSpPr>
          <p:cNvPr id="3" name="Text Placeholder 2">
            <a:extLst>
              <a:ext uri="{FF2B5EF4-FFF2-40B4-BE49-F238E27FC236}">
                <a16:creationId xmlns:a16="http://schemas.microsoft.com/office/drawing/2014/main" id="{7D8C2587-3182-4C7F-AC4B-AD36530F69D8}"/>
              </a:ext>
            </a:extLst>
          </p:cNvPr>
          <p:cNvSpPr>
            <a:spLocks noGrp="1"/>
          </p:cNvSpPr>
          <p:nvPr>
            <p:ph type="body" idx="1"/>
          </p:nvPr>
        </p:nvSpPr>
        <p:spPr/>
        <p:txBody>
          <a:bodyPr/>
          <a:lstStyle/>
          <a:p>
            <a:pPr marL="914400" lvl="1" indent="-457200" algn="r" rtl="1">
              <a:buFont typeface="Arial" panose="020B0604020202020204" pitchFamily="34" charset="0"/>
              <a:buChar char="•"/>
            </a:pPr>
            <a:r>
              <a:rPr lang="he-IL" sz="2600" dirty="0"/>
              <a:t>קביעתו של רב, ומחלוקת רב אשי ומר זוטרא על יישום דברי רב</a:t>
            </a:r>
            <a:endParaRPr lang="en-US" sz="2600" b="1" dirty="0"/>
          </a:p>
          <a:p>
            <a:pPr marL="914400" lvl="1" indent="-457200" algn="r" rtl="1">
              <a:buFont typeface="Arial" panose="020B0604020202020204" pitchFamily="34" charset="0"/>
              <a:buChar char="•"/>
            </a:pPr>
            <a:r>
              <a:rPr lang="he-IL" sz="2600" dirty="0"/>
              <a:t>מחלוקת רש"י ותוספות על שיטת רב לפי רב אשי</a:t>
            </a:r>
          </a:p>
          <a:p>
            <a:pPr marL="914400" lvl="1" indent="-457200" algn="r" rtl="1">
              <a:buFont typeface="Arial" panose="020B0604020202020204" pitchFamily="34" charset="0"/>
              <a:buChar char="•"/>
            </a:pPr>
            <a:r>
              <a:rPr lang="he-IL" sz="2600" dirty="0"/>
              <a:t>מלקות על "לא טובה השמועה"</a:t>
            </a:r>
          </a:p>
          <a:p>
            <a:pPr algn="r" rtl="1"/>
            <a:endParaRPr lang="en-US" dirty="0"/>
          </a:p>
        </p:txBody>
      </p:sp>
    </p:spTree>
    <p:extLst>
      <p:ext uri="{BB962C8B-B14F-4D97-AF65-F5344CB8AC3E}">
        <p14:creationId xmlns:p14="http://schemas.microsoft.com/office/powerpoint/2010/main" val="83937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75162-D74F-4CE5-9C32-E361E87372BA}"/>
              </a:ext>
            </a:extLst>
          </p:cNvPr>
          <p:cNvSpPr>
            <a:spLocks noGrp="1"/>
          </p:cNvSpPr>
          <p:nvPr>
            <p:ph type="title"/>
          </p:nvPr>
        </p:nvSpPr>
        <p:spPr/>
        <p:txBody>
          <a:bodyPr/>
          <a:lstStyle/>
          <a:p>
            <a:pPr algn="ctr" rtl="1"/>
            <a:r>
              <a:rPr lang="he-IL" b="1" dirty="0"/>
              <a:t>מלקות על איסור ייחוד – לכולם?</a:t>
            </a:r>
            <a:endParaRPr lang="en-US" b="1" dirty="0"/>
          </a:p>
        </p:txBody>
      </p:sp>
      <p:sp>
        <p:nvSpPr>
          <p:cNvPr id="3" name="Content Placeholder 2">
            <a:extLst>
              <a:ext uri="{FF2B5EF4-FFF2-40B4-BE49-F238E27FC236}">
                <a16:creationId xmlns:a16="http://schemas.microsoft.com/office/drawing/2014/main" id="{D8E818DF-58A2-4BF4-949F-856A0966D652}"/>
              </a:ext>
            </a:extLst>
          </p:cNvPr>
          <p:cNvSpPr>
            <a:spLocks noGrp="1"/>
          </p:cNvSpPr>
          <p:nvPr>
            <p:ph sz="half" idx="1"/>
          </p:nvPr>
        </p:nvSpPr>
        <p:spPr>
          <a:xfrm>
            <a:off x="1569700" y="1825624"/>
            <a:ext cx="4754880" cy="4965203"/>
          </a:xfrm>
        </p:spPr>
        <p:txBody>
          <a:bodyPr>
            <a:normAutofit fontScale="85000" lnSpcReduction="20000"/>
          </a:bodyPr>
          <a:lstStyle/>
          <a:p>
            <a:pPr marL="0" indent="0" algn="r" rtl="1">
              <a:buNone/>
            </a:pPr>
            <a:r>
              <a:rPr lang="he-IL" b="1" dirty="0"/>
              <a:t>אמר רב:</a:t>
            </a:r>
            <a:r>
              <a:rPr lang="he-IL" dirty="0"/>
              <a:t> </a:t>
            </a:r>
            <a:r>
              <a:rPr lang="he-IL" sz="2800" u="sng" dirty="0"/>
              <a:t>מלקין על הייחוד</a:t>
            </a:r>
            <a:r>
              <a:rPr lang="he-IL" sz="2800" dirty="0"/>
              <a:t>, </a:t>
            </a:r>
          </a:p>
          <a:p>
            <a:pPr marL="457200" lvl="1" indent="0" algn="r" rtl="1">
              <a:buNone/>
            </a:pPr>
            <a:r>
              <a:rPr lang="he-IL" sz="2800" dirty="0"/>
              <a:t>	    ואין אוסרין על הייחוד.</a:t>
            </a:r>
            <a:endParaRPr lang="he-IL" dirty="0"/>
          </a:p>
          <a:p>
            <a:pPr marL="0" indent="0" algn="r" rtl="1">
              <a:buNone/>
            </a:pPr>
            <a:endParaRPr lang="he-IL" dirty="0"/>
          </a:p>
          <a:p>
            <a:pPr marL="0" indent="0" algn="r" rtl="1">
              <a:buNone/>
            </a:pPr>
            <a:r>
              <a:rPr lang="he-IL" b="1" dirty="0"/>
              <a:t>אמר רב אשי:</a:t>
            </a:r>
            <a:r>
              <a:rPr lang="he-IL" dirty="0"/>
              <a:t> לא אמרן אלא בייחוד פנויה אבל בייחוד דאשת איש – לא, שלא תהא מוציא לעז על בניה.</a:t>
            </a:r>
          </a:p>
          <a:p>
            <a:pPr marL="0" indent="0" algn="r" rtl="1">
              <a:buNone/>
            </a:pPr>
            <a:endParaRPr lang="he-IL" b="1" dirty="0"/>
          </a:p>
          <a:p>
            <a:pPr marL="0" indent="0" algn="r" rtl="1">
              <a:buNone/>
            </a:pPr>
            <a:r>
              <a:rPr lang="he-IL" b="1" dirty="0"/>
              <a:t>מר זוטרא</a:t>
            </a:r>
            <a:r>
              <a:rPr lang="he-IL" dirty="0"/>
              <a:t> מלקי ומכריז.</a:t>
            </a:r>
          </a:p>
          <a:p>
            <a:pPr marL="0" indent="0" algn="r" rtl="1">
              <a:buNone/>
            </a:pPr>
            <a:endParaRPr lang="he-IL" dirty="0"/>
          </a:p>
          <a:p>
            <a:pPr marL="0" indent="0" algn="r" rtl="1">
              <a:buNone/>
            </a:pPr>
            <a:r>
              <a:rPr lang="he-IL" b="1" dirty="0"/>
              <a:t>א"ל רב נחמן מפרהטיא לר אשי:</a:t>
            </a:r>
            <a:r>
              <a:rPr lang="he-IL" dirty="0"/>
              <a:t> </a:t>
            </a:r>
          </a:p>
          <a:p>
            <a:pPr marL="0" indent="0" algn="r" rtl="1">
              <a:buNone/>
            </a:pPr>
            <a:r>
              <a:rPr lang="he-IL" dirty="0"/>
              <a:t>		מר נמי לילקי וליכריז.</a:t>
            </a:r>
          </a:p>
          <a:p>
            <a:pPr marL="0" indent="0" algn="r" rtl="1">
              <a:buNone/>
            </a:pPr>
            <a:endParaRPr lang="he-IL" dirty="0"/>
          </a:p>
          <a:p>
            <a:pPr marL="0" indent="0" algn="r" rtl="1">
              <a:buNone/>
            </a:pPr>
            <a:r>
              <a:rPr lang="he-IL" b="1" dirty="0"/>
              <a:t>א"ל:</a:t>
            </a:r>
            <a:r>
              <a:rPr lang="he-IL" dirty="0"/>
              <a:t> איכא דשמע בהא ולא שמע בהא.</a:t>
            </a:r>
            <a:endParaRPr lang="en-US" dirty="0"/>
          </a:p>
        </p:txBody>
      </p:sp>
      <p:pic>
        <p:nvPicPr>
          <p:cNvPr id="6" name="Content Placeholder 5">
            <a:extLst>
              <a:ext uri="{FF2B5EF4-FFF2-40B4-BE49-F238E27FC236}">
                <a16:creationId xmlns:a16="http://schemas.microsoft.com/office/drawing/2014/main" id="{B77FFEB6-8D36-483F-AB6A-5AED1ACFD1E3}"/>
              </a:ext>
            </a:extLst>
          </p:cNvPr>
          <p:cNvPicPr>
            <a:picLocks noGrp="1" noChangeAspect="1"/>
          </p:cNvPicPr>
          <p:nvPr>
            <p:ph sz="half" idx="2"/>
          </p:nvPr>
        </p:nvPicPr>
        <p:blipFill>
          <a:blip r:embed="rId2"/>
          <a:stretch>
            <a:fillRect/>
          </a:stretch>
        </p:blipFill>
        <p:spPr>
          <a:xfrm>
            <a:off x="6605588" y="2159581"/>
            <a:ext cx="4754562" cy="3683426"/>
          </a:xfrm>
        </p:spPr>
      </p:pic>
    </p:spTree>
    <p:extLst>
      <p:ext uri="{BB962C8B-B14F-4D97-AF65-F5344CB8AC3E}">
        <p14:creationId xmlns:p14="http://schemas.microsoft.com/office/powerpoint/2010/main" val="296811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75162-D74F-4CE5-9C32-E361E87372BA}"/>
              </a:ext>
            </a:extLst>
          </p:cNvPr>
          <p:cNvSpPr>
            <a:spLocks noGrp="1"/>
          </p:cNvSpPr>
          <p:nvPr>
            <p:ph type="title"/>
          </p:nvPr>
        </p:nvSpPr>
        <p:spPr/>
        <p:txBody>
          <a:bodyPr/>
          <a:lstStyle/>
          <a:p>
            <a:pPr algn="ctr" rtl="1"/>
            <a:r>
              <a:rPr lang="he-IL" b="1" dirty="0"/>
              <a:t>מלקות על איסור ייחוד לפי רב אשי</a:t>
            </a:r>
            <a:endParaRPr lang="en-US" b="1" dirty="0"/>
          </a:p>
        </p:txBody>
      </p:sp>
      <p:pic>
        <p:nvPicPr>
          <p:cNvPr id="5" name="Content Placeholder 4">
            <a:extLst>
              <a:ext uri="{FF2B5EF4-FFF2-40B4-BE49-F238E27FC236}">
                <a16:creationId xmlns:a16="http://schemas.microsoft.com/office/drawing/2014/main" id="{DE5D14FF-6F07-40DF-BC45-81C1C4875260}"/>
              </a:ext>
            </a:extLst>
          </p:cNvPr>
          <p:cNvPicPr>
            <a:picLocks noGrp="1" noChangeAspect="1"/>
          </p:cNvPicPr>
          <p:nvPr>
            <p:ph sz="half" idx="1"/>
          </p:nvPr>
        </p:nvPicPr>
        <p:blipFill>
          <a:blip r:embed="rId2"/>
          <a:stretch>
            <a:fillRect/>
          </a:stretch>
        </p:blipFill>
        <p:spPr>
          <a:xfrm>
            <a:off x="1789292" y="2309836"/>
            <a:ext cx="4023360" cy="1356360"/>
          </a:xfrm>
        </p:spPr>
      </p:pic>
      <p:pic>
        <p:nvPicPr>
          <p:cNvPr id="10" name="Content Placeholder 9">
            <a:extLst>
              <a:ext uri="{FF2B5EF4-FFF2-40B4-BE49-F238E27FC236}">
                <a16:creationId xmlns:a16="http://schemas.microsoft.com/office/drawing/2014/main" id="{3CABB4A3-62EE-4C84-8444-83B10E981CF1}"/>
              </a:ext>
            </a:extLst>
          </p:cNvPr>
          <p:cNvPicPr>
            <a:picLocks noGrp="1" noChangeAspect="1"/>
          </p:cNvPicPr>
          <p:nvPr>
            <p:ph sz="half" idx="2"/>
          </p:nvPr>
        </p:nvPicPr>
        <p:blipFill>
          <a:blip r:embed="rId3"/>
          <a:stretch>
            <a:fillRect/>
          </a:stretch>
        </p:blipFill>
        <p:spPr>
          <a:xfrm>
            <a:off x="8391029" y="2334578"/>
            <a:ext cx="2209800" cy="1424940"/>
          </a:xfrm>
        </p:spPr>
      </p:pic>
      <p:sp>
        <p:nvSpPr>
          <p:cNvPr id="11" name="TextBox 10">
            <a:extLst>
              <a:ext uri="{FF2B5EF4-FFF2-40B4-BE49-F238E27FC236}">
                <a16:creationId xmlns:a16="http://schemas.microsoft.com/office/drawing/2014/main" id="{02D2F942-EAD8-4272-B7D8-9B0C9D99914F}"/>
              </a:ext>
            </a:extLst>
          </p:cNvPr>
          <p:cNvSpPr txBox="1"/>
          <p:nvPr/>
        </p:nvSpPr>
        <p:spPr>
          <a:xfrm>
            <a:off x="2327468" y="5234038"/>
            <a:ext cx="8328010" cy="369332"/>
          </a:xfrm>
          <a:prstGeom prst="rect">
            <a:avLst/>
          </a:prstGeom>
          <a:noFill/>
          <a:ln>
            <a:solidFill>
              <a:schemeClr val="bg2"/>
            </a:solidFill>
          </a:ln>
        </p:spPr>
        <p:txBody>
          <a:bodyPr wrap="square" rtlCol="0" anchor="ctr" anchorCtr="1">
            <a:spAutoFit/>
          </a:bodyPr>
          <a:lstStyle/>
          <a:p>
            <a:pPr algn="r" rtl="1"/>
            <a:r>
              <a:rPr lang="he-IL" b="1" dirty="0"/>
              <a:t>רב: מלקין על הייחוד ואין אוסרין על הייחוד</a:t>
            </a:r>
          </a:p>
        </p:txBody>
      </p:sp>
      <p:sp>
        <p:nvSpPr>
          <p:cNvPr id="12" name="TextBox 11">
            <a:extLst>
              <a:ext uri="{FF2B5EF4-FFF2-40B4-BE49-F238E27FC236}">
                <a16:creationId xmlns:a16="http://schemas.microsoft.com/office/drawing/2014/main" id="{7858C431-7F1D-478F-92F3-249B7F247515}"/>
              </a:ext>
            </a:extLst>
          </p:cNvPr>
          <p:cNvSpPr txBox="1"/>
          <p:nvPr/>
        </p:nvSpPr>
        <p:spPr>
          <a:xfrm>
            <a:off x="2179825" y="5956595"/>
            <a:ext cx="8359610" cy="369332"/>
          </a:xfrm>
          <a:prstGeom prst="rect">
            <a:avLst/>
          </a:prstGeom>
          <a:noFill/>
          <a:ln>
            <a:solidFill>
              <a:schemeClr val="bg2"/>
            </a:solidFill>
          </a:ln>
        </p:spPr>
        <p:txBody>
          <a:bodyPr wrap="square" rtlCol="0" anchor="ctr" anchorCtr="1">
            <a:spAutoFit/>
          </a:bodyPr>
          <a:lstStyle/>
          <a:p>
            <a:pPr algn="r" rtl="1"/>
            <a:r>
              <a:rPr lang="he-IL" u="sng" dirty="0"/>
              <a:t>תוס'</a:t>
            </a:r>
            <a:r>
              <a:rPr lang="he-IL" dirty="0"/>
              <a:t>:</a:t>
            </a:r>
            <a:r>
              <a:rPr lang="he-IL" b="1" dirty="0"/>
              <a:t> מלקין </a:t>
            </a:r>
            <a:r>
              <a:rPr lang="he-IL" b="1" dirty="0">
                <a:solidFill>
                  <a:srgbClr val="FF0000"/>
                </a:solidFill>
              </a:rPr>
              <a:t>פנויה</a:t>
            </a:r>
            <a:r>
              <a:rPr lang="he-IL" b="1" dirty="0"/>
              <a:t> על הייחוד ואין אוסרין </a:t>
            </a:r>
            <a:r>
              <a:rPr lang="he-IL" b="1" dirty="0">
                <a:solidFill>
                  <a:srgbClr val="FF0000"/>
                </a:solidFill>
              </a:rPr>
              <a:t>הפנויה </a:t>
            </a:r>
            <a:r>
              <a:rPr lang="he-IL" b="1" dirty="0">
                <a:solidFill>
                  <a:schemeClr val="accent4">
                    <a:lumMod val="75000"/>
                  </a:schemeClr>
                </a:solidFill>
              </a:rPr>
              <a:t>על נישואין לכהן </a:t>
            </a:r>
            <a:r>
              <a:rPr lang="he-IL" b="1" dirty="0"/>
              <a:t>אם התייחדה</a:t>
            </a:r>
            <a:endParaRPr lang="en-US" b="1" dirty="0"/>
          </a:p>
        </p:txBody>
      </p:sp>
      <p:sp>
        <p:nvSpPr>
          <p:cNvPr id="13" name="TextBox 12">
            <a:extLst>
              <a:ext uri="{FF2B5EF4-FFF2-40B4-BE49-F238E27FC236}">
                <a16:creationId xmlns:a16="http://schemas.microsoft.com/office/drawing/2014/main" id="{E33B8468-A58F-462D-9093-420BA75F4EFF}"/>
              </a:ext>
            </a:extLst>
          </p:cNvPr>
          <p:cNvSpPr txBox="1"/>
          <p:nvPr/>
        </p:nvSpPr>
        <p:spPr>
          <a:xfrm>
            <a:off x="2241219" y="4548164"/>
            <a:ext cx="8359610" cy="369332"/>
          </a:xfrm>
          <a:prstGeom prst="rect">
            <a:avLst/>
          </a:prstGeom>
          <a:noFill/>
          <a:ln>
            <a:solidFill>
              <a:schemeClr val="bg2"/>
            </a:solidFill>
          </a:ln>
        </p:spPr>
        <p:txBody>
          <a:bodyPr wrap="square" rtlCol="0" anchor="ctr" anchorCtr="1">
            <a:spAutoFit/>
          </a:bodyPr>
          <a:lstStyle/>
          <a:p>
            <a:pPr algn="r" rtl="1"/>
            <a:r>
              <a:rPr lang="he-IL" u="sng" dirty="0"/>
              <a:t>רש"י: </a:t>
            </a:r>
            <a:r>
              <a:rPr lang="he-IL" b="1" dirty="0"/>
              <a:t>מלקין </a:t>
            </a:r>
            <a:r>
              <a:rPr lang="he-IL" b="1" dirty="0">
                <a:solidFill>
                  <a:srgbClr val="FF0000"/>
                </a:solidFill>
              </a:rPr>
              <a:t>פנויה</a:t>
            </a:r>
            <a:r>
              <a:rPr lang="he-IL" b="1" dirty="0"/>
              <a:t> על הייחוד ואין אוסרין </a:t>
            </a:r>
            <a:r>
              <a:rPr lang="he-IL" b="1" dirty="0">
                <a:solidFill>
                  <a:schemeClr val="accent1">
                    <a:lumMod val="75000"/>
                  </a:schemeClr>
                </a:solidFill>
              </a:rPr>
              <a:t>אשת איש על בעלה </a:t>
            </a:r>
            <a:r>
              <a:rPr lang="he-IL" b="1" dirty="0"/>
              <a:t>אם התייחדה </a:t>
            </a:r>
            <a:endParaRPr lang="en-US" b="1" dirty="0"/>
          </a:p>
        </p:txBody>
      </p:sp>
      <p:sp>
        <p:nvSpPr>
          <p:cNvPr id="14" name="TextBox 13">
            <a:extLst>
              <a:ext uri="{FF2B5EF4-FFF2-40B4-BE49-F238E27FC236}">
                <a16:creationId xmlns:a16="http://schemas.microsoft.com/office/drawing/2014/main" id="{76105C96-74CB-41A7-A9A5-7C36E33CA2C6}"/>
              </a:ext>
            </a:extLst>
          </p:cNvPr>
          <p:cNvSpPr txBox="1"/>
          <p:nvPr/>
        </p:nvSpPr>
        <p:spPr>
          <a:xfrm>
            <a:off x="8594530" y="1832027"/>
            <a:ext cx="1802798" cy="338554"/>
          </a:xfrm>
          <a:prstGeom prst="rect">
            <a:avLst/>
          </a:prstGeom>
          <a:noFill/>
          <a:ln>
            <a:solidFill>
              <a:schemeClr val="bg2"/>
            </a:solidFill>
          </a:ln>
        </p:spPr>
        <p:txBody>
          <a:bodyPr wrap="square" rtlCol="0" anchor="ctr" anchorCtr="1">
            <a:spAutoFit/>
          </a:bodyPr>
          <a:lstStyle/>
          <a:p>
            <a:r>
              <a:rPr lang="he-IL" sz="1600" b="1" dirty="0"/>
              <a:t>רש"י:</a:t>
            </a:r>
            <a:endParaRPr lang="he-IL" b="1" dirty="0"/>
          </a:p>
        </p:txBody>
      </p:sp>
      <p:cxnSp>
        <p:nvCxnSpPr>
          <p:cNvPr id="16" name="Straight Connector 15">
            <a:extLst>
              <a:ext uri="{FF2B5EF4-FFF2-40B4-BE49-F238E27FC236}">
                <a16:creationId xmlns:a16="http://schemas.microsoft.com/office/drawing/2014/main" id="{22F97C59-BE0F-45E1-A227-E4829240F9D4}"/>
              </a:ext>
            </a:extLst>
          </p:cNvPr>
          <p:cNvCxnSpPr>
            <a:cxnSpLocks/>
          </p:cNvCxnSpPr>
          <p:nvPr/>
        </p:nvCxnSpPr>
        <p:spPr>
          <a:xfrm>
            <a:off x="8463617" y="2933881"/>
            <a:ext cx="810392"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DCF02894-2C58-444E-9D26-02672EC9946E}"/>
              </a:ext>
            </a:extLst>
          </p:cNvPr>
          <p:cNvCxnSpPr>
            <a:cxnSpLocks/>
          </p:cNvCxnSpPr>
          <p:nvPr/>
        </p:nvCxnSpPr>
        <p:spPr>
          <a:xfrm>
            <a:off x="9274009" y="3138285"/>
            <a:ext cx="1265426"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315AE611-2EC7-4BBD-9477-D690FB4491BD}"/>
              </a:ext>
            </a:extLst>
          </p:cNvPr>
          <p:cNvSpPr txBox="1"/>
          <p:nvPr/>
        </p:nvSpPr>
        <p:spPr>
          <a:xfrm>
            <a:off x="3071087" y="1834124"/>
            <a:ext cx="1802798" cy="338554"/>
          </a:xfrm>
          <a:prstGeom prst="rect">
            <a:avLst/>
          </a:prstGeom>
          <a:noFill/>
          <a:ln>
            <a:solidFill>
              <a:schemeClr val="bg2"/>
            </a:solidFill>
          </a:ln>
        </p:spPr>
        <p:txBody>
          <a:bodyPr wrap="square" rtlCol="0" anchor="ctr" anchorCtr="1">
            <a:spAutoFit/>
          </a:bodyPr>
          <a:lstStyle/>
          <a:p>
            <a:r>
              <a:rPr lang="he-IL" sz="1600" b="1" dirty="0"/>
              <a:t>תוספות:</a:t>
            </a:r>
            <a:endParaRPr lang="he-IL" b="1" dirty="0"/>
          </a:p>
        </p:txBody>
      </p:sp>
      <p:cxnSp>
        <p:nvCxnSpPr>
          <p:cNvPr id="24" name="Straight Arrow Connector 23">
            <a:extLst>
              <a:ext uri="{FF2B5EF4-FFF2-40B4-BE49-F238E27FC236}">
                <a16:creationId xmlns:a16="http://schemas.microsoft.com/office/drawing/2014/main" id="{E8944CEE-C9C7-4CB4-953D-81052A0AEE50}"/>
              </a:ext>
            </a:extLst>
          </p:cNvPr>
          <p:cNvCxnSpPr/>
          <p:nvPr/>
        </p:nvCxnSpPr>
        <p:spPr>
          <a:xfrm flipH="1" flipV="1">
            <a:off x="5765920" y="4935837"/>
            <a:ext cx="186347" cy="316542"/>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25" name="Straight Arrow Connector 24">
            <a:extLst>
              <a:ext uri="{FF2B5EF4-FFF2-40B4-BE49-F238E27FC236}">
                <a16:creationId xmlns:a16="http://schemas.microsoft.com/office/drawing/2014/main" id="{781E75B7-C599-4483-B1C6-C8ED8009B990}"/>
              </a:ext>
            </a:extLst>
          </p:cNvPr>
          <p:cNvCxnSpPr>
            <a:cxnSpLocks/>
          </p:cNvCxnSpPr>
          <p:nvPr/>
        </p:nvCxnSpPr>
        <p:spPr>
          <a:xfrm flipV="1">
            <a:off x="8173986" y="4943891"/>
            <a:ext cx="217043" cy="290148"/>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7" name="Straight Arrow Connector 26">
            <a:extLst>
              <a:ext uri="{FF2B5EF4-FFF2-40B4-BE49-F238E27FC236}">
                <a16:creationId xmlns:a16="http://schemas.microsoft.com/office/drawing/2014/main" id="{DF1FE159-B6AC-4F64-B000-1FFB692F85D8}"/>
              </a:ext>
            </a:extLst>
          </p:cNvPr>
          <p:cNvCxnSpPr>
            <a:cxnSpLocks/>
          </p:cNvCxnSpPr>
          <p:nvPr/>
        </p:nvCxnSpPr>
        <p:spPr>
          <a:xfrm flipH="1">
            <a:off x="5765920" y="5642332"/>
            <a:ext cx="230638" cy="314263"/>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8" name="Straight Arrow Connector 27">
            <a:extLst>
              <a:ext uri="{FF2B5EF4-FFF2-40B4-BE49-F238E27FC236}">
                <a16:creationId xmlns:a16="http://schemas.microsoft.com/office/drawing/2014/main" id="{155BC86F-1994-4F6A-92A8-85011D8095EC}"/>
              </a:ext>
            </a:extLst>
          </p:cNvPr>
          <p:cNvCxnSpPr>
            <a:cxnSpLocks/>
          </p:cNvCxnSpPr>
          <p:nvPr/>
        </p:nvCxnSpPr>
        <p:spPr>
          <a:xfrm>
            <a:off x="8173986" y="5603370"/>
            <a:ext cx="217043" cy="316542"/>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8146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36D5C-74D9-48AC-A6E2-156D119E56E5}"/>
              </a:ext>
            </a:extLst>
          </p:cNvPr>
          <p:cNvSpPr>
            <a:spLocks noGrp="1"/>
          </p:cNvSpPr>
          <p:nvPr>
            <p:ph type="title"/>
          </p:nvPr>
        </p:nvSpPr>
        <p:spPr>
          <a:xfrm>
            <a:off x="8017250" y="1145648"/>
            <a:ext cx="3336549" cy="4696577"/>
          </a:xfrm>
        </p:spPr>
        <p:txBody>
          <a:bodyPr>
            <a:normAutofit fontScale="90000"/>
          </a:bodyPr>
          <a:lstStyle/>
          <a:p>
            <a:pPr algn="r" rtl="1"/>
            <a:r>
              <a:rPr lang="he-IL" b="1" dirty="0"/>
              <a:t>במחלוקת רש"י ותוס' על "ואין אוסרין על הייחוד" - על מי מדובר, </a:t>
            </a:r>
            <a:br>
              <a:rPr lang="he-IL" b="1" dirty="0"/>
            </a:br>
            <a:r>
              <a:rPr lang="he-IL" b="1" dirty="0"/>
              <a:t>אנחנו נוטות להסכים עם ...</a:t>
            </a:r>
            <a:endParaRPr lang="en-US" b="1" dirty="0"/>
          </a:p>
        </p:txBody>
      </p:sp>
      <p:sp>
        <p:nvSpPr>
          <p:cNvPr id="3" name="Content Placeholder 2">
            <a:extLst>
              <a:ext uri="{FF2B5EF4-FFF2-40B4-BE49-F238E27FC236}">
                <a16:creationId xmlns:a16="http://schemas.microsoft.com/office/drawing/2014/main" id="{496AEB62-553D-4351-9211-BD395724C506}"/>
              </a:ext>
            </a:extLst>
          </p:cNvPr>
          <p:cNvSpPr>
            <a:spLocks noGrp="1"/>
          </p:cNvSpPr>
          <p:nvPr>
            <p:ph idx="1"/>
          </p:nvPr>
        </p:nvSpPr>
        <p:spPr>
          <a:xfrm>
            <a:off x="8212264" y="654381"/>
            <a:ext cx="3141535" cy="5522582"/>
          </a:xfrm>
        </p:spPr>
        <p:txBody>
          <a:bodyPr/>
          <a:lstStyle/>
          <a:p>
            <a:pPr marL="0" indent="0">
              <a:buNone/>
            </a:pPr>
            <a:endParaRPr lang="he-IL" dirty="0"/>
          </a:p>
          <a:p>
            <a:pPr marL="0" indent="0">
              <a:buNone/>
            </a:pPr>
            <a:endParaRPr lang="he-IL" dirty="0"/>
          </a:p>
          <a:p>
            <a:pPr marL="0" indent="0">
              <a:buNone/>
            </a:pPr>
            <a:endParaRPr lang="he-IL" dirty="0"/>
          </a:p>
          <a:p>
            <a:pPr marL="0" indent="0">
              <a:buNone/>
            </a:pPr>
            <a:endParaRPr lang="en-US" dirty="0"/>
          </a:p>
        </p:txBody>
      </p:sp>
      <p:pic>
        <p:nvPicPr>
          <p:cNvPr id="7" name="Picture 6">
            <a:extLst>
              <a:ext uri="{FF2B5EF4-FFF2-40B4-BE49-F238E27FC236}">
                <a16:creationId xmlns:a16="http://schemas.microsoft.com/office/drawing/2014/main" id="{3EC7C9B8-8ADD-4388-9018-736F773356DB}"/>
              </a:ext>
            </a:extLst>
          </p:cNvPr>
          <p:cNvPicPr>
            <a:picLocks noChangeAspect="1"/>
          </p:cNvPicPr>
          <p:nvPr/>
        </p:nvPicPr>
        <p:blipFill>
          <a:blip r:embed="rId2"/>
          <a:stretch>
            <a:fillRect/>
          </a:stretch>
        </p:blipFill>
        <p:spPr>
          <a:xfrm>
            <a:off x="674250" y="221016"/>
            <a:ext cx="7001001" cy="6545842"/>
          </a:xfrm>
          <a:prstGeom prst="rect">
            <a:avLst/>
          </a:prstGeom>
        </p:spPr>
      </p:pic>
    </p:spTree>
    <p:extLst>
      <p:ext uri="{BB962C8B-B14F-4D97-AF65-F5344CB8AC3E}">
        <p14:creationId xmlns:p14="http://schemas.microsoft.com/office/powerpoint/2010/main" val="390807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75162-D74F-4CE5-9C32-E361E87372BA}"/>
              </a:ext>
            </a:extLst>
          </p:cNvPr>
          <p:cNvSpPr>
            <a:spLocks noGrp="1"/>
          </p:cNvSpPr>
          <p:nvPr>
            <p:ph type="title"/>
          </p:nvPr>
        </p:nvSpPr>
        <p:spPr/>
        <p:txBody>
          <a:bodyPr/>
          <a:lstStyle/>
          <a:p>
            <a:pPr algn="ctr" rtl="1"/>
            <a:r>
              <a:rPr lang="he-IL" b="1" dirty="0"/>
              <a:t>מלקות על "לא טובה השמועה"</a:t>
            </a:r>
            <a:endParaRPr lang="en-US" b="1" dirty="0"/>
          </a:p>
        </p:txBody>
      </p:sp>
      <p:sp>
        <p:nvSpPr>
          <p:cNvPr id="3" name="Content Placeholder 2">
            <a:extLst>
              <a:ext uri="{FF2B5EF4-FFF2-40B4-BE49-F238E27FC236}">
                <a16:creationId xmlns:a16="http://schemas.microsoft.com/office/drawing/2014/main" id="{D8E818DF-58A2-4BF4-949F-856A0966D652}"/>
              </a:ext>
            </a:extLst>
          </p:cNvPr>
          <p:cNvSpPr>
            <a:spLocks noGrp="1"/>
          </p:cNvSpPr>
          <p:nvPr>
            <p:ph sz="half" idx="1"/>
          </p:nvPr>
        </p:nvSpPr>
        <p:spPr>
          <a:xfrm>
            <a:off x="1569700" y="1825624"/>
            <a:ext cx="4754880" cy="4965203"/>
          </a:xfrm>
        </p:spPr>
        <p:txBody>
          <a:bodyPr>
            <a:normAutofit fontScale="70000" lnSpcReduction="20000"/>
          </a:bodyPr>
          <a:lstStyle/>
          <a:p>
            <a:pPr marL="0" indent="0" algn="r" rtl="1">
              <a:buNone/>
            </a:pPr>
            <a:r>
              <a:rPr lang="he-IL" b="1" dirty="0"/>
              <a:t>אמר רב:</a:t>
            </a:r>
          </a:p>
          <a:p>
            <a:pPr marL="0" indent="0" algn="r" rtl="1">
              <a:buNone/>
            </a:pPr>
            <a:r>
              <a:rPr lang="he-IL" dirty="0"/>
              <a:t>מלקין על לא טובה השמועה</a:t>
            </a:r>
          </a:p>
          <a:p>
            <a:pPr marL="0" indent="0" algn="r" rtl="1">
              <a:buNone/>
            </a:pPr>
            <a:r>
              <a:rPr lang="he-IL" dirty="0"/>
              <a:t>שנאמר "אל בני, כי לא טובה השמועה"</a:t>
            </a:r>
          </a:p>
          <a:p>
            <a:pPr marL="0" indent="0" algn="r" rtl="1">
              <a:buNone/>
            </a:pPr>
            <a:endParaRPr lang="he-IL" dirty="0"/>
          </a:p>
          <a:p>
            <a:pPr marL="0" indent="0" algn="r" rtl="1">
              <a:buNone/>
            </a:pPr>
            <a:r>
              <a:rPr lang="he-IL" b="1" dirty="0"/>
              <a:t>מר זוטרא </a:t>
            </a:r>
            <a:r>
              <a:rPr lang="he-IL" dirty="0"/>
              <a:t>מותיב לה אפסירה על כתפיה ומקרי ליה אל בני.</a:t>
            </a:r>
          </a:p>
          <a:p>
            <a:pPr marL="0" indent="0" algn="r" rtl="1">
              <a:buNone/>
            </a:pPr>
            <a:endParaRPr lang="he-IL" dirty="0"/>
          </a:p>
          <a:p>
            <a:pPr marL="0" indent="0" algn="r" rtl="1">
              <a:buNone/>
            </a:pPr>
            <a:r>
              <a:rPr lang="he-IL" u="sng" dirty="0"/>
              <a:t>רש"י:</a:t>
            </a:r>
            <a:r>
              <a:rPr lang="he-IL" dirty="0"/>
              <a:t> מי שיוצא קול עליו שהוא עובר עבירות מלקין אותו. דלא טובה השמועה – לאו הוא, דכתיב, "אל בני" – לא יש כאן על "לא טובה השמועה"</a:t>
            </a:r>
          </a:p>
          <a:p>
            <a:pPr marL="0" indent="0" algn="r" rtl="1">
              <a:buNone/>
            </a:pPr>
            <a:endParaRPr lang="he-IL" dirty="0"/>
          </a:p>
          <a:p>
            <a:pPr marL="0" indent="0" algn="r" rtl="1">
              <a:buNone/>
            </a:pPr>
            <a:r>
              <a:rPr lang="he-IL" dirty="0"/>
              <a:t>ש"א פרק ב: </a:t>
            </a:r>
            <a:r>
              <a:rPr lang="he-IL" b="1" dirty="0"/>
              <a:t>כב</a:t>
            </a:r>
            <a:r>
              <a:rPr lang="he-IL" dirty="0"/>
              <a:t> וְעֵלִי זָקֵן מְאֹד וְשָׁמַע אֵת כָּל-אֲשֶׁר יַעֲשׂוּן בָּנָיו לְכָל-יִשְׂרָאֵל וְאֵת אֲשֶׁר-יִשְׁכְּבוּן אֶת-הַנָּשִׁים הַצֹּבְאוֹת פֶּתַח אֹהֶל מוֹעֵד.  </a:t>
            </a:r>
            <a:r>
              <a:rPr lang="he-IL" b="1" dirty="0"/>
              <a:t>כג</a:t>
            </a:r>
            <a:r>
              <a:rPr lang="he-IL" dirty="0"/>
              <a:t> וַיֹּאמֶר לָהֶם לָמָּה תַעֲשׂוּן כַּדְּבָרִים הָאֵלֶּה אֲשֶׁר אָנֹכִי שֹׁמֵעַ אֶת-דִּבְרֵיכֶם רָעִים מֵאֵת כָּל-הָעָם אֵלֶּה.  </a:t>
            </a:r>
            <a:r>
              <a:rPr lang="he-IL" b="1" dirty="0"/>
              <a:t>כד</a:t>
            </a:r>
            <a:r>
              <a:rPr lang="he-IL" dirty="0"/>
              <a:t> </a:t>
            </a:r>
            <a:r>
              <a:rPr lang="he-IL" u="sng" dirty="0"/>
              <a:t>אַל בָּנָי כִּי לוֹא-טוֹבָה הַשְּׁמֻעָה אֲשֶׁר אָנֹכִי שֹׁמֵעַ </a:t>
            </a:r>
            <a:r>
              <a:rPr lang="he-IL" dirty="0"/>
              <a:t>מַעֲבִרִים עַם-ה'.</a:t>
            </a:r>
            <a:endParaRPr lang="en-US" dirty="0"/>
          </a:p>
        </p:txBody>
      </p:sp>
      <p:pic>
        <p:nvPicPr>
          <p:cNvPr id="8" name="Content Placeholder 7">
            <a:extLst>
              <a:ext uri="{FF2B5EF4-FFF2-40B4-BE49-F238E27FC236}">
                <a16:creationId xmlns:a16="http://schemas.microsoft.com/office/drawing/2014/main" id="{C2B3A9EA-8003-42EA-BB71-057CE5D4069D}"/>
              </a:ext>
            </a:extLst>
          </p:cNvPr>
          <p:cNvPicPr>
            <a:picLocks noGrp="1" noChangeAspect="1"/>
          </p:cNvPicPr>
          <p:nvPr>
            <p:ph sz="half" idx="2"/>
          </p:nvPr>
        </p:nvPicPr>
        <p:blipFill>
          <a:blip r:embed="rId2"/>
          <a:stretch>
            <a:fillRect/>
          </a:stretch>
        </p:blipFill>
        <p:spPr>
          <a:xfrm>
            <a:off x="6605588" y="2418567"/>
            <a:ext cx="4754562" cy="3165453"/>
          </a:xfrm>
        </p:spPr>
      </p:pic>
    </p:spTree>
    <p:extLst>
      <p:ext uri="{BB962C8B-B14F-4D97-AF65-F5344CB8AC3E}">
        <p14:creationId xmlns:p14="http://schemas.microsoft.com/office/powerpoint/2010/main" val="206631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324100" y="365125"/>
            <a:ext cx="9029700" cy="744289"/>
          </a:xfrm>
        </p:spPr>
        <p:txBody>
          <a:bodyPr>
            <a:normAutofit/>
          </a:bodyPr>
          <a:lstStyle/>
          <a:p>
            <a:pPr algn="ctr" rtl="1"/>
            <a:r>
              <a:rPr lang="he-IL" sz="3600" b="1" dirty="0"/>
              <a:t>מבנה השיעור</a:t>
            </a:r>
            <a:endParaRPr lang="en-US" sz="3600" b="1" dirty="0">
              <a:solidFill>
                <a:schemeClr val="accent2"/>
              </a:solidFill>
            </a:endParaRPr>
          </a:p>
        </p:txBody>
      </p:sp>
      <p:sp>
        <p:nvSpPr>
          <p:cNvPr id="2" name="Rectangle 1">
            <a:extLst>
              <a:ext uri="{FF2B5EF4-FFF2-40B4-BE49-F238E27FC236}">
                <a16:creationId xmlns:a16="http://schemas.microsoft.com/office/drawing/2014/main" id="{41AB099A-1A66-436F-82FA-A6BF839CDC00}"/>
              </a:ext>
            </a:extLst>
          </p:cNvPr>
          <p:cNvSpPr/>
          <p:nvPr/>
        </p:nvSpPr>
        <p:spPr>
          <a:xfrm>
            <a:off x="2712863" y="3279504"/>
            <a:ext cx="8743679" cy="1607784"/>
          </a:xfrm>
          <a:prstGeom prst="rect">
            <a:avLst/>
          </a:prstGeom>
          <a:solidFill>
            <a:schemeClr val="accent2">
              <a:tint val="10000"/>
              <a:satMod val="30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4" name="Content Placeholder 13"/>
          <p:cNvSpPr>
            <a:spLocks noGrp="1"/>
          </p:cNvSpPr>
          <p:nvPr>
            <p:ph idx="1"/>
          </p:nvPr>
        </p:nvSpPr>
        <p:spPr>
          <a:xfrm>
            <a:off x="1510096" y="1384600"/>
            <a:ext cx="9791700" cy="5464732"/>
          </a:xfrm>
        </p:spPr>
        <p:txBody>
          <a:bodyPr>
            <a:normAutofit fontScale="70000" lnSpcReduction="20000"/>
          </a:bodyPr>
          <a:lstStyle/>
          <a:p>
            <a:pPr marL="0" indent="0" algn="r" rtl="1">
              <a:buNone/>
            </a:pPr>
            <a:r>
              <a:rPr lang="he-IL" sz="3200" dirty="0"/>
              <a:t>[1] חזרה בדקה </a:t>
            </a:r>
            <a:r>
              <a:rPr lang="he-IL" sz="3200" dirty="0">
                <a:sym typeface="Wingdings" panose="05000000000000000000" pitchFamily="2" charset="2"/>
              </a:rPr>
              <a:t></a:t>
            </a:r>
          </a:p>
          <a:p>
            <a:pPr marL="0" indent="0" algn="r" rtl="1">
              <a:buNone/>
            </a:pPr>
            <a:endParaRPr lang="en-US" sz="3200" dirty="0"/>
          </a:p>
          <a:p>
            <a:pPr marL="0" indent="0" algn="r" rtl="1">
              <a:buNone/>
            </a:pPr>
            <a:r>
              <a:rPr lang="he-IL" sz="3200" dirty="0"/>
              <a:t>[2] מלקות על ייחוד – למי? בשביל מה?</a:t>
            </a:r>
          </a:p>
          <a:p>
            <a:pPr lvl="1" algn="r" rtl="1"/>
            <a:r>
              <a:rPr lang="he-IL" sz="2600" dirty="0">
                <a:solidFill>
                  <a:schemeClr val="accent5">
                    <a:lumMod val="75000"/>
                  </a:schemeClr>
                </a:solidFill>
              </a:rPr>
              <a:t>קביעתו של רב ומחלוקת רב אשי ומר זוטרא על יישום דברי רב</a:t>
            </a:r>
            <a:endParaRPr lang="en-US" sz="2600" b="1" dirty="0">
              <a:solidFill>
                <a:schemeClr val="accent5">
                  <a:lumMod val="75000"/>
                </a:schemeClr>
              </a:solidFill>
            </a:endParaRPr>
          </a:p>
          <a:p>
            <a:pPr lvl="1" algn="r" rtl="1"/>
            <a:r>
              <a:rPr lang="he-IL" sz="2600" dirty="0">
                <a:solidFill>
                  <a:schemeClr val="accent5">
                    <a:lumMod val="75000"/>
                  </a:schemeClr>
                </a:solidFill>
              </a:rPr>
              <a:t>מחלוקת רש"י ותוספות על שיטת רב לפי רב אשי</a:t>
            </a:r>
          </a:p>
          <a:p>
            <a:pPr lvl="1" algn="r" rtl="1"/>
            <a:r>
              <a:rPr lang="he-IL" sz="2600" dirty="0">
                <a:solidFill>
                  <a:schemeClr val="accent5">
                    <a:lumMod val="75000"/>
                  </a:schemeClr>
                </a:solidFill>
              </a:rPr>
              <a:t>מלקות "לא טובה השמועה"</a:t>
            </a:r>
          </a:p>
          <a:p>
            <a:pPr marL="0" indent="0" algn="r" rtl="1">
              <a:buNone/>
            </a:pPr>
            <a:endParaRPr lang="he-IL" sz="3200" dirty="0"/>
          </a:p>
          <a:p>
            <a:pPr marL="0" indent="0" algn="r" rtl="1">
              <a:buNone/>
            </a:pPr>
            <a:r>
              <a:rPr lang="he-IL" sz="3200" dirty="0"/>
              <a:t>[3] בעלה בעיר ופתח פתוח לרשות הרבים</a:t>
            </a:r>
          </a:p>
          <a:p>
            <a:pPr lvl="1" algn="r" rtl="1"/>
            <a:r>
              <a:rPr lang="he-IL" sz="2600" dirty="0">
                <a:solidFill>
                  <a:schemeClr val="accent5">
                    <a:lumMod val="75000"/>
                  </a:schemeClr>
                </a:solidFill>
              </a:rPr>
              <a:t>הסיפור עם הרב ביבי והרב יוסף</a:t>
            </a:r>
          </a:p>
          <a:p>
            <a:pPr lvl="1" algn="r" rtl="1"/>
            <a:r>
              <a:rPr lang="he-IL" sz="2600" dirty="0">
                <a:solidFill>
                  <a:schemeClr val="accent5">
                    <a:lumMod val="75000"/>
                  </a:schemeClr>
                </a:solidFill>
              </a:rPr>
              <a:t>מחלוקת רש"י ותוספות על "בעלה בעיר – אין חוששין משום ייחוד"</a:t>
            </a:r>
          </a:p>
          <a:p>
            <a:pPr lvl="1" algn="r" rtl="1"/>
            <a:r>
              <a:rPr lang="he-IL" dirty="0">
                <a:solidFill>
                  <a:schemeClr val="accent5">
                    <a:lumMod val="75000"/>
                  </a:schemeClr>
                </a:solidFill>
              </a:rPr>
              <a:t>הגדרת הרדב"ז לאיסור ייחוד, ר' עקיבא איגר והרשב"א על "פתח פתוח"</a:t>
            </a:r>
            <a:endParaRPr lang="he-IL" sz="2600" dirty="0">
              <a:solidFill>
                <a:schemeClr val="accent5">
                  <a:lumMod val="75000"/>
                </a:schemeClr>
              </a:solidFill>
            </a:endParaRPr>
          </a:p>
          <a:p>
            <a:pPr marL="457200" lvl="1" indent="0" algn="r" rtl="1">
              <a:buNone/>
            </a:pPr>
            <a:endParaRPr lang="he-IL" dirty="0">
              <a:solidFill>
                <a:schemeClr val="accent5">
                  <a:lumMod val="75000"/>
                </a:schemeClr>
              </a:solidFill>
            </a:endParaRPr>
          </a:p>
          <a:p>
            <a:pPr marL="0" indent="0" algn="r" rtl="1">
              <a:buNone/>
            </a:pPr>
            <a:r>
              <a:rPr lang="he-IL" sz="3200" dirty="0"/>
              <a:t>[4] מייחוד להפרדה?</a:t>
            </a:r>
          </a:p>
          <a:p>
            <a:pPr lvl="1" algn="r" rtl="1"/>
            <a:r>
              <a:rPr lang="he-IL" sz="2600" dirty="0">
                <a:solidFill>
                  <a:schemeClr val="accent5">
                    <a:lumMod val="75000"/>
                  </a:schemeClr>
                </a:solidFill>
              </a:rPr>
              <a:t>נשים בחוץ וגברים בפנים – וההפך</a:t>
            </a:r>
          </a:p>
          <a:p>
            <a:pPr lvl="1" algn="r" rtl="1"/>
            <a:r>
              <a:rPr lang="he-IL" sz="2600" dirty="0">
                <a:solidFill>
                  <a:schemeClr val="accent5">
                    <a:lumMod val="75000"/>
                  </a:schemeClr>
                </a:solidFill>
              </a:rPr>
              <a:t>"סקבא דשתא ריגלא" – רש"י ותוס'</a:t>
            </a:r>
          </a:p>
          <a:p>
            <a:pPr lvl="1" algn="r" rtl="1"/>
            <a:endParaRPr lang="he-IL" sz="2600" dirty="0">
              <a:solidFill>
                <a:schemeClr val="accent5">
                  <a:lumMod val="75000"/>
                </a:schemeClr>
              </a:solidFill>
            </a:endParaRPr>
          </a:p>
          <a:p>
            <a:pPr marL="0" indent="0" algn="r" rtl="1">
              <a:buNone/>
            </a:pPr>
            <a:r>
              <a:rPr lang="he-IL" sz="3200" dirty="0"/>
              <a:t>[5] חמישה סיפורים על המפגש עם היצר</a:t>
            </a:r>
            <a:endParaRPr lang="en-US" dirty="0"/>
          </a:p>
        </p:txBody>
      </p:sp>
    </p:spTree>
    <p:extLst>
      <p:ext uri="{BB962C8B-B14F-4D97-AF65-F5344CB8AC3E}">
        <p14:creationId xmlns:p14="http://schemas.microsoft.com/office/powerpoint/2010/main" val="12878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loud skipper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Cloud skipper design slides.potx" id="{E8493412-85DD-4641-9E8A-937B29FD6AA2}" vid="{77E91E09-5010-404D-ADF4-B79FA46D72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53D857-4181-4777-8893-6E45A690F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DD01B8-816B-49B7-8C81-03AB51D87C54}">
  <ds:schemaRefs>
    <ds:schemaRef ds:uri="a4f35948-e619-41b3-aa29-22878b09cfd2"/>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40262f94-9f35-4ac3-9a90-690165a166b7"/>
    <ds:schemaRef ds:uri="http://www.w3.org/XML/1998/namespace"/>
    <ds:schemaRef ds:uri="http://purl.org/dc/dcmitype/"/>
  </ds:schemaRefs>
</ds:datastoreItem>
</file>

<file path=customXml/itemProps3.xml><?xml version="1.0" encoding="utf-8"?>
<ds:datastoreItem xmlns:ds="http://schemas.openxmlformats.org/officeDocument/2006/customXml" ds:itemID="{B024FD56-CE1B-42FC-9E83-BFBF160724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Cloud skipper design slides</Template>
  <TotalTime>16331</TotalTime>
  <Words>2108</Words>
  <Application>Microsoft Office PowerPoint</Application>
  <PresentationFormat>Widescreen</PresentationFormat>
  <Paragraphs>307</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Cambria</vt:lpstr>
      <vt:lpstr>Times New Roman</vt:lpstr>
      <vt:lpstr>Cloud skipper design template</vt:lpstr>
      <vt:lpstr>ענישה, הקלה  והדילמה של היצר</vt:lpstr>
      <vt:lpstr>מבנה השיעור</vt:lpstr>
      <vt:lpstr>חזרה בדקה </vt:lpstr>
      <vt:lpstr>מלקות על ייחוד –  למי? בשביל מה?</vt:lpstr>
      <vt:lpstr>מלקות על איסור ייחוד – לכולם?</vt:lpstr>
      <vt:lpstr>מלקות על איסור ייחוד לפי רב אשי</vt:lpstr>
      <vt:lpstr>במחלוקת רש"י ותוס' על "ואין אוסרין על הייחוד" - על מי מדובר,  אנחנו נוטות להסכים עם ...</vt:lpstr>
      <vt:lpstr>מלקות על "לא טובה השמועה"</vt:lpstr>
      <vt:lpstr>מבנה השיעור</vt:lpstr>
      <vt:lpstr>בעלה בעיר  ופתח פתוח לרשות הרבים </vt:lpstr>
      <vt:lpstr>בעלה בעיר ופתח פתוח לרשות הרבים</vt:lpstr>
      <vt:lpstr>"בעלה בעיר – אין חוששין משום ייחוד"</vt:lpstr>
      <vt:lpstr>הרדב"ז ור' עקיבא איגר  על "פתח פתוח לרשות הרבים"</vt:lpstr>
      <vt:lpstr>מבנה השיעור</vt:lpstr>
      <vt:lpstr>אנשים מבחוץ ונשים מבפנים</vt:lpstr>
      <vt:lpstr>"איפכא" - אנשים מבפנים ונשים מבחוץ ...</vt:lpstr>
      <vt:lpstr>רש"י ותוספות על "סקבא דשתא ריגלא"</vt:lpstr>
      <vt:lpstr>מבנה השיעור</vt:lpstr>
      <vt:lpstr>סיפור 1 – רב עמרם חסידא</vt:lpstr>
      <vt:lpstr>סיפור 2 – רבי מאיר</vt:lpstr>
      <vt:lpstr>סיפור 3 – רבי עקיבא</vt:lpstr>
      <vt:lpstr>סיפור 4 – פלימו</vt:lpstr>
      <vt:lpstr>סיפור 5 – רב חייא בר אשי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ענישה, הקלה  והדילמה של היצר</dc:title>
  <dc:creator>Miriam Reisler</dc:creator>
  <cp:lastModifiedBy>Miriam Reisler</cp:lastModifiedBy>
  <cp:revision>31</cp:revision>
  <dcterms:created xsi:type="dcterms:W3CDTF">2018-10-21T11:48:38Z</dcterms:created>
  <dcterms:modified xsi:type="dcterms:W3CDTF">2018-12-24T21:17:50Z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