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62" r:id="rId7"/>
    <p:sldId id="268" r:id="rId8"/>
    <p:sldId id="265" r:id="rId9"/>
    <p:sldId id="269" r:id="rId10"/>
    <p:sldId id="259" r:id="rId11"/>
    <p:sldId id="275" r:id="rId12"/>
    <p:sldId id="270" r:id="rId13"/>
    <p:sldId id="274" r:id="rId14"/>
    <p:sldId id="266" r:id="rId15"/>
    <p:sldId id="271" r:id="rId16"/>
    <p:sldId id="272" r:id="rId17"/>
    <p:sldId id="273" r:id="rId18"/>
    <p:sldId id="285" r:id="rId19"/>
    <p:sldId id="278" r:id="rId20"/>
    <p:sldId id="261" r:id="rId21"/>
    <p:sldId id="276" r:id="rId22"/>
    <p:sldId id="277" r:id="rId23"/>
    <p:sldId id="279" r:id="rId24"/>
    <p:sldId id="280" r:id="rId25"/>
    <p:sldId id="281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9" autoAdjust="0"/>
    <p:restoredTop sz="95270" autoAdjust="0"/>
  </p:normalViewPr>
  <p:slideViewPr>
    <p:cSldViewPr snapToGrid="0" showGuides="1">
      <p:cViewPr varScale="1">
        <p:scale>
          <a:sx n="85" d="100"/>
          <a:sy n="85" d="100"/>
        </p:scale>
        <p:origin x="458" y="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90203-CCFB-4C21-8685-765B9A27AF94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F191E5-5D68-47FA-9B30-C28AF1D6D2ED}">
      <dgm:prSet phldrT="[Text]"/>
      <dgm:spPr/>
      <dgm:t>
        <a:bodyPr/>
        <a:lstStyle/>
        <a:p>
          <a:pPr rtl="1"/>
          <a:r>
            <a:rPr lang="he-IL" b="1" dirty="0"/>
            <a:t>שאלה 1: </a:t>
          </a:r>
          <a:r>
            <a:rPr lang="he-IL" dirty="0"/>
            <a:t>למה יש הבדל שיטת הת"ק בין 2 גברים + אשה לבין 2 נשים + גבר?</a:t>
          </a:r>
          <a:endParaRPr lang="en-US" dirty="0"/>
        </a:p>
      </dgm:t>
    </dgm:pt>
    <dgm:pt modelId="{CD9CB2DF-B67A-4CA1-809E-88131CC14007}" type="parTrans" cxnId="{79A7B027-0547-424A-881A-7E886F66D831}">
      <dgm:prSet/>
      <dgm:spPr/>
      <dgm:t>
        <a:bodyPr/>
        <a:lstStyle/>
        <a:p>
          <a:endParaRPr lang="en-US"/>
        </a:p>
      </dgm:t>
    </dgm:pt>
    <dgm:pt modelId="{FB4B55F0-7885-4E16-81E2-2C7C98067A51}" type="sibTrans" cxnId="{79A7B027-0547-424A-881A-7E886F66D831}">
      <dgm:prSet/>
      <dgm:spPr/>
      <dgm:t>
        <a:bodyPr/>
        <a:lstStyle/>
        <a:p>
          <a:endParaRPr lang="en-US"/>
        </a:p>
      </dgm:t>
    </dgm:pt>
    <dgm:pt modelId="{493833BC-0595-429F-B54E-6DA486957144}">
      <dgm:prSet phldrT="[Text]"/>
      <dgm:spPr/>
      <dgm:t>
        <a:bodyPr/>
        <a:lstStyle/>
        <a:p>
          <a:r>
            <a:rPr lang="he-IL" dirty="0"/>
            <a:t>(רש"י, גישה הסטורית, גישה מהותנית)</a:t>
          </a:r>
          <a:endParaRPr lang="en-US" dirty="0"/>
        </a:p>
      </dgm:t>
    </dgm:pt>
    <dgm:pt modelId="{5EB88C00-F8AF-4A7A-AC74-949421D0EDCC}" type="parTrans" cxnId="{436734F7-0747-4A26-AA20-0452EF1BAA61}">
      <dgm:prSet/>
      <dgm:spPr/>
      <dgm:t>
        <a:bodyPr/>
        <a:lstStyle/>
        <a:p>
          <a:endParaRPr lang="en-US"/>
        </a:p>
      </dgm:t>
    </dgm:pt>
    <dgm:pt modelId="{22C049BD-19CA-48C0-9716-C2E362CFD203}" type="sibTrans" cxnId="{436734F7-0747-4A26-AA20-0452EF1BAA61}">
      <dgm:prSet/>
      <dgm:spPr/>
      <dgm:t>
        <a:bodyPr/>
        <a:lstStyle/>
        <a:p>
          <a:endParaRPr lang="en-US"/>
        </a:p>
      </dgm:t>
    </dgm:pt>
    <dgm:pt modelId="{C67B619F-A69B-4D1F-921C-EE2A2FFAE55B}">
      <dgm:prSet phldrT="[Text]"/>
      <dgm:spPr/>
      <dgm:t>
        <a:bodyPr/>
        <a:lstStyle/>
        <a:p>
          <a:r>
            <a:rPr lang="he-IL" dirty="0"/>
            <a:t>"נשים דעתן קלה"</a:t>
          </a:r>
          <a:endParaRPr lang="en-US" dirty="0"/>
        </a:p>
      </dgm:t>
    </dgm:pt>
    <dgm:pt modelId="{418C3D95-1E11-41DC-B4AF-67B25752D6CA}" type="parTrans" cxnId="{DD16C452-4AA1-4AB4-82BA-9563B67CEC61}">
      <dgm:prSet/>
      <dgm:spPr/>
      <dgm:t>
        <a:bodyPr/>
        <a:lstStyle/>
        <a:p>
          <a:endParaRPr lang="en-US"/>
        </a:p>
      </dgm:t>
    </dgm:pt>
    <dgm:pt modelId="{5E0FFDCF-BDBB-43C4-B444-BC36513706C5}" type="sibTrans" cxnId="{DD16C452-4AA1-4AB4-82BA-9563B67CEC61}">
      <dgm:prSet/>
      <dgm:spPr/>
      <dgm:t>
        <a:bodyPr/>
        <a:lstStyle/>
        <a:p>
          <a:endParaRPr lang="en-US"/>
        </a:p>
      </dgm:t>
    </dgm:pt>
    <dgm:pt modelId="{CD19717C-8D86-4A5F-82E0-5C387808D75E}">
      <dgm:prSet phldrT="[Text]"/>
      <dgm:spPr/>
      <dgm:t>
        <a:bodyPr/>
        <a:lstStyle/>
        <a:p>
          <a:pPr rtl="1"/>
          <a:r>
            <a:rPr lang="he-IL" b="1" dirty="0"/>
            <a:t>שאלה 2: </a:t>
          </a:r>
          <a:r>
            <a:rPr lang="he-IL" dirty="0"/>
            <a:t>מה המקור לאיסור ייחוד (</a:t>
          </a:r>
          <a:r>
            <a:rPr lang="he-IL" b="1" u="sng" dirty="0"/>
            <a:t>רמז</a:t>
          </a:r>
          <a:r>
            <a:rPr lang="he-IL" b="1" dirty="0"/>
            <a:t> </a:t>
          </a:r>
          <a:r>
            <a:rPr lang="he-IL" dirty="0"/>
            <a:t>לייחוד מן התורה מניין)?</a:t>
          </a:r>
          <a:endParaRPr lang="en-US" dirty="0"/>
        </a:p>
      </dgm:t>
    </dgm:pt>
    <dgm:pt modelId="{2C87A87C-2E74-4C1B-8262-CFAF886DD682}" type="parTrans" cxnId="{5E62BD8A-745B-44F9-8798-2BE8C2AE22B1}">
      <dgm:prSet/>
      <dgm:spPr/>
      <dgm:t>
        <a:bodyPr/>
        <a:lstStyle/>
        <a:p>
          <a:endParaRPr lang="en-US"/>
        </a:p>
      </dgm:t>
    </dgm:pt>
    <dgm:pt modelId="{9AA4CADF-AC87-469C-A8C8-BDB32B72BEC4}" type="sibTrans" cxnId="{5E62BD8A-745B-44F9-8798-2BE8C2AE22B1}">
      <dgm:prSet/>
      <dgm:spPr/>
      <dgm:t>
        <a:bodyPr/>
        <a:lstStyle/>
        <a:p>
          <a:endParaRPr lang="en-US"/>
        </a:p>
      </dgm:t>
    </dgm:pt>
    <dgm:pt modelId="{050615E2-F1AE-4F40-8D43-170561C52914}">
      <dgm:prSet phldrT="[Text]"/>
      <dgm:spPr/>
      <dgm:t>
        <a:bodyPr/>
        <a:lstStyle/>
        <a:p>
          <a:r>
            <a:rPr lang="he-IL" dirty="0"/>
            <a:t>פני יהושע (ביסוס </a:t>
          </a:r>
          <a:r>
            <a:rPr lang="he-IL" u="sng" dirty="0"/>
            <a:t>בכל הפסוק</a:t>
          </a:r>
          <a:r>
            <a:rPr lang="he-IL" dirty="0"/>
            <a:t>)</a:t>
          </a:r>
          <a:endParaRPr lang="en-US" dirty="0"/>
        </a:p>
      </dgm:t>
    </dgm:pt>
    <dgm:pt modelId="{43C6B7E8-AD69-42A3-BB8B-2E70ADF20180}" type="parTrans" cxnId="{0665D59D-FE07-4354-A2E7-A86D29CDA681}">
      <dgm:prSet/>
      <dgm:spPr/>
      <dgm:t>
        <a:bodyPr/>
        <a:lstStyle/>
        <a:p>
          <a:endParaRPr lang="en-US"/>
        </a:p>
      </dgm:t>
    </dgm:pt>
    <dgm:pt modelId="{DB1D26A0-E0E3-41A2-9A51-A8184E5A4907}" type="sibTrans" cxnId="{0665D59D-FE07-4354-A2E7-A86D29CDA681}">
      <dgm:prSet/>
      <dgm:spPr/>
      <dgm:t>
        <a:bodyPr/>
        <a:lstStyle/>
        <a:p>
          <a:endParaRPr lang="en-US"/>
        </a:p>
      </dgm:t>
    </dgm:pt>
    <dgm:pt modelId="{81288DDE-0448-4401-9680-031B9D85E7FD}">
      <dgm:prSet phldrT="[Text]"/>
      <dgm:spPr/>
      <dgm:t>
        <a:bodyPr/>
        <a:lstStyle/>
        <a:p>
          <a:r>
            <a:rPr lang="he-IL" dirty="0"/>
            <a:t>"כי יסיתך אחיך בן אמך"</a:t>
          </a:r>
          <a:endParaRPr lang="en-US" dirty="0"/>
        </a:p>
      </dgm:t>
    </dgm:pt>
    <dgm:pt modelId="{74BB53F7-9018-4F3C-B3B9-9ED738698C58}" type="parTrans" cxnId="{9B870A5C-68AD-4073-BF64-848457B56C80}">
      <dgm:prSet/>
      <dgm:spPr/>
      <dgm:t>
        <a:bodyPr/>
        <a:lstStyle/>
        <a:p>
          <a:endParaRPr lang="en-US"/>
        </a:p>
      </dgm:t>
    </dgm:pt>
    <dgm:pt modelId="{DEEF76C8-6DEF-4836-B08D-71BDAC70A4AC}" type="sibTrans" cxnId="{9B870A5C-68AD-4073-BF64-848457B56C80}">
      <dgm:prSet/>
      <dgm:spPr/>
      <dgm:t>
        <a:bodyPr/>
        <a:lstStyle/>
        <a:p>
          <a:endParaRPr lang="en-US"/>
        </a:p>
      </dgm:t>
    </dgm:pt>
    <dgm:pt modelId="{0D7A5DAC-7C8F-4E60-A4BF-3CEF4A07260A}">
      <dgm:prSet phldrT="[Text]"/>
      <dgm:spPr/>
      <dgm:t>
        <a:bodyPr/>
        <a:lstStyle/>
        <a:p>
          <a:pPr rtl="1"/>
          <a:r>
            <a:rPr lang="he-IL" b="1" dirty="0"/>
            <a:t>שאלה </a:t>
          </a:r>
          <a:r>
            <a:rPr lang="he-IL" b="1" u="sng" dirty="0"/>
            <a:t>משנית</a:t>
          </a:r>
          <a:r>
            <a:rPr lang="he-IL" b="1" dirty="0"/>
            <a:t> בנושא שאלה 2: </a:t>
          </a:r>
          <a:r>
            <a:rPr lang="he-IL" dirty="0"/>
            <a:t>פשטיה דקרא במאי כתיב? (השימוש לעיל </a:t>
          </a:r>
          <a:r>
            <a:rPr lang="he-IL" u="sng" dirty="0"/>
            <a:t>דרשה</a:t>
          </a:r>
          <a:r>
            <a:rPr lang="he-IL" dirty="0"/>
            <a:t>, אך מה ה</a:t>
          </a:r>
          <a:r>
            <a:rPr lang="he-IL" u="sng" dirty="0"/>
            <a:t>פשט</a:t>
          </a:r>
          <a:r>
            <a:rPr lang="he-IL" dirty="0"/>
            <a:t>?)</a:t>
          </a:r>
          <a:endParaRPr lang="en-US" dirty="0"/>
        </a:p>
      </dgm:t>
    </dgm:pt>
    <dgm:pt modelId="{53258D57-D118-476E-9C81-44A12962C8FB}" type="parTrans" cxnId="{0895BAEE-0754-481E-8EFB-A687285D9430}">
      <dgm:prSet/>
      <dgm:spPr/>
      <dgm:t>
        <a:bodyPr/>
        <a:lstStyle/>
        <a:p>
          <a:endParaRPr lang="en-US"/>
        </a:p>
      </dgm:t>
    </dgm:pt>
    <dgm:pt modelId="{080ED2AD-5F21-4BD6-B62E-17B932582426}" type="sibTrans" cxnId="{0895BAEE-0754-481E-8EFB-A687285D9430}">
      <dgm:prSet/>
      <dgm:spPr/>
      <dgm:t>
        <a:bodyPr/>
        <a:lstStyle/>
        <a:p>
          <a:endParaRPr lang="en-US"/>
        </a:p>
      </dgm:t>
    </dgm:pt>
    <dgm:pt modelId="{3F7AAECE-F2F7-48A8-A95A-E11E1EDB5E13}">
      <dgm:prSet phldrT="[Text]"/>
      <dgm:spPr/>
      <dgm:t>
        <a:bodyPr/>
        <a:lstStyle/>
        <a:p>
          <a:r>
            <a:rPr lang="he-IL" dirty="0"/>
            <a:t>רש"י (מתח בעניין ירושה)</a:t>
          </a:r>
          <a:endParaRPr lang="en-US" dirty="0"/>
        </a:p>
      </dgm:t>
    </dgm:pt>
    <dgm:pt modelId="{D8AD85B0-880C-439E-9A20-EAF78E51678D}" type="parTrans" cxnId="{8E91FC15-95F8-4DA8-A46C-5390BB0E72FA}">
      <dgm:prSet/>
      <dgm:spPr/>
      <dgm:t>
        <a:bodyPr/>
        <a:lstStyle/>
        <a:p>
          <a:endParaRPr lang="en-US"/>
        </a:p>
      </dgm:t>
    </dgm:pt>
    <dgm:pt modelId="{4677A0D5-BD47-4FDC-8BA7-7C982717CA32}" type="sibTrans" cxnId="{8E91FC15-95F8-4DA8-A46C-5390BB0E72FA}">
      <dgm:prSet/>
      <dgm:spPr/>
      <dgm:t>
        <a:bodyPr/>
        <a:lstStyle/>
        <a:p>
          <a:endParaRPr lang="en-US"/>
        </a:p>
      </dgm:t>
    </dgm:pt>
    <dgm:pt modelId="{E52098AE-0B2C-43E2-BC15-C52066BE3224}">
      <dgm:prSet phldrT="[Text]"/>
      <dgm:spPr/>
      <dgm:t>
        <a:bodyPr/>
        <a:lstStyle/>
        <a:p>
          <a:r>
            <a:rPr lang="he-IL" dirty="0"/>
            <a:t>"לא מבעיא קאמר"</a:t>
          </a:r>
          <a:endParaRPr lang="en-US" dirty="0"/>
        </a:p>
      </dgm:t>
    </dgm:pt>
    <dgm:pt modelId="{ABF0F756-FC18-439A-9B7B-2FF35A679916}" type="parTrans" cxnId="{C49BA112-3858-4C4D-80B5-9C21716728F3}">
      <dgm:prSet/>
      <dgm:spPr/>
      <dgm:t>
        <a:bodyPr/>
        <a:lstStyle/>
        <a:p>
          <a:endParaRPr lang="en-US"/>
        </a:p>
      </dgm:t>
    </dgm:pt>
    <dgm:pt modelId="{BB1CF0BF-84E6-4444-876E-A2651B18357A}" type="sibTrans" cxnId="{C49BA112-3858-4C4D-80B5-9C21716728F3}">
      <dgm:prSet/>
      <dgm:spPr/>
      <dgm:t>
        <a:bodyPr/>
        <a:lstStyle/>
        <a:p>
          <a:endParaRPr lang="en-US"/>
        </a:p>
      </dgm:t>
    </dgm:pt>
    <dgm:pt modelId="{19EF6986-ECB5-4A27-891B-EBFEE952B234}" type="pres">
      <dgm:prSet presAssocID="{9E890203-CCFB-4C21-8685-765B9A27AF94}" presName="Name0" presStyleCnt="0">
        <dgm:presLayoutVars>
          <dgm:dir/>
          <dgm:animLvl val="lvl"/>
          <dgm:resizeHandles val="exact"/>
        </dgm:presLayoutVars>
      </dgm:prSet>
      <dgm:spPr/>
    </dgm:pt>
    <dgm:pt modelId="{C19C3667-4531-4947-BF64-136409621B7D}" type="pres">
      <dgm:prSet presAssocID="{0D7A5DAC-7C8F-4E60-A4BF-3CEF4A07260A}" presName="boxAndChildren" presStyleCnt="0"/>
      <dgm:spPr/>
    </dgm:pt>
    <dgm:pt modelId="{C7990653-A4EE-4546-B40F-58F0EC41B4AE}" type="pres">
      <dgm:prSet presAssocID="{0D7A5DAC-7C8F-4E60-A4BF-3CEF4A07260A}" presName="parentTextBox" presStyleLbl="node1" presStyleIdx="0" presStyleCnt="3"/>
      <dgm:spPr/>
    </dgm:pt>
    <dgm:pt modelId="{0C4FE816-7163-4B02-B19A-83E7F10B019A}" type="pres">
      <dgm:prSet presAssocID="{0D7A5DAC-7C8F-4E60-A4BF-3CEF4A07260A}" presName="entireBox" presStyleLbl="node1" presStyleIdx="0" presStyleCnt="3"/>
      <dgm:spPr/>
    </dgm:pt>
    <dgm:pt modelId="{E518B9D8-7126-4061-878D-EE607A2C65B7}" type="pres">
      <dgm:prSet presAssocID="{0D7A5DAC-7C8F-4E60-A4BF-3CEF4A07260A}" presName="descendantBox" presStyleCnt="0"/>
      <dgm:spPr/>
    </dgm:pt>
    <dgm:pt modelId="{D030AC9F-08D6-4833-8A12-48339534BDB8}" type="pres">
      <dgm:prSet presAssocID="{3F7AAECE-F2F7-48A8-A95A-E11E1EDB5E13}" presName="childTextBox" presStyleLbl="fgAccFollowNode1" presStyleIdx="0" presStyleCnt="6">
        <dgm:presLayoutVars>
          <dgm:bulletEnabled val="1"/>
        </dgm:presLayoutVars>
      </dgm:prSet>
      <dgm:spPr/>
    </dgm:pt>
    <dgm:pt modelId="{87D0BD0B-CC34-440A-BE57-DA36E5E3476A}" type="pres">
      <dgm:prSet presAssocID="{E52098AE-0B2C-43E2-BC15-C52066BE3224}" presName="childTextBox" presStyleLbl="fgAccFollowNode1" presStyleIdx="1" presStyleCnt="6">
        <dgm:presLayoutVars>
          <dgm:bulletEnabled val="1"/>
        </dgm:presLayoutVars>
      </dgm:prSet>
      <dgm:spPr/>
    </dgm:pt>
    <dgm:pt modelId="{6095A18F-E9F5-4BFF-916C-5A8F2E9AD8C5}" type="pres">
      <dgm:prSet presAssocID="{9AA4CADF-AC87-469C-A8C8-BDB32B72BEC4}" presName="sp" presStyleCnt="0"/>
      <dgm:spPr/>
    </dgm:pt>
    <dgm:pt modelId="{232D4910-DD07-48B0-BAF5-4DE2DE9269B8}" type="pres">
      <dgm:prSet presAssocID="{CD19717C-8D86-4A5F-82E0-5C387808D75E}" presName="arrowAndChildren" presStyleCnt="0"/>
      <dgm:spPr/>
    </dgm:pt>
    <dgm:pt modelId="{AC5CDDB7-B9E6-4F5A-8AED-B73FA7BFA047}" type="pres">
      <dgm:prSet presAssocID="{CD19717C-8D86-4A5F-82E0-5C387808D75E}" presName="parentTextArrow" presStyleLbl="node1" presStyleIdx="0" presStyleCnt="3"/>
      <dgm:spPr/>
    </dgm:pt>
    <dgm:pt modelId="{1F56C040-71CA-48EE-BAAA-F17D0B3F6FE5}" type="pres">
      <dgm:prSet presAssocID="{CD19717C-8D86-4A5F-82E0-5C387808D75E}" presName="arrow" presStyleLbl="node1" presStyleIdx="1" presStyleCnt="3"/>
      <dgm:spPr/>
    </dgm:pt>
    <dgm:pt modelId="{719CB679-D354-460C-A6E8-798544151C2E}" type="pres">
      <dgm:prSet presAssocID="{CD19717C-8D86-4A5F-82E0-5C387808D75E}" presName="descendantArrow" presStyleCnt="0"/>
      <dgm:spPr/>
    </dgm:pt>
    <dgm:pt modelId="{BB852FC1-21A2-4367-ACB2-64EFC847962D}" type="pres">
      <dgm:prSet presAssocID="{050615E2-F1AE-4F40-8D43-170561C52914}" presName="childTextArrow" presStyleLbl="fgAccFollowNode1" presStyleIdx="2" presStyleCnt="6">
        <dgm:presLayoutVars>
          <dgm:bulletEnabled val="1"/>
        </dgm:presLayoutVars>
      </dgm:prSet>
      <dgm:spPr/>
    </dgm:pt>
    <dgm:pt modelId="{AB7B9EF8-38D1-4A74-ACA3-E61947E27793}" type="pres">
      <dgm:prSet presAssocID="{81288DDE-0448-4401-9680-031B9D85E7FD}" presName="childTextArrow" presStyleLbl="fgAccFollowNode1" presStyleIdx="3" presStyleCnt="6">
        <dgm:presLayoutVars>
          <dgm:bulletEnabled val="1"/>
        </dgm:presLayoutVars>
      </dgm:prSet>
      <dgm:spPr/>
    </dgm:pt>
    <dgm:pt modelId="{A829AFD3-8EA0-4751-9FAE-E1890D39E5AF}" type="pres">
      <dgm:prSet presAssocID="{FB4B55F0-7885-4E16-81E2-2C7C98067A51}" presName="sp" presStyleCnt="0"/>
      <dgm:spPr/>
    </dgm:pt>
    <dgm:pt modelId="{CEF30646-D8FB-4ED0-96E9-E60397F55F4A}" type="pres">
      <dgm:prSet presAssocID="{18F191E5-5D68-47FA-9B30-C28AF1D6D2ED}" presName="arrowAndChildren" presStyleCnt="0"/>
      <dgm:spPr/>
    </dgm:pt>
    <dgm:pt modelId="{3F8BF882-255A-4CEB-B503-91C2DF8F1435}" type="pres">
      <dgm:prSet presAssocID="{18F191E5-5D68-47FA-9B30-C28AF1D6D2ED}" presName="parentTextArrow" presStyleLbl="node1" presStyleIdx="1" presStyleCnt="3"/>
      <dgm:spPr/>
    </dgm:pt>
    <dgm:pt modelId="{44DC282F-3D75-448D-92A6-707AD30603DF}" type="pres">
      <dgm:prSet presAssocID="{18F191E5-5D68-47FA-9B30-C28AF1D6D2ED}" presName="arrow" presStyleLbl="node1" presStyleIdx="2" presStyleCnt="3"/>
      <dgm:spPr/>
    </dgm:pt>
    <dgm:pt modelId="{9B9DC64A-F7BA-495A-BFF2-8090F08B222A}" type="pres">
      <dgm:prSet presAssocID="{18F191E5-5D68-47FA-9B30-C28AF1D6D2ED}" presName="descendantArrow" presStyleCnt="0"/>
      <dgm:spPr/>
    </dgm:pt>
    <dgm:pt modelId="{CC172CA1-742A-4769-9225-060C00230738}" type="pres">
      <dgm:prSet presAssocID="{493833BC-0595-429F-B54E-6DA486957144}" presName="childTextArrow" presStyleLbl="fgAccFollowNode1" presStyleIdx="4" presStyleCnt="6">
        <dgm:presLayoutVars>
          <dgm:bulletEnabled val="1"/>
        </dgm:presLayoutVars>
      </dgm:prSet>
      <dgm:spPr/>
    </dgm:pt>
    <dgm:pt modelId="{C0EC37F8-1FBD-4DFB-83CC-2354C8383CF9}" type="pres">
      <dgm:prSet presAssocID="{C67B619F-A69B-4D1F-921C-EE2A2FFAE55B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A84C1305-D176-4DD9-A103-3887769F278F}" type="presOf" srcId="{C67B619F-A69B-4D1F-921C-EE2A2FFAE55B}" destId="{C0EC37F8-1FBD-4DFB-83CC-2354C8383CF9}" srcOrd="0" destOrd="0" presId="urn:microsoft.com/office/officeart/2005/8/layout/process4"/>
    <dgm:cxn modelId="{264E0907-D6D1-4128-B64F-2B3A425B4C25}" type="presOf" srcId="{CD19717C-8D86-4A5F-82E0-5C387808D75E}" destId="{1F56C040-71CA-48EE-BAAA-F17D0B3F6FE5}" srcOrd="1" destOrd="0" presId="urn:microsoft.com/office/officeart/2005/8/layout/process4"/>
    <dgm:cxn modelId="{FF9C7810-60CA-4CE0-BAB2-E7DB064BC055}" type="presOf" srcId="{9E890203-CCFB-4C21-8685-765B9A27AF94}" destId="{19EF6986-ECB5-4A27-891B-EBFEE952B234}" srcOrd="0" destOrd="0" presId="urn:microsoft.com/office/officeart/2005/8/layout/process4"/>
    <dgm:cxn modelId="{C49BA112-3858-4C4D-80B5-9C21716728F3}" srcId="{0D7A5DAC-7C8F-4E60-A4BF-3CEF4A07260A}" destId="{E52098AE-0B2C-43E2-BC15-C52066BE3224}" srcOrd="1" destOrd="0" parTransId="{ABF0F756-FC18-439A-9B7B-2FF35A679916}" sibTransId="{BB1CF0BF-84E6-4444-876E-A2651B18357A}"/>
    <dgm:cxn modelId="{0AC73915-C697-4398-BC06-1FD3BEF0FCAB}" type="presOf" srcId="{E52098AE-0B2C-43E2-BC15-C52066BE3224}" destId="{87D0BD0B-CC34-440A-BE57-DA36E5E3476A}" srcOrd="0" destOrd="0" presId="urn:microsoft.com/office/officeart/2005/8/layout/process4"/>
    <dgm:cxn modelId="{8E91FC15-95F8-4DA8-A46C-5390BB0E72FA}" srcId="{0D7A5DAC-7C8F-4E60-A4BF-3CEF4A07260A}" destId="{3F7AAECE-F2F7-48A8-A95A-E11E1EDB5E13}" srcOrd="0" destOrd="0" parTransId="{D8AD85B0-880C-439E-9A20-EAF78E51678D}" sibTransId="{4677A0D5-BD47-4FDC-8BA7-7C982717CA32}"/>
    <dgm:cxn modelId="{79A7B027-0547-424A-881A-7E886F66D831}" srcId="{9E890203-CCFB-4C21-8685-765B9A27AF94}" destId="{18F191E5-5D68-47FA-9B30-C28AF1D6D2ED}" srcOrd="0" destOrd="0" parTransId="{CD9CB2DF-B67A-4CA1-809E-88131CC14007}" sibTransId="{FB4B55F0-7885-4E16-81E2-2C7C98067A51}"/>
    <dgm:cxn modelId="{4B5E5036-9487-4F7C-9E0B-02332572804D}" type="presOf" srcId="{0D7A5DAC-7C8F-4E60-A4BF-3CEF4A07260A}" destId="{C7990653-A4EE-4546-B40F-58F0EC41B4AE}" srcOrd="0" destOrd="0" presId="urn:microsoft.com/office/officeart/2005/8/layout/process4"/>
    <dgm:cxn modelId="{A07C5A38-D342-42E2-A026-5C33B94E4A01}" type="presOf" srcId="{CD19717C-8D86-4A5F-82E0-5C387808D75E}" destId="{AC5CDDB7-B9E6-4F5A-8AED-B73FA7BFA047}" srcOrd="0" destOrd="0" presId="urn:microsoft.com/office/officeart/2005/8/layout/process4"/>
    <dgm:cxn modelId="{9B870A5C-68AD-4073-BF64-848457B56C80}" srcId="{CD19717C-8D86-4A5F-82E0-5C387808D75E}" destId="{81288DDE-0448-4401-9680-031B9D85E7FD}" srcOrd="1" destOrd="0" parTransId="{74BB53F7-9018-4F3C-B3B9-9ED738698C58}" sibTransId="{DEEF76C8-6DEF-4836-B08D-71BDAC70A4AC}"/>
    <dgm:cxn modelId="{8E9F086F-C5B8-4509-AF19-324D6CE4CC9C}" type="presOf" srcId="{0D7A5DAC-7C8F-4E60-A4BF-3CEF4A07260A}" destId="{0C4FE816-7163-4B02-B19A-83E7F10B019A}" srcOrd="1" destOrd="0" presId="urn:microsoft.com/office/officeart/2005/8/layout/process4"/>
    <dgm:cxn modelId="{2D71F24F-24D7-4261-9560-71F409043B4F}" type="presOf" srcId="{3F7AAECE-F2F7-48A8-A95A-E11E1EDB5E13}" destId="{D030AC9F-08D6-4833-8A12-48339534BDB8}" srcOrd="0" destOrd="0" presId="urn:microsoft.com/office/officeart/2005/8/layout/process4"/>
    <dgm:cxn modelId="{DD16C452-4AA1-4AB4-82BA-9563B67CEC61}" srcId="{18F191E5-5D68-47FA-9B30-C28AF1D6D2ED}" destId="{C67B619F-A69B-4D1F-921C-EE2A2FFAE55B}" srcOrd="1" destOrd="0" parTransId="{418C3D95-1E11-41DC-B4AF-67B25752D6CA}" sibTransId="{5E0FFDCF-BDBB-43C4-B444-BC36513706C5}"/>
    <dgm:cxn modelId="{5E62BD8A-745B-44F9-8798-2BE8C2AE22B1}" srcId="{9E890203-CCFB-4C21-8685-765B9A27AF94}" destId="{CD19717C-8D86-4A5F-82E0-5C387808D75E}" srcOrd="1" destOrd="0" parTransId="{2C87A87C-2E74-4C1B-8262-CFAF886DD682}" sibTransId="{9AA4CADF-AC87-469C-A8C8-BDB32B72BEC4}"/>
    <dgm:cxn modelId="{CB203090-BDC5-4295-A8AF-BA3927AAAAAE}" type="presOf" srcId="{050615E2-F1AE-4F40-8D43-170561C52914}" destId="{BB852FC1-21A2-4367-ACB2-64EFC847962D}" srcOrd="0" destOrd="0" presId="urn:microsoft.com/office/officeart/2005/8/layout/process4"/>
    <dgm:cxn modelId="{0665D59D-FE07-4354-A2E7-A86D29CDA681}" srcId="{CD19717C-8D86-4A5F-82E0-5C387808D75E}" destId="{050615E2-F1AE-4F40-8D43-170561C52914}" srcOrd="0" destOrd="0" parTransId="{43C6B7E8-AD69-42A3-BB8B-2E70ADF20180}" sibTransId="{DB1D26A0-E0E3-41A2-9A51-A8184E5A4907}"/>
    <dgm:cxn modelId="{F7D919A7-5FB3-405E-BD1F-AA4254818D73}" type="presOf" srcId="{18F191E5-5D68-47FA-9B30-C28AF1D6D2ED}" destId="{44DC282F-3D75-448D-92A6-707AD30603DF}" srcOrd="1" destOrd="0" presId="urn:microsoft.com/office/officeart/2005/8/layout/process4"/>
    <dgm:cxn modelId="{1D43D3DE-C2B4-4010-A2AA-F63F6EF53179}" type="presOf" srcId="{493833BC-0595-429F-B54E-6DA486957144}" destId="{CC172CA1-742A-4769-9225-060C00230738}" srcOrd="0" destOrd="0" presId="urn:microsoft.com/office/officeart/2005/8/layout/process4"/>
    <dgm:cxn modelId="{B7BDFEE2-F55E-4EF4-B283-387EA8CC73EB}" type="presOf" srcId="{81288DDE-0448-4401-9680-031B9D85E7FD}" destId="{AB7B9EF8-38D1-4A74-ACA3-E61947E27793}" srcOrd="0" destOrd="0" presId="urn:microsoft.com/office/officeart/2005/8/layout/process4"/>
    <dgm:cxn modelId="{AEE1A8E4-47BA-46C0-9692-1F529F140A39}" type="presOf" srcId="{18F191E5-5D68-47FA-9B30-C28AF1D6D2ED}" destId="{3F8BF882-255A-4CEB-B503-91C2DF8F1435}" srcOrd="0" destOrd="0" presId="urn:microsoft.com/office/officeart/2005/8/layout/process4"/>
    <dgm:cxn modelId="{0895BAEE-0754-481E-8EFB-A687285D9430}" srcId="{9E890203-CCFB-4C21-8685-765B9A27AF94}" destId="{0D7A5DAC-7C8F-4E60-A4BF-3CEF4A07260A}" srcOrd="2" destOrd="0" parTransId="{53258D57-D118-476E-9C81-44A12962C8FB}" sibTransId="{080ED2AD-5F21-4BD6-B62E-17B932582426}"/>
    <dgm:cxn modelId="{436734F7-0747-4A26-AA20-0452EF1BAA61}" srcId="{18F191E5-5D68-47FA-9B30-C28AF1D6D2ED}" destId="{493833BC-0595-429F-B54E-6DA486957144}" srcOrd="0" destOrd="0" parTransId="{5EB88C00-F8AF-4A7A-AC74-949421D0EDCC}" sibTransId="{22C049BD-19CA-48C0-9716-C2E362CFD203}"/>
    <dgm:cxn modelId="{6A0E0B12-5BD5-4834-8A97-D82F26E40E82}" type="presParOf" srcId="{19EF6986-ECB5-4A27-891B-EBFEE952B234}" destId="{C19C3667-4531-4947-BF64-136409621B7D}" srcOrd="0" destOrd="0" presId="urn:microsoft.com/office/officeart/2005/8/layout/process4"/>
    <dgm:cxn modelId="{FCFA2EFC-2B2A-4604-A68A-5C26DECCB942}" type="presParOf" srcId="{C19C3667-4531-4947-BF64-136409621B7D}" destId="{C7990653-A4EE-4546-B40F-58F0EC41B4AE}" srcOrd="0" destOrd="0" presId="urn:microsoft.com/office/officeart/2005/8/layout/process4"/>
    <dgm:cxn modelId="{A00D9A7A-3A47-4E1D-872A-3C80687FBC10}" type="presParOf" srcId="{C19C3667-4531-4947-BF64-136409621B7D}" destId="{0C4FE816-7163-4B02-B19A-83E7F10B019A}" srcOrd="1" destOrd="0" presId="urn:microsoft.com/office/officeart/2005/8/layout/process4"/>
    <dgm:cxn modelId="{1D354320-9021-43FC-928A-B3CF06C839A2}" type="presParOf" srcId="{C19C3667-4531-4947-BF64-136409621B7D}" destId="{E518B9D8-7126-4061-878D-EE607A2C65B7}" srcOrd="2" destOrd="0" presId="urn:microsoft.com/office/officeart/2005/8/layout/process4"/>
    <dgm:cxn modelId="{966D2D44-C69B-4FAD-B706-5F093FF615EF}" type="presParOf" srcId="{E518B9D8-7126-4061-878D-EE607A2C65B7}" destId="{D030AC9F-08D6-4833-8A12-48339534BDB8}" srcOrd="0" destOrd="0" presId="urn:microsoft.com/office/officeart/2005/8/layout/process4"/>
    <dgm:cxn modelId="{986F7183-EF67-4299-B7B2-D6DFABFB10E9}" type="presParOf" srcId="{E518B9D8-7126-4061-878D-EE607A2C65B7}" destId="{87D0BD0B-CC34-440A-BE57-DA36E5E3476A}" srcOrd="1" destOrd="0" presId="urn:microsoft.com/office/officeart/2005/8/layout/process4"/>
    <dgm:cxn modelId="{5D944A21-6EEF-4649-90AF-82C41DBE125C}" type="presParOf" srcId="{19EF6986-ECB5-4A27-891B-EBFEE952B234}" destId="{6095A18F-E9F5-4BFF-916C-5A8F2E9AD8C5}" srcOrd="1" destOrd="0" presId="urn:microsoft.com/office/officeart/2005/8/layout/process4"/>
    <dgm:cxn modelId="{D712A65D-6D96-40B2-9C92-9DD822CA143A}" type="presParOf" srcId="{19EF6986-ECB5-4A27-891B-EBFEE952B234}" destId="{232D4910-DD07-48B0-BAF5-4DE2DE9269B8}" srcOrd="2" destOrd="0" presId="urn:microsoft.com/office/officeart/2005/8/layout/process4"/>
    <dgm:cxn modelId="{0A67A368-25C2-41B1-98F9-0E5CBB7B9639}" type="presParOf" srcId="{232D4910-DD07-48B0-BAF5-4DE2DE9269B8}" destId="{AC5CDDB7-B9E6-4F5A-8AED-B73FA7BFA047}" srcOrd="0" destOrd="0" presId="urn:microsoft.com/office/officeart/2005/8/layout/process4"/>
    <dgm:cxn modelId="{E47DCAD1-9739-4A15-B309-9A1A0F31C7C6}" type="presParOf" srcId="{232D4910-DD07-48B0-BAF5-4DE2DE9269B8}" destId="{1F56C040-71CA-48EE-BAAA-F17D0B3F6FE5}" srcOrd="1" destOrd="0" presId="urn:microsoft.com/office/officeart/2005/8/layout/process4"/>
    <dgm:cxn modelId="{0924455E-CF6B-46FE-8AF1-EF89188A12AE}" type="presParOf" srcId="{232D4910-DD07-48B0-BAF5-4DE2DE9269B8}" destId="{719CB679-D354-460C-A6E8-798544151C2E}" srcOrd="2" destOrd="0" presId="urn:microsoft.com/office/officeart/2005/8/layout/process4"/>
    <dgm:cxn modelId="{0688B4A4-CDF9-47A7-BF56-B40CD8F55B94}" type="presParOf" srcId="{719CB679-D354-460C-A6E8-798544151C2E}" destId="{BB852FC1-21A2-4367-ACB2-64EFC847962D}" srcOrd="0" destOrd="0" presId="urn:microsoft.com/office/officeart/2005/8/layout/process4"/>
    <dgm:cxn modelId="{E9E4E9C7-4849-4843-BC1F-DBB605D9EC38}" type="presParOf" srcId="{719CB679-D354-460C-A6E8-798544151C2E}" destId="{AB7B9EF8-38D1-4A74-ACA3-E61947E27793}" srcOrd="1" destOrd="0" presId="urn:microsoft.com/office/officeart/2005/8/layout/process4"/>
    <dgm:cxn modelId="{8E579144-6D3B-4439-B852-4E44A5791A7B}" type="presParOf" srcId="{19EF6986-ECB5-4A27-891B-EBFEE952B234}" destId="{A829AFD3-8EA0-4751-9FAE-E1890D39E5AF}" srcOrd="3" destOrd="0" presId="urn:microsoft.com/office/officeart/2005/8/layout/process4"/>
    <dgm:cxn modelId="{7F240A15-BB42-48AD-9E74-1A9A745FB1D8}" type="presParOf" srcId="{19EF6986-ECB5-4A27-891B-EBFEE952B234}" destId="{CEF30646-D8FB-4ED0-96E9-E60397F55F4A}" srcOrd="4" destOrd="0" presId="urn:microsoft.com/office/officeart/2005/8/layout/process4"/>
    <dgm:cxn modelId="{EDC27D86-0906-4F5B-9E64-CE8C78CB68C7}" type="presParOf" srcId="{CEF30646-D8FB-4ED0-96E9-E60397F55F4A}" destId="{3F8BF882-255A-4CEB-B503-91C2DF8F1435}" srcOrd="0" destOrd="0" presId="urn:microsoft.com/office/officeart/2005/8/layout/process4"/>
    <dgm:cxn modelId="{9620CA18-2A4C-4B89-BBAD-D2B0DAC6AE64}" type="presParOf" srcId="{CEF30646-D8FB-4ED0-96E9-E60397F55F4A}" destId="{44DC282F-3D75-448D-92A6-707AD30603DF}" srcOrd="1" destOrd="0" presId="urn:microsoft.com/office/officeart/2005/8/layout/process4"/>
    <dgm:cxn modelId="{99FA503D-0518-429E-8043-F9443729E87E}" type="presParOf" srcId="{CEF30646-D8FB-4ED0-96E9-E60397F55F4A}" destId="{9B9DC64A-F7BA-495A-BFF2-8090F08B222A}" srcOrd="2" destOrd="0" presId="urn:microsoft.com/office/officeart/2005/8/layout/process4"/>
    <dgm:cxn modelId="{EBEB8FBF-9990-4A84-8863-78EA36687F2D}" type="presParOf" srcId="{9B9DC64A-F7BA-495A-BFF2-8090F08B222A}" destId="{CC172CA1-742A-4769-9225-060C00230738}" srcOrd="0" destOrd="0" presId="urn:microsoft.com/office/officeart/2005/8/layout/process4"/>
    <dgm:cxn modelId="{B50E5721-36CC-4530-820E-26D2E26BFB2C}" type="presParOf" srcId="{9B9DC64A-F7BA-495A-BFF2-8090F08B222A}" destId="{C0EC37F8-1FBD-4DFB-83CC-2354C8383CF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E816-7163-4B02-B19A-83E7F10B019A}">
      <dsp:nvSpPr>
        <dsp:cNvPr id="0" name=""/>
        <dsp:cNvSpPr/>
      </dsp:nvSpPr>
      <dsp:spPr>
        <a:xfrm>
          <a:off x="0" y="3390975"/>
          <a:ext cx="9897036" cy="1112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שאלה </a:t>
          </a:r>
          <a:r>
            <a:rPr lang="he-IL" sz="2000" b="1" u="sng" kern="1200" dirty="0"/>
            <a:t>משנית</a:t>
          </a:r>
          <a:r>
            <a:rPr lang="he-IL" sz="2000" b="1" kern="1200" dirty="0"/>
            <a:t> בנושא שאלה 2: </a:t>
          </a:r>
          <a:r>
            <a:rPr lang="he-IL" sz="2000" kern="1200" dirty="0"/>
            <a:t>פשטיה דקרא במאי כתיב? (השימוש לעיל </a:t>
          </a:r>
          <a:r>
            <a:rPr lang="he-IL" sz="2000" u="sng" kern="1200" dirty="0"/>
            <a:t>דרשה</a:t>
          </a:r>
          <a:r>
            <a:rPr lang="he-IL" sz="2000" kern="1200" dirty="0"/>
            <a:t>, אך מה ה</a:t>
          </a:r>
          <a:r>
            <a:rPr lang="he-IL" sz="2000" u="sng" kern="1200" dirty="0"/>
            <a:t>פשט</a:t>
          </a:r>
          <a:r>
            <a:rPr lang="he-IL" sz="2000" kern="1200" dirty="0"/>
            <a:t>?)</a:t>
          </a:r>
          <a:endParaRPr lang="en-US" sz="2000" kern="1200" dirty="0"/>
        </a:p>
      </dsp:txBody>
      <dsp:txXfrm>
        <a:off x="0" y="3390975"/>
        <a:ext cx="9897036" cy="601016"/>
      </dsp:txXfrm>
    </dsp:sp>
    <dsp:sp modelId="{D030AC9F-08D6-4833-8A12-48339534BDB8}">
      <dsp:nvSpPr>
        <dsp:cNvPr id="0" name=""/>
        <dsp:cNvSpPr/>
      </dsp:nvSpPr>
      <dsp:spPr>
        <a:xfrm>
          <a:off x="0" y="3969731"/>
          <a:ext cx="4948518" cy="5119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רש"י (מתח בעניין ירושה)</a:t>
          </a:r>
          <a:endParaRPr lang="en-US" sz="2400" kern="1200" dirty="0"/>
        </a:p>
      </dsp:txBody>
      <dsp:txXfrm>
        <a:off x="0" y="3969731"/>
        <a:ext cx="4948518" cy="511977"/>
      </dsp:txXfrm>
    </dsp:sp>
    <dsp:sp modelId="{87D0BD0B-CC34-440A-BE57-DA36E5E3476A}">
      <dsp:nvSpPr>
        <dsp:cNvPr id="0" name=""/>
        <dsp:cNvSpPr/>
      </dsp:nvSpPr>
      <dsp:spPr>
        <a:xfrm>
          <a:off x="4948518" y="3969731"/>
          <a:ext cx="4948518" cy="511977"/>
        </a:xfrm>
        <a:prstGeom prst="rect">
          <a:avLst/>
        </a:prstGeom>
        <a:solidFill>
          <a:schemeClr val="accent4">
            <a:tint val="40000"/>
            <a:alpha val="90000"/>
            <a:hueOff val="105475"/>
            <a:satOff val="2207"/>
            <a:lumOff val="592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105475"/>
              <a:satOff val="2207"/>
              <a:lumOff val="5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"לא מבעיא קאמר"</a:t>
          </a:r>
          <a:endParaRPr lang="en-US" sz="2400" kern="1200" dirty="0"/>
        </a:p>
      </dsp:txBody>
      <dsp:txXfrm>
        <a:off x="4948518" y="3969731"/>
        <a:ext cx="4948518" cy="511977"/>
      </dsp:txXfrm>
    </dsp:sp>
    <dsp:sp modelId="{1F56C040-71CA-48EE-BAAA-F17D0B3F6FE5}">
      <dsp:nvSpPr>
        <dsp:cNvPr id="0" name=""/>
        <dsp:cNvSpPr/>
      </dsp:nvSpPr>
      <dsp:spPr>
        <a:xfrm rot="10800000">
          <a:off x="0" y="1695885"/>
          <a:ext cx="9897036" cy="1711784"/>
        </a:xfrm>
        <a:prstGeom prst="upArrowCallout">
          <a:avLst/>
        </a:prstGeom>
        <a:solidFill>
          <a:schemeClr val="accent4">
            <a:hueOff val="278546"/>
            <a:satOff val="5394"/>
            <a:lumOff val="666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שאלה 2: </a:t>
          </a:r>
          <a:r>
            <a:rPr lang="he-IL" sz="2000" kern="1200" dirty="0"/>
            <a:t>מה המקור לאיסור ייחוד (</a:t>
          </a:r>
          <a:r>
            <a:rPr lang="he-IL" sz="2000" b="1" u="sng" kern="1200" dirty="0"/>
            <a:t>רמז</a:t>
          </a:r>
          <a:r>
            <a:rPr lang="he-IL" sz="2000" b="1" kern="1200" dirty="0"/>
            <a:t> </a:t>
          </a:r>
          <a:r>
            <a:rPr lang="he-IL" sz="2000" kern="1200" dirty="0"/>
            <a:t>לייחוד מן התורה מניין)?</a:t>
          </a:r>
          <a:endParaRPr lang="en-US" sz="2000" kern="1200" dirty="0"/>
        </a:p>
      </dsp:txBody>
      <dsp:txXfrm rot="-10800000">
        <a:off x="0" y="1695885"/>
        <a:ext cx="9897036" cy="600836"/>
      </dsp:txXfrm>
    </dsp:sp>
    <dsp:sp modelId="{BB852FC1-21A2-4367-ACB2-64EFC847962D}">
      <dsp:nvSpPr>
        <dsp:cNvPr id="0" name=""/>
        <dsp:cNvSpPr/>
      </dsp:nvSpPr>
      <dsp:spPr>
        <a:xfrm>
          <a:off x="0" y="2296721"/>
          <a:ext cx="4948518" cy="511823"/>
        </a:xfrm>
        <a:prstGeom prst="rect">
          <a:avLst/>
        </a:prstGeom>
        <a:solidFill>
          <a:schemeClr val="accent4">
            <a:tint val="40000"/>
            <a:alpha val="90000"/>
            <a:hueOff val="210950"/>
            <a:satOff val="4414"/>
            <a:lumOff val="1183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210950"/>
              <a:satOff val="4414"/>
              <a:lumOff val="1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פני יהושע (ביסוס </a:t>
          </a:r>
          <a:r>
            <a:rPr lang="he-IL" sz="2400" u="sng" kern="1200" dirty="0"/>
            <a:t>בכל הפסוק</a:t>
          </a:r>
          <a:r>
            <a:rPr lang="he-IL" sz="2400" kern="1200" dirty="0"/>
            <a:t>)</a:t>
          </a:r>
          <a:endParaRPr lang="en-US" sz="2400" kern="1200" dirty="0"/>
        </a:p>
      </dsp:txBody>
      <dsp:txXfrm>
        <a:off x="0" y="2296721"/>
        <a:ext cx="4948518" cy="511823"/>
      </dsp:txXfrm>
    </dsp:sp>
    <dsp:sp modelId="{AB7B9EF8-38D1-4A74-ACA3-E61947E27793}">
      <dsp:nvSpPr>
        <dsp:cNvPr id="0" name=""/>
        <dsp:cNvSpPr/>
      </dsp:nvSpPr>
      <dsp:spPr>
        <a:xfrm>
          <a:off x="4948518" y="2296721"/>
          <a:ext cx="4948518" cy="511823"/>
        </a:xfrm>
        <a:prstGeom prst="rect">
          <a:avLst/>
        </a:prstGeom>
        <a:solidFill>
          <a:schemeClr val="accent4">
            <a:tint val="40000"/>
            <a:alpha val="90000"/>
            <a:hueOff val="316426"/>
            <a:satOff val="6621"/>
            <a:lumOff val="1775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316426"/>
              <a:satOff val="6621"/>
              <a:lumOff val="1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"כי יסיתך אחיך בן אמך"</a:t>
          </a:r>
          <a:endParaRPr lang="en-US" sz="2400" kern="1200" dirty="0"/>
        </a:p>
      </dsp:txBody>
      <dsp:txXfrm>
        <a:off x="4948518" y="2296721"/>
        <a:ext cx="4948518" cy="511823"/>
      </dsp:txXfrm>
    </dsp:sp>
    <dsp:sp modelId="{44DC282F-3D75-448D-92A6-707AD30603DF}">
      <dsp:nvSpPr>
        <dsp:cNvPr id="0" name=""/>
        <dsp:cNvSpPr/>
      </dsp:nvSpPr>
      <dsp:spPr>
        <a:xfrm rot="10800000">
          <a:off x="0" y="796"/>
          <a:ext cx="9897036" cy="1711784"/>
        </a:xfrm>
        <a:prstGeom prst="upArrowCallout">
          <a:avLst/>
        </a:prstGeom>
        <a:solidFill>
          <a:schemeClr val="accent4">
            <a:hueOff val="557093"/>
            <a:satOff val="10788"/>
            <a:lumOff val="1333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שאלה 1: </a:t>
          </a:r>
          <a:r>
            <a:rPr lang="he-IL" sz="2000" kern="1200" dirty="0"/>
            <a:t>למה יש הבדל שיטת הת"ק בין 2 גברים + אשה לבין 2 נשים + גבר?</a:t>
          </a:r>
          <a:endParaRPr lang="en-US" sz="2000" kern="1200" dirty="0"/>
        </a:p>
      </dsp:txBody>
      <dsp:txXfrm rot="-10800000">
        <a:off x="0" y="796"/>
        <a:ext cx="9897036" cy="600836"/>
      </dsp:txXfrm>
    </dsp:sp>
    <dsp:sp modelId="{CC172CA1-742A-4769-9225-060C00230738}">
      <dsp:nvSpPr>
        <dsp:cNvPr id="0" name=""/>
        <dsp:cNvSpPr/>
      </dsp:nvSpPr>
      <dsp:spPr>
        <a:xfrm>
          <a:off x="0" y="601632"/>
          <a:ext cx="4948518" cy="511823"/>
        </a:xfrm>
        <a:prstGeom prst="rect">
          <a:avLst/>
        </a:prstGeom>
        <a:solidFill>
          <a:schemeClr val="accent4">
            <a:tint val="40000"/>
            <a:alpha val="90000"/>
            <a:hueOff val="421901"/>
            <a:satOff val="8828"/>
            <a:lumOff val="2366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421901"/>
              <a:satOff val="8828"/>
              <a:lumOff val="23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(רש"י, גישה הסטורית, גישה מהותנית)</a:t>
          </a:r>
          <a:endParaRPr lang="en-US" sz="2400" kern="1200" dirty="0"/>
        </a:p>
      </dsp:txBody>
      <dsp:txXfrm>
        <a:off x="0" y="601632"/>
        <a:ext cx="4948518" cy="511823"/>
      </dsp:txXfrm>
    </dsp:sp>
    <dsp:sp modelId="{C0EC37F8-1FBD-4DFB-83CC-2354C8383CF9}">
      <dsp:nvSpPr>
        <dsp:cNvPr id="0" name=""/>
        <dsp:cNvSpPr/>
      </dsp:nvSpPr>
      <dsp:spPr>
        <a:xfrm>
          <a:off x="4948518" y="601632"/>
          <a:ext cx="4948518" cy="511823"/>
        </a:xfrm>
        <a:prstGeom prst="rect">
          <a:avLst/>
        </a:prstGeom>
        <a:solidFill>
          <a:schemeClr val="accent4">
            <a:tint val="40000"/>
            <a:alpha val="90000"/>
            <a:hueOff val="527376"/>
            <a:satOff val="11035"/>
            <a:lumOff val="2958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527376"/>
              <a:satOff val="11035"/>
              <a:lumOff val="2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"נשים דעתן קלה"</a:t>
          </a:r>
          <a:endParaRPr lang="en-US" sz="2400" kern="1200" dirty="0"/>
        </a:p>
      </dsp:txBody>
      <dsp:txXfrm>
        <a:off x="4948518" y="601632"/>
        <a:ext cx="4948518" cy="511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10/14/2018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 rtl="1"/>
            <a:r>
              <a:rPr lang="he-IL" b="1" dirty="0"/>
              <a:t>מה פתאום יצר?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he-IL" dirty="0"/>
              <a:t>עיון בקידושין פ ע"ב – פא ע"א</a:t>
            </a:r>
          </a:p>
          <a:p>
            <a:pPr algn="ctr" rtl="1"/>
            <a:r>
              <a:rPr lang="he-IL" dirty="0"/>
              <a:t>מרים רייסלר, תכנית תלמוד לתיכוניסטיות, רשת אמי"ת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</a:rPr>
              <a:t>סיכום רש"י ותוספות על "ורבנן ... דהוה עובדא ואפיקתיה"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179978" y="1600200"/>
          <a:ext cx="9832043" cy="4814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7013">
                  <a:extLst>
                    <a:ext uri="{9D8B030D-6E8A-4147-A177-3AD203B41FA5}">
                      <a16:colId xmlns:a16="http://schemas.microsoft.com/office/drawing/2014/main" val="1526991692"/>
                    </a:ext>
                  </a:extLst>
                </a:gridCol>
                <a:gridCol w="321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76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מי הוציא את מי?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מה היה המעשה?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ורבנן – מהי שיטתם?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(ז)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(ו)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(ה)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רש"י (1)</a:t>
                      </a:r>
                    </a:p>
                    <a:p>
                      <a:pPr algn="ctr" rtl="1"/>
                      <a:endParaRPr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(י)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(ט)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(ח)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רש"י (2)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(מ)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(ל)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(כ)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תוספות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92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3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>
                <a:solidFill>
                  <a:schemeClr val="accent2"/>
                </a:solidFill>
              </a:rPr>
              <a:t>רש"י מסכת קידושין דף פ ע"ב ד"ה </a:t>
            </a:r>
            <a:r>
              <a:rPr lang="he-IL" b="1" dirty="0">
                <a:solidFill>
                  <a:schemeClr val="accent2"/>
                </a:solidFill>
              </a:rPr>
              <a:t>ורבנן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9980682" cy="4572000"/>
          </a:xfrm>
        </p:spPr>
        <p:txBody>
          <a:bodyPr>
            <a:normAutofit/>
          </a:bodyPr>
          <a:lstStyle/>
          <a:p>
            <a:pPr algn="r" rtl="1"/>
            <a:r>
              <a:rPr lang="he-IL" sz="2400" dirty="0"/>
              <a:t>(א) אפילו תביר יצריה כדקאמרת, </a:t>
            </a:r>
            <a:endParaRPr lang="en-US" sz="2400" dirty="0"/>
          </a:p>
          <a:p>
            <a:pPr algn="r" rtl="1"/>
            <a:r>
              <a:rPr lang="he-IL" sz="2400" dirty="0"/>
              <a:t>יש לחוש פעמים שאין שם אנינות ועושין עצמן </a:t>
            </a:r>
            <a:r>
              <a:rPr lang="he-IL" sz="2400" u="sng" dirty="0"/>
              <a:t>כאילו</a:t>
            </a:r>
            <a:r>
              <a:rPr lang="he-IL" sz="2400" dirty="0"/>
              <a:t> נושאין תינוק מת ויוצאין לעבירה,</a:t>
            </a:r>
            <a:endParaRPr lang="en-US" sz="2400" dirty="0"/>
          </a:p>
          <a:p>
            <a:pPr algn="r" rtl="1"/>
            <a:r>
              <a:rPr lang="he-IL" sz="2400" dirty="0"/>
              <a:t>כי ההוא עובדא (דהוה עובדא) בההיא איתתא ואפיקתיה לתינוק חי בחזקת מת לעשות עבירה עם ההולך עמה לקוברו, </a:t>
            </a:r>
          </a:p>
          <a:p>
            <a:pPr algn="r" rtl="1"/>
            <a:endParaRPr lang="en-US" sz="2400" dirty="0"/>
          </a:p>
          <a:p>
            <a:pPr algn="r" rtl="1"/>
            <a:r>
              <a:rPr lang="he-IL" sz="2400" dirty="0"/>
              <a:t>(ב) </a:t>
            </a:r>
            <a:r>
              <a:rPr lang="he-IL" sz="2400" u="sng" dirty="0"/>
              <a:t>לשון אחר ממורי הזקן</a:t>
            </a:r>
            <a:r>
              <a:rPr lang="he-IL" sz="2400" dirty="0"/>
              <a:t> ולא גרסינן "ורבנן", </a:t>
            </a:r>
            <a:endParaRPr lang="en-US" sz="2400" dirty="0"/>
          </a:p>
          <a:p>
            <a:pPr algn="r" rtl="1"/>
            <a:r>
              <a:rPr lang="he-IL" sz="2400" dirty="0"/>
              <a:t>אלא כולה באבא שאול גריס: </a:t>
            </a:r>
            <a:endParaRPr lang="en-US" sz="2400" dirty="0"/>
          </a:p>
          <a:p>
            <a:pPr algn="r" rtl="1"/>
            <a:r>
              <a:rPr lang="he-IL" sz="2400" dirty="0"/>
              <a:t>"דיו חיים שנתתי לו, כי ההיא איתתא דאמרינן במועד קטן (דף כז:) שקשתה על מתה יותר מדאי עד שמתו ז' בניה והיא אחריהם מחמת שנתאוננה על מדותיו," </a:t>
            </a:r>
            <a:endParaRPr lang="en-US" sz="2400" dirty="0"/>
          </a:p>
          <a:p>
            <a:pPr algn="r" rtl="1"/>
            <a:r>
              <a:rPr lang="he-IL" sz="2400" dirty="0"/>
              <a:t>"דהוה עובדא ואפיקתיה" </a:t>
            </a:r>
            <a:r>
              <a:rPr lang="he-IL" sz="2400" u="sng" dirty="0"/>
              <a:t>ל"ג.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</a:rPr>
              <a:t>סיכום רש"י ותוספות על "ורבנן ... דהוה עובדא ואפיקתיה"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1288371"/>
              </p:ext>
            </p:extLst>
          </p:nvPr>
        </p:nvGraphicFramePr>
        <p:xfrm>
          <a:off x="1179978" y="1600200"/>
          <a:ext cx="9832043" cy="4814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7013">
                  <a:extLst>
                    <a:ext uri="{9D8B030D-6E8A-4147-A177-3AD203B41FA5}">
                      <a16:colId xmlns:a16="http://schemas.microsoft.com/office/drawing/2014/main" val="1526991692"/>
                    </a:ext>
                  </a:extLst>
                </a:gridCol>
                <a:gridCol w="321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76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מי הוציא את מי?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מה היה המעשה?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ורבנן – מהי שיטתם?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(ז)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(ו)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(ה)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רש"י (1)</a:t>
                      </a:r>
                    </a:p>
                    <a:p>
                      <a:pPr algn="ctr" rtl="1"/>
                      <a:endParaRPr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(י)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(ט)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(ח)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רש"י (2)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(מ)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(ל)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(כ)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תוספות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92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>
                <a:solidFill>
                  <a:schemeClr val="accent2"/>
                </a:solidFill>
              </a:rPr>
              <a:t>תוספות ד"ה </a:t>
            </a:r>
            <a:r>
              <a:rPr lang="he-IL" b="1" dirty="0">
                <a:solidFill>
                  <a:schemeClr val="accent2"/>
                </a:solidFill>
              </a:rPr>
              <a:t>כי ההיא מעשה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9980682" cy="45720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/>
              <a:t> </a:t>
            </a:r>
            <a:r>
              <a:rPr lang="he-IL" sz="2800" dirty="0"/>
              <a:t>(1) פר"ח: מעשה באשה אחת שהיתה בוכה ומתאוננת על קבר בעלה, </a:t>
            </a:r>
            <a:endParaRPr lang="en-US" sz="2800" dirty="0"/>
          </a:p>
          <a:p>
            <a:pPr algn="r" rtl="1"/>
            <a:r>
              <a:rPr lang="he-IL" sz="2800" dirty="0"/>
              <a:t>והיה שם אדם אחד שהיה שומר תלוי אחד וצוה לו המלך לשומרו, </a:t>
            </a:r>
            <a:endParaRPr lang="en-US" sz="2800" dirty="0"/>
          </a:p>
          <a:p>
            <a:pPr algn="r" rtl="1"/>
            <a:r>
              <a:rPr lang="he-IL" sz="2800" dirty="0"/>
              <a:t>ובא אצל האשה ופיתה אותה ושמעה לו, </a:t>
            </a:r>
            <a:endParaRPr lang="en-US" sz="2800" dirty="0"/>
          </a:p>
          <a:p>
            <a:pPr algn="r" rtl="1"/>
            <a:r>
              <a:rPr lang="he-IL" sz="2800" dirty="0"/>
              <a:t>וכשחזר אצל התלוי לא מצאו והיה מצטער מאד מפחד המלך. </a:t>
            </a:r>
            <a:endParaRPr lang="en-US" sz="2800" dirty="0"/>
          </a:p>
          <a:p>
            <a:pPr algn="r" rtl="1"/>
            <a:r>
              <a:rPr lang="he-IL" sz="2800" dirty="0"/>
              <a:t>אמרה לו האשה "אל תירא, קח בעלי מקברו ותלהו במקומו" </a:t>
            </a:r>
            <a:endParaRPr lang="en-US" sz="2800" dirty="0"/>
          </a:p>
          <a:p>
            <a:pPr algn="r" rtl="1"/>
            <a:r>
              <a:rPr lang="he-IL" sz="2800" dirty="0"/>
              <a:t>ואפיקתיה לבעלה ותלהו. </a:t>
            </a:r>
            <a:endParaRPr lang="en-US" sz="2800" dirty="0"/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r>
              <a:rPr lang="he-IL" sz="2800" dirty="0"/>
              <a:t>הרי לך שאפילו בשעת אנינות נתגבר יצרה עליה. </a:t>
            </a:r>
          </a:p>
          <a:p>
            <a:pPr marL="457200" indent="-457200" algn="r" rtl="1">
              <a:buFont typeface="Wingdings" panose="05000000000000000000" pitchFamily="2" charset="2"/>
              <a:buChar char="ß"/>
            </a:pPr>
            <a:endParaRPr lang="he-IL" sz="2800" dirty="0"/>
          </a:p>
          <a:p>
            <a:pPr algn="r" rtl="1"/>
            <a:r>
              <a:rPr lang="he-IL" sz="2200" dirty="0"/>
              <a:t>פירושים (2) + (3) הם שני הפירושים שהביא רש"י</a:t>
            </a:r>
            <a:r>
              <a:rPr lang="he-IL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</a:rPr>
              <a:t>סיכום רש"י ותוספות על "ורבנן ... דהוה עובדא ואפיקתיה"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214335"/>
              </p:ext>
            </p:extLst>
          </p:nvPr>
        </p:nvGraphicFramePr>
        <p:xfrm>
          <a:off x="1179978" y="1600200"/>
          <a:ext cx="9832043" cy="4814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7013">
                  <a:extLst>
                    <a:ext uri="{9D8B030D-6E8A-4147-A177-3AD203B41FA5}">
                      <a16:colId xmlns:a16="http://schemas.microsoft.com/office/drawing/2014/main" val="1526991692"/>
                    </a:ext>
                  </a:extLst>
                </a:gridCol>
                <a:gridCol w="321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76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מי הוציא את מי?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מה היה המעשה?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ורבנן – מהי שיטתם?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(ז)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(ו)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(ה)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רש"י (1)</a:t>
                      </a:r>
                    </a:p>
                    <a:p>
                      <a:pPr algn="ctr" rtl="1"/>
                      <a:endParaRPr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(י)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(ט)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(ח)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רש"י (2)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(מ)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(ל)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(כ)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תוספות (ר"ח)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92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9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</a:rPr>
              <a:t>סיכום רש"י ותוספות על "ורבנן ... דהוה עובדא ואפיקתיה"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0568132"/>
              </p:ext>
            </p:extLst>
          </p:nvPr>
        </p:nvGraphicFramePr>
        <p:xfrm>
          <a:off x="1179978" y="1600200"/>
          <a:ext cx="9832043" cy="49759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07013">
                  <a:extLst>
                    <a:ext uri="{9D8B030D-6E8A-4147-A177-3AD203B41FA5}">
                      <a16:colId xmlns:a16="http://schemas.microsoft.com/office/drawing/2014/main" val="1526991692"/>
                    </a:ext>
                  </a:extLst>
                </a:gridCol>
                <a:gridCol w="3841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76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מי הוציא את מי?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מה היה המעשה?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ורבנן – מהי שיטתם?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האשה הוציאה את התינוק מן העיר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אשה יצאה מן העיר עם גבר למעשה עבירה והעילה שלהם היה שהולכים לקבור תינוק שמת (למרות שהתינוק היה חי)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גם אם אין יצר בשעת אנינות, אוסרים ייחוד בשעת אנינות כדי שלא תהיה פרצה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רש"י (1)</a:t>
                      </a:r>
                    </a:p>
                    <a:p>
                      <a:pPr algn="ctr" rtl="1"/>
                      <a:endParaRPr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----</a:t>
                      </a:r>
                    </a:p>
                    <a:p>
                      <a:pPr algn="ctr" rtl="1"/>
                      <a:r>
                        <a:rPr lang="he-IL" dirty="0"/>
                        <a:t>(המילים האלו לא נמצאות בגירסא זו)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אשה כעסה יתר על המידה על הקב"ה כששכלה אחד מבניה עד שנענשה במות כולם, ומתה אף היא (מסופר במס' מ"ק)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----</a:t>
                      </a:r>
                    </a:p>
                    <a:p>
                      <a:pPr algn="ctr" rtl="1"/>
                      <a:r>
                        <a:rPr lang="he-IL" dirty="0"/>
                        <a:t>(המילה לא נמצאת בגירסא זו)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רש"י (2)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094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האשה הוציאה את בעלה מקברו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אדם ששמר על תלוי פיתתה אשה בבית הקברות לעשות איתה מעשה, ובינתיים, נגנבה גופתו של התלוי. כדי להגן על השומר, הוציאו את גופת בעל האשה מקברו ותלו אותו במקום התלוי.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טוענים שיש יצר בשעת אנינות – ויש להם סיפור שמוכיח זאת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תוספות (ר"ח)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927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7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2"/>
                </a:solidFill>
              </a:rPr>
              <a:t>מבנה השיעור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sz="3200" dirty="0"/>
              <a:t>חזרה בדקה </a:t>
            </a:r>
            <a:r>
              <a:rPr lang="he-IL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pPr algn="r" rtl="1"/>
            <a:r>
              <a:rPr lang="he-IL" sz="3200" dirty="0"/>
              <a:t>מקור תנאי אחר בנושא ייחוד – 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קריאה 1: שיטת אבא שאול מול התנא קמא של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משנתנו 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– הלכות ייחוד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קריאה 2: מחלוקת אבא שאול ות"ק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בברייתא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 – ואפיון היצר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[בקשר לקריאה 2: קושי בקריאת השורה האחרונה של הסוגיה]</a:t>
            </a:r>
          </a:p>
          <a:p>
            <a:pPr algn="r" rtl="1"/>
            <a:r>
              <a:rPr lang="he-IL" sz="3200" dirty="0"/>
              <a:t>ציטוט מן המשנה: "אבל אשה אחת מתייחדת עם שני אנשים" – שתי אוקימתות של רב בשם רב יהודה למשפט 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אוקימתא 1 – סיוע ממעשה מיני שקרה, סיוע מהכללה על גנבים, סיוע (שנכשל) מ"שני תלמידי חכמים" שנשלחים עם בעל ואשתו במסכת סוטה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אוקימתא 2 – סיוע (שנכשל) מ"שני תלמידי חכמים" שנשלחים עם בעל ואשתו במסכת סוטה</a:t>
            </a:r>
          </a:p>
          <a:p>
            <a:pPr algn="r" rtl="1"/>
            <a:r>
              <a:rPr lang="he-IL" sz="3200" dirty="0"/>
              <a:t>מעשה עם רב ורב יהודה – ושאלת מי כשר?</a:t>
            </a:r>
          </a:p>
          <a:p>
            <a:pPr algn="r" rtl="1"/>
            <a:endParaRPr lang="he-IL" sz="3200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ציטוט מן המשנה: "אבל אשה אחת מתייחדת עם שני אנשים"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rtl="1"/>
            <a:r>
              <a:rPr lang="he-IL" sz="3200" dirty="0"/>
              <a:t>שתי</a:t>
            </a:r>
            <a:r>
              <a:rPr lang="he-IL" dirty="0"/>
              <a:t> </a:t>
            </a:r>
            <a:r>
              <a:rPr lang="he-IL" sz="3200" dirty="0"/>
              <a:t>אוקימתות של רב בשם רב יהודה למשפט + סיפור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he-IL" sz="4000" dirty="0"/>
              <a:t>"אבל אשה אחת מתייחדת עם שני אנשים" – </a:t>
            </a:r>
            <a:br>
              <a:rPr lang="he-IL" sz="4000" dirty="0"/>
            </a:br>
            <a:r>
              <a:rPr lang="he-IL" sz="4000" dirty="0">
                <a:solidFill>
                  <a:schemeClr val="accent2"/>
                </a:solidFill>
              </a:rPr>
              <a:t>אוקימתא ראשונה של רב יהודה בשם רב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012" y="1600200"/>
            <a:ext cx="4476436" cy="45720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"אבל אשה אחת":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אמר רב יהודה אמר רב: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u="sng" dirty="0"/>
              <a:t>לא שנו אלא</a:t>
            </a:r>
            <a:r>
              <a:rPr lang="he-IL" sz="2400" dirty="0"/>
              <a:t> בכשרים 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u="sng" dirty="0"/>
              <a:t>אבל</a:t>
            </a:r>
            <a:r>
              <a:rPr lang="he-IL" sz="2400" dirty="0"/>
              <a:t> בפרוצים אפילו בי עשרה נמי לא</a:t>
            </a:r>
            <a:endParaRPr lang="he-IL" sz="20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4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400" dirty="0"/>
          </a:p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"אבל אשה אחת </a:t>
            </a:r>
          </a:p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מתייחדת עם שני אנשים </a:t>
            </a:r>
            <a:r>
              <a:rPr lang="he-IL" sz="2400" b="1" dirty="0">
                <a:solidFill>
                  <a:srgbClr val="FF0000"/>
                </a:solidFill>
              </a:rPr>
              <a:t>כשרים</a:t>
            </a:r>
            <a:r>
              <a:rPr lang="he-IL" sz="2400" dirty="0"/>
              <a:t>"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400" dirty="0"/>
          </a:p>
          <a:p>
            <a:pPr marL="457200" indent="-457200" algn="r" rtl="1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he-IL" sz="2400" dirty="0"/>
              <a:t>הוה מעשה והוציאוה עשרה במטה</a:t>
            </a:r>
          </a:p>
          <a:p>
            <a:pPr marL="457200" indent="-457200" algn="r" rtl="1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he-IL" sz="2400" dirty="0"/>
              <a:t>אמר רב יוסף תדע דמיחברי בי עשרה וגנבי כשורא </a:t>
            </a:r>
            <a:r>
              <a:rPr lang="he-IL" sz="2400" u="sng" dirty="0"/>
              <a:t>ולא מכספי מהדדי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6C517D1-FFAB-411C-9B19-F7355027B400}"/>
              </a:ext>
            </a:extLst>
          </p:cNvPr>
          <p:cNvSpPr/>
          <p:nvPr/>
        </p:nvSpPr>
        <p:spPr>
          <a:xfrm>
            <a:off x="2964358" y="3034553"/>
            <a:ext cx="372035" cy="39444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AE51A66-F3F8-471E-8B71-94170D019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40" y="2436266"/>
            <a:ext cx="5445125" cy="2899868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A5487-8A4E-41ED-A427-7D06E7D13C75}"/>
              </a:ext>
            </a:extLst>
          </p:cNvPr>
          <p:cNvSpPr/>
          <p:nvPr/>
        </p:nvSpPr>
        <p:spPr>
          <a:xfrm>
            <a:off x="1183341" y="3543300"/>
            <a:ext cx="4011706" cy="83820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he-IL" dirty="0"/>
              <a:t>"אבל אשה אחת מתייחדת עם שני אנשים" – </a:t>
            </a:r>
            <a:br>
              <a:rPr lang="he-IL" dirty="0"/>
            </a:br>
            <a:r>
              <a:rPr lang="he-IL" sz="2800" dirty="0">
                <a:solidFill>
                  <a:schemeClr val="accent2"/>
                </a:solidFill>
              </a:rPr>
              <a:t>אוקימתא ראשונה של רב – ניסיון לסייע מן המשנה במסכת סוטה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012" y="1600200"/>
            <a:ext cx="4476436" cy="4572000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800" u="sng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800" u="sng" dirty="0"/>
              <a:t>נימא מסייע ליה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800" dirty="0"/>
              <a:t>"מוסרין לו שני תלמידי חכמים שמא יבוא עליה בדרך"</a:t>
            </a:r>
          </a:p>
          <a:p>
            <a:pPr lvl="1" algn="r" rtl="1">
              <a:lnSpc>
                <a:spcPct val="100000"/>
              </a:lnSpc>
              <a:spcBef>
                <a:spcPts val="0"/>
              </a:spcBef>
            </a:pPr>
            <a:r>
              <a:rPr lang="he-IL" sz="2800" dirty="0"/>
              <a:t>תלמידי חכמים – אין,</a:t>
            </a:r>
          </a:p>
          <a:p>
            <a:pPr lvl="1" algn="r" rtl="1">
              <a:lnSpc>
                <a:spcPct val="100000"/>
              </a:lnSpc>
              <a:spcBef>
                <a:spcPts val="0"/>
              </a:spcBef>
            </a:pPr>
            <a:r>
              <a:rPr lang="he-IL" sz="2800" dirty="0"/>
              <a:t>אינשי דעלמא – לא!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8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800" u="sng" dirty="0"/>
              <a:t>שאני</a:t>
            </a:r>
            <a:r>
              <a:rPr lang="he-IL" sz="2800" dirty="0"/>
              <a:t> תלמידי חכמים דידעי לאתרויי ביה.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0AD714-2A83-495E-A357-BD49B7A9D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2789888"/>
            <a:ext cx="5445125" cy="2192623"/>
          </a:xfrm>
        </p:spPr>
      </p:pic>
    </p:spTree>
    <p:extLst>
      <p:ext uri="{BB962C8B-B14F-4D97-AF65-F5344CB8AC3E}">
        <p14:creationId xmlns:p14="http://schemas.microsoft.com/office/powerpoint/2010/main" val="20052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2"/>
                </a:solidFill>
              </a:rPr>
              <a:t>מבנה השיעור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sz="3200" dirty="0"/>
              <a:t>חזרה בדקה </a:t>
            </a:r>
            <a:r>
              <a:rPr lang="he-IL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pPr algn="r" rtl="1"/>
            <a:r>
              <a:rPr lang="he-IL" sz="3200" dirty="0"/>
              <a:t>מקור תנאי אחר בנושא ייחוד – 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קריאה 1: שיטת אבא שאול מול התנא קמא של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משנתנו 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– הלכות ייחוד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קריאה 2: מחלוקת אבא שאול ות"ק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בברייתא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 – ואפיון היצר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[בקשר לקריאה 2: קושי בקריאת השורה האחרונה של הסוגיה]</a:t>
            </a:r>
          </a:p>
          <a:p>
            <a:pPr algn="r" rtl="1"/>
            <a:r>
              <a:rPr lang="he-IL" sz="3200" dirty="0"/>
              <a:t>ציטוט מן המשנה: "אבל אשה אחת מתייחדת עם שני אנשים" – שתי אוקימתות של רב בשם רב יהודה למשפט 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אוקימתא 1 – סיוע ממעשה מיני שקרה, סיוע מהכללה על גנבים, סיוע (שנכשל) מ"שני תלמידי חכמים" שנשלחים עם בעל ואשתו במסכת סוטה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אוקימתא 2 – סיוע (שנכשל) מ"שני תלמידי חכמים" שנשלחים עם בעל ואשתו במסכת סוטה</a:t>
            </a:r>
          </a:p>
          <a:p>
            <a:pPr algn="r" rtl="1"/>
            <a:r>
              <a:rPr lang="he-IL" sz="3200" dirty="0"/>
              <a:t>מעשה עם רב ורב יהודה – ושאלת מי כשר?</a:t>
            </a:r>
          </a:p>
          <a:p>
            <a:pPr algn="r" rtl="1"/>
            <a:endParaRPr lang="he-IL" sz="3200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he-IL" dirty="0"/>
              <a:t>"אבל אשה אחת מתייחדת עם שני אנשים" – </a:t>
            </a:r>
            <a:br>
              <a:rPr lang="he-IL" dirty="0"/>
            </a:br>
            <a:r>
              <a:rPr lang="he-IL" sz="2800" dirty="0">
                <a:solidFill>
                  <a:schemeClr val="accent2"/>
                </a:solidFill>
              </a:rPr>
              <a:t>אוקימתא שנייה של רב – וניסיון לסייע מן המשנה במסכת סוטה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012" y="1600200"/>
            <a:ext cx="4476436" cy="4572000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800" u="sng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B95A53-F195-4489-8301-A94D7F334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2552268"/>
            <a:ext cx="5445125" cy="266786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491810-5B47-4BF4-8B31-62F311167D0D}"/>
              </a:ext>
            </a:extLst>
          </p:cNvPr>
          <p:cNvSpPr/>
          <p:nvPr/>
        </p:nvSpPr>
        <p:spPr>
          <a:xfrm>
            <a:off x="1104900" y="1494908"/>
            <a:ext cx="41685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"אבל אשה אחת":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אמר רב יהודה אמר רב: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000" u="sng" dirty="0"/>
              <a:t>לא שנו אלא</a:t>
            </a:r>
            <a:r>
              <a:rPr lang="he-IL" sz="2000" dirty="0"/>
              <a:t> בעיר 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000" u="sng" dirty="0"/>
              <a:t>אבל</a:t>
            </a:r>
            <a:r>
              <a:rPr lang="he-IL" sz="2000" dirty="0"/>
              <a:t> בדרך עד שיהיו שלשה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000" u="sng" dirty="0"/>
              <a:t>שמא</a:t>
            </a:r>
            <a:r>
              <a:rPr lang="he-IL" sz="2000" dirty="0"/>
              <a:t> יצטרך אחד מהם להשתין ונמצא אחד מתייחד עם הערוה.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000" dirty="0"/>
          </a:p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"אבל </a:t>
            </a:r>
            <a:r>
              <a:rPr lang="he-IL" sz="2000" b="1" dirty="0">
                <a:solidFill>
                  <a:srgbClr val="00B0F0"/>
                </a:solidFill>
              </a:rPr>
              <a:t>בעיר</a:t>
            </a:r>
            <a:r>
              <a:rPr lang="he-IL" sz="2000" dirty="0"/>
              <a:t> אשה אחת </a:t>
            </a:r>
          </a:p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מתייחדת עם שני אנשים </a:t>
            </a:r>
            <a:r>
              <a:rPr lang="he-IL" sz="2000" b="1" dirty="0">
                <a:solidFill>
                  <a:srgbClr val="FF0000"/>
                </a:solidFill>
              </a:rPr>
              <a:t>כשרים</a:t>
            </a:r>
            <a:r>
              <a:rPr lang="he-IL" sz="2000" dirty="0"/>
              <a:t>"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0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000" u="sng" dirty="0"/>
              <a:t>נימא מסייע ליה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"מוסרין לו שני תלמידי חכמים שמא יבוא עליה בדרך"</a:t>
            </a:r>
          </a:p>
          <a:p>
            <a:pPr lvl="1" algn="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תרי ואיהו הא תלתא! (1+2 = 3)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0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000" u="sng" dirty="0"/>
              <a:t>התם </a:t>
            </a:r>
            <a:r>
              <a:rPr lang="he-IL" sz="2000" dirty="0"/>
              <a:t>כי היכי דניהוו עליה סהדי.</a:t>
            </a:r>
            <a:endParaRPr lang="he-IL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0519CCC-4E71-4AB8-9476-84B758AB956F}"/>
              </a:ext>
            </a:extLst>
          </p:cNvPr>
          <p:cNvSpPr/>
          <p:nvPr/>
        </p:nvSpPr>
        <p:spPr>
          <a:xfrm>
            <a:off x="3251230" y="3339353"/>
            <a:ext cx="372035" cy="39444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60CFB4-533F-4585-B409-C3AE46915F06}"/>
              </a:ext>
            </a:extLst>
          </p:cNvPr>
          <p:cNvSpPr/>
          <p:nvPr/>
        </p:nvSpPr>
        <p:spPr>
          <a:xfrm>
            <a:off x="1317812" y="3659842"/>
            <a:ext cx="3548186" cy="710453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</a:rPr>
              <a:t>שתי האוקמיתות של רב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6899827"/>
              </p:ext>
            </p:extLst>
          </p:nvPr>
        </p:nvGraphicFramePr>
        <p:xfrm>
          <a:off x="1104900" y="1600200"/>
          <a:ext cx="9982200" cy="48095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918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אוקימתא 2 – בדרך חייבים 3 גברים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אוקימתא 1 - כשרים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8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---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מעשה שהיה (חד פעמי)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סיוע 1 – מן המציאות</a:t>
                      </a:r>
                    </a:p>
                    <a:p>
                      <a:pPr algn="ctr" rtl="1"/>
                      <a:endParaRPr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8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---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הכללה (אך בתחום גניבה)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סיוע 2 – מן המציאות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882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נדחה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נדחה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ניסיון להביא סיוע ממסכת סוטה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793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7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2"/>
                </a:solidFill>
              </a:rPr>
              <a:t>מבנה השיעור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sz="3200" dirty="0"/>
              <a:t>חזרה בדקה </a:t>
            </a:r>
            <a:r>
              <a:rPr lang="he-IL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pPr algn="r" rtl="1"/>
            <a:r>
              <a:rPr lang="he-IL" sz="3200" dirty="0"/>
              <a:t>מקור תנאי אחר בנושא ייחוד – 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קריאה 1: שיטת אבא שאול מול התנא קמא של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משנתנו 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– הלכות ייחוד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קריאה 2: מחלוקת אבא שאול ות"ק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בברייתא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 – ואפיון היצר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[בקשר לקריאה 2: קושי בקריאת השורה האחרונה של הסוגיה]</a:t>
            </a:r>
          </a:p>
          <a:p>
            <a:pPr algn="r" rtl="1"/>
            <a:r>
              <a:rPr lang="he-IL" sz="3200" dirty="0"/>
              <a:t>ציטוט מן המשנה: "אבל אשה אחת מתייחדת עם שני אנשים" – שתי אוקימתות של רב בשם רב יהודה למשפט 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אוקימתא 1 – סיוע ממעשה מיני שקרה, סיוע מהכללה על גנבים, סיוע (שנכשל) מ"שני תלמידי חכמים" שנשלחים עם בעל ואשתו במסכת סוטה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אוקימתא 2 – סיוע (שנכשל) מ"שני תלמידי חכמים" שנשלחים עם בעל ואשתו במסכת סוטה</a:t>
            </a:r>
          </a:p>
          <a:p>
            <a:pPr algn="r" rtl="1"/>
            <a:r>
              <a:rPr lang="he-IL" sz="3200" dirty="0"/>
              <a:t>מעשה עם רב ורב יהודה – ושאלת מי כשר?</a:t>
            </a:r>
          </a:p>
          <a:p>
            <a:pPr algn="r" rtl="1"/>
            <a:endParaRPr lang="he-IL" sz="3200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he-IL" b="1" dirty="0"/>
              <a:t>מעשה עם רב ורב יהודה – ושאלת מי כשר?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012" y="1600200"/>
            <a:ext cx="4476436" cy="4572000"/>
          </a:xfrm>
        </p:spPr>
        <p:txBody>
          <a:bodyPr>
            <a:normAutofit lnSpcReduction="10000"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רב ורב יהודה קאזלי באורחא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הוה קאזלא ההיא איתתא קמייהו.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4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א"ל רב לרב יהודה: 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	דל כרעיך מקמי גיהנם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אמר ליה: </a:t>
            </a:r>
          </a:p>
          <a:p>
            <a:pPr lvl="2"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והא מר הוא דאמר בכשרים שפיר דמי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א"ל: מי יימר בכשרים כגון אנא ואת??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4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אלא כגון מאי?!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4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כגון רבי חנינא בר פפי וחביריו.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4B3070-5DAF-4A44-9F39-637BC2768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1996187"/>
            <a:ext cx="5445125" cy="3780026"/>
          </a:xfrm>
        </p:spPr>
      </p:pic>
    </p:spTree>
    <p:extLst>
      <p:ext uri="{BB962C8B-B14F-4D97-AF65-F5344CB8AC3E}">
        <p14:creationId xmlns:p14="http://schemas.microsoft.com/office/powerpoint/2010/main" val="16900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2"/>
                </a:solidFill>
              </a:rPr>
              <a:t>רבי חנינא בר פפי וחביריו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spcBef>
                <a:spcPts val="0"/>
              </a:spcBef>
              <a:buNone/>
            </a:pPr>
            <a:r>
              <a:rPr lang="he-IL" dirty="0"/>
              <a:t> (1) </a:t>
            </a:r>
            <a:r>
              <a:rPr lang="he-IL" b="1" dirty="0"/>
              <a:t>כי הא דרבי חנינא בר פפי תבעתיה ההיא מטרוניתא, אמר מלתא ומלי נפשיה שיחנא וכיבא,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עבדה היא מילתא ואיתסי, ערק טשא בההוא בי בני, דכי הוו עיילין בתרין אפילו ביממא הוו מיתזקי; למחר, אמרו ליה רבנן: מאן נטרך?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אמר להו: שני נושאי קיסר שמרוני כל הלילה,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אמרו ליה: שמא דבר ערוה בא לידך וניצלת הימנו, דתנינא: כל הבא דבר ערוה לידו וניצל הימנו, עושין לו נס. "גבורי כח עושי דברו לשמוע בקול דברו"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/>
              <a:t>(2) </a:t>
            </a:r>
            <a:r>
              <a:rPr lang="he-IL" b="1" dirty="0"/>
              <a:t>כגון רבי צדוק וחביריו. ר' צדוק תבעתיה ההיא מטרוניתא, אמר לה: חלש לי ליבאי ולא מצינא, איכא מידי למיכל?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אמרה ליה: איכא דבר טמא,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אמר לה: מאי נפקא מינה? דעביד הא אכול הא.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שגרת תנורא קא מנחא ליה, סליק ויתיב בגויה.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אמרה ליה: מאי האי?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אמר לה: דעביד הא נפיל בהא, אמרה ליה: אי ידעי כולי האי לא צערתיך.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dirty="0"/>
              <a:t> (3) </a:t>
            </a:r>
            <a:r>
              <a:rPr lang="he-IL" b="1" dirty="0"/>
              <a:t>רב כהנא הוה קמזבין דיקולי, תבעתיה ההיא מטרוניתא, אמר לה: איזיל איקשיט נפשאי.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סליק וקנפיל מאיגרא לארעא, אתא אליהו קבליה, אמר ליה: אטרחתן ארבע מאה פרסי! </a:t>
            </a:r>
            <a:endParaRPr lang="en-US" dirty="0"/>
          </a:p>
          <a:p>
            <a:pPr marL="0" indent="0" algn="r" rtl="1">
              <a:spcBef>
                <a:spcPts val="0"/>
              </a:spcBef>
              <a:buNone/>
            </a:pPr>
            <a:r>
              <a:rPr lang="he-IL" b="1" dirty="0"/>
              <a:t>א"ל: מי גרם לי, לאו עניותא? יהב ליה שיפא דדינרי.</a:t>
            </a:r>
            <a:endParaRPr lang="he-IL" sz="3200" dirty="0"/>
          </a:p>
          <a:p>
            <a:pPr marL="0" indent="0" algn="r" rtl="1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2"/>
                </a:solidFill>
              </a:rPr>
              <a:t>מבנה השיעור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he-IL" sz="3200" dirty="0"/>
              <a:t>חזרה בדקה </a:t>
            </a:r>
            <a:r>
              <a:rPr lang="he-IL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pPr algn="r" rtl="1"/>
            <a:r>
              <a:rPr lang="he-IL" sz="3200" dirty="0"/>
              <a:t>מקור תנאי אחר בנושא ייחוד – 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קריאה 1: שיטת אבא שאול מול התנא קמא של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משנתנו 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– הלכות ייחוד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קריאה 2: מחלוקת אבא שאול ות"ק </a:t>
            </a:r>
            <a:r>
              <a:rPr lang="he-IL" sz="2400" b="1" dirty="0">
                <a:solidFill>
                  <a:schemeClr val="accent5">
                    <a:lumMod val="75000"/>
                  </a:schemeClr>
                </a:solidFill>
              </a:rPr>
              <a:t>בברייתא</a:t>
            </a: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 – ואפיון היצר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[בקשר לקריאה 2: קושי בקריאת השורה האחרונה של הסוגיה]</a:t>
            </a:r>
          </a:p>
          <a:p>
            <a:pPr algn="r" rtl="1"/>
            <a:r>
              <a:rPr lang="he-IL" sz="3200" dirty="0"/>
              <a:t>ציטוט מן המשנה: "אבל אשה אחת מתייחדת עם שני אנשים" – שתי אוקימתות של רב בשם רב יהודה למשפט 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אוקימתא 1 – סיוע ממעשה מיני שקרה, סיוע מהכללה על גנבים, סיוע (שנכשל) מ"שני תלמידי חכמים" שנשלחים עם בעל ואשתו במסכת סוטה</a:t>
            </a:r>
          </a:p>
          <a:p>
            <a:pPr lvl="1" algn="r" rtl="1"/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אוקימתא 2 – סיוע (שנכשל) מ"שני תלמידי חכמים" שנשלחים עם בעל ואשתו במסכת סוטה</a:t>
            </a:r>
          </a:p>
          <a:p>
            <a:pPr algn="r" rtl="1"/>
            <a:r>
              <a:rPr lang="he-IL" sz="3200" dirty="0"/>
              <a:t>מעשה עם רב ורב יהודה – ושאלת מי כשר?</a:t>
            </a:r>
          </a:p>
          <a:p>
            <a:pPr algn="r" rtl="1"/>
            <a:endParaRPr lang="he-IL" sz="3200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4000" b="1" dirty="0">
                <a:solidFill>
                  <a:schemeClr val="accent2"/>
                </a:solidFill>
              </a:rPr>
              <a:t>חזרה בדקה </a:t>
            </a:r>
            <a:r>
              <a:rPr lang="he-IL" sz="4000" b="1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CEF307A-B35B-42F3-A5D1-EB1C3B10D87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0487146"/>
              </p:ext>
            </p:extLst>
          </p:nvPr>
        </p:nvGraphicFramePr>
        <p:xfrm>
          <a:off x="1147483" y="1510553"/>
          <a:ext cx="9897036" cy="450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/>
          <a:lstStyle/>
          <a:p>
            <a:pPr algn="r" rtl="1"/>
            <a:r>
              <a:rPr lang="he-IL" b="1" dirty="0"/>
              <a:t>מקור תנאי אחר בנושא ייחוד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1" algn="r" rtl="1"/>
            <a:r>
              <a:rPr lang="he-IL" sz="2400" dirty="0">
                <a:solidFill>
                  <a:schemeClr val="accent2"/>
                </a:solidFill>
              </a:rPr>
              <a:t>קריאה 1: שיטת אבא שאול מול התנא קמא של </a:t>
            </a:r>
            <a:r>
              <a:rPr lang="he-IL" sz="2400" b="1" dirty="0">
                <a:solidFill>
                  <a:schemeClr val="accent2"/>
                </a:solidFill>
              </a:rPr>
              <a:t>משנתנו </a:t>
            </a:r>
            <a:r>
              <a:rPr lang="he-IL" sz="2400" dirty="0">
                <a:solidFill>
                  <a:schemeClr val="accent2"/>
                </a:solidFill>
              </a:rPr>
              <a:t>– הלכות ייחוד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 algn="r" rtl="1"/>
            <a:r>
              <a:rPr lang="he-IL" sz="2400" dirty="0">
                <a:solidFill>
                  <a:schemeClr val="accent2"/>
                </a:solidFill>
              </a:rPr>
              <a:t>קריאה 2: מחלוקת אבא שאול ות"ק </a:t>
            </a:r>
            <a:r>
              <a:rPr lang="he-IL" sz="2400" b="1" dirty="0">
                <a:solidFill>
                  <a:schemeClr val="accent2"/>
                </a:solidFill>
              </a:rPr>
              <a:t>בברייתא</a:t>
            </a:r>
            <a:r>
              <a:rPr lang="he-IL" sz="2400" dirty="0">
                <a:solidFill>
                  <a:schemeClr val="accent2"/>
                </a:solidFill>
              </a:rPr>
              <a:t> – ואפיון היצר</a:t>
            </a:r>
          </a:p>
          <a:p>
            <a:pPr lvl="1" algn="r" rtl="1"/>
            <a:r>
              <a:rPr lang="he-IL" sz="2400" dirty="0">
                <a:solidFill>
                  <a:schemeClr val="accent2"/>
                </a:solidFill>
              </a:rPr>
              <a:t>[בקשר לקריאה 2: קושי בקריאת השורה האחרונה של הסוגיה]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sz="4000" dirty="0"/>
              <a:t>מקור תנאי אחר בנושא ייחוד – </a:t>
            </a:r>
            <a:br>
              <a:rPr lang="he-IL" sz="4000" dirty="0"/>
            </a:br>
            <a:r>
              <a:rPr lang="he-IL" dirty="0">
                <a:solidFill>
                  <a:schemeClr val="accent2"/>
                </a:solidFill>
              </a:rPr>
              <a:t>קריאה 1: שיטת אבא שאול מול התנא קמא של </a:t>
            </a:r>
            <a:r>
              <a:rPr lang="he-IL" b="1" dirty="0">
                <a:solidFill>
                  <a:schemeClr val="accent2"/>
                </a:solidFill>
              </a:rPr>
              <a:t>משנתנו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012" y="1600200"/>
            <a:ext cx="4476436" cy="4572000"/>
          </a:xfrm>
        </p:spPr>
        <p:txBody>
          <a:bodyPr>
            <a:normAutofit/>
          </a:bodyPr>
          <a:lstStyle/>
          <a:p>
            <a:pPr algn="r" rtl="1"/>
            <a:endParaRPr lang="en-US" sz="2400" dirty="0"/>
          </a:p>
          <a:p>
            <a:pPr algn="r" rtl="1"/>
            <a:r>
              <a:rPr lang="he-IL" sz="2400" u="sng" dirty="0"/>
              <a:t>נימא מתניתין</a:t>
            </a:r>
            <a:r>
              <a:rPr lang="he-IL" sz="2400" dirty="0"/>
              <a:t> דלא כאבא שאול, </a:t>
            </a:r>
            <a:r>
              <a:rPr lang="he-IL" sz="2400" u="sng" dirty="0"/>
              <a:t>דתניא</a:t>
            </a:r>
            <a:r>
              <a:rPr lang="he-IL" sz="2400" dirty="0"/>
              <a:t>:</a:t>
            </a:r>
          </a:p>
          <a:p>
            <a:pPr algn="r" rtl="1"/>
            <a:r>
              <a:rPr lang="he-IL" sz="2400" dirty="0"/>
              <a:t>כל שלשים יום </a:t>
            </a:r>
          </a:p>
          <a:p>
            <a:pPr algn="r" rtl="1"/>
            <a:r>
              <a:rPr lang="he-IL" sz="2400" dirty="0"/>
              <a:t>(1) יוצא בחיק</a:t>
            </a:r>
          </a:p>
          <a:p>
            <a:pPr algn="r" rtl="1"/>
            <a:r>
              <a:rPr lang="he-IL" sz="2400" dirty="0"/>
              <a:t>(2) ונקבר </a:t>
            </a:r>
          </a:p>
          <a:p>
            <a:pPr lvl="2" algn="r" rtl="1"/>
            <a:r>
              <a:rPr lang="he-IL" sz="2400" dirty="0"/>
              <a:t>באשה אחת ושני אנשים</a:t>
            </a:r>
          </a:p>
          <a:p>
            <a:pPr lvl="2" algn="r" rtl="1"/>
            <a:r>
              <a:rPr lang="he-IL" sz="2400" dirty="0"/>
              <a:t>אבל לא באיש אחד ושתי נשים</a:t>
            </a:r>
          </a:p>
          <a:p>
            <a:pPr lvl="1" algn="r" rtl="1"/>
            <a:r>
              <a:rPr lang="he-IL" sz="2400" b="1" dirty="0"/>
              <a:t>אבא שאול אומר</a:t>
            </a:r>
            <a:r>
              <a:rPr lang="he-IL" sz="2400" dirty="0"/>
              <a:t>: </a:t>
            </a:r>
          </a:p>
          <a:p>
            <a:pPr lvl="2" algn="r" rtl="1"/>
            <a:r>
              <a:rPr lang="he-IL" sz="2400" dirty="0"/>
              <a:t>אף באיש אחד ושתי נשים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A884AA-B009-43C6-8DD5-CD0367AA5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2475317"/>
            <a:ext cx="5445125" cy="2821765"/>
          </a:xfr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4000" dirty="0"/>
              <a:t>מקור תנאי אחר בנושא ייחוד – </a:t>
            </a:r>
            <a:br>
              <a:rPr lang="he-IL" sz="4000" dirty="0"/>
            </a:br>
            <a:r>
              <a:rPr lang="he-IL" dirty="0">
                <a:solidFill>
                  <a:schemeClr val="accent2"/>
                </a:solidFill>
              </a:rPr>
              <a:t>קריאה 2: מחלוקת אבא שאול ות"ק </a:t>
            </a:r>
            <a:r>
              <a:rPr lang="he-IL" b="1" dirty="0">
                <a:solidFill>
                  <a:schemeClr val="accent2"/>
                </a:solidFill>
              </a:rPr>
              <a:t>בברייתא</a:t>
            </a:r>
            <a:r>
              <a:rPr lang="he-IL" dirty="0">
                <a:solidFill>
                  <a:schemeClr val="accent2"/>
                </a:solidFill>
              </a:rPr>
              <a:t> – ואפיון היצר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012" y="1600200"/>
            <a:ext cx="4476436" cy="4572000"/>
          </a:xfr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u="sng" dirty="0"/>
              <a:t>אפילו תימא</a:t>
            </a:r>
            <a:r>
              <a:rPr lang="he-IL" sz="2400" dirty="0"/>
              <a:t> אבא שאול</a:t>
            </a:r>
          </a:p>
          <a:p>
            <a:pPr lvl="1" algn="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בשעת אנינות תביר יצריה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4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ורבנן סברי לה כר' יצחק</a:t>
            </a:r>
          </a:p>
          <a:p>
            <a:pPr lvl="1" algn="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דאמר ר' יצחק: "</a:t>
            </a:r>
            <a:r>
              <a:rPr lang="he-IL" sz="2000" b="1" dirty="0"/>
              <a:t>מה יתאונן אדם חי גבר על חטאיו</a:t>
            </a:r>
            <a:r>
              <a:rPr lang="he-IL" sz="2000" dirty="0"/>
              <a:t>" – אפילו בשעת </a:t>
            </a:r>
            <a:r>
              <a:rPr lang="he-IL" sz="2000" u="sng" dirty="0"/>
              <a:t>אנינותו</a:t>
            </a:r>
            <a:r>
              <a:rPr lang="he-IL" sz="2000" dirty="0"/>
              <a:t> של אדם יצרו </a:t>
            </a:r>
            <a:r>
              <a:rPr lang="he-IL" sz="2000" u="sng" dirty="0"/>
              <a:t>מתגבר</a:t>
            </a:r>
            <a:r>
              <a:rPr lang="he-IL" sz="2000" dirty="0"/>
              <a:t> עליו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endParaRPr lang="he-IL" sz="2400" dirty="0"/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ואבא שאול כי כתיב ההוא,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במתרעם על מידותיו כתיב,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he-IL" sz="2400" dirty="0"/>
              <a:t>והכי קאמר:</a:t>
            </a:r>
          </a:p>
          <a:p>
            <a:pPr lvl="1" algn="r" rtl="1">
              <a:lnSpc>
                <a:spcPct val="100000"/>
              </a:lnSpc>
              <a:spcBef>
                <a:spcPts val="0"/>
              </a:spcBef>
            </a:pPr>
            <a:r>
              <a:rPr lang="he-IL" sz="2000" dirty="0"/>
              <a:t>מה </a:t>
            </a:r>
            <a:r>
              <a:rPr lang="he-IL" sz="2000" u="sng" dirty="0"/>
              <a:t>יתרעם</a:t>
            </a:r>
            <a:r>
              <a:rPr lang="he-IL" sz="2000" dirty="0"/>
              <a:t> על מידותיו, וכי </a:t>
            </a:r>
            <a:r>
              <a:rPr lang="he-IL" sz="2000" u="sng" dirty="0"/>
              <a:t>גבר על חטאיו</a:t>
            </a:r>
            <a:r>
              <a:rPr lang="he-IL" sz="2000" dirty="0"/>
              <a:t>, דיו </a:t>
            </a:r>
            <a:r>
              <a:rPr lang="he-IL" sz="2000" u="sng" dirty="0"/>
              <a:t>חיים</a:t>
            </a:r>
            <a:r>
              <a:rPr lang="he-IL" sz="2000" dirty="0"/>
              <a:t> שנתתי בו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2979B3-3131-4B11-B839-1ECD48AB7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5" y="1936378"/>
            <a:ext cx="5445125" cy="3899643"/>
          </a:xfrm>
        </p:spPr>
      </p:pic>
    </p:spTree>
    <p:extLst>
      <p:ext uri="{BB962C8B-B14F-4D97-AF65-F5344CB8AC3E}">
        <p14:creationId xmlns:p14="http://schemas.microsoft.com/office/powerpoint/2010/main" val="17921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</a:rPr>
              <a:t>סיכום שתי האפשרויות בשיטתו של אבא שאול בנושא ייחוד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8249090"/>
              </p:ext>
            </p:extLst>
          </p:nvPr>
        </p:nvGraphicFramePr>
        <p:xfrm>
          <a:off x="1104901" y="1600200"/>
          <a:ext cx="9982200" cy="37651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157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על מה נחלקו אבא שאול ות"ק של הברייתא?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יחס אבא שאול לת"ק במשנה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51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(ב)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(א)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קריאה 1</a:t>
                      </a:r>
                    </a:p>
                    <a:p>
                      <a:pPr algn="ctr" rtl="1"/>
                      <a:endParaRPr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51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(ד)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(ג)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קריאה 2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chemeClr val="accent2"/>
                </a:solidFill>
              </a:rPr>
              <a:t>סיכום שתי האפשרויות בשיטתו של אבא שאול בנושא ייחוד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0480950"/>
              </p:ext>
            </p:extLst>
          </p:nvPr>
        </p:nvGraphicFramePr>
        <p:xfrm>
          <a:off x="1104901" y="1600200"/>
          <a:ext cx="9982200" cy="37651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157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על מה נחלקו אבא שאול ות"ק של הברייתא?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יחס אבא שאול לת"ק במשנה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51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על הגדרת איסור ייחוד – </a:t>
                      </a:r>
                    </a:p>
                    <a:p>
                      <a:pPr algn="ctr" rtl="1"/>
                      <a:r>
                        <a:rPr lang="he-IL" dirty="0"/>
                        <a:t>האם 2 נשים + גבר = ייחוד?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אבא שאול חולק על התנא קמא של משנתנו – אין איסור ייחוד כשיש 2 נשים + גבר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קריאה 1</a:t>
                      </a:r>
                    </a:p>
                    <a:p>
                      <a:pPr algn="ctr" rtl="1"/>
                      <a:endParaRPr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51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על יצר בשעת אנינות – </a:t>
                      </a:r>
                    </a:p>
                    <a:p>
                      <a:pPr algn="ctr" rtl="1"/>
                      <a:r>
                        <a:rPr lang="he-IL" dirty="0"/>
                        <a:t>האם בשעת אנינות היצר "מסוכן" מספיק שחייבים להחיל את כל הלכות ייחוד גם באותו מצב?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אבא שאול מסכים שבדרך כלל אסור לגבר להתייחד עם שתי נשים, ורק ב"שעת אנינות" אין חובה להקפיד בכך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  <a:p>
                      <a:pPr algn="ctr" rtl="1"/>
                      <a:r>
                        <a:rPr lang="he-IL" b="1" dirty="0"/>
                        <a:t>קריאה 2</a:t>
                      </a:r>
                    </a:p>
                    <a:p>
                      <a:pPr algn="ctr" rtl="1"/>
                      <a:endParaRPr lang="he-IL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4000" dirty="0"/>
              <a:t>מקור תנאי אחר באותו נושא – </a:t>
            </a:r>
            <a:br>
              <a:rPr lang="he-IL" sz="4000" dirty="0"/>
            </a:br>
            <a:r>
              <a:rPr lang="he-IL" dirty="0">
                <a:solidFill>
                  <a:schemeClr val="accent2"/>
                </a:solidFill>
              </a:rPr>
              <a:t>קושי בקריאת השורה האחרונה של הסוגיה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62725D-FB7E-4EF6-A22D-7475DFAF9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97" y="1600200"/>
            <a:ext cx="4497680" cy="4572000"/>
          </a:xfr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A6351A4-676E-4684-B735-72C98E552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88381"/>
              </p:ext>
            </p:extLst>
          </p:nvPr>
        </p:nvGraphicFramePr>
        <p:xfrm>
          <a:off x="1057894" y="1809975"/>
          <a:ext cx="4431554" cy="415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777">
                  <a:extLst>
                    <a:ext uri="{9D8B030D-6E8A-4147-A177-3AD203B41FA5}">
                      <a16:colId xmlns:a16="http://schemas.microsoft.com/office/drawing/2014/main" val="1389955048"/>
                    </a:ext>
                  </a:extLst>
                </a:gridCol>
                <a:gridCol w="2215777">
                  <a:extLst>
                    <a:ext uri="{9D8B030D-6E8A-4147-A177-3AD203B41FA5}">
                      <a16:colId xmlns:a16="http://schemas.microsoft.com/office/drawing/2014/main" val="1285862096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הסבר מילולי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המילים בסוגיה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54515"/>
                  </a:ext>
                </a:extLst>
              </a:tr>
              <a:tr h="692075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ושיטת רבנן (ת"ק של הברייתא)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ורבנן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89639"/>
                  </a:ext>
                </a:extLst>
              </a:tr>
              <a:tr h="692075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כמו אותו מעשה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כי ההוא מעשה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58545"/>
                  </a:ext>
                </a:extLst>
              </a:tr>
              <a:tr h="692075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של אותה אשה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דההיא איתתא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22877"/>
                  </a:ext>
                </a:extLst>
              </a:tr>
              <a:tr h="692075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שהיה מעשה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דהוה עובדא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241003"/>
                  </a:ext>
                </a:extLst>
              </a:tr>
              <a:tr h="692075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והוציא אותו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ואפיקתיה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461241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1FAD1B9B-0977-4AA6-8196-7A1693AAFCB5}"/>
              </a:ext>
            </a:extLst>
          </p:cNvPr>
          <p:cNvSpPr/>
          <p:nvPr/>
        </p:nvSpPr>
        <p:spPr>
          <a:xfrm>
            <a:off x="3962401" y="3144370"/>
            <a:ext cx="753034" cy="569259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C38651-F0CB-40B8-B124-8277AB44C46D}"/>
              </a:ext>
            </a:extLst>
          </p:cNvPr>
          <p:cNvSpPr/>
          <p:nvPr/>
        </p:nvSpPr>
        <p:spPr>
          <a:xfrm>
            <a:off x="4199966" y="4478765"/>
            <a:ext cx="753034" cy="569259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08E73-7E78-4117-B6FC-7609F92289B6}"/>
              </a:ext>
            </a:extLst>
          </p:cNvPr>
          <p:cNvSpPr/>
          <p:nvPr/>
        </p:nvSpPr>
        <p:spPr>
          <a:xfrm>
            <a:off x="4522694" y="5661212"/>
            <a:ext cx="856130" cy="457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4873beb7-5857-4685-be1f-d57550cc96cc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1359</TotalTime>
  <Words>1818</Words>
  <Application>Microsoft Office PowerPoint</Application>
  <PresentationFormat>Widescreen</PresentationFormat>
  <Paragraphs>291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Euphemia</vt:lpstr>
      <vt:lpstr>Plantagenet Cherokee</vt:lpstr>
      <vt:lpstr>Wingdings</vt:lpstr>
      <vt:lpstr>Academic Literature 16x9</vt:lpstr>
      <vt:lpstr>מה פתאום יצר?</vt:lpstr>
      <vt:lpstr>מבנה השיעור</vt:lpstr>
      <vt:lpstr>חזרה בדקה </vt:lpstr>
      <vt:lpstr>מקור תנאי אחר בנושא ייחוד</vt:lpstr>
      <vt:lpstr>מקור תנאי אחר בנושא ייחוד –  קריאה 1: שיטת אבא שאול מול התנא קמא של משנתנו</vt:lpstr>
      <vt:lpstr>מקור תנאי אחר בנושא ייחוד –  קריאה 2: מחלוקת אבא שאול ות"ק בברייתא – ואפיון היצר</vt:lpstr>
      <vt:lpstr>סיכום שתי האפשרויות בשיטתו של אבא שאול בנושא ייחוד</vt:lpstr>
      <vt:lpstr>סיכום שתי האפשרויות בשיטתו של אבא שאול בנושא ייחוד</vt:lpstr>
      <vt:lpstr>מקור תנאי אחר באותו נושא –  קושי בקריאת השורה האחרונה של הסוגיה</vt:lpstr>
      <vt:lpstr>סיכום רש"י ותוספות על "ורבנן ... דהוה עובדא ואפיקתיה"</vt:lpstr>
      <vt:lpstr>רש"י מסכת קידושין דף פ ע"ב ד"ה ורבנן</vt:lpstr>
      <vt:lpstr>סיכום רש"י ותוספות על "ורבנן ... דהוה עובדא ואפיקתיה"</vt:lpstr>
      <vt:lpstr>תוספות ד"ה כי ההיא מעשה</vt:lpstr>
      <vt:lpstr>סיכום רש"י ותוספות על "ורבנן ... דהוה עובדא ואפיקתיה"</vt:lpstr>
      <vt:lpstr>סיכום רש"י ותוספות על "ורבנן ... דהוה עובדא ואפיקתיה"</vt:lpstr>
      <vt:lpstr>מבנה השיעור</vt:lpstr>
      <vt:lpstr>ציטוט מן המשנה: "אבל אשה אחת מתייחדת עם שני אנשים"</vt:lpstr>
      <vt:lpstr>"אבל אשה אחת מתייחדת עם שני אנשים" –  אוקימתא ראשונה של רב יהודה בשם רב</vt:lpstr>
      <vt:lpstr>"אבל אשה אחת מתייחדת עם שני אנשים" –  אוקימתא ראשונה של רב – ניסיון לסייע מן המשנה במסכת סוטה</vt:lpstr>
      <vt:lpstr>"אבל אשה אחת מתייחדת עם שני אנשים" –  אוקימתא שנייה של רב – וניסיון לסייע מן המשנה במסכת סוטה</vt:lpstr>
      <vt:lpstr>שתי האוקמיתות של רב</vt:lpstr>
      <vt:lpstr>מבנה השיעור</vt:lpstr>
      <vt:lpstr>מעשה עם רב ורב יהודה – ושאלת מי כשר?</vt:lpstr>
      <vt:lpstr>רבי חנינא בר פפי וחביריו</vt:lpstr>
      <vt:lpstr>מבנה השיעור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 פתאום יצר?</dc:title>
  <dc:creator>Miriam Reisler</dc:creator>
  <cp:lastModifiedBy>Miriam Reisler</cp:lastModifiedBy>
  <cp:revision>26</cp:revision>
  <dcterms:created xsi:type="dcterms:W3CDTF">2018-10-14T14:27:03Z</dcterms:created>
  <dcterms:modified xsi:type="dcterms:W3CDTF">2018-10-15T13:06:47Z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