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9" r:id="rId5"/>
    <p:sldId id="285" r:id="rId6"/>
    <p:sldId id="270" r:id="rId7"/>
    <p:sldId id="286" r:id="rId8"/>
    <p:sldId id="266" r:id="rId9"/>
    <p:sldId id="287" r:id="rId10"/>
    <p:sldId id="283" r:id="rId11"/>
    <p:sldId id="293" r:id="rId12"/>
    <p:sldId id="294" r:id="rId13"/>
    <p:sldId id="289" r:id="rId14"/>
    <p:sldId id="290" r:id="rId15"/>
    <p:sldId id="291" r:id="rId16"/>
    <p:sldId id="295" r:id="rId17"/>
    <p:sldId id="2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0" autoAdjust="0"/>
    <p:restoredTop sz="94660"/>
  </p:normalViewPr>
  <p:slideViewPr>
    <p:cSldViewPr snapToGrid="0">
      <p:cViewPr varScale="1">
        <p:scale>
          <a:sx n="88" d="100"/>
          <a:sy n="88" d="100"/>
        </p:scale>
        <p:origin x="35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12/24/2018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12/24/2018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12/24/2018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12/24/2018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12/24/2018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12/24/2018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12/24/2018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12/24/2018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12/24/2018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12/24/2018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12/24/2018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E0D2-F01D-4813-BB55-5320F9D3E760}"/>
              </a:ext>
            </a:extLst>
          </p:cNvPr>
          <p:cNvSpPr>
            <a:spLocks noGrp="1"/>
          </p:cNvSpPr>
          <p:nvPr>
            <p:ph type="ctrTitle"/>
          </p:nvPr>
        </p:nvSpPr>
        <p:spPr/>
        <p:txBody>
          <a:bodyPr/>
          <a:lstStyle/>
          <a:p>
            <a:r>
              <a:rPr lang="he-IL" sz="8800" b="1" dirty="0">
                <a:latin typeface="Arial" panose="020B0604020202020204" pitchFamily="34" charset="0"/>
                <a:cs typeface="Arial" panose="020B0604020202020204" pitchFamily="34" charset="0"/>
              </a:rPr>
              <a:t>סוגיות ייחוד</a:t>
            </a:r>
            <a:endParaRPr 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CA7FDB9-E461-4501-A67B-F9620AFDE073}"/>
              </a:ext>
            </a:extLst>
          </p:cNvPr>
          <p:cNvSpPr>
            <a:spLocks noGrp="1"/>
          </p:cNvSpPr>
          <p:nvPr>
            <p:ph type="subTitle" idx="1"/>
          </p:nvPr>
        </p:nvSpPr>
        <p:spPr/>
        <p:txBody>
          <a:bodyPr>
            <a:normAutofit lnSpcReduction="10000"/>
          </a:bodyPr>
          <a:lstStyle/>
          <a:p>
            <a:pPr rtl="1"/>
            <a:r>
              <a:rPr lang="he-IL" sz="4400" dirty="0"/>
              <a:t>קידושין פ:-פב.</a:t>
            </a:r>
          </a:p>
          <a:p>
            <a:pPr rtl="1"/>
            <a:r>
              <a:rPr lang="he-IL" sz="2600" dirty="0"/>
              <a:t>המנחה: מרים רייסלר</a:t>
            </a:r>
            <a:endParaRPr lang="en-US" sz="1200" dirty="0"/>
          </a:p>
        </p:txBody>
      </p:sp>
      <p:sp>
        <p:nvSpPr>
          <p:cNvPr id="4" name="TextBox 3">
            <a:extLst>
              <a:ext uri="{FF2B5EF4-FFF2-40B4-BE49-F238E27FC236}">
                <a16:creationId xmlns:a16="http://schemas.microsoft.com/office/drawing/2014/main" id="{6AD08382-B426-45F6-9FFF-E0F359571F53}"/>
              </a:ext>
            </a:extLst>
          </p:cNvPr>
          <p:cNvSpPr txBox="1"/>
          <p:nvPr/>
        </p:nvSpPr>
        <p:spPr>
          <a:xfrm>
            <a:off x="680322" y="493486"/>
            <a:ext cx="11197202" cy="584775"/>
          </a:xfrm>
          <a:prstGeom prst="rect">
            <a:avLst/>
          </a:prstGeom>
          <a:noFill/>
        </p:spPr>
        <p:txBody>
          <a:bodyPr wrap="square" rtlCol="0">
            <a:spAutoFit/>
          </a:bodyPr>
          <a:lstStyle/>
          <a:p>
            <a:pPr algn="r" rtl="1"/>
            <a:r>
              <a:rPr lang="he-IL" sz="3200" b="1" dirty="0"/>
              <a:t>תכנית תלמוד לתיכוניסטיות – שיעור מקוון 1</a:t>
            </a:r>
            <a:endParaRPr lang="en-US" sz="3200" b="1" dirty="0"/>
          </a:p>
        </p:txBody>
      </p:sp>
      <p:pic>
        <p:nvPicPr>
          <p:cNvPr id="6" name="Picture 5">
            <a:extLst>
              <a:ext uri="{FF2B5EF4-FFF2-40B4-BE49-F238E27FC236}">
                <a16:creationId xmlns:a16="http://schemas.microsoft.com/office/drawing/2014/main" id="{A10A6506-8FE3-4AE8-A72E-63F18400CAAB}"/>
              </a:ext>
            </a:extLst>
          </p:cNvPr>
          <p:cNvPicPr>
            <a:picLocks noChangeAspect="1"/>
          </p:cNvPicPr>
          <p:nvPr/>
        </p:nvPicPr>
        <p:blipFill>
          <a:blip r:embed="rId2"/>
          <a:stretch>
            <a:fillRect/>
          </a:stretch>
        </p:blipFill>
        <p:spPr>
          <a:xfrm>
            <a:off x="199868" y="162338"/>
            <a:ext cx="1140765" cy="1247070"/>
          </a:xfrm>
          <a:prstGeom prst="rect">
            <a:avLst/>
          </a:prstGeom>
        </p:spPr>
      </p:pic>
    </p:spTree>
    <p:extLst>
      <p:ext uri="{BB962C8B-B14F-4D97-AF65-F5344CB8AC3E}">
        <p14:creationId xmlns:p14="http://schemas.microsoft.com/office/powerpoint/2010/main" val="197257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E567-1B77-49FC-B9C3-2896A8A9F4CC}"/>
              </a:ext>
            </a:extLst>
          </p:cNvPr>
          <p:cNvSpPr>
            <a:spLocks noGrp="1"/>
          </p:cNvSpPr>
          <p:nvPr>
            <p:ph type="title"/>
          </p:nvPr>
        </p:nvSpPr>
        <p:spPr/>
        <p:txBody>
          <a:bodyPr/>
          <a:lstStyle/>
          <a:p>
            <a:pPr algn="ctr" rtl="1"/>
            <a:r>
              <a:rPr lang="he-IL" sz="4800" b="1" dirty="0">
                <a:cs typeface="+mn-cs"/>
              </a:rPr>
              <a:t>רמז לייחוד מן התורה מנין?</a:t>
            </a:r>
            <a:endParaRPr lang="en-US" b="1" dirty="0">
              <a:cs typeface="+mn-cs"/>
            </a:endParaRPr>
          </a:p>
        </p:txBody>
      </p:sp>
      <p:pic>
        <p:nvPicPr>
          <p:cNvPr id="5" name="Content Placeholder 4">
            <a:extLst>
              <a:ext uri="{FF2B5EF4-FFF2-40B4-BE49-F238E27FC236}">
                <a16:creationId xmlns:a16="http://schemas.microsoft.com/office/drawing/2014/main" id="{D0AECA43-E919-4BB0-B03A-0669376B8968}"/>
              </a:ext>
            </a:extLst>
          </p:cNvPr>
          <p:cNvPicPr>
            <a:picLocks noGrp="1" noChangeAspect="1"/>
          </p:cNvPicPr>
          <p:nvPr>
            <p:ph idx="1"/>
          </p:nvPr>
        </p:nvPicPr>
        <p:blipFill>
          <a:blip r:embed="rId2"/>
          <a:stretch>
            <a:fillRect/>
          </a:stretch>
        </p:blipFill>
        <p:spPr>
          <a:xfrm>
            <a:off x="1965195" y="2514600"/>
            <a:ext cx="7487046" cy="3522821"/>
          </a:xfrm>
        </p:spPr>
      </p:pic>
    </p:spTree>
    <p:extLst>
      <p:ext uri="{BB962C8B-B14F-4D97-AF65-F5344CB8AC3E}">
        <p14:creationId xmlns:p14="http://schemas.microsoft.com/office/powerpoint/2010/main" val="156373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0A83-5E84-4C7E-9492-D9BA41CF0882}"/>
              </a:ext>
            </a:extLst>
          </p:cNvPr>
          <p:cNvSpPr>
            <a:spLocks noGrp="1"/>
          </p:cNvSpPr>
          <p:nvPr>
            <p:ph type="title"/>
          </p:nvPr>
        </p:nvSpPr>
        <p:spPr/>
        <p:txBody>
          <a:bodyPr>
            <a:normAutofit/>
          </a:bodyPr>
          <a:lstStyle/>
          <a:p>
            <a:pPr algn="ctr" rtl="1"/>
            <a:r>
              <a:rPr lang="he-IL" sz="4800" b="1" dirty="0">
                <a:cs typeface="+mn-cs"/>
              </a:rPr>
              <a:t>דברים יג: ז-יב – דין מסית ומדיח</a:t>
            </a:r>
            <a:endParaRPr lang="en-US" sz="4800" b="1" dirty="0">
              <a:cs typeface="+mn-cs"/>
            </a:endParaRPr>
          </a:p>
        </p:txBody>
      </p:sp>
      <p:sp>
        <p:nvSpPr>
          <p:cNvPr id="3" name="Content Placeholder 2">
            <a:extLst>
              <a:ext uri="{FF2B5EF4-FFF2-40B4-BE49-F238E27FC236}">
                <a16:creationId xmlns:a16="http://schemas.microsoft.com/office/drawing/2014/main" id="{CCEC1404-D2ED-47BB-9086-91CB736B9AB5}"/>
              </a:ext>
            </a:extLst>
          </p:cNvPr>
          <p:cNvSpPr>
            <a:spLocks noGrp="1"/>
          </p:cNvSpPr>
          <p:nvPr>
            <p:ph idx="1"/>
          </p:nvPr>
        </p:nvSpPr>
        <p:spPr/>
        <p:txBody>
          <a:bodyPr>
            <a:normAutofit lnSpcReduction="10000"/>
          </a:bodyPr>
          <a:lstStyle/>
          <a:p>
            <a:pPr marL="0" indent="0" algn="r" rtl="1">
              <a:buNone/>
            </a:pPr>
            <a:r>
              <a:rPr lang="he-IL" sz="2800" dirty="0">
                <a:effectLst/>
              </a:rPr>
              <a:t> </a:t>
            </a:r>
            <a:r>
              <a:rPr lang="he-IL" sz="2800" b="1" dirty="0">
                <a:effectLst/>
              </a:rPr>
              <a:t>ז</a:t>
            </a:r>
            <a:r>
              <a:rPr lang="he-IL" sz="2800" dirty="0">
                <a:effectLst/>
              </a:rPr>
              <a:t> </a:t>
            </a:r>
            <a:r>
              <a:rPr lang="he-IL" sz="2800" b="1" dirty="0">
                <a:solidFill>
                  <a:schemeClr val="bg1"/>
                </a:solidFill>
                <a:effectLst/>
              </a:rPr>
              <a:t>כִּי יְסִיתְךָ אָחִיךָ בֶן-אִמֶּךָ אוֹ-בִנְךָ אוֹ-בִתְּךָ אוֹ אֵשֶׁת חֵיקֶךָ אוֹ רֵעֲךָ אֲשֶׁר כְּנַפְשְׁךָ בַּסֵּתֶר לֵאמֹר נֵלְכָה וְנַעַבְדָה אֱלֹהִים אֲחֵרִים אֲשֶׁר לֹא יָדַעְתָּ אַתָּה וַאֲבֹתֶיךָ.</a:t>
            </a:r>
            <a:r>
              <a:rPr lang="he-IL" sz="2800" dirty="0">
                <a:effectLst/>
              </a:rPr>
              <a:t>  </a:t>
            </a:r>
            <a:r>
              <a:rPr lang="he-IL" sz="2800" b="1" dirty="0">
                <a:effectLst/>
              </a:rPr>
              <a:t>ח</a:t>
            </a:r>
            <a:r>
              <a:rPr lang="he-IL" sz="2800" dirty="0">
                <a:effectLst/>
              </a:rPr>
              <a:t> </a:t>
            </a:r>
            <a:r>
              <a:rPr lang="he-IL" sz="2800" dirty="0">
                <a:solidFill>
                  <a:schemeClr val="bg1"/>
                </a:solidFill>
                <a:effectLst/>
              </a:rPr>
              <a:t>מֵאֱלֹהֵי הָעַמִּים אֲשֶׁר סְבִיבֹתֵיכֶם הַקְּרֹבִים אֵלֶיךָ אוֹ הָרְחֹקִים מִמֶּךָּ מִקְצֵה הָאָרֶץ וְעַד-קְצֵה הָאָרֶץ.</a:t>
            </a:r>
            <a:r>
              <a:rPr lang="he-IL" sz="2800" dirty="0">
                <a:effectLst/>
              </a:rPr>
              <a:t>  </a:t>
            </a:r>
          </a:p>
          <a:p>
            <a:pPr marL="0" indent="0" algn="r" rtl="1">
              <a:buNone/>
            </a:pPr>
            <a:r>
              <a:rPr lang="he-IL" sz="2800" b="1" dirty="0">
                <a:effectLst/>
              </a:rPr>
              <a:t>ט</a:t>
            </a:r>
            <a:r>
              <a:rPr lang="he-IL" sz="2800" dirty="0">
                <a:effectLst/>
              </a:rPr>
              <a:t> </a:t>
            </a:r>
            <a:r>
              <a:rPr lang="he-IL" sz="2800" dirty="0">
                <a:solidFill>
                  <a:schemeClr val="bg1"/>
                </a:solidFill>
                <a:effectLst/>
              </a:rPr>
              <a:t>לֹא-תֹאבֶה לוֹ וְלֹא תִשְׁמַע אֵלָיו וְלֹא-תָחוֹס עֵינְךָ עָלָיו וְלֹא-תַחְמֹל וְלֹא-תְכַסֶּה עָלָיו.</a:t>
            </a:r>
            <a:r>
              <a:rPr lang="he-IL" sz="2800" dirty="0">
                <a:effectLst/>
              </a:rPr>
              <a:t>  </a:t>
            </a:r>
            <a:r>
              <a:rPr lang="he-IL" sz="2800" b="1" dirty="0">
                <a:effectLst/>
              </a:rPr>
              <a:t>י</a:t>
            </a:r>
            <a:r>
              <a:rPr lang="he-IL" sz="2800" dirty="0">
                <a:effectLst/>
              </a:rPr>
              <a:t> </a:t>
            </a:r>
            <a:r>
              <a:rPr lang="he-IL" sz="2800" dirty="0">
                <a:solidFill>
                  <a:schemeClr val="bg1"/>
                </a:solidFill>
                <a:effectLst/>
              </a:rPr>
              <a:t>כִּי הָרֹג תַּהַרְגֶנּוּ יָדְךָ תִּהְיֶה-בּוֹ בָרִאשׁוֹנָה לַהֲמִיתוֹ וְיַד כָּל-הָעָם בָּאַחֲרֹנָה.  </a:t>
            </a:r>
            <a:r>
              <a:rPr lang="he-IL" sz="2800" b="1" dirty="0">
                <a:effectLst/>
              </a:rPr>
              <a:t>יא</a:t>
            </a:r>
            <a:r>
              <a:rPr lang="he-IL" sz="2800" dirty="0">
                <a:solidFill>
                  <a:schemeClr val="bg1"/>
                </a:solidFill>
                <a:effectLst/>
              </a:rPr>
              <a:t> וּסְקַלְתּוֹ בָאֲבָנִים וָמֵת כִּי בִקֵּשׁ לְהַדִּיחֲךָ מֵעַל ה' אֱלֹקֶיךָ, הַמּוֹצִיאֲךָ מֵאֶרֶץ מִצְרַיִם מִבֵּית עֲבָדִים. </a:t>
            </a:r>
            <a:r>
              <a:rPr lang="he-IL" sz="2800" dirty="0">
                <a:effectLst/>
              </a:rPr>
              <a:t> </a:t>
            </a:r>
            <a:r>
              <a:rPr lang="he-IL" sz="2800" b="1" dirty="0">
                <a:effectLst/>
              </a:rPr>
              <a:t>יב</a:t>
            </a:r>
            <a:r>
              <a:rPr lang="he-IL" sz="2800" dirty="0">
                <a:effectLst/>
              </a:rPr>
              <a:t> </a:t>
            </a:r>
            <a:r>
              <a:rPr lang="he-IL" sz="2800" dirty="0">
                <a:solidFill>
                  <a:schemeClr val="bg1"/>
                </a:solidFill>
                <a:effectLst/>
              </a:rPr>
              <a:t>וְכָל-יִשְׂרָאֵל יִשְׁמְעוּ וְיִרָאוּן וְלֹא-יוֹסִפוּ לַעֲשׂוֹת כַּדָּבָר הָרָע הַזֶּה בְּקִרְבֶּךָ. </a:t>
            </a:r>
            <a:endParaRPr lang="en-US" sz="2800" dirty="0">
              <a:solidFill>
                <a:schemeClr val="bg1"/>
              </a:solidFill>
            </a:endParaRPr>
          </a:p>
        </p:txBody>
      </p:sp>
    </p:spTree>
    <p:extLst>
      <p:ext uri="{BB962C8B-B14F-4D97-AF65-F5344CB8AC3E}">
        <p14:creationId xmlns:p14="http://schemas.microsoft.com/office/powerpoint/2010/main" val="110386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E567-1B77-49FC-B9C3-2896A8A9F4CC}"/>
              </a:ext>
            </a:extLst>
          </p:cNvPr>
          <p:cNvSpPr>
            <a:spLocks noGrp="1"/>
          </p:cNvSpPr>
          <p:nvPr>
            <p:ph type="title"/>
          </p:nvPr>
        </p:nvSpPr>
        <p:spPr/>
        <p:txBody>
          <a:bodyPr/>
          <a:lstStyle/>
          <a:p>
            <a:pPr algn="ctr" rtl="1"/>
            <a:r>
              <a:rPr lang="he-IL" sz="4800" b="1" dirty="0">
                <a:cs typeface="+mn-cs"/>
              </a:rPr>
              <a:t>רמז לייחוד מן התורה מנין?</a:t>
            </a:r>
            <a:endParaRPr lang="en-US" b="1" dirty="0">
              <a:cs typeface="+mn-cs"/>
            </a:endParaRPr>
          </a:p>
        </p:txBody>
      </p:sp>
      <p:pic>
        <p:nvPicPr>
          <p:cNvPr id="5" name="Content Placeholder 4">
            <a:extLst>
              <a:ext uri="{FF2B5EF4-FFF2-40B4-BE49-F238E27FC236}">
                <a16:creationId xmlns:a16="http://schemas.microsoft.com/office/drawing/2014/main" id="{D0AECA43-E919-4BB0-B03A-0669376B8968}"/>
              </a:ext>
            </a:extLst>
          </p:cNvPr>
          <p:cNvPicPr>
            <a:picLocks noGrp="1" noChangeAspect="1"/>
          </p:cNvPicPr>
          <p:nvPr>
            <p:ph idx="1"/>
          </p:nvPr>
        </p:nvPicPr>
        <p:blipFill>
          <a:blip r:embed="rId2"/>
          <a:stretch>
            <a:fillRect/>
          </a:stretch>
        </p:blipFill>
        <p:spPr>
          <a:xfrm>
            <a:off x="1965195" y="2514600"/>
            <a:ext cx="7487046" cy="3522821"/>
          </a:xfrm>
        </p:spPr>
      </p:pic>
    </p:spTree>
    <p:extLst>
      <p:ext uri="{BB962C8B-B14F-4D97-AF65-F5344CB8AC3E}">
        <p14:creationId xmlns:p14="http://schemas.microsoft.com/office/powerpoint/2010/main" val="345268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E469-6376-4634-9B0D-2BE8EACEDE3E}"/>
              </a:ext>
            </a:extLst>
          </p:cNvPr>
          <p:cNvSpPr>
            <a:spLocks noGrp="1"/>
          </p:cNvSpPr>
          <p:nvPr>
            <p:ph type="title"/>
          </p:nvPr>
        </p:nvSpPr>
        <p:spPr/>
        <p:txBody>
          <a:bodyPr/>
          <a:lstStyle/>
          <a:p>
            <a:pPr algn="ctr" rtl="1"/>
            <a:r>
              <a:rPr lang="he-IL" sz="4000" b="1" dirty="0">
                <a:cs typeface="+mn-cs"/>
              </a:rPr>
              <a:t>פני יהושע קידושין דף פ ע"ב (1)</a:t>
            </a:r>
            <a:endParaRPr lang="en-US" dirty="0">
              <a:cs typeface="+mn-cs"/>
            </a:endParaRPr>
          </a:p>
        </p:txBody>
      </p:sp>
      <p:sp>
        <p:nvSpPr>
          <p:cNvPr id="3" name="Content Placeholder 2">
            <a:extLst>
              <a:ext uri="{FF2B5EF4-FFF2-40B4-BE49-F238E27FC236}">
                <a16:creationId xmlns:a16="http://schemas.microsoft.com/office/drawing/2014/main" id="{2774C5E9-3779-48EA-8B77-0A1F74142E96}"/>
              </a:ext>
            </a:extLst>
          </p:cNvPr>
          <p:cNvSpPr>
            <a:spLocks noGrp="1"/>
          </p:cNvSpPr>
          <p:nvPr>
            <p:ph idx="1"/>
          </p:nvPr>
        </p:nvSpPr>
        <p:spPr>
          <a:xfrm>
            <a:off x="425003" y="2336872"/>
            <a:ext cx="9869179" cy="4244231"/>
          </a:xfrm>
        </p:spPr>
        <p:txBody>
          <a:bodyPr>
            <a:normAutofit lnSpcReduction="10000"/>
          </a:bodyPr>
          <a:lstStyle/>
          <a:p>
            <a:pPr marL="0" indent="0" algn="r" rtl="1">
              <a:buNone/>
            </a:pPr>
            <a:r>
              <a:rPr lang="he-IL" sz="2800" b="1" dirty="0">
                <a:solidFill>
                  <a:schemeClr val="bg1"/>
                </a:solidFill>
                <a:effectLst/>
              </a:rPr>
              <a:t>ועניתי ואמרתי דעיקר ילפותא דייחוד מהאי קרא לאו מרישא דקרא ד"בן אמך", אלא מכולה קרא [</a:t>
            </a:r>
            <a:r>
              <a:rPr lang="he-IL" sz="2800" b="1" dirty="0">
                <a:effectLst/>
              </a:rPr>
              <a:t>"כי יסיתך אחיך בן אמך או בנך או בתך או אשת חיקך או רעך אשר כנפשך בסתר לאמר נלכה ונעבדה אלהים אחרים אשר לא ידעת אתה ואבתיך"</a:t>
            </a:r>
            <a:r>
              <a:rPr lang="he-IL" sz="2800" b="1" dirty="0">
                <a:solidFill>
                  <a:schemeClr val="bg1"/>
                </a:solidFill>
                <a:effectLst/>
              </a:rPr>
              <a:t>]. ד"כי יסיתך" דכתיב ביה, "או רעך אשר כנפשך בסתר", ופרש"י ז"ל בחומש שדיבר הכתוב בהווה שאין הסתה אלא בסתר. ואם כן איכא למידק מדכתיב "אחיך בן אמך או בנך או בתך או אשת חיקך" ולא כתיב נמי אחיך או אחותך. אלא על כרחך דאסור להתייחד עם אחותו והוא הדין לכל העריות, ומשום הכי לא שייך בהו הסתה בסתר אלא בהנך דכתיבי, דהבת מותרת להתייחד עם אביה כדלקמן. ואם כן הוא הדין להאם עם בנה שדין אחד ומשפט אחד להם. אלא דמכל מקום כיון דהאם עם בנה לא כתיב בהדיא, ניחא ליה למיסמך ארמז בעלמא ד"בן אמך".</a:t>
            </a:r>
            <a:endParaRPr lang="en-US" sz="2800" dirty="0"/>
          </a:p>
        </p:txBody>
      </p:sp>
    </p:spTree>
    <p:extLst>
      <p:ext uri="{BB962C8B-B14F-4D97-AF65-F5344CB8AC3E}">
        <p14:creationId xmlns:p14="http://schemas.microsoft.com/office/powerpoint/2010/main" val="27927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40FC-BEB2-44C3-8748-3AB984856ACC}"/>
              </a:ext>
            </a:extLst>
          </p:cNvPr>
          <p:cNvSpPr>
            <a:spLocks noGrp="1"/>
          </p:cNvSpPr>
          <p:nvPr>
            <p:ph type="title"/>
          </p:nvPr>
        </p:nvSpPr>
        <p:spPr/>
        <p:txBody>
          <a:bodyPr>
            <a:normAutofit/>
          </a:bodyPr>
          <a:lstStyle/>
          <a:p>
            <a:pPr algn="ctr" rtl="1"/>
            <a:r>
              <a:rPr lang="he-IL" sz="4000" b="1" dirty="0">
                <a:cs typeface="+mn-cs"/>
              </a:rPr>
              <a:t>פני יהושע קידושין דף פ ע"ב (2)</a:t>
            </a:r>
            <a:endParaRPr lang="en-US" sz="4000" dirty="0">
              <a:cs typeface="+mn-cs"/>
            </a:endParaRPr>
          </a:p>
        </p:txBody>
      </p:sp>
      <p:sp>
        <p:nvSpPr>
          <p:cNvPr id="3" name="Content Placeholder 2">
            <a:extLst>
              <a:ext uri="{FF2B5EF4-FFF2-40B4-BE49-F238E27FC236}">
                <a16:creationId xmlns:a16="http://schemas.microsoft.com/office/drawing/2014/main" id="{7EAB36B6-1FA9-4BC1-9E6A-8E7C08752C80}"/>
              </a:ext>
            </a:extLst>
          </p:cNvPr>
          <p:cNvSpPr>
            <a:spLocks noGrp="1"/>
          </p:cNvSpPr>
          <p:nvPr>
            <p:ph idx="1"/>
          </p:nvPr>
        </p:nvSpPr>
        <p:spPr/>
        <p:txBody>
          <a:bodyPr>
            <a:normAutofit lnSpcReduction="10000"/>
          </a:bodyPr>
          <a:lstStyle/>
          <a:p>
            <a:pPr marL="0" indent="0" algn="r" rtl="1">
              <a:buNone/>
            </a:pPr>
            <a:r>
              <a:rPr lang="he-IL" sz="3200" b="1" dirty="0">
                <a:solidFill>
                  <a:schemeClr val="bg1"/>
                </a:solidFill>
                <a:effectLst/>
              </a:rPr>
              <a:t>...אמנם כן כשזכיתי ללמוד בעיון מסכתא זו מצאתי ראיתי בלשון הירושלמי דשמעתין [קידושין ד, יא] וימצא כתוב מפורש בהא דאמר ר' יוחנן משום ר' שמעון בר יוחאי ברמז דייחוד: "אמך – 'בסתר', בנך – 'בסתר', בתך – 'בסתר', מתייחד אדם עם אמו ודר עמה, עם בתו ודר עמה. עם אחותו ואין דר עמה". </a:t>
            </a:r>
          </a:p>
          <a:p>
            <a:pPr marL="0" indent="0" algn="r" rtl="1">
              <a:buNone/>
            </a:pPr>
            <a:r>
              <a:rPr lang="he-IL" sz="3200" b="1" dirty="0">
                <a:solidFill>
                  <a:schemeClr val="bg1"/>
                </a:solidFill>
                <a:effectLst/>
              </a:rPr>
              <a:t>הרי להדיא כדפרישית </a:t>
            </a:r>
            <a:r>
              <a:rPr lang="he-IL" sz="3200" b="1" dirty="0">
                <a:solidFill>
                  <a:schemeClr val="bg1"/>
                </a:solidFill>
                <a:effectLst/>
                <a:sym typeface="Wingdings" panose="05000000000000000000" pitchFamily="2" charset="2"/>
              </a:rPr>
              <a:t></a:t>
            </a:r>
            <a:r>
              <a:rPr lang="he-IL" sz="3200" b="1" dirty="0">
                <a:solidFill>
                  <a:schemeClr val="bg1"/>
                </a:solidFill>
                <a:effectLst/>
              </a:rPr>
              <a:t>, וברוך המקום שנתכוונו לדרך האמת בעזה"י.</a:t>
            </a:r>
            <a:r>
              <a:rPr lang="he-IL" sz="3200" dirty="0">
                <a:solidFill>
                  <a:schemeClr val="bg1"/>
                </a:solidFill>
                <a:effectLst/>
              </a:rPr>
              <a:t> </a:t>
            </a:r>
            <a:endParaRPr lang="en-US" sz="3200" dirty="0">
              <a:solidFill>
                <a:schemeClr val="bg1"/>
              </a:solidFill>
              <a:effectLst/>
            </a:endParaRPr>
          </a:p>
          <a:p>
            <a:pPr marL="0" indent="0" algn="r" rtl="1">
              <a:buNone/>
            </a:pPr>
            <a:endParaRPr lang="en-US" sz="3200" dirty="0">
              <a:solidFill>
                <a:schemeClr val="bg1"/>
              </a:solidFill>
            </a:endParaRPr>
          </a:p>
        </p:txBody>
      </p:sp>
    </p:spTree>
    <p:extLst>
      <p:ext uri="{BB962C8B-B14F-4D97-AF65-F5344CB8AC3E}">
        <p14:creationId xmlns:p14="http://schemas.microsoft.com/office/powerpoint/2010/main" val="159711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8488-51EF-4524-8CA4-DB9B32595309}"/>
              </a:ext>
            </a:extLst>
          </p:cNvPr>
          <p:cNvSpPr>
            <a:spLocks noGrp="1"/>
          </p:cNvSpPr>
          <p:nvPr>
            <p:ph type="title"/>
          </p:nvPr>
        </p:nvSpPr>
        <p:spPr/>
        <p:txBody>
          <a:bodyPr/>
          <a:lstStyle/>
          <a:p>
            <a:pPr algn="ctr" rtl="1"/>
            <a:r>
              <a:rPr lang="he-IL" sz="4800" b="1" dirty="0">
                <a:cs typeface="+mn-cs"/>
              </a:rPr>
              <a:t>פשטיה דקרא במאי כתיב?</a:t>
            </a:r>
            <a:endParaRPr lang="en-US" b="1" dirty="0">
              <a:cs typeface="+mn-cs"/>
            </a:endParaRPr>
          </a:p>
        </p:txBody>
      </p:sp>
      <p:pic>
        <p:nvPicPr>
          <p:cNvPr id="9" name="Content Placeholder 8">
            <a:extLst>
              <a:ext uri="{FF2B5EF4-FFF2-40B4-BE49-F238E27FC236}">
                <a16:creationId xmlns:a16="http://schemas.microsoft.com/office/drawing/2014/main" id="{75F1DE9F-DAB9-4107-AAF3-52400E2A2FB5}"/>
              </a:ext>
            </a:extLst>
          </p:cNvPr>
          <p:cNvPicPr>
            <a:picLocks noGrp="1" noChangeAspect="1"/>
          </p:cNvPicPr>
          <p:nvPr>
            <p:ph idx="1"/>
          </p:nvPr>
        </p:nvPicPr>
        <p:blipFill>
          <a:blip r:embed="rId2"/>
          <a:stretch>
            <a:fillRect/>
          </a:stretch>
        </p:blipFill>
        <p:spPr>
          <a:xfrm>
            <a:off x="973178" y="2432116"/>
            <a:ext cx="9158202" cy="3738787"/>
          </a:xfrm>
        </p:spPr>
      </p:pic>
    </p:spTree>
    <p:extLst>
      <p:ext uri="{BB962C8B-B14F-4D97-AF65-F5344CB8AC3E}">
        <p14:creationId xmlns:p14="http://schemas.microsoft.com/office/powerpoint/2010/main" val="219681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9F65-E094-4AA0-B054-3E80FD20CF07}"/>
              </a:ext>
            </a:extLst>
          </p:cNvPr>
          <p:cNvSpPr>
            <a:spLocks noGrp="1"/>
          </p:cNvSpPr>
          <p:nvPr>
            <p:ph type="title"/>
          </p:nvPr>
        </p:nvSpPr>
        <p:spPr/>
        <p:txBody>
          <a:bodyPr/>
          <a:lstStyle/>
          <a:p>
            <a:pPr algn="ctr" rtl="1"/>
            <a:r>
              <a:rPr lang="he-IL" b="1" dirty="0">
                <a:cs typeface="+mn-cs"/>
              </a:rPr>
              <a:t>בן אב סני ליה – בן אם לא סני ליה (רש"י)</a:t>
            </a:r>
            <a:endParaRPr lang="en-US" b="1" dirty="0">
              <a:cs typeface="+mn-cs"/>
            </a:endParaRPr>
          </a:p>
        </p:txBody>
      </p:sp>
      <p:pic>
        <p:nvPicPr>
          <p:cNvPr id="5" name="Content Placeholder 4" descr="Woman">
            <a:extLst>
              <a:ext uri="{FF2B5EF4-FFF2-40B4-BE49-F238E27FC236}">
                <a16:creationId xmlns:a16="http://schemas.microsoft.com/office/drawing/2014/main" id="{F29B56C5-21C0-425C-AD50-FD379058CF3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572851" y="2514600"/>
            <a:ext cx="914400" cy="914400"/>
          </a:xfrm>
        </p:spPr>
      </p:pic>
      <p:pic>
        <p:nvPicPr>
          <p:cNvPr id="7" name="Graphic 6" descr="Man">
            <a:extLst>
              <a:ext uri="{FF2B5EF4-FFF2-40B4-BE49-F238E27FC236}">
                <a16:creationId xmlns:a16="http://schemas.microsoft.com/office/drawing/2014/main" id="{5DEF81E6-ADC4-4351-A077-171FCC3E6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7413" y="2514599"/>
            <a:ext cx="914400" cy="914400"/>
          </a:xfrm>
          <a:prstGeom prst="rect">
            <a:avLst/>
          </a:prstGeom>
        </p:spPr>
      </p:pic>
      <p:pic>
        <p:nvPicPr>
          <p:cNvPr id="8" name="Graphic 7" descr="Man">
            <a:extLst>
              <a:ext uri="{FF2B5EF4-FFF2-40B4-BE49-F238E27FC236}">
                <a16:creationId xmlns:a16="http://schemas.microsoft.com/office/drawing/2014/main" id="{F93D558B-13E9-41C1-A83A-7F39909C68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8109" y="2514600"/>
            <a:ext cx="914400" cy="914400"/>
          </a:xfrm>
          <a:prstGeom prst="rect">
            <a:avLst/>
          </a:prstGeom>
        </p:spPr>
      </p:pic>
      <p:cxnSp>
        <p:nvCxnSpPr>
          <p:cNvPr id="10" name="Straight Connector 9">
            <a:extLst>
              <a:ext uri="{FF2B5EF4-FFF2-40B4-BE49-F238E27FC236}">
                <a16:creationId xmlns:a16="http://schemas.microsoft.com/office/drawing/2014/main" id="{9BE439FE-46FC-4A1F-AE60-D8C6D1452225}"/>
              </a:ext>
            </a:extLst>
          </p:cNvPr>
          <p:cNvCxnSpPr>
            <a:stCxn id="8" idx="3"/>
          </p:cNvCxnSpPr>
          <p:nvPr/>
        </p:nvCxnSpPr>
        <p:spPr>
          <a:xfrm>
            <a:off x="2582509" y="2971800"/>
            <a:ext cx="183958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8C9728E-8742-455C-9170-1B36BC1D9950}"/>
              </a:ext>
            </a:extLst>
          </p:cNvPr>
          <p:cNvCxnSpPr>
            <a:cxnSpLocks/>
            <a:endCxn id="7" idx="1"/>
          </p:cNvCxnSpPr>
          <p:nvPr/>
        </p:nvCxnSpPr>
        <p:spPr>
          <a:xfrm flipV="1">
            <a:off x="5487251" y="2971799"/>
            <a:ext cx="2260162"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c 12" descr="Baby Crawling">
            <a:extLst>
              <a:ext uri="{FF2B5EF4-FFF2-40B4-BE49-F238E27FC236}">
                <a16:creationId xmlns:a16="http://schemas.microsoft.com/office/drawing/2014/main" id="{DB8BA8CD-D558-473A-9C93-20587FABEC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0439" y="3652234"/>
            <a:ext cx="914400" cy="914400"/>
          </a:xfrm>
          <a:prstGeom prst="rect">
            <a:avLst/>
          </a:prstGeom>
        </p:spPr>
      </p:pic>
      <p:pic>
        <p:nvPicPr>
          <p:cNvPr id="14" name="Graphic 13" descr="Baby Crawling">
            <a:extLst>
              <a:ext uri="{FF2B5EF4-FFF2-40B4-BE49-F238E27FC236}">
                <a16:creationId xmlns:a16="http://schemas.microsoft.com/office/drawing/2014/main" id="{8CDB142F-E3C8-4FF5-94F0-65FD01ADAC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5103" y="3652235"/>
            <a:ext cx="914400" cy="914400"/>
          </a:xfrm>
          <a:prstGeom prst="rect">
            <a:avLst/>
          </a:prstGeom>
        </p:spPr>
      </p:pic>
      <p:cxnSp>
        <p:nvCxnSpPr>
          <p:cNvPr id="16" name="Straight Connector 15">
            <a:extLst>
              <a:ext uri="{FF2B5EF4-FFF2-40B4-BE49-F238E27FC236}">
                <a16:creationId xmlns:a16="http://schemas.microsoft.com/office/drawing/2014/main" id="{0747E36B-99BC-4D31-8F01-01745A9EA9E3}"/>
              </a:ext>
            </a:extLst>
          </p:cNvPr>
          <p:cNvCxnSpPr>
            <a:endCxn id="14" idx="0"/>
          </p:cNvCxnSpPr>
          <p:nvPr/>
        </p:nvCxnSpPr>
        <p:spPr>
          <a:xfrm>
            <a:off x="3502303" y="2971800"/>
            <a:ext cx="0" cy="6804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1EFC01-A551-4EA1-8896-A3B1BDAD6DAD}"/>
              </a:ext>
            </a:extLst>
          </p:cNvPr>
          <p:cNvCxnSpPr/>
          <p:nvPr/>
        </p:nvCxnSpPr>
        <p:spPr>
          <a:xfrm>
            <a:off x="6407045" y="2971800"/>
            <a:ext cx="0" cy="6804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BF0892-8387-4755-901C-98FF52D3CF4B}"/>
              </a:ext>
            </a:extLst>
          </p:cNvPr>
          <p:cNvSpPr txBox="1"/>
          <p:nvPr/>
        </p:nvSpPr>
        <p:spPr>
          <a:xfrm>
            <a:off x="753709" y="2831068"/>
            <a:ext cx="914400" cy="369332"/>
          </a:xfrm>
          <a:prstGeom prst="rect">
            <a:avLst/>
          </a:prstGeom>
          <a:noFill/>
        </p:spPr>
        <p:txBody>
          <a:bodyPr wrap="square" rtlCol="0">
            <a:spAutoFit/>
          </a:bodyPr>
          <a:lstStyle/>
          <a:p>
            <a:pPr algn="r" rtl="1"/>
            <a:r>
              <a:rPr lang="he-IL" b="1" dirty="0">
                <a:solidFill>
                  <a:schemeClr val="bg1"/>
                </a:solidFill>
              </a:rPr>
              <a:t>בעל 1</a:t>
            </a:r>
            <a:endParaRPr lang="en-US" b="1" dirty="0">
              <a:solidFill>
                <a:schemeClr val="bg1"/>
              </a:solidFill>
            </a:endParaRPr>
          </a:p>
        </p:txBody>
      </p:sp>
      <p:sp>
        <p:nvSpPr>
          <p:cNvPr id="19" name="TextBox 18">
            <a:extLst>
              <a:ext uri="{FF2B5EF4-FFF2-40B4-BE49-F238E27FC236}">
                <a16:creationId xmlns:a16="http://schemas.microsoft.com/office/drawing/2014/main" id="{93C013E8-B14B-47C5-BAD9-324757B62273}"/>
              </a:ext>
            </a:extLst>
          </p:cNvPr>
          <p:cNvSpPr txBox="1"/>
          <p:nvPr/>
        </p:nvSpPr>
        <p:spPr>
          <a:xfrm>
            <a:off x="8412780" y="2831068"/>
            <a:ext cx="914400" cy="369332"/>
          </a:xfrm>
          <a:prstGeom prst="rect">
            <a:avLst/>
          </a:prstGeom>
          <a:noFill/>
        </p:spPr>
        <p:txBody>
          <a:bodyPr wrap="square" rtlCol="0">
            <a:spAutoFit/>
          </a:bodyPr>
          <a:lstStyle/>
          <a:p>
            <a:pPr algn="r" rtl="1"/>
            <a:r>
              <a:rPr lang="he-IL" b="1" dirty="0">
                <a:solidFill>
                  <a:schemeClr val="bg1"/>
                </a:solidFill>
              </a:rPr>
              <a:t>בעל 2</a:t>
            </a:r>
            <a:endParaRPr lang="en-US" b="1" dirty="0">
              <a:solidFill>
                <a:schemeClr val="bg1"/>
              </a:solidFill>
            </a:endParaRPr>
          </a:p>
        </p:txBody>
      </p:sp>
      <p:pic>
        <p:nvPicPr>
          <p:cNvPr id="20" name="Graphic 19" descr="Baby Crawling">
            <a:extLst>
              <a:ext uri="{FF2B5EF4-FFF2-40B4-BE49-F238E27FC236}">
                <a16:creationId xmlns:a16="http://schemas.microsoft.com/office/drawing/2014/main" id="{C3AE6C36-2662-4C8D-9E0C-E95D0E285D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7433" y="3652232"/>
            <a:ext cx="914400" cy="914400"/>
          </a:xfrm>
          <a:prstGeom prst="rect">
            <a:avLst/>
          </a:prstGeom>
        </p:spPr>
      </p:pic>
      <p:cxnSp>
        <p:nvCxnSpPr>
          <p:cNvPr id="22" name="Straight Connector 21">
            <a:extLst>
              <a:ext uri="{FF2B5EF4-FFF2-40B4-BE49-F238E27FC236}">
                <a16:creationId xmlns:a16="http://schemas.microsoft.com/office/drawing/2014/main" id="{B813887B-9609-415F-96AD-5F44083B90A5}"/>
              </a:ext>
            </a:extLst>
          </p:cNvPr>
          <p:cNvCxnSpPr/>
          <p:nvPr/>
        </p:nvCxnSpPr>
        <p:spPr>
          <a:xfrm>
            <a:off x="7300207" y="2971799"/>
            <a:ext cx="0" cy="6804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F4AD7EF0-51A4-4C87-BDA9-FBA608D269B5}"/>
              </a:ext>
            </a:extLst>
          </p:cNvPr>
          <p:cNvSpPr/>
          <p:nvPr/>
        </p:nvSpPr>
        <p:spPr>
          <a:xfrm rot="16200000">
            <a:off x="4252274" y="3994821"/>
            <a:ext cx="1116540" cy="2260162"/>
          </a:xfrm>
          <a:prstGeom prst="leftBrac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BDC5D63A-BF19-4A48-8B62-C05C6BB0510D}"/>
              </a:ext>
            </a:extLst>
          </p:cNvPr>
          <p:cNvSpPr/>
          <p:nvPr/>
        </p:nvSpPr>
        <p:spPr>
          <a:xfrm rot="16200000">
            <a:off x="6284490" y="4422302"/>
            <a:ext cx="1116540" cy="1493520"/>
          </a:xfrm>
          <a:prstGeom prst="leftBrace">
            <a:avLst>
              <a:gd name="adj1" fmla="val 8333"/>
              <a:gd name="adj2" fmla="val 4923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D28EAD17-3C3B-49A6-90CA-1D3389B04623}"/>
              </a:ext>
            </a:extLst>
          </p:cNvPr>
          <p:cNvSpPr txBox="1"/>
          <p:nvPr/>
        </p:nvSpPr>
        <p:spPr>
          <a:xfrm>
            <a:off x="4218910" y="5826842"/>
            <a:ext cx="1268341" cy="379648"/>
          </a:xfrm>
          <a:prstGeom prst="rect">
            <a:avLst/>
          </a:prstGeom>
          <a:noFill/>
        </p:spPr>
        <p:txBody>
          <a:bodyPr wrap="square" rtlCol="0">
            <a:spAutoFit/>
          </a:bodyPr>
          <a:lstStyle/>
          <a:p>
            <a:r>
              <a:rPr lang="he-IL" b="1" dirty="0">
                <a:solidFill>
                  <a:schemeClr val="accent4">
                    <a:lumMod val="75000"/>
                  </a:schemeClr>
                </a:solidFill>
              </a:rPr>
              <a:t>לא סני ליה</a:t>
            </a:r>
            <a:endParaRPr lang="en-US" b="1" dirty="0">
              <a:solidFill>
                <a:schemeClr val="accent4">
                  <a:lumMod val="75000"/>
                </a:schemeClr>
              </a:solidFill>
            </a:endParaRPr>
          </a:p>
        </p:txBody>
      </p:sp>
      <p:sp>
        <p:nvSpPr>
          <p:cNvPr id="26" name="TextBox 25">
            <a:extLst>
              <a:ext uri="{FF2B5EF4-FFF2-40B4-BE49-F238E27FC236}">
                <a16:creationId xmlns:a16="http://schemas.microsoft.com/office/drawing/2014/main" id="{EA49CCA3-EFDB-4325-ABD5-A95A08BB7E84}"/>
              </a:ext>
            </a:extLst>
          </p:cNvPr>
          <p:cNvSpPr txBox="1"/>
          <p:nvPr/>
        </p:nvSpPr>
        <p:spPr>
          <a:xfrm>
            <a:off x="6297007" y="5831328"/>
            <a:ext cx="1268341" cy="379648"/>
          </a:xfrm>
          <a:prstGeom prst="rect">
            <a:avLst/>
          </a:prstGeom>
          <a:noFill/>
        </p:spPr>
        <p:txBody>
          <a:bodyPr wrap="square" rtlCol="0">
            <a:spAutoFit/>
          </a:bodyPr>
          <a:lstStyle/>
          <a:p>
            <a:pPr algn="ctr" rtl="1"/>
            <a:r>
              <a:rPr lang="he-IL" b="1" dirty="0"/>
              <a:t>סני ליה</a:t>
            </a:r>
            <a:endParaRPr lang="en-US" b="1" dirty="0"/>
          </a:p>
        </p:txBody>
      </p:sp>
      <p:sp>
        <p:nvSpPr>
          <p:cNvPr id="27" name="TextBox 26">
            <a:extLst>
              <a:ext uri="{FF2B5EF4-FFF2-40B4-BE49-F238E27FC236}">
                <a16:creationId xmlns:a16="http://schemas.microsoft.com/office/drawing/2014/main" id="{23764C7B-48D2-4964-8023-A4A9E3051CB3}"/>
              </a:ext>
            </a:extLst>
          </p:cNvPr>
          <p:cNvSpPr txBox="1"/>
          <p:nvPr/>
        </p:nvSpPr>
        <p:spPr>
          <a:xfrm>
            <a:off x="7887261" y="4007478"/>
            <a:ext cx="525519" cy="379648"/>
          </a:xfrm>
          <a:prstGeom prst="rect">
            <a:avLst/>
          </a:prstGeom>
          <a:noFill/>
        </p:spPr>
        <p:txBody>
          <a:bodyPr wrap="square" rtlCol="0">
            <a:spAutoFit/>
          </a:bodyPr>
          <a:lstStyle/>
          <a:p>
            <a:r>
              <a:rPr lang="he-IL" b="1" dirty="0">
                <a:solidFill>
                  <a:schemeClr val="accent2"/>
                </a:solidFill>
              </a:rPr>
              <a:t>ג</a:t>
            </a:r>
            <a:endParaRPr lang="en-US" b="1" dirty="0">
              <a:solidFill>
                <a:schemeClr val="accent2"/>
              </a:solidFill>
            </a:endParaRPr>
          </a:p>
        </p:txBody>
      </p:sp>
      <p:sp>
        <p:nvSpPr>
          <p:cNvPr id="28" name="TextBox 27">
            <a:extLst>
              <a:ext uri="{FF2B5EF4-FFF2-40B4-BE49-F238E27FC236}">
                <a16:creationId xmlns:a16="http://schemas.microsoft.com/office/drawing/2014/main" id="{CE4CAD3E-59D1-4783-85C4-807027F38242}"/>
              </a:ext>
            </a:extLst>
          </p:cNvPr>
          <p:cNvSpPr txBox="1"/>
          <p:nvPr/>
        </p:nvSpPr>
        <p:spPr>
          <a:xfrm>
            <a:off x="5404814" y="4036591"/>
            <a:ext cx="309552" cy="369332"/>
          </a:xfrm>
          <a:prstGeom prst="rect">
            <a:avLst/>
          </a:prstGeom>
          <a:noFill/>
        </p:spPr>
        <p:txBody>
          <a:bodyPr wrap="square" rtlCol="0">
            <a:spAutoFit/>
          </a:bodyPr>
          <a:lstStyle/>
          <a:p>
            <a:r>
              <a:rPr lang="he-IL" b="1" dirty="0">
                <a:solidFill>
                  <a:schemeClr val="accent2"/>
                </a:solidFill>
              </a:rPr>
              <a:t>ב</a:t>
            </a:r>
            <a:endParaRPr lang="en-US" b="1" dirty="0">
              <a:solidFill>
                <a:schemeClr val="accent2"/>
              </a:solidFill>
            </a:endParaRPr>
          </a:p>
        </p:txBody>
      </p:sp>
      <p:sp>
        <p:nvSpPr>
          <p:cNvPr id="29" name="TextBox 28">
            <a:extLst>
              <a:ext uri="{FF2B5EF4-FFF2-40B4-BE49-F238E27FC236}">
                <a16:creationId xmlns:a16="http://schemas.microsoft.com/office/drawing/2014/main" id="{AB261BD6-F2A8-438B-B06A-25F9A790B3B9}"/>
              </a:ext>
            </a:extLst>
          </p:cNvPr>
          <p:cNvSpPr txBox="1"/>
          <p:nvPr/>
        </p:nvSpPr>
        <p:spPr>
          <a:xfrm>
            <a:off x="2766060" y="4036591"/>
            <a:ext cx="450619" cy="379648"/>
          </a:xfrm>
          <a:prstGeom prst="rect">
            <a:avLst/>
          </a:prstGeom>
          <a:noFill/>
        </p:spPr>
        <p:txBody>
          <a:bodyPr wrap="square" rtlCol="0">
            <a:spAutoFit/>
          </a:bodyPr>
          <a:lstStyle/>
          <a:p>
            <a:r>
              <a:rPr lang="he-IL" b="1" dirty="0">
                <a:solidFill>
                  <a:schemeClr val="accent4">
                    <a:lumMod val="75000"/>
                  </a:schemeClr>
                </a:solidFill>
              </a:rPr>
              <a:t>א</a:t>
            </a:r>
            <a:endParaRPr lang="en-US" b="1" dirty="0">
              <a:solidFill>
                <a:schemeClr val="accent4">
                  <a:lumMod val="75000"/>
                </a:schemeClr>
              </a:solidFill>
            </a:endParaRPr>
          </a:p>
        </p:txBody>
      </p:sp>
    </p:spTree>
    <p:extLst>
      <p:ext uri="{BB962C8B-B14F-4D97-AF65-F5344CB8AC3E}">
        <p14:creationId xmlns:p14="http://schemas.microsoft.com/office/powerpoint/2010/main" val="175475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1AB0-E5F9-49F4-841C-120187230575}"/>
              </a:ext>
            </a:extLst>
          </p:cNvPr>
          <p:cNvSpPr>
            <a:spLocks noGrp="1"/>
          </p:cNvSpPr>
          <p:nvPr>
            <p:ph type="title"/>
          </p:nvPr>
        </p:nvSpPr>
        <p:spPr/>
        <p:txBody>
          <a:bodyPr>
            <a:normAutofit/>
          </a:bodyPr>
          <a:lstStyle/>
          <a:p>
            <a:pPr algn="ctr" rtl="1"/>
            <a:r>
              <a:rPr lang="he-IL" sz="4000" b="1" dirty="0">
                <a:cs typeface="+mn-cs"/>
              </a:rPr>
              <a:t>סיכום</a:t>
            </a:r>
            <a:endParaRPr lang="en-US" sz="4000" b="1" dirty="0">
              <a:cs typeface="+mn-cs"/>
            </a:endParaRPr>
          </a:p>
        </p:txBody>
      </p:sp>
      <p:sp>
        <p:nvSpPr>
          <p:cNvPr id="3" name="Content Placeholder 2">
            <a:extLst>
              <a:ext uri="{FF2B5EF4-FFF2-40B4-BE49-F238E27FC236}">
                <a16:creationId xmlns:a16="http://schemas.microsoft.com/office/drawing/2014/main" id="{B3872E34-A9AB-4AC3-B5FD-9ED6AB486D25}"/>
              </a:ext>
            </a:extLst>
          </p:cNvPr>
          <p:cNvSpPr>
            <a:spLocks noGrp="1"/>
          </p:cNvSpPr>
          <p:nvPr>
            <p:ph idx="1"/>
          </p:nvPr>
        </p:nvSpPr>
        <p:spPr/>
        <p:txBody>
          <a:bodyPr>
            <a:normAutofit lnSpcReduction="10000"/>
          </a:bodyPr>
          <a:lstStyle/>
          <a:p>
            <a:pPr marL="0" indent="0" algn="r" rtl="1">
              <a:buNone/>
            </a:pPr>
            <a:r>
              <a:rPr lang="he-IL" sz="2800" b="1" dirty="0">
                <a:effectLst/>
              </a:rPr>
              <a:t>משנה – </a:t>
            </a:r>
          </a:p>
          <a:p>
            <a:pPr lvl="1" algn="r" rtl="1"/>
            <a:r>
              <a:rPr lang="he-IL" sz="2400" b="1" dirty="0">
                <a:effectLst/>
              </a:rPr>
              <a:t>מחלוקת ת"ק ור' שמעון</a:t>
            </a:r>
          </a:p>
          <a:p>
            <a:pPr lvl="1" algn="r" rtl="1"/>
            <a:r>
              <a:rPr lang="he-IL" sz="2400" b="1" dirty="0">
                <a:effectLst/>
              </a:rPr>
              <a:t>ייחוד הורים וילדים</a:t>
            </a:r>
          </a:p>
          <a:p>
            <a:pPr lvl="1" algn="r" rtl="1"/>
            <a:r>
              <a:rPr lang="he-IL" sz="2400" b="1" dirty="0">
                <a:effectLst/>
              </a:rPr>
              <a:t>שינה במטה משפחתית</a:t>
            </a:r>
          </a:p>
          <a:p>
            <a:pPr algn="r" rtl="1"/>
            <a:endParaRPr lang="he-IL" sz="2800" b="1" dirty="0">
              <a:effectLst/>
            </a:endParaRPr>
          </a:p>
          <a:p>
            <a:pPr marL="0" indent="0" algn="r" rtl="1">
              <a:buNone/>
            </a:pPr>
            <a:r>
              <a:rPr lang="he-IL" sz="2800" b="1" dirty="0">
                <a:effectLst/>
              </a:rPr>
              <a:t>הגמרא – </a:t>
            </a:r>
          </a:p>
          <a:p>
            <a:pPr lvl="1" algn="r" rtl="1"/>
            <a:r>
              <a:rPr lang="he-IL" sz="2400" b="1" dirty="0">
                <a:effectLst/>
              </a:rPr>
              <a:t>ההפתעה הגדולה בדברי ת"ק (הפתרון: "נשים דעתן קלה")</a:t>
            </a:r>
          </a:p>
          <a:p>
            <a:pPr lvl="1" algn="r" rtl="1"/>
            <a:r>
              <a:rPr lang="he-IL" sz="2400" b="1" dirty="0">
                <a:effectLst/>
              </a:rPr>
              <a:t>המקור לאיסור ייחוד ("רמז לייחוד מן התורה מניין?") - דרשה</a:t>
            </a:r>
          </a:p>
          <a:p>
            <a:pPr lvl="1" algn="r" rtl="1"/>
            <a:r>
              <a:rPr lang="he-IL" sz="2400" b="1" dirty="0">
                <a:effectLst/>
              </a:rPr>
              <a:t>הפשט של הפסוק</a:t>
            </a:r>
            <a:endParaRPr lang="he-IL" b="1" dirty="0">
              <a:effectLst/>
            </a:endParaRPr>
          </a:p>
          <a:p>
            <a:pPr algn="r" rtl="1"/>
            <a:endParaRPr lang="en-US" dirty="0"/>
          </a:p>
        </p:txBody>
      </p:sp>
    </p:spTree>
    <p:extLst>
      <p:ext uri="{BB962C8B-B14F-4D97-AF65-F5344CB8AC3E}">
        <p14:creationId xmlns:p14="http://schemas.microsoft.com/office/powerpoint/2010/main" val="134371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0E3-10EF-40AD-8366-6D2B1CD63D9A}"/>
              </a:ext>
            </a:extLst>
          </p:cNvPr>
          <p:cNvSpPr>
            <a:spLocks noGrp="1"/>
          </p:cNvSpPr>
          <p:nvPr>
            <p:ph type="title"/>
          </p:nvPr>
        </p:nvSpPr>
        <p:spPr/>
        <p:txBody>
          <a:bodyPr/>
          <a:lstStyle/>
          <a:p>
            <a:pPr algn="ctr" rtl="1"/>
            <a:r>
              <a:rPr lang="he-IL" sz="4800" dirty="0">
                <a:latin typeface="Arial" panose="020B0604020202020204" pitchFamily="34" charset="0"/>
                <a:cs typeface="Arial" panose="020B0604020202020204" pitchFamily="34" charset="0"/>
              </a:rPr>
              <a:t>מס' קידושין פרק ד משנה יב</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946E3-76CB-4501-AAF5-690C9695BCF2}"/>
              </a:ext>
            </a:extLst>
          </p:cNvPr>
          <p:cNvSpPr>
            <a:spLocks noGrp="1"/>
          </p:cNvSpPr>
          <p:nvPr>
            <p:ph idx="1"/>
          </p:nvPr>
        </p:nvSpPr>
        <p:spPr>
          <a:xfrm>
            <a:off x="300319" y="2336873"/>
            <a:ext cx="10408022" cy="3599316"/>
          </a:xfrm>
        </p:spPr>
        <p:txBody>
          <a:bodyPr>
            <a:normAutofit/>
          </a:bodyPr>
          <a:lstStyle/>
          <a:p>
            <a:pPr marL="0" indent="0" algn="r" rtl="1">
              <a:buNone/>
            </a:pPr>
            <a:r>
              <a:rPr lang="he-IL" sz="2800" dirty="0"/>
              <a:t>[רישא] לא יתייחד איש אחד עם שתי נשים, </a:t>
            </a:r>
          </a:p>
          <a:p>
            <a:pPr marL="0" indent="0" algn="r" rtl="1">
              <a:buNone/>
            </a:pPr>
            <a:r>
              <a:rPr lang="he-IL" sz="2800" dirty="0"/>
              <a:t>     אבל אישה אחת מתייחדת עם שני אנשים.  </a:t>
            </a:r>
          </a:p>
          <a:p>
            <a:pPr marL="0" indent="0" algn="r" rtl="1">
              <a:buNone/>
            </a:pPr>
            <a:r>
              <a:rPr lang="he-IL" sz="2800" dirty="0"/>
              <a:t>     </a:t>
            </a:r>
            <a:r>
              <a:rPr lang="he-IL" sz="2800" u="sng" dirty="0"/>
              <a:t>רבי שמעון אומר</a:t>
            </a:r>
            <a:r>
              <a:rPr lang="he-IL" sz="2800" dirty="0"/>
              <a:t>: אף איש אחד מתייחד עם שתי נשים בזמן שאשתו עימו </a:t>
            </a:r>
          </a:p>
          <a:p>
            <a:pPr marL="0" indent="0" algn="r" rtl="1">
              <a:buNone/>
            </a:pPr>
            <a:r>
              <a:rPr lang="he-IL" sz="2800" dirty="0"/>
              <a:t>    וישן עימהן בפונדקי, מפני שאשתו משמרתו.  </a:t>
            </a:r>
          </a:p>
          <a:p>
            <a:pPr marL="0" indent="0" algn="r" rtl="1">
              <a:buNone/>
            </a:pPr>
            <a:endParaRPr lang="he-IL" sz="2800" dirty="0"/>
          </a:p>
          <a:p>
            <a:pPr marL="0" indent="0" algn="r" rtl="1">
              <a:buNone/>
            </a:pPr>
            <a:r>
              <a:rPr lang="he-IL" sz="2800" dirty="0"/>
              <a:t>[סיפא] מתייחד אדם עם אימו ועם בתו, וישן עימהם בקרוב בשר;</a:t>
            </a:r>
          </a:p>
          <a:p>
            <a:pPr marL="0" indent="0" algn="r" rtl="1">
              <a:buNone/>
            </a:pPr>
            <a:r>
              <a:rPr lang="he-IL" sz="2800" dirty="0"/>
              <a:t>הגדילו--זה ישן בכסותו, וזה ישן בכסותו.</a:t>
            </a:r>
            <a:endParaRPr lang="he-IL" dirty="0"/>
          </a:p>
          <a:p>
            <a:pPr marL="0" indent="0" algn="r" rtl="1">
              <a:buNone/>
            </a:pPr>
            <a:endParaRPr lang="he-IL" dirty="0"/>
          </a:p>
          <a:p>
            <a:pPr marL="0" indent="0" algn="r" rtl="1">
              <a:buNone/>
            </a:pPr>
            <a:endParaRPr lang="en-US" dirty="0"/>
          </a:p>
        </p:txBody>
      </p:sp>
    </p:spTree>
    <p:extLst>
      <p:ext uri="{BB962C8B-B14F-4D97-AF65-F5344CB8AC3E}">
        <p14:creationId xmlns:p14="http://schemas.microsoft.com/office/powerpoint/2010/main" val="32785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CE49-4D0B-46E6-ABA5-C45BBD3F59B4}"/>
              </a:ext>
            </a:extLst>
          </p:cNvPr>
          <p:cNvSpPr>
            <a:spLocks noGrp="1"/>
          </p:cNvSpPr>
          <p:nvPr>
            <p:ph type="title"/>
          </p:nvPr>
        </p:nvSpPr>
        <p:spPr/>
        <p:txBody>
          <a:bodyPr/>
          <a:lstStyle/>
          <a:p>
            <a:pPr algn="ctr" rtl="1"/>
            <a:r>
              <a:rPr lang="he-IL" sz="4800" dirty="0">
                <a:latin typeface="Arial" panose="020B0604020202020204" pitchFamily="34" charset="0"/>
                <a:cs typeface="Arial" panose="020B0604020202020204" pitchFamily="34" charset="0"/>
              </a:rPr>
              <a:t>מס' קידושין פרק ד משניות יג-יד</a:t>
            </a:r>
            <a:endParaRPr lang="en-US" dirty="0"/>
          </a:p>
        </p:txBody>
      </p:sp>
      <p:sp>
        <p:nvSpPr>
          <p:cNvPr id="3" name="Content Placeholder 2">
            <a:extLst>
              <a:ext uri="{FF2B5EF4-FFF2-40B4-BE49-F238E27FC236}">
                <a16:creationId xmlns:a16="http://schemas.microsoft.com/office/drawing/2014/main" id="{2DFDF383-6430-4CF4-8485-49FB9ED32D29}"/>
              </a:ext>
            </a:extLst>
          </p:cNvPr>
          <p:cNvSpPr>
            <a:spLocks noGrp="1"/>
          </p:cNvSpPr>
          <p:nvPr>
            <p:ph idx="1"/>
          </p:nvPr>
        </p:nvSpPr>
        <p:spPr>
          <a:xfrm>
            <a:off x="680321" y="2336872"/>
            <a:ext cx="9613861" cy="4140127"/>
          </a:xfrm>
        </p:spPr>
        <p:txBody>
          <a:bodyPr>
            <a:normAutofit/>
          </a:bodyPr>
          <a:lstStyle/>
          <a:p>
            <a:pPr marL="0" indent="0" algn="r" rtl="1">
              <a:buNone/>
            </a:pPr>
            <a:r>
              <a:rPr lang="he-IL" sz="2800" dirty="0"/>
              <a:t>[משנה יג] לא ילמד רווק סופרים, ולא תלמד אישה סופרים; </a:t>
            </a:r>
          </a:p>
          <a:p>
            <a:pPr marL="0" indent="0" algn="r" rtl="1">
              <a:buNone/>
            </a:pPr>
            <a:r>
              <a:rPr lang="he-IL" sz="2800" dirty="0"/>
              <a:t>     </a:t>
            </a:r>
            <a:r>
              <a:rPr lang="he-IL" sz="2800" u="sng" dirty="0"/>
              <a:t>רבי אלעזר אומר</a:t>
            </a:r>
            <a:r>
              <a:rPr lang="he-IL" sz="2800" dirty="0"/>
              <a:t>: אף מי שאין עימו אישה, לא ילמד סופרים.</a:t>
            </a:r>
          </a:p>
          <a:p>
            <a:pPr marL="0" indent="0" algn="r" rtl="1">
              <a:buNone/>
            </a:pPr>
            <a:endParaRPr lang="he-IL" sz="2800" dirty="0"/>
          </a:p>
          <a:p>
            <a:pPr marL="0" indent="0" algn="r" rtl="1">
              <a:buNone/>
            </a:pPr>
            <a:r>
              <a:rPr lang="he-IL" sz="2800" dirty="0"/>
              <a:t>[משנה יד] ...  </a:t>
            </a:r>
          </a:p>
          <a:p>
            <a:pPr marL="0" indent="0" algn="r" rtl="1">
              <a:buNone/>
            </a:pPr>
            <a:r>
              <a:rPr lang="he-IL" sz="2800" dirty="0"/>
              <a:t>כל שעסקו עם הנשים, לא יתייחד עם הנשים.  </a:t>
            </a:r>
          </a:p>
          <a:p>
            <a:pPr marL="0" indent="0" algn="r" rtl="1">
              <a:buNone/>
            </a:pPr>
            <a:r>
              <a:rPr lang="he-IL" sz="2800" dirty="0"/>
              <a:t>לא ילמד אדם את בנו אומנות בין הנשים ...</a:t>
            </a:r>
            <a:endParaRPr lang="en-US" dirty="0"/>
          </a:p>
        </p:txBody>
      </p:sp>
    </p:spTree>
    <p:extLst>
      <p:ext uri="{BB962C8B-B14F-4D97-AF65-F5344CB8AC3E}">
        <p14:creationId xmlns:p14="http://schemas.microsoft.com/office/powerpoint/2010/main" val="365355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0E3-10EF-40AD-8366-6D2B1CD63D9A}"/>
              </a:ext>
            </a:extLst>
          </p:cNvPr>
          <p:cNvSpPr>
            <a:spLocks noGrp="1"/>
          </p:cNvSpPr>
          <p:nvPr>
            <p:ph type="title"/>
          </p:nvPr>
        </p:nvSpPr>
        <p:spPr/>
        <p:txBody>
          <a:bodyPr>
            <a:normAutofit fontScale="90000"/>
          </a:bodyPr>
          <a:lstStyle/>
          <a:p>
            <a:pPr algn="ctr" rtl="1"/>
            <a:r>
              <a:rPr lang="he-IL" sz="4800" dirty="0">
                <a:latin typeface="Arial" panose="020B0604020202020204" pitchFamily="34" charset="0"/>
                <a:cs typeface="Arial" panose="020B0604020202020204" pitchFamily="34" charset="0"/>
              </a:rPr>
              <a:t>מס' קידושין פרק ד משנה יב – </a:t>
            </a:r>
            <a:br>
              <a:rPr lang="he-IL" sz="4800" dirty="0">
                <a:latin typeface="Arial" panose="020B0604020202020204" pitchFamily="34" charset="0"/>
                <a:cs typeface="Arial" panose="020B0604020202020204" pitchFamily="34" charset="0"/>
              </a:rPr>
            </a:br>
            <a:r>
              <a:rPr lang="he-IL" sz="4800" dirty="0">
                <a:latin typeface="Arial" panose="020B0604020202020204" pitchFamily="34" charset="0"/>
                <a:cs typeface="Arial" panose="020B0604020202020204" pitchFamily="34" charset="0"/>
              </a:rPr>
              <a:t>בתלמוד הבבלי</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946E3-76CB-4501-AAF5-690C9695BCF2}"/>
              </a:ext>
            </a:extLst>
          </p:cNvPr>
          <p:cNvSpPr>
            <a:spLocks noGrp="1"/>
          </p:cNvSpPr>
          <p:nvPr>
            <p:ph idx="1"/>
          </p:nvPr>
        </p:nvSpPr>
        <p:spPr>
          <a:xfrm>
            <a:off x="300319" y="2336873"/>
            <a:ext cx="10408022" cy="3599316"/>
          </a:xfrm>
        </p:spPr>
        <p:txBody>
          <a:bodyPr>
            <a:normAutofit/>
          </a:bodyPr>
          <a:lstStyle/>
          <a:p>
            <a:pPr marL="0" indent="0" algn="r" rtl="1">
              <a:buNone/>
            </a:pPr>
            <a:r>
              <a:rPr lang="he-IL" sz="2800" dirty="0"/>
              <a:t>[רישא] לא יתייחד איש אחד עם שתי נשים, </a:t>
            </a:r>
          </a:p>
          <a:p>
            <a:pPr marL="0" indent="0" algn="r" rtl="1">
              <a:buNone/>
            </a:pPr>
            <a:r>
              <a:rPr lang="he-IL" sz="2800" dirty="0"/>
              <a:t>     אבל אישה אחת מתייחדת עם שני אנשים.  </a:t>
            </a:r>
          </a:p>
          <a:p>
            <a:pPr marL="0" indent="0" algn="r" rtl="1">
              <a:buNone/>
            </a:pPr>
            <a:r>
              <a:rPr lang="he-IL" sz="2800" dirty="0"/>
              <a:t>     </a:t>
            </a:r>
            <a:r>
              <a:rPr lang="he-IL" sz="2800" u="sng" dirty="0"/>
              <a:t>רבי שמעון אומר</a:t>
            </a:r>
            <a:r>
              <a:rPr lang="he-IL" sz="2800" dirty="0"/>
              <a:t>: אף איש אחד מתייחד עם שתי נשים בזמן שאשתו עימו </a:t>
            </a:r>
          </a:p>
          <a:p>
            <a:pPr marL="0" indent="0" algn="r" rtl="1">
              <a:buNone/>
            </a:pPr>
            <a:r>
              <a:rPr lang="he-IL" sz="2800" dirty="0"/>
              <a:t>    וישן עימהן בפונדקי, מפני שאשתו משמרתו.  </a:t>
            </a:r>
          </a:p>
          <a:p>
            <a:pPr marL="0" indent="0" algn="r" rtl="1">
              <a:buNone/>
            </a:pPr>
            <a:endParaRPr lang="he-IL" sz="2800" dirty="0"/>
          </a:p>
          <a:p>
            <a:pPr marL="0" indent="0" algn="r" rtl="1">
              <a:buNone/>
            </a:pPr>
            <a:r>
              <a:rPr lang="he-IL" sz="2800" dirty="0"/>
              <a:t>[סיפא] מתייחד אדם עם אימו ועם בתו, וישן עימהם בקרוב בשר;</a:t>
            </a:r>
          </a:p>
          <a:p>
            <a:pPr marL="0" indent="0" algn="r" rtl="1">
              <a:buNone/>
            </a:pPr>
            <a:r>
              <a:rPr lang="he-IL" sz="2800" dirty="0"/>
              <a:t>הגדילו--זה ישן בכסותו, וזה ישן בכסותו.</a:t>
            </a:r>
            <a:endParaRPr lang="he-IL" dirty="0"/>
          </a:p>
          <a:p>
            <a:pPr marL="0" indent="0" algn="r" rtl="1">
              <a:buNone/>
            </a:pPr>
            <a:endParaRPr lang="he-IL" dirty="0"/>
          </a:p>
          <a:p>
            <a:pPr marL="0" indent="0" algn="r" rtl="1">
              <a:buNone/>
            </a:pPr>
            <a:endParaRPr lang="en-US" dirty="0"/>
          </a:p>
        </p:txBody>
      </p:sp>
    </p:spTree>
    <p:extLst>
      <p:ext uri="{BB962C8B-B14F-4D97-AF65-F5344CB8AC3E}">
        <p14:creationId xmlns:p14="http://schemas.microsoft.com/office/powerpoint/2010/main" val="413898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68AF-13E0-4B17-8BC2-B4B4BB3241A5}"/>
              </a:ext>
            </a:extLst>
          </p:cNvPr>
          <p:cNvSpPr>
            <a:spLocks noGrp="1"/>
          </p:cNvSpPr>
          <p:nvPr>
            <p:ph type="title"/>
          </p:nvPr>
        </p:nvSpPr>
        <p:spPr/>
        <p:txBody>
          <a:bodyPr>
            <a:normAutofit/>
          </a:bodyPr>
          <a:lstStyle/>
          <a:p>
            <a:pPr algn="ctr" rtl="1"/>
            <a:r>
              <a:rPr lang="he-IL" sz="4000" dirty="0">
                <a:latin typeface="Arial" panose="020B0604020202020204" pitchFamily="34" charset="0"/>
                <a:cs typeface="Arial" panose="020B0604020202020204" pitchFamily="34" charset="0"/>
              </a:rPr>
              <a:t>מס' קידושין פרק ד משנה יב – כ"י פרמה</a:t>
            </a:r>
            <a:endParaRPr lang="en-US" sz="4000" dirty="0"/>
          </a:p>
        </p:txBody>
      </p:sp>
      <p:pic>
        <p:nvPicPr>
          <p:cNvPr id="5" name="Content Placeholder 4">
            <a:extLst>
              <a:ext uri="{FF2B5EF4-FFF2-40B4-BE49-F238E27FC236}">
                <a16:creationId xmlns:a16="http://schemas.microsoft.com/office/drawing/2014/main" id="{F710BF78-6CBA-4D2A-BCC8-DB0CBEBAEBA7}"/>
              </a:ext>
            </a:extLst>
          </p:cNvPr>
          <p:cNvPicPr>
            <a:picLocks noGrp="1" noChangeAspect="1"/>
          </p:cNvPicPr>
          <p:nvPr>
            <p:ph idx="1"/>
          </p:nvPr>
        </p:nvPicPr>
        <p:blipFill>
          <a:blip r:embed="rId2"/>
          <a:stretch>
            <a:fillRect/>
          </a:stretch>
        </p:blipFill>
        <p:spPr>
          <a:xfrm>
            <a:off x="1399841" y="2131240"/>
            <a:ext cx="8533299" cy="4438662"/>
          </a:xfrm>
        </p:spPr>
      </p:pic>
      <p:sp>
        <p:nvSpPr>
          <p:cNvPr id="6" name="Oval 5">
            <a:extLst>
              <a:ext uri="{FF2B5EF4-FFF2-40B4-BE49-F238E27FC236}">
                <a16:creationId xmlns:a16="http://schemas.microsoft.com/office/drawing/2014/main" id="{1BF7F8AA-77E7-40D2-8616-27574372842D}"/>
              </a:ext>
            </a:extLst>
          </p:cNvPr>
          <p:cNvSpPr/>
          <p:nvPr/>
        </p:nvSpPr>
        <p:spPr>
          <a:xfrm>
            <a:off x="1127277" y="3670126"/>
            <a:ext cx="4813904" cy="31515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09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0E3-10EF-40AD-8366-6D2B1CD63D9A}"/>
              </a:ext>
            </a:extLst>
          </p:cNvPr>
          <p:cNvSpPr>
            <a:spLocks noGrp="1"/>
          </p:cNvSpPr>
          <p:nvPr>
            <p:ph type="title"/>
          </p:nvPr>
        </p:nvSpPr>
        <p:spPr>
          <a:xfrm>
            <a:off x="246529" y="753228"/>
            <a:ext cx="10047653" cy="1080938"/>
          </a:xfrm>
        </p:spPr>
        <p:txBody>
          <a:bodyPr>
            <a:normAutofit fontScale="90000"/>
          </a:bodyPr>
          <a:lstStyle/>
          <a:p>
            <a:pPr algn="ctr" rtl="1"/>
            <a:r>
              <a:rPr lang="he-IL" sz="4800" dirty="0">
                <a:latin typeface="Arial" panose="020B0604020202020204" pitchFamily="34" charset="0"/>
                <a:cs typeface="Arial" panose="020B0604020202020204" pitchFamily="34" charset="0"/>
              </a:rPr>
              <a:t>מס' קידושין פרק ד משנה יב – </a:t>
            </a:r>
            <a:br>
              <a:rPr lang="he-IL" sz="4800" dirty="0">
                <a:latin typeface="Arial" panose="020B0604020202020204" pitchFamily="34" charset="0"/>
                <a:cs typeface="Arial" panose="020B0604020202020204" pitchFamily="34" charset="0"/>
              </a:rPr>
            </a:br>
            <a:r>
              <a:rPr lang="he-IL" sz="4800" dirty="0">
                <a:latin typeface="Arial" panose="020B0604020202020204" pitchFamily="34" charset="0"/>
                <a:cs typeface="Arial" panose="020B0604020202020204" pitchFamily="34" charset="0"/>
              </a:rPr>
              <a:t>גירסת הרי"ף והתוספות</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946E3-76CB-4501-AAF5-690C9695BCF2}"/>
              </a:ext>
            </a:extLst>
          </p:cNvPr>
          <p:cNvSpPr>
            <a:spLocks noGrp="1"/>
          </p:cNvSpPr>
          <p:nvPr>
            <p:ph idx="1"/>
          </p:nvPr>
        </p:nvSpPr>
        <p:spPr>
          <a:xfrm>
            <a:off x="300319" y="2336873"/>
            <a:ext cx="10408022" cy="3599316"/>
          </a:xfrm>
        </p:spPr>
        <p:txBody>
          <a:bodyPr>
            <a:normAutofit/>
          </a:bodyPr>
          <a:lstStyle/>
          <a:p>
            <a:pPr marL="0" indent="0" algn="r" rtl="1">
              <a:buNone/>
            </a:pPr>
            <a:r>
              <a:rPr lang="he-IL" sz="2800" dirty="0"/>
              <a:t>[רישא] לא יתייחד איש אחד עם שתי נשים, </a:t>
            </a:r>
          </a:p>
          <a:p>
            <a:pPr marL="0" indent="0" algn="r" rtl="1">
              <a:buNone/>
            </a:pPr>
            <a:r>
              <a:rPr lang="he-IL" sz="2800" dirty="0"/>
              <a:t>     אבל אישה אחת מתייחדת עם שני אנשים.  </a:t>
            </a:r>
          </a:p>
          <a:p>
            <a:pPr marL="0" indent="0" algn="r" rtl="1">
              <a:buNone/>
            </a:pPr>
            <a:r>
              <a:rPr lang="he-IL" sz="2800" dirty="0"/>
              <a:t>     </a:t>
            </a:r>
            <a:r>
              <a:rPr lang="he-IL" sz="2800" u="sng" dirty="0"/>
              <a:t>רבי שמעון אומר</a:t>
            </a:r>
            <a:r>
              <a:rPr lang="he-IL" sz="2800" dirty="0"/>
              <a:t>: אף איש אחד מתייחד עם שתי נשים. </a:t>
            </a:r>
          </a:p>
          <a:p>
            <a:pPr marL="0" indent="0" algn="r" rtl="1">
              <a:buNone/>
            </a:pPr>
            <a:endParaRPr lang="he-IL" sz="2800" dirty="0"/>
          </a:p>
          <a:p>
            <a:pPr marL="0" indent="0" algn="r" rtl="1">
              <a:buNone/>
            </a:pPr>
            <a:r>
              <a:rPr lang="he-IL" sz="2800" dirty="0"/>
              <a:t>[סיפא] </a:t>
            </a:r>
            <a:r>
              <a:rPr lang="he-IL" sz="2800" u="sng" dirty="0"/>
              <a:t>בזמן שאשתו עימו ישן עימהן בפונדקי, מפני שאשתו משמרתו.</a:t>
            </a:r>
            <a:r>
              <a:rPr lang="he-IL" sz="2800" dirty="0"/>
              <a:t> </a:t>
            </a:r>
          </a:p>
          <a:p>
            <a:pPr marL="0" indent="0" algn="r" rtl="1">
              <a:buNone/>
            </a:pPr>
            <a:r>
              <a:rPr lang="he-IL" sz="2800" dirty="0"/>
              <a:t>מתייחד אדם עם אימו ועם בתו, וישן עימהם בקרוב בשר;</a:t>
            </a:r>
          </a:p>
          <a:p>
            <a:pPr marL="0" indent="0" algn="r" rtl="1">
              <a:buNone/>
            </a:pPr>
            <a:r>
              <a:rPr lang="he-IL" sz="2800" dirty="0"/>
              <a:t>הגדילו--זה ישן בכסותו, וזה ישן בכסותו.</a:t>
            </a:r>
            <a:endParaRPr lang="he-IL" dirty="0"/>
          </a:p>
          <a:p>
            <a:pPr marL="0" indent="0" algn="r" rtl="1">
              <a:buNone/>
            </a:pPr>
            <a:endParaRPr lang="he-IL" dirty="0"/>
          </a:p>
          <a:p>
            <a:pPr marL="0" indent="0" algn="r" rtl="1">
              <a:buNone/>
            </a:pPr>
            <a:endParaRPr lang="en-US" dirty="0"/>
          </a:p>
        </p:txBody>
      </p:sp>
    </p:spTree>
    <p:extLst>
      <p:ext uri="{BB962C8B-B14F-4D97-AF65-F5344CB8AC3E}">
        <p14:creationId xmlns:p14="http://schemas.microsoft.com/office/powerpoint/2010/main" val="644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EEFB-7131-4478-99B9-1FC7917010B4}"/>
              </a:ext>
            </a:extLst>
          </p:cNvPr>
          <p:cNvSpPr>
            <a:spLocks noGrp="1"/>
          </p:cNvSpPr>
          <p:nvPr>
            <p:ph type="title"/>
          </p:nvPr>
        </p:nvSpPr>
        <p:spPr/>
        <p:txBody>
          <a:bodyPr>
            <a:normAutofit/>
          </a:bodyPr>
          <a:lstStyle/>
          <a:p>
            <a:pPr algn="ctr" rtl="1"/>
            <a:r>
              <a:rPr lang="he-IL" sz="4400" dirty="0">
                <a:latin typeface="Arial" panose="020B0604020202020204" pitchFamily="34" charset="0"/>
                <a:cs typeface="Arial" panose="020B0604020202020204" pitchFamily="34" charset="0"/>
              </a:rPr>
              <a:t>מס' קידושין פרק ד משנה יב – כ"י קויפמן</a:t>
            </a:r>
            <a:endParaRPr lang="en-US" sz="4400" dirty="0"/>
          </a:p>
        </p:txBody>
      </p:sp>
      <p:pic>
        <p:nvPicPr>
          <p:cNvPr id="5" name="Content Placeholder 4">
            <a:extLst>
              <a:ext uri="{FF2B5EF4-FFF2-40B4-BE49-F238E27FC236}">
                <a16:creationId xmlns:a16="http://schemas.microsoft.com/office/drawing/2014/main" id="{422784E3-573E-4AB7-BD9B-8AF2EE274FDF}"/>
              </a:ext>
            </a:extLst>
          </p:cNvPr>
          <p:cNvPicPr>
            <a:picLocks noGrp="1" noChangeAspect="1"/>
          </p:cNvPicPr>
          <p:nvPr>
            <p:ph idx="1"/>
          </p:nvPr>
        </p:nvPicPr>
        <p:blipFill>
          <a:blip r:embed="rId2"/>
          <a:stretch>
            <a:fillRect/>
          </a:stretch>
        </p:blipFill>
        <p:spPr>
          <a:xfrm>
            <a:off x="2482958" y="1997902"/>
            <a:ext cx="5998613" cy="1903957"/>
          </a:xfrm>
        </p:spPr>
      </p:pic>
      <p:pic>
        <p:nvPicPr>
          <p:cNvPr id="7" name="Picture 6">
            <a:extLst>
              <a:ext uri="{FF2B5EF4-FFF2-40B4-BE49-F238E27FC236}">
                <a16:creationId xmlns:a16="http://schemas.microsoft.com/office/drawing/2014/main" id="{086B134D-D109-4D48-BA6D-59412CAECCE6}"/>
              </a:ext>
            </a:extLst>
          </p:cNvPr>
          <p:cNvPicPr>
            <a:picLocks noChangeAspect="1"/>
          </p:cNvPicPr>
          <p:nvPr/>
        </p:nvPicPr>
        <p:blipFill>
          <a:blip r:embed="rId3"/>
          <a:stretch>
            <a:fillRect/>
          </a:stretch>
        </p:blipFill>
        <p:spPr>
          <a:xfrm>
            <a:off x="2482958" y="3575208"/>
            <a:ext cx="5965847" cy="3304822"/>
          </a:xfrm>
          <a:prstGeom prst="rect">
            <a:avLst/>
          </a:prstGeom>
        </p:spPr>
      </p:pic>
    </p:spTree>
    <p:extLst>
      <p:ext uri="{BB962C8B-B14F-4D97-AF65-F5344CB8AC3E}">
        <p14:creationId xmlns:p14="http://schemas.microsoft.com/office/powerpoint/2010/main" val="24536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33AC-D961-4868-8C89-41415FE3AEBF}"/>
              </a:ext>
            </a:extLst>
          </p:cNvPr>
          <p:cNvSpPr>
            <a:spLocks noGrp="1"/>
          </p:cNvSpPr>
          <p:nvPr>
            <p:ph type="title"/>
          </p:nvPr>
        </p:nvSpPr>
        <p:spPr/>
        <p:txBody>
          <a:bodyPr/>
          <a:lstStyle/>
          <a:p>
            <a:pPr algn="ctr" rtl="1"/>
            <a:r>
              <a:rPr lang="he-IL" sz="4400" b="1" dirty="0">
                <a:cs typeface="+mn-cs"/>
              </a:rPr>
              <a:t>תנא קמא ורבי שמעון לפי קריאת הבבלי</a:t>
            </a:r>
            <a:endParaRPr lang="en-US" b="1" dirty="0">
              <a:cs typeface="+mn-cs"/>
            </a:endParaRPr>
          </a:p>
        </p:txBody>
      </p:sp>
      <p:graphicFrame>
        <p:nvGraphicFramePr>
          <p:cNvPr id="5" name="Content Placeholder 4">
            <a:extLst>
              <a:ext uri="{FF2B5EF4-FFF2-40B4-BE49-F238E27FC236}">
                <a16:creationId xmlns:a16="http://schemas.microsoft.com/office/drawing/2014/main" id="{B9618A4F-FC6B-4AE1-94A2-9A42F9D0B758}"/>
              </a:ext>
            </a:extLst>
          </p:cNvPr>
          <p:cNvGraphicFramePr>
            <a:graphicFrameLocks noGrp="1"/>
          </p:cNvGraphicFramePr>
          <p:nvPr>
            <p:ph idx="1"/>
            <p:extLst>
              <p:ext uri="{D42A27DB-BD31-4B8C-83A1-F6EECF244321}">
                <p14:modId xmlns:p14="http://schemas.microsoft.com/office/powerpoint/2010/main" val="2616397670"/>
              </p:ext>
            </p:extLst>
          </p:nvPr>
        </p:nvGraphicFramePr>
        <p:xfrm>
          <a:off x="681038" y="2336800"/>
          <a:ext cx="9613900" cy="3718560"/>
        </p:xfrm>
        <a:graphic>
          <a:graphicData uri="http://schemas.openxmlformats.org/drawingml/2006/table">
            <a:tbl>
              <a:tblPr firstRow="1" bandRow="1">
                <a:tableStyleId>{5C22544A-7EE6-4342-B048-85BDC9FD1C3A}</a:tableStyleId>
              </a:tblPr>
              <a:tblGrid>
                <a:gridCol w="2403475">
                  <a:extLst>
                    <a:ext uri="{9D8B030D-6E8A-4147-A177-3AD203B41FA5}">
                      <a16:colId xmlns:a16="http://schemas.microsoft.com/office/drawing/2014/main" val="728331518"/>
                    </a:ext>
                  </a:extLst>
                </a:gridCol>
                <a:gridCol w="2403475">
                  <a:extLst>
                    <a:ext uri="{9D8B030D-6E8A-4147-A177-3AD203B41FA5}">
                      <a16:colId xmlns:a16="http://schemas.microsoft.com/office/drawing/2014/main" val="1875066016"/>
                    </a:ext>
                  </a:extLst>
                </a:gridCol>
                <a:gridCol w="2403475">
                  <a:extLst>
                    <a:ext uri="{9D8B030D-6E8A-4147-A177-3AD203B41FA5}">
                      <a16:colId xmlns:a16="http://schemas.microsoft.com/office/drawing/2014/main" val="2548792271"/>
                    </a:ext>
                  </a:extLst>
                </a:gridCol>
                <a:gridCol w="2403475">
                  <a:extLst>
                    <a:ext uri="{9D8B030D-6E8A-4147-A177-3AD203B41FA5}">
                      <a16:colId xmlns:a16="http://schemas.microsoft.com/office/drawing/2014/main" val="1056764835"/>
                    </a:ext>
                  </a:extLst>
                </a:gridCol>
              </a:tblGrid>
              <a:tr h="370840">
                <a:tc>
                  <a:txBody>
                    <a:bodyPr/>
                    <a:lstStyle/>
                    <a:p>
                      <a:pPr algn="ctr" rtl="1"/>
                      <a:r>
                        <a:rPr lang="he-IL" sz="2800" dirty="0"/>
                        <a:t>הנימוק</a:t>
                      </a:r>
                      <a:endParaRPr lang="en-US" sz="2800" dirty="0"/>
                    </a:p>
                  </a:txBody>
                  <a:tcPr/>
                </a:tc>
                <a:tc>
                  <a:txBody>
                    <a:bodyPr/>
                    <a:lstStyle/>
                    <a:p>
                      <a:pPr algn="ctr" rtl="1"/>
                      <a:r>
                        <a:rPr lang="he-IL" sz="2800" dirty="0"/>
                        <a:t>הדין</a:t>
                      </a:r>
                      <a:endParaRPr lang="en-US" sz="2800" dirty="0"/>
                    </a:p>
                  </a:txBody>
                  <a:tcPr/>
                </a:tc>
                <a:tc>
                  <a:txBody>
                    <a:bodyPr/>
                    <a:lstStyle/>
                    <a:p>
                      <a:pPr algn="ctr" rtl="1"/>
                      <a:r>
                        <a:rPr lang="he-IL" sz="2800" dirty="0"/>
                        <a:t>המקרה</a:t>
                      </a:r>
                      <a:endParaRPr lang="en-US" sz="2800" dirty="0"/>
                    </a:p>
                  </a:txBody>
                  <a:tcPr/>
                </a:tc>
                <a:tc>
                  <a:txBody>
                    <a:bodyPr/>
                    <a:lstStyle/>
                    <a:p>
                      <a:pPr algn="r" rtl="1"/>
                      <a:endParaRPr lang="en-US"/>
                    </a:p>
                  </a:txBody>
                  <a:tcPr/>
                </a:tc>
                <a:extLst>
                  <a:ext uri="{0D108BD9-81ED-4DB2-BD59-A6C34878D82A}">
                    <a16:rowId xmlns:a16="http://schemas.microsoft.com/office/drawing/2014/main" val="238361264"/>
                  </a:ext>
                </a:extLst>
              </a:tr>
              <a:tr h="0">
                <a:tc>
                  <a:txBody>
                    <a:bodyPr/>
                    <a:lstStyle/>
                    <a:p>
                      <a:pPr algn="r" rtl="1"/>
                      <a:endParaRPr lang="en-US" dirty="0"/>
                    </a:p>
                  </a:txBody>
                  <a:tcPr/>
                </a:tc>
                <a:tc>
                  <a:txBody>
                    <a:bodyPr/>
                    <a:lstStyle/>
                    <a:p>
                      <a:pPr algn="r" rtl="1"/>
                      <a:r>
                        <a:rPr lang="he-IL" dirty="0"/>
                        <a:t>נחשב ייחוד – אסור</a:t>
                      </a:r>
                    </a:p>
                    <a:p>
                      <a:pPr algn="r" rtl="1"/>
                      <a:endParaRPr lang="he-IL" dirty="0"/>
                    </a:p>
                    <a:p>
                      <a:pPr algn="r" rtl="1"/>
                      <a:r>
                        <a:rPr lang="he-IL" dirty="0"/>
                        <a:t>לא נחשב איסור – מותר</a:t>
                      </a:r>
                    </a:p>
                    <a:p>
                      <a:pPr algn="r" rtl="1"/>
                      <a:endParaRPr lang="en-US" dirty="0"/>
                    </a:p>
                  </a:txBody>
                  <a:tcPr/>
                </a:tc>
                <a:tc>
                  <a:txBody>
                    <a:bodyPr/>
                    <a:lstStyle/>
                    <a:p>
                      <a:pPr marL="342900" indent="-342900" algn="r" rtl="1">
                        <a:buAutoNum type="arabicParenBoth"/>
                      </a:pPr>
                      <a:r>
                        <a:rPr lang="he-IL" b="1" dirty="0"/>
                        <a:t>שתי נשים + גבר</a:t>
                      </a:r>
                    </a:p>
                    <a:p>
                      <a:pPr marL="342900" indent="-342900" algn="r" rtl="1">
                        <a:buAutoNum type="arabicParenBoth"/>
                      </a:pPr>
                      <a:endParaRPr lang="he-IL" b="1" dirty="0"/>
                    </a:p>
                    <a:p>
                      <a:pPr marL="342900" indent="-342900" algn="r" rtl="1">
                        <a:buAutoNum type="arabicParenBoth"/>
                      </a:pPr>
                      <a:r>
                        <a:rPr lang="he-IL" b="1" dirty="0"/>
                        <a:t>שני גברים + אשה</a:t>
                      </a:r>
                      <a:endParaRPr lang="en-US" b="1" dirty="0"/>
                    </a:p>
                  </a:txBody>
                  <a:tcPr/>
                </a:tc>
                <a:tc>
                  <a:txBody>
                    <a:bodyPr/>
                    <a:lstStyle/>
                    <a:p>
                      <a:pPr algn="ctr" rtl="1"/>
                      <a:r>
                        <a:rPr lang="he-IL" sz="2800" b="1" dirty="0"/>
                        <a:t>תנא קמא</a:t>
                      </a:r>
                    </a:p>
                    <a:p>
                      <a:pPr algn="ctr" rtl="1"/>
                      <a:endParaRPr lang="en-US" sz="2800" b="1" dirty="0"/>
                    </a:p>
                  </a:txBody>
                  <a:tcPr/>
                </a:tc>
                <a:extLst>
                  <a:ext uri="{0D108BD9-81ED-4DB2-BD59-A6C34878D82A}">
                    <a16:rowId xmlns:a16="http://schemas.microsoft.com/office/drawing/2014/main" val="783475159"/>
                  </a:ext>
                </a:extLst>
              </a:tr>
              <a:tr h="370840">
                <a:tc>
                  <a:txBody>
                    <a:bodyPr/>
                    <a:lstStyle/>
                    <a:p>
                      <a:pPr algn="r" rtl="1"/>
                      <a:r>
                        <a:rPr lang="he-IL" dirty="0"/>
                        <a:t>כי אשתו משמרתו</a:t>
                      </a:r>
                    </a:p>
                    <a:p>
                      <a:pPr algn="r" rtl="1"/>
                      <a:endParaRPr lang="he-IL" dirty="0"/>
                    </a:p>
                    <a:p>
                      <a:pPr algn="r" rtl="1"/>
                      <a:endParaRPr lang="he-IL" dirty="0"/>
                    </a:p>
                    <a:p>
                      <a:pPr algn="r" rtl="1"/>
                      <a:endParaRPr lang="he-IL" dirty="0"/>
                    </a:p>
                    <a:p>
                      <a:pPr algn="r" rtl="1"/>
                      <a:r>
                        <a:rPr lang="he-IL" dirty="0"/>
                        <a:t>כנראה אפילו בשנתה, אשתו משמרתו</a:t>
                      </a:r>
                      <a:endParaRPr lang="en-US" dirty="0"/>
                    </a:p>
                  </a:txBody>
                  <a:tcPr/>
                </a:tc>
                <a:tc>
                  <a:txBody>
                    <a:bodyPr/>
                    <a:lstStyle/>
                    <a:p>
                      <a:pPr algn="r" rtl="1"/>
                      <a:r>
                        <a:rPr lang="he-IL" dirty="0"/>
                        <a:t>לא נחשב ייחוד</a:t>
                      </a:r>
                    </a:p>
                    <a:p>
                      <a:pPr algn="r" rtl="1"/>
                      <a:endParaRPr lang="he-IL" dirty="0"/>
                    </a:p>
                    <a:p>
                      <a:pPr algn="r" rtl="1"/>
                      <a:endParaRPr lang="he-IL" dirty="0"/>
                    </a:p>
                    <a:p>
                      <a:pPr algn="r" rtl="1"/>
                      <a:endParaRPr lang="he-IL" dirty="0"/>
                    </a:p>
                    <a:p>
                      <a:pPr algn="r" rtl="1"/>
                      <a:r>
                        <a:rPr lang="he-IL" dirty="0"/>
                        <a:t>עדיין מותר לו ולאשה האחרת להיות שם</a:t>
                      </a:r>
                      <a:endParaRPr lang="en-US" dirty="0"/>
                    </a:p>
                  </a:txBody>
                  <a:tcPr/>
                </a:tc>
                <a:tc>
                  <a:txBody>
                    <a:bodyPr/>
                    <a:lstStyle/>
                    <a:p>
                      <a:pPr algn="r" rtl="1"/>
                      <a:r>
                        <a:rPr lang="he-IL" b="1" dirty="0"/>
                        <a:t>אדם אחד עם אשה אחת שאסור להיות איתה + אשתו</a:t>
                      </a:r>
                    </a:p>
                    <a:p>
                      <a:pPr algn="r" rtl="1"/>
                      <a:endParaRPr lang="he-IL" b="1" dirty="0"/>
                    </a:p>
                    <a:p>
                      <a:pPr algn="r" rtl="1"/>
                      <a:r>
                        <a:rPr lang="he-IL" b="1" u="sng" dirty="0"/>
                        <a:t>והוא מוסיף</a:t>
                      </a:r>
                      <a:r>
                        <a:rPr lang="he-IL" b="1" dirty="0"/>
                        <a:t> – וגם אם המקום נועד לשינה ואשתו ישנה</a:t>
                      </a:r>
                      <a:endParaRPr lang="en-US" b="1" dirty="0"/>
                    </a:p>
                  </a:txBody>
                  <a:tcPr/>
                </a:tc>
                <a:tc>
                  <a:txBody>
                    <a:bodyPr/>
                    <a:lstStyle/>
                    <a:p>
                      <a:pPr algn="ctr" rtl="1"/>
                      <a:endParaRPr lang="he-IL" sz="2800" b="1" dirty="0"/>
                    </a:p>
                    <a:p>
                      <a:pPr algn="ctr" rtl="1"/>
                      <a:r>
                        <a:rPr lang="he-IL" sz="2800" b="1" dirty="0"/>
                        <a:t>ר' שמעון</a:t>
                      </a:r>
                    </a:p>
                  </a:txBody>
                  <a:tcPr/>
                </a:tc>
                <a:extLst>
                  <a:ext uri="{0D108BD9-81ED-4DB2-BD59-A6C34878D82A}">
                    <a16:rowId xmlns:a16="http://schemas.microsoft.com/office/drawing/2014/main" val="1599999804"/>
                  </a:ext>
                </a:extLst>
              </a:tr>
            </a:tbl>
          </a:graphicData>
        </a:graphic>
      </p:graphicFrame>
    </p:spTree>
    <p:extLst>
      <p:ext uri="{BB962C8B-B14F-4D97-AF65-F5344CB8AC3E}">
        <p14:creationId xmlns:p14="http://schemas.microsoft.com/office/powerpoint/2010/main" val="406934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45C5-8732-4542-9FAB-0831105D49F0}"/>
              </a:ext>
            </a:extLst>
          </p:cNvPr>
          <p:cNvSpPr>
            <a:spLocks noGrp="1"/>
          </p:cNvSpPr>
          <p:nvPr>
            <p:ph type="title"/>
          </p:nvPr>
        </p:nvSpPr>
        <p:spPr/>
        <p:txBody>
          <a:bodyPr>
            <a:normAutofit/>
          </a:bodyPr>
          <a:lstStyle/>
          <a:p>
            <a:pPr algn="r" rtl="1"/>
            <a:r>
              <a:rPr lang="he-IL" sz="4800" b="1" dirty="0">
                <a:cs typeface="+mn-cs"/>
              </a:rPr>
              <a:t>רמב"ם הלכות איסורי ביאה כב:ד</a:t>
            </a:r>
            <a:endParaRPr lang="en-US" sz="4800" b="1" dirty="0">
              <a:cs typeface="+mn-cs"/>
            </a:endParaRPr>
          </a:p>
        </p:txBody>
      </p:sp>
      <p:sp>
        <p:nvSpPr>
          <p:cNvPr id="3" name="Content Placeholder 2">
            <a:extLst>
              <a:ext uri="{FF2B5EF4-FFF2-40B4-BE49-F238E27FC236}">
                <a16:creationId xmlns:a16="http://schemas.microsoft.com/office/drawing/2014/main" id="{1CC565C5-5A30-4A7A-A8AA-4E9AC55A75BF}"/>
              </a:ext>
            </a:extLst>
          </p:cNvPr>
          <p:cNvSpPr>
            <a:spLocks noGrp="1"/>
          </p:cNvSpPr>
          <p:nvPr>
            <p:ph idx="1"/>
          </p:nvPr>
        </p:nvSpPr>
        <p:spPr/>
        <p:txBody>
          <a:bodyPr>
            <a:normAutofit fontScale="92500" lnSpcReduction="20000"/>
          </a:bodyPr>
          <a:lstStyle/>
          <a:p>
            <a:pPr marL="0" indent="0" algn="r" rtl="1">
              <a:buNone/>
            </a:pPr>
            <a:r>
              <a:rPr lang="he-IL" sz="4000" dirty="0"/>
              <a:t>"כל אשה שאסור להתייחד עמה, אם הייתה אשתו עמו – הרי זו מותרת להתייחד, מפני שאשתו משמרתו"</a:t>
            </a:r>
          </a:p>
          <a:p>
            <a:pPr marL="0" indent="0" algn="r" rtl="1">
              <a:buNone/>
            </a:pPr>
            <a:endParaRPr lang="he-IL" sz="4000" dirty="0"/>
          </a:p>
          <a:p>
            <a:pPr marL="0" indent="0" algn="r" rtl="1">
              <a:buNone/>
            </a:pPr>
            <a:r>
              <a:rPr lang="he-IL" sz="4000" b="1" dirty="0">
                <a:effectLst/>
              </a:rPr>
              <a:t>שאלה: איך הבין הרמב"ם את המשנה שלנו – כמו שהסברנו בטבלה (כ"י פרמה) או כמו ש"קל" יותר לקרוא (כ"י קויפמן)? איך את יודעת זאת?</a:t>
            </a:r>
          </a:p>
          <a:p>
            <a:pPr marL="0" indent="0" algn="r" rtl="1">
              <a:buNone/>
            </a:pPr>
            <a:r>
              <a:rPr lang="en-US" b="1" dirty="0">
                <a:effectLst/>
              </a:rPr>
              <a:t>https://padlet.com/miriam_reisler/6tin52qhctuy</a:t>
            </a:r>
          </a:p>
        </p:txBody>
      </p:sp>
    </p:spTree>
    <p:extLst>
      <p:ext uri="{BB962C8B-B14F-4D97-AF65-F5344CB8AC3E}">
        <p14:creationId xmlns:p14="http://schemas.microsoft.com/office/powerpoint/2010/main" val="357011353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10309</TotalTime>
  <Words>648</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Trebuchet MS</vt:lpstr>
      <vt:lpstr>Berlin</vt:lpstr>
      <vt:lpstr>סוגיות ייחוד</vt:lpstr>
      <vt:lpstr>מס' קידושין פרק ד משנה יב</vt:lpstr>
      <vt:lpstr>מס' קידושין פרק ד משניות יג-יד</vt:lpstr>
      <vt:lpstr>מס' קידושין פרק ד משנה יב –  בתלמוד הבבלי</vt:lpstr>
      <vt:lpstr>מס' קידושין פרק ד משנה יב – כ"י פרמה</vt:lpstr>
      <vt:lpstr>מס' קידושין פרק ד משנה יב –  גירסת הרי"ף והתוספות</vt:lpstr>
      <vt:lpstr>מס' קידושין פרק ד משנה יב – כ"י קויפמן</vt:lpstr>
      <vt:lpstr>תנא קמא ורבי שמעון לפי קריאת הבבלי</vt:lpstr>
      <vt:lpstr>רמב"ם הלכות איסורי ביאה כב:ד</vt:lpstr>
      <vt:lpstr>רמז לייחוד מן התורה מנין?</vt:lpstr>
      <vt:lpstr>דברים יג: ז-יב – דין מסית ומדיח</vt:lpstr>
      <vt:lpstr>רמז לייחוד מן התורה מנין?</vt:lpstr>
      <vt:lpstr>פני יהושע קידושין דף פ ע"ב (1)</vt:lpstr>
      <vt:lpstr>פני יהושע קידושין דף פ ע"ב (2)</vt:lpstr>
      <vt:lpstr>פשטיה דקרא במאי כתיב?</vt:lpstr>
      <vt:lpstr>בן אב סני ליה – בן אם לא סני ליה (רש"י)</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סוגיות ייחוד</dc:title>
  <dc:creator>Miriam Reisler</dc:creator>
  <cp:lastModifiedBy>Miriam Reisler</cp:lastModifiedBy>
  <cp:revision>47</cp:revision>
  <dcterms:created xsi:type="dcterms:W3CDTF">2018-07-07T20:49:09Z</dcterms:created>
  <dcterms:modified xsi:type="dcterms:W3CDTF">2018-12-24T21:36:57Z</dcterms:modified>
</cp:coreProperties>
</file>