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80" d="100"/>
          <a:sy n="80" d="100"/>
        </p:scale>
        <p:origin x="378"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11"/>
          </p:nvPr>
        </p:nvSpPr>
        <p:spPr>
          <a:xfrm>
            <a:off x="2416500" y="329307"/>
            <a:ext cx="4973915" cy="309201"/>
          </a:xfrm>
        </p:spPr>
        <p:txBody>
          <a:bodyPr/>
          <a:lstStyle/>
          <a:p>
            <a:endParaRPr lang="he-IL"/>
          </a:p>
        </p:txBody>
      </p:sp>
      <p:sp>
        <p:nvSpPr>
          <p:cNvPr id="6" name="Slide Number Placeholder 5"/>
          <p:cNvSpPr>
            <a:spLocks noGrp="1"/>
          </p:cNvSpPr>
          <p:nvPr>
            <p:ph type="sldNum" sz="quarter" idx="12"/>
          </p:nvPr>
        </p:nvSpPr>
        <p:spPr>
          <a:xfrm>
            <a:off x="1437664" y="798973"/>
            <a:ext cx="811019" cy="503578"/>
          </a:xfrm>
        </p:spPr>
        <p:txBody>
          <a:bodyPr/>
          <a:lstStyle/>
          <a:p>
            <a:fld id="{364CC633-96FA-47C7-B2E7-1C53D9BD158D}" type="slidenum">
              <a:rPr lang="he-IL" smtClean="0"/>
              <a:t>‹#›</a:t>
            </a:fld>
            <a:endParaRPr lang="he-I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394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64CC633-96FA-47C7-B2E7-1C53D9BD158D}" type="slidenum">
              <a:rPr lang="he-IL" smtClean="0"/>
              <a:t>‹#›</a:t>
            </a:fld>
            <a:endParaRPr lang="he-I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4988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64CC633-96FA-47C7-B2E7-1C53D9BD158D}" type="slidenum">
              <a:rPr lang="he-IL" smtClean="0"/>
              <a:t>‹#›</a:t>
            </a:fld>
            <a:endParaRPr lang="he-I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534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64CC633-96FA-47C7-B2E7-1C53D9BD158D}" type="slidenum">
              <a:rPr lang="he-IL" smtClean="0"/>
              <a:t>‹#›</a:t>
            </a:fld>
            <a:endParaRPr lang="he-I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154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64CC633-96FA-47C7-B2E7-1C53D9BD158D}" type="slidenum">
              <a:rPr lang="he-IL" smtClean="0"/>
              <a:t>‹#›</a:t>
            </a:fld>
            <a:endParaRPr lang="he-I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76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64CC633-96FA-47C7-B2E7-1C53D9BD158D}" type="slidenum">
              <a:rPr lang="he-IL" smtClean="0"/>
              <a:t>‹#›</a:t>
            </a:fld>
            <a:endParaRPr lang="he-I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9305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447191" y="2824269"/>
            <a:ext cx="4645152" cy="264445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412362" y="2821491"/>
            <a:ext cx="4645152" cy="2637371"/>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64CC633-96FA-47C7-B2E7-1C53D9BD158D}" type="slidenum">
              <a:rPr lang="he-IL" smtClean="0"/>
              <a:t>‹#›</a:t>
            </a:fld>
            <a:endParaRPr lang="he-I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38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64CC633-96FA-47C7-B2E7-1C53D9BD158D}" type="slidenum">
              <a:rPr lang="he-IL" smtClean="0"/>
              <a:t>‹#›</a:t>
            </a:fld>
            <a:endParaRPr lang="he-I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226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64CC633-96FA-47C7-B2E7-1C53D9BD158D}" type="slidenum">
              <a:rPr lang="he-IL" smtClean="0"/>
              <a:t>‹#›</a:t>
            </a:fld>
            <a:endParaRPr lang="he-IL"/>
          </a:p>
        </p:txBody>
      </p:sp>
    </p:spTree>
    <p:extLst>
      <p:ext uri="{BB962C8B-B14F-4D97-AF65-F5344CB8AC3E}">
        <p14:creationId xmlns:p14="http://schemas.microsoft.com/office/powerpoint/2010/main" val="12080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EA2ADD-5036-4D37-B024-34601B78CB78}" type="datetimeFigureOut">
              <a:rPr lang="he-IL" smtClean="0"/>
              <a:t>כ"ב חשון 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64CC633-96FA-47C7-B2E7-1C53D9BD158D}" type="slidenum">
              <a:rPr lang="he-IL" smtClean="0"/>
              <a:t>‹#›</a:t>
            </a:fld>
            <a:endParaRPr lang="he-I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004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EA2ADD-5036-4D37-B024-34601B78CB78}" type="datetimeFigureOut">
              <a:rPr lang="he-IL" smtClean="0"/>
              <a:t>כ"ב חשון תשע"ט</a:t>
            </a:fld>
            <a:endParaRPr lang="he-IL"/>
          </a:p>
        </p:txBody>
      </p:sp>
      <p:sp>
        <p:nvSpPr>
          <p:cNvPr id="6" name="Footer Placeholder 5"/>
          <p:cNvSpPr>
            <a:spLocks noGrp="1"/>
          </p:cNvSpPr>
          <p:nvPr>
            <p:ph type="ftr" sz="quarter" idx="11"/>
          </p:nvPr>
        </p:nvSpPr>
        <p:spPr>
          <a:xfrm>
            <a:off x="1447382" y="318640"/>
            <a:ext cx="5541004" cy="320931"/>
          </a:xfrm>
        </p:spPr>
        <p:txBody>
          <a:bodyPr/>
          <a:lstStyle/>
          <a:p>
            <a:endParaRPr lang="he-IL"/>
          </a:p>
        </p:txBody>
      </p:sp>
      <p:sp>
        <p:nvSpPr>
          <p:cNvPr id="7" name="Slide Number Placeholder 6"/>
          <p:cNvSpPr>
            <a:spLocks noGrp="1"/>
          </p:cNvSpPr>
          <p:nvPr>
            <p:ph type="sldNum" sz="quarter" idx="12"/>
          </p:nvPr>
        </p:nvSpPr>
        <p:spPr/>
        <p:txBody>
          <a:bodyPr/>
          <a:lstStyle/>
          <a:p>
            <a:fld id="{364CC633-96FA-47C7-B2E7-1C53D9BD158D}" type="slidenum">
              <a:rPr lang="he-IL" smtClean="0"/>
              <a:t>‹#›</a:t>
            </a:fld>
            <a:endParaRPr lang="he-I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778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EA2ADD-5036-4D37-B024-34601B78CB78}" type="datetimeFigureOut">
              <a:rPr lang="he-IL" smtClean="0"/>
              <a:t>כ"ב חשון תשע"ט</a:t>
            </a:fld>
            <a:endParaRPr lang="he-I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64CC633-96FA-47C7-B2E7-1C53D9BD158D}" type="slidenum">
              <a:rPr lang="he-IL" smtClean="0"/>
              <a:t>‹#›</a:t>
            </a:fld>
            <a:endParaRPr lang="he-I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814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EB27C4-EB9A-40E5-9045-C2C20AAD13C1}"/>
              </a:ext>
            </a:extLst>
          </p:cNvPr>
          <p:cNvSpPr>
            <a:spLocks noGrp="1"/>
          </p:cNvSpPr>
          <p:nvPr>
            <p:ph type="ctrTitle"/>
          </p:nvPr>
        </p:nvSpPr>
        <p:spPr/>
        <p:txBody>
          <a:bodyPr/>
          <a:lstStyle/>
          <a:p>
            <a:r>
              <a:rPr lang="he-IL" dirty="0" err="1"/>
              <a:t>דמא</a:t>
            </a:r>
            <a:r>
              <a:rPr lang="he-IL" dirty="0"/>
              <a:t> בן נתינה</a:t>
            </a:r>
          </a:p>
        </p:txBody>
      </p:sp>
      <p:sp>
        <p:nvSpPr>
          <p:cNvPr id="3" name="כותרת משנה 2">
            <a:extLst>
              <a:ext uri="{FF2B5EF4-FFF2-40B4-BE49-F238E27FC236}">
                <a16:creationId xmlns:a16="http://schemas.microsoft.com/office/drawing/2014/main" id="{245B22F1-CCF5-4536-B2A0-ABFC0D328274}"/>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83895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C70D7AE-018B-4700-A933-EDC24EF54A75}"/>
              </a:ext>
            </a:extLst>
          </p:cNvPr>
          <p:cNvSpPr>
            <a:spLocks noGrp="1"/>
          </p:cNvSpPr>
          <p:nvPr>
            <p:ph type="title"/>
          </p:nvPr>
        </p:nvSpPr>
        <p:spPr/>
        <p:txBody>
          <a:bodyPr/>
          <a:lstStyle/>
          <a:p>
            <a:r>
              <a:rPr lang="he-IL" dirty="0"/>
              <a:t>הסיפור כמו שהוא מופיע אצלנו</a:t>
            </a:r>
          </a:p>
        </p:txBody>
      </p:sp>
      <p:sp>
        <p:nvSpPr>
          <p:cNvPr id="3" name="מציין מיקום תוכן 2">
            <a:extLst>
              <a:ext uri="{FF2B5EF4-FFF2-40B4-BE49-F238E27FC236}">
                <a16:creationId xmlns:a16="http://schemas.microsoft.com/office/drawing/2014/main" id="{37C1372B-6940-455B-83AD-117A98BF93AA}"/>
              </a:ext>
            </a:extLst>
          </p:cNvPr>
          <p:cNvSpPr>
            <a:spLocks noGrp="1"/>
          </p:cNvSpPr>
          <p:nvPr>
            <p:ph idx="1"/>
          </p:nvPr>
        </p:nvSpPr>
        <p:spPr>
          <a:xfrm>
            <a:off x="838200" y="1621849"/>
            <a:ext cx="10515600" cy="4547466"/>
          </a:xfrm>
        </p:spPr>
        <p:txBody>
          <a:bodyPr>
            <a:noAutofit/>
          </a:bodyPr>
          <a:lstStyle/>
          <a:p>
            <a:pPr>
              <a:lnSpc>
                <a:spcPct val="170000"/>
              </a:lnSpc>
            </a:pPr>
            <a:r>
              <a:rPr lang="he-IL" sz="2400" baseline="-25000" dirty="0" err="1">
                <a:cs typeface="+mj-cs"/>
              </a:rPr>
              <a:t>בעו</a:t>
            </a:r>
            <a:r>
              <a:rPr lang="he-IL" sz="2400" baseline="-25000" dirty="0">
                <a:cs typeface="+mj-cs"/>
              </a:rPr>
              <a:t> מיניה מרב </a:t>
            </a:r>
            <a:r>
              <a:rPr lang="he-IL" sz="2400" baseline="-25000" dirty="0" err="1">
                <a:cs typeface="+mj-cs"/>
              </a:rPr>
              <a:t>עולא</a:t>
            </a:r>
            <a:r>
              <a:rPr lang="he-IL" sz="2400" baseline="-25000" dirty="0">
                <a:cs typeface="+mj-cs"/>
              </a:rPr>
              <a:t>: עד היכן כיבוד אב ואם? </a:t>
            </a:r>
            <a:br>
              <a:rPr lang="he-IL" sz="2400" baseline="-25000" dirty="0">
                <a:cs typeface="+mj-cs"/>
              </a:rPr>
            </a:br>
            <a:r>
              <a:rPr lang="he-IL" sz="2400" baseline="-25000" dirty="0">
                <a:cs typeface="+mj-cs"/>
              </a:rPr>
              <a:t>אמר להם: צאו וראו מה עשה </a:t>
            </a:r>
            <a:r>
              <a:rPr lang="he-IL" sz="2400" b="1" baseline="-25000" dirty="0">
                <a:cs typeface="+mj-cs"/>
              </a:rPr>
              <a:t>עובד כוכבים</a:t>
            </a:r>
            <a:r>
              <a:rPr lang="he-IL" sz="2400" baseline="-25000" dirty="0">
                <a:cs typeface="+mj-cs"/>
              </a:rPr>
              <a:t> אחד באשקלון, </a:t>
            </a:r>
            <a:r>
              <a:rPr lang="he-IL" sz="2400" baseline="-25000" dirty="0" err="1">
                <a:cs typeface="+mj-cs"/>
              </a:rPr>
              <a:t>ודמא</a:t>
            </a:r>
            <a:r>
              <a:rPr lang="he-IL" sz="2400" baseline="-25000" dirty="0">
                <a:cs typeface="+mj-cs"/>
              </a:rPr>
              <a:t> בן נתינה שמו. </a:t>
            </a:r>
            <a:br>
              <a:rPr lang="he-IL" sz="2400" baseline="-25000" dirty="0">
                <a:cs typeface="+mj-cs"/>
              </a:rPr>
            </a:br>
            <a:r>
              <a:rPr lang="he-IL" sz="2400" baseline="-25000" dirty="0">
                <a:cs typeface="+mj-cs"/>
              </a:rPr>
              <a:t>פעם אחת בקשו חכמים פרקמטיא בששים ריבוא שכר, והיה מפתח מונח תחת מראשותיו של אביו, ולא ציערו. </a:t>
            </a:r>
            <a:br>
              <a:rPr lang="he-IL" sz="2400" baseline="-25000" dirty="0">
                <a:cs typeface="+mj-cs"/>
              </a:rPr>
            </a:br>
            <a:r>
              <a:rPr lang="he-IL" sz="2400" baseline="-25000" dirty="0">
                <a:cs typeface="+mj-cs"/>
              </a:rPr>
              <a:t>אמר רב יהודה אמר שמואל: שאלו את רבי אליעזר: </a:t>
            </a:r>
            <a:r>
              <a:rPr lang="he-IL" sz="2400" b="1" baseline="-25000" dirty="0">
                <a:cs typeface="+mj-cs"/>
              </a:rPr>
              <a:t>עד היכן כיבוד אב ואם?</a:t>
            </a:r>
            <a:r>
              <a:rPr lang="he-IL" sz="2400" baseline="-25000" dirty="0">
                <a:cs typeface="+mj-cs"/>
              </a:rPr>
              <a:t> אמר להם: צאו וראו מה עשה עובד כוכבים אחד לאביו באשקלון </a:t>
            </a:r>
            <a:r>
              <a:rPr lang="he-IL" sz="2400" b="1" baseline="-25000" dirty="0" err="1">
                <a:cs typeface="+mj-cs"/>
              </a:rPr>
              <a:t>ודמא</a:t>
            </a:r>
            <a:r>
              <a:rPr lang="he-IL" sz="2400" b="1" baseline="-25000" dirty="0">
                <a:cs typeface="+mj-cs"/>
              </a:rPr>
              <a:t> בן נתינה</a:t>
            </a:r>
            <a:r>
              <a:rPr lang="he-IL" sz="2400" baseline="-25000" dirty="0">
                <a:cs typeface="+mj-cs"/>
              </a:rPr>
              <a:t> שמו. </a:t>
            </a:r>
            <a:br>
              <a:rPr lang="he-IL" sz="2400" baseline="-25000" dirty="0">
                <a:cs typeface="+mj-cs"/>
              </a:rPr>
            </a:br>
            <a:r>
              <a:rPr lang="he-IL" sz="2400" baseline="-25000" dirty="0">
                <a:cs typeface="+mj-cs"/>
              </a:rPr>
              <a:t>בקשו ממנו חכמים אבנים לאפוד בששים ריבוא שכר, ורב כהנא מתני: בשמונים ריבוא, והיה מפתח מונח תחת מראשותיו של אביו, ולא ציערו. </a:t>
            </a:r>
            <a:br>
              <a:rPr lang="he-IL" sz="2400" baseline="-25000" dirty="0">
                <a:cs typeface="+mj-cs"/>
              </a:rPr>
            </a:br>
            <a:r>
              <a:rPr lang="he-IL" sz="2400" baseline="-25000" dirty="0">
                <a:cs typeface="+mj-cs"/>
              </a:rPr>
              <a:t>לשנה האחרת נתן הקב"ה שכרו, שנולדה לו פרה אדומה בעדרו. </a:t>
            </a:r>
            <a:br>
              <a:rPr lang="he-IL" sz="2400" baseline="-25000" dirty="0">
                <a:cs typeface="+mj-cs"/>
              </a:rPr>
            </a:br>
            <a:r>
              <a:rPr lang="he-IL" sz="2400" baseline="-25000" dirty="0">
                <a:cs typeface="+mj-cs"/>
              </a:rPr>
              <a:t>נכנסו חכמי ישראל אצלו, אמר להם: </a:t>
            </a:r>
            <a:r>
              <a:rPr lang="he-IL" sz="2400" b="1" baseline="-25000" dirty="0">
                <a:cs typeface="+mj-cs"/>
              </a:rPr>
              <a:t>יודע אני בכם, שאם אני מבקש מכם כל ממון שבעולם אתם </a:t>
            </a:r>
            <a:r>
              <a:rPr lang="he-IL" sz="2400" b="1" baseline="-25000" dirty="0" err="1">
                <a:cs typeface="+mj-cs"/>
              </a:rPr>
              <a:t>נותנין</a:t>
            </a:r>
            <a:r>
              <a:rPr lang="he-IL" sz="2400" b="1" baseline="-25000" dirty="0">
                <a:cs typeface="+mj-cs"/>
              </a:rPr>
              <a:t> לי</a:t>
            </a:r>
            <a:r>
              <a:rPr lang="he-IL" sz="2400" baseline="-25000" dirty="0">
                <a:cs typeface="+mj-cs"/>
              </a:rPr>
              <a:t>, אלא אין אני מבקש מכם אלא אותו ממון שהפסדתי בשביל כבוד אבא.  </a:t>
            </a:r>
            <a:br>
              <a:rPr lang="he-IL" sz="2400" baseline="-25000" dirty="0">
                <a:cs typeface="+mj-cs"/>
              </a:rPr>
            </a:br>
            <a:r>
              <a:rPr lang="he-IL" sz="2400" baseline="-25000" dirty="0">
                <a:cs typeface="+mj-cs"/>
              </a:rPr>
              <a:t>כי אתא רב </a:t>
            </a:r>
            <a:r>
              <a:rPr lang="he-IL" sz="2400" baseline="-25000" dirty="0" err="1">
                <a:cs typeface="+mj-cs"/>
              </a:rPr>
              <a:t>דימי</a:t>
            </a:r>
            <a:r>
              <a:rPr lang="he-IL" sz="2400" baseline="-25000" dirty="0">
                <a:cs typeface="+mj-cs"/>
              </a:rPr>
              <a:t>, אמר: פעם אחת היה לבוש סירקון זהב והיה יושב בין גדולי רומי, ובאתה </a:t>
            </a:r>
            <a:r>
              <a:rPr lang="he-IL" sz="2400" baseline="-25000" dirty="0" err="1">
                <a:cs typeface="+mj-cs"/>
              </a:rPr>
              <a:t>אימו</a:t>
            </a:r>
            <a:r>
              <a:rPr lang="he-IL" sz="2400" baseline="-25000" dirty="0">
                <a:cs typeface="+mj-cs"/>
              </a:rPr>
              <a:t> </a:t>
            </a:r>
            <a:r>
              <a:rPr lang="he-IL" sz="2400" baseline="-25000" dirty="0" err="1">
                <a:cs typeface="+mj-cs"/>
              </a:rPr>
              <a:t>וקרעתו</a:t>
            </a:r>
            <a:r>
              <a:rPr lang="he-IL" sz="2400" baseline="-25000" dirty="0">
                <a:cs typeface="+mj-cs"/>
              </a:rPr>
              <a:t> ממנו, וטפחה לו על ראשו וירקה לו בפניו, ולא הכלימה.</a:t>
            </a:r>
          </a:p>
        </p:txBody>
      </p:sp>
    </p:spTree>
    <p:extLst>
      <p:ext uri="{BB962C8B-B14F-4D97-AF65-F5344CB8AC3E}">
        <p14:creationId xmlns:p14="http://schemas.microsoft.com/office/powerpoint/2010/main" val="32577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480BEC-46F8-435C-A22A-2E02B2446D6E}"/>
              </a:ext>
            </a:extLst>
          </p:cNvPr>
          <p:cNvSpPr>
            <a:spLocks noGrp="1"/>
          </p:cNvSpPr>
          <p:nvPr>
            <p:ph type="title"/>
          </p:nvPr>
        </p:nvSpPr>
        <p:spPr/>
        <p:txBody>
          <a:bodyPr/>
          <a:lstStyle/>
          <a:p>
            <a:pPr algn="ctr"/>
            <a:r>
              <a:rPr lang="he-IL" dirty="0"/>
              <a:t>כמה שאלות</a:t>
            </a:r>
          </a:p>
        </p:txBody>
      </p:sp>
      <p:sp>
        <p:nvSpPr>
          <p:cNvPr id="3" name="מציין מיקום תוכן 2">
            <a:extLst>
              <a:ext uri="{FF2B5EF4-FFF2-40B4-BE49-F238E27FC236}">
                <a16:creationId xmlns:a16="http://schemas.microsoft.com/office/drawing/2014/main" id="{630C4721-CAFC-40A8-9546-031B934F6BA5}"/>
              </a:ext>
            </a:extLst>
          </p:cNvPr>
          <p:cNvSpPr>
            <a:spLocks noGrp="1"/>
          </p:cNvSpPr>
          <p:nvPr>
            <p:ph idx="1"/>
          </p:nvPr>
        </p:nvSpPr>
        <p:spPr/>
        <p:txBody>
          <a:bodyPr/>
          <a:lstStyle/>
          <a:p>
            <a:r>
              <a:rPr lang="he-IL" dirty="0"/>
              <a:t>1. מה </a:t>
            </a:r>
            <a:r>
              <a:rPr lang="he-IL" dirty="0" err="1"/>
              <a:t>היתה</a:t>
            </a:r>
            <a:r>
              <a:rPr lang="he-IL" dirty="0"/>
              <a:t> כוונת השאלה בגמרא (לאור מה שלמדנו בשאלה על תלמוד תורה?)</a:t>
            </a:r>
          </a:p>
          <a:p>
            <a:r>
              <a:rPr lang="he-IL" dirty="0"/>
              <a:t>2. למה הלכו חז"ל דווקא לגוי כדי למצוא דוגמא לכיבוד הורים?</a:t>
            </a:r>
          </a:p>
          <a:p>
            <a:r>
              <a:rPr lang="he-IL" dirty="0"/>
              <a:t>3. מדוע מכנים חז"ל את </a:t>
            </a:r>
            <a:r>
              <a:rPr lang="he-IL" dirty="0" err="1"/>
              <a:t>דמא</a:t>
            </a:r>
            <a:r>
              <a:rPr lang="he-IL" dirty="0"/>
              <a:t> כעובד כוכבים?</a:t>
            </a:r>
          </a:p>
          <a:p>
            <a:r>
              <a:rPr lang="he-IL" dirty="0"/>
              <a:t>4. האם באמת אביו של </a:t>
            </a:r>
            <a:r>
              <a:rPr lang="he-IL" dirty="0" err="1"/>
              <a:t>דמא</a:t>
            </a:r>
            <a:r>
              <a:rPr lang="he-IL" dirty="0"/>
              <a:t> שמח מכך שהוא לא העיר אותו?</a:t>
            </a:r>
          </a:p>
          <a:p>
            <a:r>
              <a:rPr lang="he-IL" dirty="0"/>
              <a:t>5. מדוע השכר </a:t>
            </a:r>
            <a:r>
              <a:rPr lang="he-IL" dirty="0" err="1"/>
              <a:t>לדמא</a:t>
            </a:r>
            <a:r>
              <a:rPr lang="he-IL" dirty="0"/>
              <a:t> הוא דווקא בפרה אדומה?</a:t>
            </a:r>
          </a:p>
        </p:txBody>
      </p:sp>
    </p:spTree>
    <p:extLst>
      <p:ext uri="{BB962C8B-B14F-4D97-AF65-F5344CB8AC3E}">
        <p14:creationId xmlns:p14="http://schemas.microsoft.com/office/powerpoint/2010/main" val="180348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A14FF6-DBD4-41E7-96D8-0C1C3234BB37}"/>
              </a:ext>
            </a:extLst>
          </p:cNvPr>
          <p:cNvSpPr>
            <a:spLocks noGrp="1"/>
          </p:cNvSpPr>
          <p:nvPr>
            <p:ph type="title"/>
          </p:nvPr>
        </p:nvSpPr>
        <p:spPr/>
        <p:txBody>
          <a:bodyPr/>
          <a:lstStyle/>
          <a:p>
            <a:r>
              <a:rPr lang="he-IL" dirty="0"/>
              <a:t>הסיפור בירושלמי</a:t>
            </a:r>
          </a:p>
        </p:txBody>
      </p:sp>
      <p:sp>
        <p:nvSpPr>
          <p:cNvPr id="3" name="מציין מיקום תוכן 2">
            <a:extLst>
              <a:ext uri="{FF2B5EF4-FFF2-40B4-BE49-F238E27FC236}">
                <a16:creationId xmlns:a16="http://schemas.microsoft.com/office/drawing/2014/main" id="{DA0DA099-1704-4BBA-8CC6-D3563879E2B0}"/>
              </a:ext>
            </a:extLst>
          </p:cNvPr>
          <p:cNvSpPr>
            <a:spLocks noGrp="1"/>
          </p:cNvSpPr>
          <p:nvPr>
            <p:ph idx="1"/>
          </p:nvPr>
        </p:nvSpPr>
        <p:spPr>
          <a:xfrm>
            <a:off x="457201" y="1853755"/>
            <a:ext cx="11526252" cy="4199726"/>
          </a:xfrm>
        </p:spPr>
        <p:txBody>
          <a:bodyPr>
            <a:normAutofit fontScale="70000" lnSpcReduction="20000"/>
          </a:bodyPr>
          <a:lstStyle/>
          <a:p>
            <a:r>
              <a:rPr lang="he-IL" dirty="0"/>
              <a:t>עד איכן הוא כיבוד אב ואם? </a:t>
            </a:r>
          </a:p>
          <a:p>
            <a:r>
              <a:rPr lang="he-IL" dirty="0"/>
              <a:t>אמר להן: ולי אתם </a:t>
            </a:r>
            <a:r>
              <a:rPr lang="he-IL" dirty="0" err="1"/>
              <a:t>שואלין</a:t>
            </a:r>
            <a:r>
              <a:rPr lang="he-IL" dirty="0"/>
              <a:t>?! לכו שאלו לדמה בן נתינה. דמה בן נתינה ראש פטר כולי הווה. פעם אחת הייתה אמו </a:t>
            </a:r>
            <a:r>
              <a:rPr lang="he-IL" dirty="0" err="1"/>
              <a:t>מסטרתו</a:t>
            </a:r>
            <a:r>
              <a:rPr lang="he-IL" dirty="0"/>
              <a:t> לפני כולי שלו, ונפל </a:t>
            </a:r>
            <a:r>
              <a:rPr lang="he-IL" dirty="0" err="1"/>
              <a:t>קורדקסין</a:t>
            </a:r>
            <a:r>
              <a:rPr lang="he-IL" dirty="0"/>
              <a:t> שלה מידה, והושיט לה כדי שלא תצטער. </a:t>
            </a:r>
          </a:p>
          <a:p>
            <a:r>
              <a:rPr lang="he-IL" dirty="0"/>
              <a:t>אמר רבי חזקיה: הגוי </a:t>
            </a:r>
            <a:r>
              <a:rPr lang="he-IL" dirty="0" err="1"/>
              <a:t>האשקלוני</a:t>
            </a:r>
            <a:r>
              <a:rPr lang="he-IL" dirty="0"/>
              <a:t> היה, וראש כל פטר בולי היה, ואבן שישב עליה אביו לא ישב עליה מימיו, וכיון שמת עשה אותה יראה משלו. </a:t>
            </a:r>
          </a:p>
          <a:p>
            <a:r>
              <a:rPr lang="he-IL" dirty="0"/>
              <a:t>פעם אחת אבדה ישפה של בנימין. אמרין: "מאן דאית ליה טבא </a:t>
            </a:r>
            <a:r>
              <a:rPr lang="he-IL" dirty="0" err="1"/>
              <a:t>דכוותה</a:t>
            </a:r>
            <a:r>
              <a:rPr lang="he-IL" dirty="0"/>
              <a:t>?" (מיהו זה שיש לו אבן טובה כמותה?) אמרין: "דאית לדמה בן נתינה!" </a:t>
            </a:r>
          </a:p>
          <a:p>
            <a:r>
              <a:rPr lang="he-IL" dirty="0" err="1"/>
              <a:t>אזלון</a:t>
            </a:r>
            <a:r>
              <a:rPr lang="he-IL" dirty="0"/>
              <a:t> לגביה ופסקו ליה </a:t>
            </a:r>
            <a:r>
              <a:rPr lang="he-IL" dirty="0" err="1"/>
              <a:t>עימיה</a:t>
            </a:r>
            <a:r>
              <a:rPr lang="he-IL" dirty="0"/>
              <a:t> (קבעו עמו מחיר תשלום) במאה </a:t>
            </a:r>
            <a:r>
              <a:rPr lang="he-IL" dirty="0" err="1"/>
              <a:t>דינרין</a:t>
            </a:r>
            <a:r>
              <a:rPr lang="he-IL" dirty="0"/>
              <a:t>. סליק, </a:t>
            </a:r>
            <a:r>
              <a:rPr lang="he-IL" dirty="0" err="1"/>
              <a:t>בעא</a:t>
            </a:r>
            <a:r>
              <a:rPr lang="he-IL" dirty="0"/>
              <a:t> </a:t>
            </a:r>
            <a:r>
              <a:rPr lang="he-IL" dirty="0" err="1"/>
              <a:t>מייתיתא</a:t>
            </a:r>
            <a:r>
              <a:rPr lang="he-IL" dirty="0"/>
              <a:t> להון, ואשכח </a:t>
            </a:r>
            <a:r>
              <a:rPr lang="he-IL" dirty="0" err="1"/>
              <a:t>לאבוי</a:t>
            </a:r>
            <a:r>
              <a:rPr lang="he-IL" dirty="0"/>
              <a:t> דמך - (מצאו לאביו שישן) </a:t>
            </a:r>
          </a:p>
          <a:p>
            <a:r>
              <a:rPr lang="he-IL" dirty="0" err="1"/>
              <a:t>ואית</a:t>
            </a:r>
            <a:r>
              <a:rPr lang="he-IL" dirty="0"/>
              <a:t> </a:t>
            </a:r>
            <a:r>
              <a:rPr lang="he-IL" dirty="0" err="1"/>
              <a:t>דאמרין</a:t>
            </a:r>
            <a:r>
              <a:rPr lang="he-IL" dirty="0"/>
              <a:t>: </a:t>
            </a:r>
            <a:r>
              <a:rPr lang="he-IL" dirty="0" err="1"/>
              <a:t>מפתחא</a:t>
            </a:r>
            <a:r>
              <a:rPr lang="he-IL" dirty="0"/>
              <a:t> </a:t>
            </a:r>
            <a:r>
              <a:rPr lang="he-IL" dirty="0" err="1"/>
              <a:t>דתיבותא</a:t>
            </a:r>
            <a:r>
              <a:rPr lang="he-IL" dirty="0"/>
              <a:t> הווה </a:t>
            </a:r>
            <a:r>
              <a:rPr lang="he-IL" dirty="0" err="1"/>
              <a:t>יהיב</a:t>
            </a:r>
            <a:r>
              <a:rPr lang="he-IL" dirty="0"/>
              <a:t> </a:t>
            </a:r>
            <a:r>
              <a:rPr lang="he-IL" dirty="0" err="1"/>
              <a:t>גוא</a:t>
            </a:r>
            <a:r>
              <a:rPr lang="he-IL" dirty="0"/>
              <a:t> </a:t>
            </a:r>
            <a:r>
              <a:rPr lang="he-IL" dirty="0" err="1"/>
              <a:t>אצבעיה</a:t>
            </a:r>
            <a:r>
              <a:rPr lang="he-IL" dirty="0"/>
              <a:t> </a:t>
            </a:r>
            <a:r>
              <a:rPr lang="he-IL" dirty="0" err="1"/>
              <a:t>דאבוה</a:t>
            </a:r>
            <a:r>
              <a:rPr lang="he-IL" dirty="0"/>
              <a:t>, (יש אומרים: המפתח של התיבה בה הייתה האבן מונחת, היה נתון בתוך אצבעותיו של אביו) </a:t>
            </a:r>
            <a:r>
              <a:rPr lang="he-IL" dirty="0" err="1"/>
              <a:t>ואית</a:t>
            </a:r>
            <a:r>
              <a:rPr lang="he-IL" dirty="0"/>
              <a:t> </a:t>
            </a:r>
            <a:r>
              <a:rPr lang="he-IL" dirty="0" err="1"/>
              <a:t>דאמרין</a:t>
            </a:r>
            <a:r>
              <a:rPr lang="he-IL" dirty="0"/>
              <a:t>: </a:t>
            </a:r>
            <a:r>
              <a:rPr lang="he-IL" dirty="0" err="1"/>
              <a:t>ריגליה</a:t>
            </a:r>
            <a:r>
              <a:rPr lang="he-IL" dirty="0"/>
              <a:t> הוות פשיטה על </a:t>
            </a:r>
            <a:r>
              <a:rPr lang="he-IL" dirty="0" err="1"/>
              <a:t>תיבותא</a:t>
            </a:r>
            <a:r>
              <a:rPr lang="he-IL" dirty="0"/>
              <a:t>. (ויש אומרים שרגלי אביו שישן היו פשוטות על אותה התיבה) </a:t>
            </a:r>
          </a:p>
          <a:p>
            <a:r>
              <a:rPr lang="he-IL" dirty="0"/>
              <a:t>נחת </a:t>
            </a:r>
            <a:r>
              <a:rPr lang="he-IL" dirty="0" err="1"/>
              <a:t>לגביהון</a:t>
            </a:r>
            <a:r>
              <a:rPr lang="he-IL" dirty="0"/>
              <a:t>, אמר לון: "לא </a:t>
            </a:r>
            <a:r>
              <a:rPr lang="he-IL" dirty="0" err="1"/>
              <a:t>יכילית</a:t>
            </a:r>
            <a:r>
              <a:rPr lang="he-IL" dirty="0"/>
              <a:t> </a:t>
            </a:r>
            <a:r>
              <a:rPr lang="he-IL" dirty="0" err="1"/>
              <a:t>מייתיתה</a:t>
            </a:r>
            <a:r>
              <a:rPr lang="he-IL" dirty="0"/>
              <a:t> </a:t>
            </a:r>
            <a:r>
              <a:rPr lang="he-IL" dirty="0" err="1"/>
              <a:t>לכון</a:t>
            </a:r>
            <a:r>
              <a:rPr lang="he-IL" dirty="0"/>
              <a:t>." (איני יכול להביאה לכם) אמרין: דילמא דהוא בעי </a:t>
            </a:r>
            <a:r>
              <a:rPr lang="he-IL" dirty="0" err="1"/>
              <a:t>פריטין</a:t>
            </a:r>
            <a:r>
              <a:rPr lang="he-IL" dirty="0"/>
              <a:t> טובן. </a:t>
            </a:r>
            <a:r>
              <a:rPr lang="he-IL" dirty="0" err="1"/>
              <a:t>אסקיניה</a:t>
            </a:r>
            <a:r>
              <a:rPr lang="he-IL" dirty="0"/>
              <a:t> </a:t>
            </a:r>
            <a:r>
              <a:rPr lang="he-IL" dirty="0" err="1"/>
              <a:t>למאתים</a:t>
            </a:r>
            <a:r>
              <a:rPr lang="he-IL" dirty="0"/>
              <a:t>, </a:t>
            </a:r>
            <a:r>
              <a:rPr lang="he-IL" dirty="0" err="1"/>
              <a:t>אסקיניה</a:t>
            </a:r>
            <a:r>
              <a:rPr lang="he-IL" dirty="0"/>
              <a:t> </a:t>
            </a:r>
          </a:p>
          <a:p>
            <a:r>
              <a:rPr lang="he-IL" dirty="0"/>
              <a:t>לאלף. (העלו המחיר למאתיים... לאלף.) כיון </a:t>
            </a:r>
            <a:r>
              <a:rPr lang="he-IL" dirty="0" err="1"/>
              <a:t>דאיתעיר</a:t>
            </a:r>
            <a:r>
              <a:rPr lang="he-IL" dirty="0"/>
              <a:t> אביו מן </a:t>
            </a:r>
            <a:r>
              <a:rPr lang="he-IL" dirty="0" err="1"/>
              <a:t>שינתיה</a:t>
            </a:r>
            <a:r>
              <a:rPr lang="he-IL" dirty="0"/>
              <a:t>, סלק </a:t>
            </a:r>
            <a:r>
              <a:rPr lang="he-IL" dirty="0" err="1"/>
              <a:t>ואייתיתה</a:t>
            </a:r>
            <a:r>
              <a:rPr lang="he-IL" dirty="0"/>
              <a:t> להון. </a:t>
            </a:r>
            <a:r>
              <a:rPr lang="he-IL" dirty="0" err="1"/>
              <a:t>בעו</a:t>
            </a:r>
            <a:r>
              <a:rPr lang="he-IL" dirty="0"/>
              <a:t> מיתן ליה כד פסקו לה </a:t>
            </a:r>
            <a:r>
              <a:rPr lang="he-IL" dirty="0" err="1"/>
              <a:t>לאחרייא</a:t>
            </a:r>
            <a:r>
              <a:rPr lang="he-IL" dirty="0"/>
              <a:t> ולא קביל, (רצו לשלם כפי המחיר שקבעו עמו לבסוף, דהיינו אלף דינרים) אמר: מה אנא </a:t>
            </a:r>
            <a:r>
              <a:rPr lang="he-IL" dirty="0" err="1"/>
              <a:t>מזבנא</a:t>
            </a:r>
            <a:r>
              <a:rPr lang="he-IL" dirty="0"/>
              <a:t> </a:t>
            </a:r>
            <a:r>
              <a:rPr lang="he-IL" dirty="0" err="1"/>
              <a:t>לכון</a:t>
            </a:r>
            <a:r>
              <a:rPr lang="he-IL" dirty="0"/>
              <a:t> </a:t>
            </a:r>
            <a:r>
              <a:rPr lang="he-IL" dirty="0" err="1"/>
              <a:t>איקרא</a:t>
            </a:r>
            <a:r>
              <a:rPr lang="he-IL" dirty="0"/>
              <a:t> </a:t>
            </a:r>
            <a:r>
              <a:rPr lang="he-IL" dirty="0" err="1"/>
              <a:t>דאבהתי</a:t>
            </a:r>
            <a:r>
              <a:rPr lang="he-IL" dirty="0"/>
              <a:t> </a:t>
            </a:r>
            <a:r>
              <a:rPr lang="he-IL" dirty="0" err="1"/>
              <a:t>בפריטין</a:t>
            </a:r>
            <a:r>
              <a:rPr lang="he-IL" dirty="0"/>
              <a:t>?! (וכי הנכם סבורים שאמכור לכם כבוד </a:t>
            </a:r>
            <a:r>
              <a:rPr lang="he-IL" dirty="0" err="1"/>
              <a:t>אבותי</a:t>
            </a:r>
            <a:r>
              <a:rPr lang="he-IL" dirty="0"/>
              <a:t> בכסף?! ) איני נהנה מכיבוד אבותיי כלום! </a:t>
            </a:r>
          </a:p>
          <a:p>
            <a:r>
              <a:rPr lang="he-IL" dirty="0"/>
              <a:t>מה פרע לו הקב"ה שכר? אמר רבי יוסי בי רבי בון בו בלילה ילדה פרתו אדומה ושקלו לו ישראל משקלה זהב ושקלוה. </a:t>
            </a:r>
          </a:p>
          <a:p>
            <a:endParaRPr lang="he-IL" dirty="0"/>
          </a:p>
        </p:txBody>
      </p:sp>
    </p:spTree>
    <p:extLst>
      <p:ext uri="{BB962C8B-B14F-4D97-AF65-F5344CB8AC3E}">
        <p14:creationId xmlns:p14="http://schemas.microsoft.com/office/powerpoint/2010/main" val="278677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6FC8E7-47B1-4485-A463-3605B8085B5E}"/>
              </a:ext>
            </a:extLst>
          </p:cNvPr>
          <p:cNvSpPr>
            <a:spLocks noGrp="1"/>
          </p:cNvSpPr>
          <p:nvPr>
            <p:ph type="title"/>
          </p:nvPr>
        </p:nvSpPr>
        <p:spPr/>
        <p:txBody>
          <a:bodyPr/>
          <a:lstStyle/>
          <a:p>
            <a:pPr algn="ctr"/>
            <a:r>
              <a:rPr lang="he-IL" dirty="0"/>
              <a:t>קריאת הסיפור באופן חיובי</a:t>
            </a:r>
          </a:p>
        </p:txBody>
      </p:sp>
      <p:sp>
        <p:nvSpPr>
          <p:cNvPr id="3" name="מציין מיקום תוכן 2">
            <a:extLst>
              <a:ext uri="{FF2B5EF4-FFF2-40B4-BE49-F238E27FC236}">
                <a16:creationId xmlns:a16="http://schemas.microsoft.com/office/drawing/2014/main" id="{317FD60A-BA36-4610-A064-07A4DF12DA40}"/>
              </a:ext>
            </a:extLst>
          </p:cNvPr>
          <p:cNvSpPr>
            <a:spLocks noGrp="1"/>
          </p:cNvSpPr>
          <p:nvPr>
            <p:ph idx="1"/>
          </p:nvPr>
        </p:nvSpPr>
        <p:spPr/>
        <p:txBody>
          <a:bodyPr/>
          <a:lstStyle/>
          <a:p>
            <a:pPr>
              <a:lnSpc>
                <a:spcPct val="150000"/>
              </a:lnSpc>
            </a:pPr>
            <a:r>
              <a:rPr lang="he-IL" b="1" u="sng" dirty="0"/>
              <a:t>בית הבחירה למאירי</a:t>
            </a:r>
          </a:p>
          <a:p>
            <a:pPr>
              <a:lnSpc>
                <a:spcPct val="150000"/>
              </a:lnSpc>
            </a:pPr>
            <a:r>
              <a:rPr lang="he-IL" dirty="0"/>
              <a:t>כבוד אב ואם אין לו שיעור ולא עוד אלא שאף אומות העולם שאין </a:t>
            </a:r>
            <a:r>
              <a:rPr lang="he-IL" dirty="0" err="1"/>
              <a:t>מצווין</a:t>
            </a:r>
            <a:r>
              <a:rPr lang="he-IL" dirty="0"/>
              <a:t> בו מקיימים אותו בלא שיעור. </a:t>
            </a:r>
          </a:p>
        </p:txBody>
      </p:sp>
    </p:spTree>
    <p:extLst>
      <p:ext uri="{BB962C8B-B14F-4D97-AF65-F5344CB8AC3E}">
        <p14:creationId xmlns:p14="http://schemas.microsoft.com/office/powerpoint/2010/main" val="269755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145E9B-A3E7-482F-9E27-A29B0DBBE5BB}"/>
              </a:ext>
            </a:extLst>
          </p:cNvPr>
          <p:cNvSpPr>
            <a:spLocks noGrp="1"/>
          </p:cNvSpPr>
          <p:nvPr>
            <p:ph type="title"/>
          </p:nvPr>
        </p:nvSpPr>
        <p:spPr/>
        <p:txBody>
          <a:bodyPr/>
          <a:lstStyle/>
          <a:p>
            <a:r>
              <a:rPr lang="he-IL" dirty="0"/>
              <a:t>האם באמת אסור להעיר את אביו?</a:t>
            </a:r>
          </a:p>
        </p:txBody>
      </p:sp>
      <p:sp>
        <p:nvSpPr>
          <p:cNvPr id="3" name="מציין מיקום תוכן 2">
            <a:extLst>
              <a:ext uri="{FF2B5EF4-FFF2-40B4-BE49-F238E27FC236}">
                <a16:creationId xmlns:a16="http://schemas.microsoft.com/office/drawing/2014/main" id="{0B9DD7BF-A878-4C7D-AAC4-551A7C937C20}"/>
              </a:ext>
            </a:extLst>
          </p:cNvPr>
          <p:cNvSpPr>
            <a:spLocks noGrp="1"/>
          </p:cNvSpPr>
          <p:nvPr>
            <p:ph idx="1"/>
          </p:nvPr>
        </p:nvSpPr>
        <p:spPr/>
        <p:txBody>
          <a:bodyPr/>
          <a:lstStyle/>
          <a:p>
            <a:pPr>
              <a:lnSpc>
                <a:spcPct val="150000"/>
              </a:lnSpc>
            </a:pPr>
            <a:r>
              <a:rPr lang="he-IL" dirty="0"/>
              <a:t>שו"ת יביע אומר חלק ז - יורה דעה סימן </a:t>
            </a:r>
            <a:r>
              <a:rPr lang="he-IL" dirty="0" err="1"/>
              <a:t>טז</a:t>
            </a:r>
            <a:endParaRPr lang="he-IL" dirty="0"/>
          </a:p>
          <a:p>
            <a:pPr>
              <a:lnSpc>
                <a:spcPct val="150000"/>
              </a:lnSpc>
            </a:pPr>
            <a:r>
              <a:rPr lang="he-IL" dirty="0"/>
              <a:t>וע"ע בספר חסידים (סי' </a:t>
            </a:r>
            <a:r>
              <a:rPr lang="he-IL" dirty="0" err="1"/>
              <a:t>שלז</a:t>
            </a:r>
            <a:r>
              <a:rPr lang="he-IL" dirty="0"/>
              <a:t>) </a:t>
            </a:r>
            <a:r>
              <a:rPr lang="he-IL" dirty="0" err="1"/>
              <a:t>שכ</a:t>
            </a:r>
            <a:r>
              <a:rPr lang="he-IL" dirty="0"/>
              <a:t>', שאע"פ שאין לבן להקיץ את אביו, אפילו כשבא </a:t>
            </a:r>
            <a:r>
              <a:rPr lang="he-IL" dirty="0" err="1"/>
              <a:t>ריוח</a:t>
            </a:r>
            <a:r>
              <a:rPr lang="he-IL" dirty="0"/>
              <a:t> לידו, (כאותו מעשה של </a:t>
            </a:r>
            <a:r>
              <a:rPr lang="he-IL" dirty="0" err="1"/>
              <a:t>דמא</a:t>
            </a:r>
            <a:r>
              <a:rPr lang="he-IL" dirty="0"/>
              <a:t> בן נתינה, בקידושין לא א) מכל מקום אם יודע הבן שאביו יצטער יותר על שלא הקיצו, ויודע שאדרבה ישמח אביו אם </a:t>
            </a:r>
            <a:r>
              <a:rPr lang="he-IL" dirty="0" err="1"/>
              <a:t>יקיצנו</a:t>
            </a:r>
            <a:r>
              <a:rPr lang="he-IL" dirty="0"/>
              <a:t> בשביל </a:t>
            </a:r>
            <a:r>
              <a:rPr lang="he-IL" dirty="0" err="1"/>
              <a:t>הריוח</a:t>
            </a:r>
            <a:r>
              <a:rPr lang="he-IL" dirty="0"/>
              <a:t>, או בשביל דבר מצוה או ללכת לבהכ"נ שפיר דמי </a:t>
            </a:r>
            <a:r>
              <a:rPr lang="he-IL" dirty="0" err="1"/>
              <a:t>להקיצו</a:t>
            </a:r>
            <a:r>
              <a:rPr lang="he-IL" dirty="0"/>
              <a:t>. </a:t>
            </a:r>
          </a:p>
        </p:txBody>
      </p:sp>
    </p:spTree>
    <p:extLst>
      <p:ext uri="{BB962C8B-B14F-4D97-AF65-F5344CB8AC3E}">
        <p14:creationId xmlns:p14="http://schemas.microsoft.com/office/powerpoint/2010/main" val="190402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19C0D0-4196-415A-9AF4-A5A9830EC29A}"/>
              </a:ext>
            </a:extLst>
          </p:cNvPr>
          <p:cNvSpPr>
            <a:spLocks noGrp="1"/>
          </p:cNvSpPr>
          <p:nvPr>
            <p:ph type="title"/>
          </p:nvPr>
        </p:nvSpPr>
        <p:spPr/>
        <p:txBody>
          <a:bodyPr/>
          <a:lstStyle/>
          <a:p>
            <a:r>
              <a:rPr lang="he-IL" dirty="0"/>
              <a:t>משמעות השם</a:t>
            </a:r>
          </a:p>
        </p:txBody>
      </p:sp>
      <p:sp>
        <p:nvSpPr>
          <p:cNvPr id="3" name="מציין מיקום תוכן 2">
            <a:extLst>
              <a:ext uri="{FF2B5EF4-FFF2-40B4-BE49-F238E27FC236}">
                <a16:creationId xmlns:a16="http://schemas.microsoft.com/office/drawing/2014/main" id="{97C97847-E6CC-4B4E-AED1-1480A4EFE10E}"/>
              </a:ext>
            </a:extLst>
          </p:cNvPr>
          <p:cNvSpPr>
            <a:spLocks noGrp="1"/>
          </p:cNvSpPr>
          <p:nvPr>
            <p:ph idx="1"/>
          </p:nvPr>
        </p:nvSpPr>
        <p:spPr/>
        <p:txBody>
          <a:bodyPr>
            <a:normAutofit/>
          </a:bodyPr>
          <a:lstStyle/>
          <a:p>
            <a:pPr>
              <a:lnSpc>
                <a:spcPct val="150000"/>
              </a:lnSpc>
            </a:pPr>
            <a:r>
              <a:rPr lang="he-IL" u="sng" dirty="0"/>
              <a:t>חידושי אגדות למהר"ל קידושין דף לא עמוד א</a:t>
            </a:r>
          </a:p>
          <a:p>
            <a:pPr>
              <a:lnSpc>
                <a:spcPct val="150000"/>
              </a:lnSpc>
            </a:pPr>
            <a:r>
              <a:rPr lang="he-IL" dirty="0"/>
              <a:t> ונראה כי חכמי האמת רמזו סוד זה, במה שהזכירו שם הגוי </a:t>
            </a:r>
            <a:r>
              <a:rPr lang="he-IL" dirty="0" err="1"/>
              <a:t>דמא</a:t>
            </a:r>
            <a:r>
              <a:rPr lang="he-IL" dirty="0"/>
              <a:t> בן </a:t>
            </a:r>
            <a:r>
              <a:rPr lang="he-IL" dirty="0" err="1"/>
              <a:t>נתינא</a:t>
            </a:r>
            <a:r>
              <a:rPr lang="he-IL" dirty="0"/>
              <a:t>, כי </a:t>
            </a:r>
            <a:r>
              <a:rPr lang="he-IL" dirty="0" err="1"/>
              <a:t>דמא</a:t>
            </a:r>
            <a:r>
              <a:rPr lang="he-IL" dirty="0"/>
              <a:t> מלשון דמים אין לו שהוא לשון חיוב בן </a:t>
            </a:r>
            <a:r>
              <a:rPr lang="he-IL" dirty="0" err="1"/>
              <a:t>נתינא</a:t>
            </a:r>
            <a:r>
              <a:rPr lang="he-IL" dirty="0"/>
              <a:t> כי השכל נותן החיוב הזה, ומפני שהמקום מקבל הדבר נקרא בשם אשקלון מלשון שקל והוא קבלה ולקיחה כי האדם שוקל ומקבל דבר שכך נותן השכל, ובא לומר מפני </a:t>
            </a:r>
            <a:r>
              <a:rPr lang="he-IL" dirty="0" err="1"/>
              <a:t>שמתחייבין</a:t>
            </a:r>
            <a:r>
              <a:rPr lang="he-IL" dirty="0"/>
              <a:t> התולדות מן האבות </a:t>
            </a:r>
            <a:r>
              <a:rPr lang="he-IL" dirty="0" err="1"/>
              <a:t>מכח</a:t>
            </a:r>
            <a:r>
              <a:rPr lang="he-IL" dirty="0"/>
              <a:t> דין, והשכל מקבל זה, לכך נמצא בהם הכבוד אל האבות ביותר. </a:t>
            </a:r>
          </a:p>
        </p:txBody>
      </p:sp>
    </p:spTree>
    <p:extLst>
      <p:ext uri="{BB962C8B-B14F-4D97-AF65-F5344CB8AC3E}">
        <p14:creationId xmlns:p14="http://schemas.microsoft.com/office/powerpoint/2010/main" val="354428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66F1934-8986-4FAD-B0C3-B07A1811701A}"/>
              </a:ext>
            </a:extLst>
          </p:cNvPr>
          <p:cNvSpPr>
            <a:spLocks noGrp="1"/>
          </p:cNvSpPr>
          <p:nvPr>
            <p:ph type="title"/>
          </p:nvPr>
        </p:nvSpPr>
        <p:spPr/>
        <p:txBody>
          <a:bodyPr/>
          <a:lstStyle/>
          <a:p>
            <a:pPr algn="ctr"/>
            <a:r>
              <a:rPr lang="he-IL" dirty="0"/>
              <a:t>מה ניתן ללמוד מהצורה שבה בוחר </a:t>
            </a:r>
            <a:r>
              <a:rPr lang="he-IL" dirty="0" err="1"/>
              <a:t>דמא</a:t>
            </a:r>
            <a:r>
              <a:rPr lang="he-IL" dirty="0"/>
              <a:t> לכבד את הוריו?</a:t>
            </a:r>
          </a:p>
        </p:txBody>
      </p:sp>
      <p:sp>
        <p:nvSpPr>
          <p:cNvPr id="3" name="מציין מיקום תוכן 2">
            <a:extLst>
              <a:ext uri="{FF2B5EF4-FFF2-40B4-BE49-F238E27FC236}">
                <a16:creationId xmlns:a16="http://schemas.microsoft.com/office/drawing/2014/main" id="{C86121B6-8683-456D-ADB1-00E8835C3DE2}"/>
              </a:ext>
            </a:extLst>
          </p:cNvPr>
          <p:cNvSpPr>
            <a:spLocks noGrp="1"/>
          </p:cNvSpPr>
          <p:nvPr>
            <p:ph idx="1"/>
          </p:nvPr>
        </p:nvSpPr>
        <p:spPr/>
        <p:txBody>
          <a:bodyPr/>
          <a:lstStyle/>
          <a:p>
            <a:r>
              <a:rPr lang="he-IL" dirty="0"/>
              <a:t>שמונה פרקים לרמב"ם פרק ו</a:t>
            </a:r>
          </a:p>
          <a:p>
            <a:r>
              <a:rPr lang="he-IL" dirty="0"/>
              <a:t>וזה, שהרעות אשר הן אצל הפילוסופים רעות - הן אשר אמרו שמי שלא יתאווה להן יותר טוב ממי שיתאווה להן וימשול בנפשו מהן, והם הדברים המפורסמים אצל בני האדם כולם שהם רעות, כשפיכות דמים, וגניבה, וגזל, והונאה, והזק למי שלא הרע, וגמול רע למיטיב, </a:t>
            </a:r>
            <a:r>
              <a:rPr lang="he-IL" b="1" dirty="0"/>
              <a:t>וזלזול הורים</a:t>
            </a:r>
            <a:r>
              <a:rPr lang="he-IL" dirty="0"/>
              <a:t>, וכיוצא באלה. והן המצוות אשר יאמרו עליהן החכמים עליהם השלום: "דברים שאלמלי לא נכתבו ראויים היו לכותבן", ויקראון קצת חכמינו האחרונים אשר חלו חולי 'המדברים': 'המצוות השכליות'. ואין ספק כי הנפש אשר תתאווה לדבר מהם ותשתוקק אליו - היא נפש </a:t>
            </a:r>
            <a:r>
              <a:rPr lang="he-IL" dirty="0" err="1"/>
              <a:t>חסירה</a:t>
            </a:r>
            <a:r>
              <a:rPr lang="he-IL" dirty="0"/>
              <a:t>, וכי הנפש המעולה לא תתאווה לדבר מאלה הרעות כלל, ולא תצטער בהימנעה מהן. </a:t>
            </a:r>
          </a:p>
        </p:txBody>
      </p:sp>
    </p:spTree>
    <p:extLst>
      <p:ext uri="{BB962C8B-B14F-4D97-AF65-F5344CB8AC3E}">
        <p14:creationId xmlns:p14="http://schemas.microsoft.com/office/powerpoint/2010/main" val="387048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3741F3-3BF0-4254-94B5-1AE558DA1BE1}"/>
              </a:ext>
            </a:extLst>
          </p:cNvPr>
          <p:cNvSpPr>
            <a:spLocks noGrp="1"/>
          </p:cNvSpPr>
          <p:nvPr>
            <p:ph type="title"/>
          </p:nvPr>
        </p:nvSpPr>
        <p:spPr/>
        <p:txBody>
          <a:bodyPr/>
          <a:lstStyle/>
          <a:p>
            <a:r>
              <a:rPr lang="he-IL" dirty="0"/>
              <a:t>למה דווקא פרה אדומה?</a:t>
            </a:r>
          </a:p>
        </p:txBody>
      </p:sp>
      <p:sp>
        <p:nvSpPr>
          <p:cNvPr id="3" name="מציין מיקום תוכן 2">
            <a:extLst>
              <a:ext uri="{FF2B5EF4-FFF2-40B4-BE49-F238E27FC236}">
                <a16:creationId xmlns:a16="http://schemas.microsoft.com/office/drawing/2014/main" id="{78A6C707-E45A-4BB5-A8E8-EA41AEFA6D98}"/>
              </a:ext>
            </a:extLst>
          </p:cNvPr>
          <p:cNvSpPr>
            <a:spLocks noGrp="1"/>
          </p:cNvSpPr>
          <p:nvPr>
            <p:ph idx="1"/>
          </p:nvPr>
        </p:nvSpPr>
        <p:spPr/>
        <p:txBody>
          <a:bodyPr/>
          <a:lstStyle/>
          <a:p>
            <a:pPr>
              <a:lnSpc>
                <a:spcPct val="150000"/>
              </a:lnSpc>
            </a:pPr>
            <a:r>
              <a:rPr lang="he-IL" u="sng" dirty="0"/>
              <a:t>מדרש זוטא - קהלת פרשה ז</a:t>
            </a:r>
          </a:p>
          <a:p>
            <a:pPr>
              <a:lnSpc>
                <a:spcPct val="150000"/>
              </a:lnSpc>
            </a:pPr>
            <a:r>
              <a:rPr lang="he-IL" dirty="0"/>
              <a:t>כל זה </a:t>
            </a:r>
            <a:r>
              <a:rPr lang="he-IL" dirty="0" err="1"/>
              <a:t>נסיתי</a:t>
            </a:r>
            <a:r>
              <a:rPr lang="he-IL" dirty="0"/>
              <a:t> בחכמה. ר' יצחק פתח כל זה </a:t>
            </a:r>
            <a:r>
              <a:rPr lang="he-IL" dirty="0" err="1"/>
              <a:t>נסיתי</a:t>
            </a:r>
            <a:r>
              <a:rPr lang="he-IL" dirty="0"/>
              <a:t> בחכמה, אמר שלמה לא הנחתי חכמה בעולם שלא עמדתי עליה, וכיון שהגעתי לפרשת פרה אדומה, אמרתי </a:t>
            </a:r>
            <a:r>
              <a:rPr lang="he-IL" dirty="0" err="1"/>
              <a:t>אחכמה</a:t>
            </a:r>
            <a:r>
              <a:rPr lang="he-IL" dirty="0"/>
              <a:t> </a:t>
            </a:r>
            <a:r>
              <a:rPr lang="he-IL" b="1" dirty="0"/>
              <a:t>והיא רחוקה ממני</a:t>
            </a:r>
            <a:r>
              <a:rPr lang="he-IL" dirty="0"/>
              <a:t>. </a:t>
            </a:r>
          </a:p>
        </p:txBody>
      </p:sp>
    </p:spTree>
    <p:extLst>
      <p:ext uri="{BB962C8B-B14F-4D97-AF65-F5344CB8AC3E}">
        <p14:creationId xmlns:p14="http://schemas.microsoft.com/office/powerpoint/2010/main" val="269495960"/>
      </p:ext>
    </p:extLst>
  </p:cSld>
  <p:clrMapOvr>
    <a:masterClrMapping/>
  </p:clrMapOvr>
</p:sld>
</file>

<file path=ppt/theme/theme1.xml><?xml version="1.0" encoding="utf-8"?>
<a:theme xmlns:a="http://schemas.openxmlformats.org/drawingml/2006/main" name="גלריה">
  <a:themeElements>
    <a:clrScheme name="גלריה">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גלריה">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גלריה">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1448</TotalTime>
  <Words>779</Words>
  <Application>Microsoft Office PowerPoint</Application>
  <PresentationFormat>מסך רחב</PresentationFormat>
  <Paragraphs>34</Paragraphs>
  <Slides>9</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9</vt:i4>
      </vt:variant>
    </vt:vector>
  </HeadingPairs>
  <TitlesOfParts>
    <vt:vector size="13" baseType="lpstr">
      <vt:lpstr>Arial</vt:lpstr>
      <vt:lpstr>Gill Sans MT</vt:lpstr>
      <vt:lpstr>Times New Roman</vt:lpstr>
      <vt:lpstr>גלריה</vt:lpstr>
      <vt:lpstr>דמא בן נתינה</vt:lpstr>
      <vt:lpstr>הסיפור כמו שהוא מופיע אצלנו</vt:lpstr>
      <vt:lpstr>כמה שאלות</vt:lpstr>
      <vt:lpstr>הסיפור בירושלמי</vt:lpstr>
      <vt:lpstr>קריאת הסיפור באופן חיובי</vt:lpstr>
      <vt:lpstr>האם באמת אסור להעיר את אביו?</vt:lpstr>
      <vt:lpstr>משמעות השם</vt:lpstr>
      <vt:lpstr>מה ניתן ללמוד מהצורה שבה בוחר דמא לכבד את הוריו?</vt:lpstr>
      <vt:lpstr>למה דווקא פרה אדומה?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דמא בן נתינה</dc:title>
  <dc:creator>Dell</dc:creator>
  <cp:lastModifiedBy>Dell</cp:lastModifiedBy>
  <cp:revision>7</cp:revision>
  <dcterms:created xsi:type="dcterms:W3CDTF">2018-10-31T20:01:19Z</dcterms:created>
  <dcterms:modified xsi:type="dcterms:W3CDTF">2018-11-01T20:09:30Z</dcterms:modified>
</cp:coreProperties>
</file>