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32"/>
  </p:notesMasterIdLst>
  <p:sldIdLst>
    <p:sldId id="282" r:id="rId2"/>
    <p:sldId id="290" r:id="rId3"/>
    <p:sldId id="289" r:id="rId4"/>
    <p:sldId id="293" r:id="rId5"/>
    <p:sldId id="295" r:id="rId6"/>
    <p:sldId id="270" r:id="rId7"/>
    <p:sldId id="279" r:id="rId8"/>
    <p:sldId id="296" r:id="rId9"/>
    <p:sldId id="299" r:id="rId10"/>
    <p:sldId id="300" r:id="rId11"/>
    <p:sldId id="301" r:id="rId12"/>
    <p:sldId id="302" r:id="rId13"/>
    <p:sldId id="305" r:id="rId14"/>
    <p:sldId id="308" r:id="rId15"/>
    <p:sldId id="309" r:id="rId16"/>
    <p:sldId id="310" r:id="rId17"/>
    <p:sldId id="311" r:id="rId18"/>
    <p:sldId id="312" r:id="rId19"/>
    <p:sldId id="313" r:id="rId20"/>
    <p:sldId id="314" r:id="rId21"/>
    <p:sldId id="316" r:id="rId22"/>
    <p:sldId id="317" r:id="rId23"/>
    <p:sldId id="318" r:id="rId24"/>
    <p:sldId id="324" r:id="rId25"/>
    <p:sldId id="325" r:id="rId26"/>
    <p:sldId id="326" r:id="rId27"/>
    <p:sldId id="327" r:id="rId28"/>
    <p:sldId id="328" r:id="rId29"/>
    <p:sldId id="330" r:id="rId30"/>
    <p:sldId id="331" r:id="rId31"/>
  </p:sldIdLst>
  <p:sldSz cx="9144000" cy="6858000" type="screen4x3"/>
  <p:notesSz cx="6858000" cy="9144000"/>
  <p:custDataLst>
    <p:tags r:id="rId33"/>
  </p:custData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09" autoAdjust="0"/>
    <p:restoredTop sz="94683" autoAdjust="0"/>
  </p:normalViewPr>
  <p:slideViewPr>
    <p:cSldViewPr snapToGrid="0">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24041073813144"/>
          <c:y val="2.1134267307495656E-2"/>
          <c:w val="0.77563678224432475"/>
          <c:h val="0.87723243685448415"/>
        </c:manualLayout>
      </c:layout>
      <c:scatterChart>
        <c:scatterStyle val="lineMarker"/>
        <c:varyColors val="0"/>
        <c:ser>
          <c:idx val="0"/>
          <c:order val="0"/>
          <c:spPr>
            <a:ln w="28575">
              <a:noFill/>
            </a:ln>
          </c:spPr>
          <c:marker>
            <c:spPr>
              <a:solidFill>
                <a:srgbClr val="FF0000"/>
              </a:solidFill>
            </c:spPr>
          </c:marker>
          <c:xVal>
            <c:numRef>
              <c:f>גיליון1!$A$1:$A$9</c:f>
              <c:numCache>
                <c:formatCode>General</c:formatCode>
                <c:ptCount val="9"/>
                <c:pt idx="0">
                  <c:v>0</c:v>
                </c:pt>
                <c:pt idx="1">
                  <c:v>10</c:v>
                </c:pt>
                <c:pt idx="2">
                  <c:v>20</c:v>
                </c:pt>
                <c:pt idx="3">
                  <c:v>30</c:v>
                </c:pt>
                <c:pt idx="4">
                  <c:v>40</c:v>
                </c:pt>
                <c:pt idx="5">
                  <c:v>50</c:v>
                </c:pt>
                <c:pt idx="6">
                  <c:v>60</c:v>
                </c:pt>
                <c:pt idx="7">
                  <c:v>70</c:v>
                </c:pt>
                <c:pt idx="8">
                  <c:v>80</c:v>
                </c:pt>
              </c:numCache>
            </c:numRef>
          </c:xVal>
          <c:yVal>
            <c:numRef>
              <c:f>גיליון1!$B$1:$B$9</c:f>
              <c:numCache>
                <c:formatCode>General</c:formatCode>
                <c:ptCount val="9"/>
                <c:pt idx="0">
                  <c:v>0</c:v>
                </c:pt>
                <c:pt idx="1">
                  <c:v>6.6</c:v>
                </c:pt>
                <c:pt idx="2">
                  <c:v>13.2</c:v>
                </c:pt>
                <c:pt idx="3">
                  <c:v>19.5</c:v>
                </c:pt>
                <c:pt idx="4">
                  <c:v>25.4</c:v>
                </c:pt>
                <c:pt idx="5">
                  <c:v>30.7</c:v>
                </c:pt>
                <c:pt idx="6">
                  <c:v>35.200000000000003</c:v>
                </c:pt>
                <c:pt idx="7">
                  <c:v>38.800000000000011</c:v>
                </c:pt>
                <c:pt idx="8">
                  <c:v>41</c:v>
                </c:pt>
              </c:numCache>
            </c:numRef>
          </c:yVal>
          <c:smooth val="0"/>
        </c:ser>
        <c:dLbls>
          <c:showLegendKey val="0"/>
          <c:showVal val="0"/>
          <c:showCatName val="0"/>
          <c:showSerName val="0"/>
          <c:showPercent val="0"/>
          <c:showBubbleSize val="0"/>
        </c:dLbls>
        <c:axId val="326080064"/>
        <c:axId val="326082808"/>
      </c:scatterChart>
      <c:valAx>
        <c:axId val="326080064"/>
        <c:scaling>
          <c:orientation val="minMax"/>
        </c:scaling>
        <c:delete val="0"/>
        <c:axPos val="b"/>
        <c:numFmt formatCode="General" sourceLinked="1"/>
        <c:majorTickMark val="out"/>
        <c:minorTickMark val="none"/>
        <c:tickLblPos val="nextTo"/>
        <c:spPr>
          <a:ln>
            <a:solidFill>
              <a:schemeClr val="accent1"/>
            </a:solidFill>
          </a:ln>
        </c:spPr>
        <c:txPr>
          <a:bodyPr/>
          <a:lstStyle/>
          <a:p>
            <a:pPr>
              <a:defRPr sz="1400" baseline="0"/>
            </a:pPr>
            <a:endParaRPr lang="he-IL"/>
          </a:p>
        </c:txPr>
        <c:crossAx val="326082808"/>
        <c:crosses val="autoZero"/>
        <c:crossBetween val="midCat"/>
        <c:majorUnit val="10"/>
      </c:valAx>
      <c:valAx>
        <c:axId val="326082808"/>
        <c:scaling>
          <c:orientation val="minMax"/>
        </c:scaling>
        <c:delete val="0"/>
        <c:axPos val="l"/>
        <c:majorGridlines>
          <c:spPr>
            <a:ln>
              <a:solidFill>
                <a:schemeClr val="accent1"/>
              </a:solidFill>
            </a:ln>
          </c:spPr>
        </c:majorGridlines>
        <c:numFmt formatCode="General" sourceLinked="1"/>
        <c:majorTickMark val="out"/>
        <c:minorTickMark val="none"/>
        <c:tickLblPos val="nextTo"/>
        <c:txPr>
          <a:bodyPr/>
          <a:lstStyle/>
          <a:p>
            <a:pPr>
              <a:defRPr sz="1400" baseline="0"/>
            </a:pPr>
            <a:endParaRPr lang="he-IL"/>
          </a:p>
        </c:txPr>
        <c:crossAx val="326080064"/>
        <c:crosses val="autoZero"/>
        <c:crossBetween val="midCat"/>
      </c:valAx>
      <c:spPr>
        <a:solidFill>
          <a:schemeClr val="accent3">
            <a:lumMod val="40000"/>
            <a:lumOff val="60000"/>
          </a:schemeClr>
        </a:solidFill>
        <a:ln>
          <a:solidFill>
            <a:schemeClr val="accent1"/>
          </a:solidFill>
        </a:ln>
      </c:spPr>
    </c:plotArea>
    <c:plotVisOnly val="1"/>
    <c:dispBlanksAs val="gap"/>
    <c:showDLblsOverMax val="0"/>
  </c:chart>
  <c:spPr>
    <a:noFill/>
    <a:ln>
      <a:noFill/>
    </a:ln>
  </c:spPr>
  <c:txPr>
    <a:bodyPr/>
    <a:lstStyle/>
    <a:p>
      <a:pPr>
        <a:defRPr>
          <a:solidFill>
            <a:schemeClr val="tx2"/>
          </a:solidFill>
        </a:defRPr>
      </a:pPr>
      <a:endParaRPr lang="he-I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73130725599019"/>
          <c:y val="7.454871454875317E-2"/>
          <c:w val="0.86942125984251972"/>
          <c:h val="0.83588363954505684"/>
        </c:manualLayout>
      </c:layout>
      <c:scatterChart>
        <c:scatterStyle val="lineMarker"/>
        <c:varyColors val="0"/>
        <c:ser>
          <c:idx val="0"/>
          <c:order val="0"/>
          <c:spPr>
            <a:ln w="28575">
              <a:noFill/>
            </a:ln>
          </c:spPr>
          <c:marker>
            <c:spPr>
              <a:solidFill>
                <a:srgbClr val="FF0000"/>
              </a:solidFill>
            </c:spPr>
          </c:marker>
          <c:trendline>
            <c:trendlineType val="linear"/>
            <c:dispRSqr val="0"/>
            <c:dispEq val="1"/>
            <c:trendlineLbl>
              <c:layout>
                <c:manualLayout>
                  <c:x val="-0.15980300236910616"/>
                  <c:y val="4.6375232683896796E-3"/>
                </c:manualLayout>
              </c:layout>
              <c:tx>
                <c:rich>
                  <a:bodyPr/>
                  <a:lstStyle/>
                  <a:p>
                    <a:pPr>
                      <a:defRPr/>
                    </a:pPr>
                    <a:r>
                      <a:rPr lang="en-US" sz="1410" baseline="0" dirty="0"/>
                      <a:t>y = 0.6669x - 0.0006</a:t>
                    </a:r>
                  </a:p>
                </c:rich>
              </c:tx>
              <c:numFmt formatCode="General" sourceLinked="0"/>
            </c:trendlineLbl>
          </c:trendline>
          <c:xVal>
            <c:numRef>
              <c:f>גיליון1!$C$1:$C$9</c:f>
              <c:numCache>
                <c:formatCode>General</c:formatCode>
                <c:ptCount val="9"/>
                <c:pt idx="0">
                  <c:v>0</c:v>
                </c:pt>
                <c:pt idx="1">
                  <c:v>0.1736</c:v>
                </c:pt>
                <c:pt idx="2">
                  <c:v>0.34200000000000008</c:v>
                </c:pt>
                <c:pt idx="3">
                  <c:v>0.5</c:v>
                </c:pt>
                <c:pt idx="4">
                  <c:v>0.64200000000000013</c:v>
                </c:pt>
                <c:pt idx="5">
                  <c:v>0.76600000000000013</c:v>
                </c:pt>
                <c:pt idx="6">
                  <c:v>0.8660000000000001</c:v>
                </c:pt>
                <c:pt idx="7">
                  <c:v>0.93899999999999995</c:v>
                </c:pt>
                <c:pt idx="8">
                  <c:v>0.98399999999999999</c:v>
                </c:pt>
              </c:numCache>
            </c:numRef>
          </c:xVal>
          <c:yVal>
            <c:numRef>
              <c:f>גיליון1!$D$1:$D$9</c:f>
              <c:numCache>
                <c:formatCode>General</c:formatCode>
                <c:ptCount val="9"/>
                <c:pt idx="0">
                  <c:v>0</c:v>
                </c:pt>
                <c:pt idx="1">
                  <c:v>0.114</c:v>
                </c:pt>
                <c:pt idx="2">
                  <c:v>0.22800000000000001</c:v>
                </c:pt>
                <c:pt idx="3">
                  <c:v>0.33300000000000007</c:v>
                </c:pt>
                <c:pt idx="4">
                  <c:v>0.4280000000000001</c:v>
                </c:pt>
                <c:pt idx="5">
                  <c:v>0.51</c:v>
                </c:pt>
                <c:pt idx="6">
                  <c:v>0.57600000000000007</c:v>
                </c:pt>
                <c:pt idx="7">
                  <c:v>0.62600000000000011</c:v>
                </c:pt>
                <c:pt idx="8">
                  <c:v>0.65600000000000014</c:v>
                </c:pt>
              </c:numCache>
            </c:numRef>
          </c:yVal>
          <c:smooth val="0"/>
        </c:ser>
        <c:dLbls>
          <c:showLegendKey val="0"/>
          <c:showVal val="0"/>
          <c:showCatName val="0"/>
          <c:showSerName val="0"/>
          <c:showPercent val="0"/>
          <c:showBubbleSize val="0"/>
        </c:dLbls>
        <c:axId val="326083200"/>
        <c:axId val="326081632"/>
      </c:scatterChart>
      <c:valAx>
        <c:axId val="326083200"/>
        <c:scaling>
          <c:orientation val="minMax"/>
          <c:max val="1"/>
        </c:scaling>
        <c:delete val="0"/>
        <c:axPos val="b"/>
        <c:numFmt formatCode="General" sourceLinked="1"/>
        <c:majorTickMark val="out"/>
        <c:minorTickMark val="none"/>
        <c:tickLblPos val="nextTo"/>
        <c:txPr>
          <a:bodyPr/>
          <a:lstStyle/>
          <a:p>
            <a:pPr>
              <a:defRPr sz="1400" baseline="0">
                <a:solidFill>
                  <a:schemeClr val="tx2"/>
                </a:solidFill>
              </a:defRPr>
            </a:pPr>
            <a:endParaRPr lang="he-IL"/>
          </a:p>
        </c:txPr>
        <c:crossAx val="326081632"/>
        <c:crosses val="autoZero"/>
        <c:crossBetween val="midCat"/>
      </c:valAx>
      <c:valAx>
        <c:axId val="326081632"/>
        <c:scaling>
          <c:orientation val="minMax"/>
          <c:min val="0"/>
        </c:scaling>
        <c:delete val="0"/>
        <c:axPos val="l"/>
        <c:majorGridlines>
          <c:spPr>
            <a:ln>
              <a:solidFill>
                <a:srgbClr val="0070C0"/>
              </a:solidFill>
            </a:ln>
          </c:spPr>
        </c:majorGridlines>
        <c:numFmt formatCode="General" sourceLinked="1"/>
        <c:majorTickMark val="out"/>
        <c:minorTickMark val="none"/>
        <c:tickLblPos val="nextTo"/>
        <c:spPr>
          <a:ln>
            <a:solidFill>
              <a:schemeClr val="tx2"/>
            </a:solidFill>
          </a:ln>
        </c:spPr>
        <c:txPr>
          <a:bodyPr/>
          <a:lstStyle/>
          <a:p>
            <a:pPr>
              <a:defRPr sz="1400" baseline="0"/>
            </a:pPr>
            <a:endParaRPr lang="he-IL"/>
          </a:p>
        </c:txPr>
        <c:crossAx val="326083200"/>
        <c:crosses val="autoZero"/>
        <c:crossBetween val="midCat"/>
      </c:valAx>
      <c:spPr>
        <a:solidFill>
          <a:schemeClr val="accent3">
            <a:lumMod val="40000"/>
            <a:lumOff val="60000"/>
          </a:schemeClr>
        </a:solidFill>
        <a:ln>
          <a:noFill/>
        </a:ln>
      </c:spPr>
    </c:plotArea>
    <c:plotVisOnly val="1"/>
    <c:dispBlanksAs val="gap"/>
    <c:showDLblsOverMax val="0"/>
  </c:chart>
  <c:spPr>
    <a:ln>
      <a:noFill/>
    </a:ln>
  </c:spPr>
  <c:txPr>
    <a:bodyPr/>
    <a:lstStyle/>
    <a:p>
      <a:pPr>
        <a:defRPr sz="900">
          <a:solidFill>
            <a:schemeClr val="tx2"/>
          </a:solidFill>
        </a:defRPr>
      </a:pPr>
      <a:endParaRPr lang="he-IL"/>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5" Type="http://schemas.openxmlformats.org/officeDocument/2006/relationships/image" Target="../media/image49.wmf"/><Relationship Id="rId4"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E0F8F2-707E-495E-BC18-1F50EF320198}" type="datetimeFigureOut">
              <a:rPr lang="en-US" smtClean="0"/>
              <a:pPr/>
              <a:t>12/22/2015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9914D3-A9D1-46D1-ADF2-541894C7F628}" type="slidenum">
              <a:rPr lang="en-US" smtClean="0"/>
              <a:pPr/>
              <a:t>‹#›</a:t>
            </a:fld>
            <a:endParaRPr lang="en-US"/>
          </a:p>
        </p:txBody>
      </p:sp>
    </p:spTree>
    <p:extLst>
      <p:ext uri="{BB962C8B-B14F-4D97-AF65-F5344CB8AC3E}">
        <p14:creationId xmlns:p14="http://schemas.microsoft.com/office/powerpoint/2010/main" val="267982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289914D3-A9D1-46D1-ADF2-541894C7F628}" type="slidenum">
              <a:rPr lang="en-US" smtClean="0"/>
              <a:t>24</a:t>
            </a:fld>
            <a:endParaRPr lang="en-US"/>
          </a:p>
        </p:txBody>
      </p:sp>
    </p:spTree>
    <p:extLst>
      <p:ext uri="{BB962C8B-B14F-4D97-AF65-F5344CB8AC3E}">
        <p14:creationId xmlns:p14="http://schemas.microsoft.com/office/powerpoint/2010/main" val="2196942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דף פתיחה">
    <p:spTree>
      <p:nvGrpSpPr>
        <p:cNvPr id="1" name=""/>
        <p:cNvGrpSpPr/>
        <p:nvPr/>
      </p:nvGrpSpPr>
      <p:grpSpPr>
        <a:xfrm>
          <a:off x="0" y="0"/>
          <a:ext cx="0" cy="0"/>
          <a:chOff x="0" y="0"/>
          <a:chExt cx="0" cy="0"/>
        </a:xfrm>
      </p:grpSpPr>
      <p:sp>
        <p:nvSpPr>
          <p:cNvPr id="3" name="כותרת משנה 2"/>
          <p:cNvSpPr>
            <a:spLocks noGrp="1"/>
          </p:cNvSpPr>
          <p:nvPr>
            <p:ph type="subTitle" idx="1" hasCustomPrompt="1"/>
          </p:nvPr>
        </p:nvSpPr>
        <p:spPr>
          <a:xfrm>
            <a:off x="1399032" y="1408176"/>
            <a:ext cx="6473952" cy="477776"/>
          </a:xfrm>
          <a:prstGeom prst="rect">
            <a:avLst/>
          </a:prstGeom>
        </p:spPr>
        <p:txBody>
          <a:bodyPr/>
          <a:lstStyle>
            <a:lvl1pPr marL="0" indent="0" algn="ctr">
              <a:buNone/>
              <a:defRPr sz="2400" b="1"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dirty="0" smtClean="0"/>
              <a:t>נושא אב - שיעור מספר</a:t>
            </a:r>
            <a:endParaRPr lang="he-IL" dirty="0"/>
          </a:p>
        </p:txBody>
      </p:sp>
      <p:sp>
        <p:nvSpPr>
          <p:cNvPr id="11" name="כותרת 10"/>
          <p:cNvSpPr>
            <a:spLocks noGrp="1"/>
          </p:cNvSpPr>
          <p:nvPr>
            <p:ph type="title" hasCustomPrompt="1"/>
          </p:nvPr>
        </p:nvSpPr>
        <p:spPr>
          <a:xfrm>
            <a:off x="1389888" y="1916832"/>
            <a:ext cx="6455664" cy="648072"/>
          </a:xfrm>
          <a:prstGeom prst="rect">
            <a:avLst/>
          </a:prstGeom>
          <a:ln>
            <a:noFill/>
          </a:ln>
        </p:spPr>
        <p:txBody>
          <a:bodyPr/>
          <a:lstStyle>
            <a:lvl1pPr>
              <a:defRPr sz="3600" b="1" baseline="0">
                <a:solidFill>
                  <a:schemeClr val="accent6">
                    <a:lumMod val="75000"/>
                  </a:schemeClr>
                </a:solidFill>
                <a:latin typeface="+mj-lt"/>
                <a:cs typeface="+mn-cs"/>
              </a:defRPr>
            </a:lvl1pPr>
          </a:lstStyle>
          <a:p>
            <a:r>
              <a:rPr lang="he-IL" dirty="0" smtClean="0"/>
              <a:t>נושא השיעור</a:t>
            </a:r>
            <a:endParaRPr lang="he-IL" dirty="0"/>
          </a:p>
        </p:txBody>
      </p:sp>
      <p:pic>
        <p:nvPicPr>
          <p:cNvPr id="5" name="Picture 6"/>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144" r="6878"/>
          <a:stretch/>
        </p:blipFill>
        <p:spPr bwMode="auto">
          <a:xfrm>
            <a:off x="0" y="-1"/>
            <a:ext cx="9144000" cy="58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נושאי השיעור">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a:off x="1088136" y="97192"/>
            <a:ext cx="7681016" cy="360040"/>
          </a:xfrm>
          <a:prstGeom prst="rect">
            <a:avLst/>
          </a:prstGeom>
        </p:spPr>
        <p:txBody>
          <a:bodyPr/>
          <a:lstStyle>
            <a:lvl1pPr algn="r">
              <a:defRPr sz="2400" b="1" baseline="0">
                <a:solidFill>
                  <a:schemeClr val="accent6">
                    <a:lumMod val="75000"/>
                  </a:schemeClr>
                </a:solidFill>
              </a:defRPr>
            </a:lvl1pPr>
          </a:lstStyle>
          <a:p>
            <a:r>
              <a:rPr lang="he-IL" dirty="0" smtClean="0"/>
              <a:t>נושאי השיעור</a:t>
            </a:r>
            <a:endParaRPr lang="he-IL" dirty="0"/>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751583"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708" y="495306"/>
            <a:ext cx="7733334" cy="95238"/>
          </a:xfrm>
          <a:prstGeom prst="rect">
            <a:avLst/>
          </a:prstGeom>
        </p:spPr>
      </p:pic>
      <p:sp>
        <p:nvSpPr>
          <p:cNvPr id="12" name="מציין מיקום תוכן 2"/>
          <p:cNvSpPr>
            <a:spLocks noGrp="1"/>
          </p:cNvSpPr>
          <p:nvPr>
            <p:ph idx="1" hasCustomPrompt="1"/>
          </p:nvPr>
        </p:nvSpPr>
        <p:spPr>
          <a:xfrm>
            <a:off x="539552" y="709067"/>
            <a:ext cx="8236530" cy="4569371"/>
          </a:xfrm>
          <a:prstGeom prst="rect">
            <a:avLst/>
          </a:prstGeom>
        </p:spPr>
        <p:txBody>
          <a:bodyPr/>
          <a:lstStyle>
            <a:lvl1pPr marL="266700" indent="-266700">
              <a:buClr>
                <a:schemeClr val="accent6">
                  <a:lumMod val="75000"/>
                </a:schemeClr>
              </a:buClr>
              <a:buSzPct val="110000"/>
              <a:buFont typeface="Century Gothic" pitchFamily="34" charset="0"/>
              <a:buChar char="◄"/>
              <a:defRPr sz="1600" baseline="0">
                <a:latin typeface="Arial" pitchFamily="34" charset="0"/>
                <a:cs typeface="Arial" pitchFamily="34" charset="0"/>
              </a:defRPr>
            </a:lvl1pPr>
          </a:lstStyle>
          <a:p>
            <a:pPr lvl="0"/>
            <a:r>
              <a:rPr lang="he-IL" dirty="0" smtClean="0"/>
              <a:t>נושא אחד</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טקסט חופשי">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a:off x="1088136" y="97192"/>
            <a:ext cx="7681016" cy="360040"/>
          </a:xfrm>
          <a:prstGeom prst="rect">
            <a:avLst/>
          </a:prstGeom>
        </p:spPr>
        <p:txBody>
          <a:bodyPr/>
          <a:lstStyle>
            <a:lvl1pPr algn="r">
              <a:defRPr sz="2400" b="1" baseline="0">
                <a:solidFill>
                  <a:schemeClr val="accent6">
                    <a:lumMod val="75000"/>
                  </a:schemeClr>
                </a:solidFill>
              </a:defRPr>
            </a:lvl1pPr>
          </a:lstStyle>
          <a:p>
            <a:r>
              <a:rPr lang="he-IL" dirty="0" smtClean="0"/>
              <a:t>כותרת ראשית</a:t>
            </a:r>
            <a:endParaRPr lang="he-IL" dirty="0"/>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751583"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708" y="495306"/>
            <a:ext cx="7733334" cy="95238"/>
          </a:xfrm>
          <a:prstGeom prst="rect">
            <a:avLst/>
          </a:prstGeom>
        </p:spPr>
      </p:pic>
      <p:sp>
        <p:nvSpPr>
          <p:cNvPr id="12" name="מציין מיקום תוכן 2"/>
          <p:cNvSpPr>
            <a:spLocks noGrp="1"/>
          </p:cNvSpPr>
          <p:nvPr>
            <p:ph idx="1" hasCustomPrompt="1"/>
          </p:nvPr>
        </p:nvSpPr>
        <p:spPr>
          <a:xfrm>
            <a:off x="1095374" y="709067"/>
            <a:ext cx="7680707" cy="5701258"/>
          </a:xfrm>
          <a:prstGeom prst="rect">
            <a:avLst/>
          </a:prstGeom>
        </p:spPr>
        <p:txBody>
          <a:bodyPr/>
          <a:lstStyle>
            <a:lvl1pPr marL="0" indent="0">
              <a:buClr>
                <a:schemeClr val="accent6">
                  <a:lumMod val="75000"/>
                </a:schemeClr>
              </a:buClr>
              <a:buSzPct val="110000"/>
              <a:buFontTx/>
              <a:buNone/>
              <a:defRPr sz="1600" baseline="0">
                <a:latin typeface="Arial" pitchFamily="34" charset="0"/>
                <a:cs typeface="Arial" pitchFamily="34" charset="0"/>
              </a:defRPr>
            </a:lvl1pPr>
          </a:lstStyle>
          <a:p>
            <a:pPr lvl="0"/>
            <a:r>
              <a:rPr lang="he-IL" dirty="0" smtClean="0"/>
              <a:t>הסבר חופשי</a:t>
            </a:r>
          </a:p>
        </p:txBody>
      </p:sp>
    </p:spTree>
    <p:extLst>
      <p:ext uri="{BB962C8B-B14F-4D97-AF65-F5344CB8AC3E}">
        <p14:creationId xmlns:p14="http://schemas.microsoft.com/office/powerpoint/2010/main" val="16582041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הסבר למדיה">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a:off x="1088136" y="97192"/>
            <a:ext cx="7681016" cy="360040"/>
          </a:xfrm>
          <a:prstGeom prst="rect">
            <a:avLst/>
          </a:prstGeom>
        </p:spPr>
        <p:txBody>
          <a:bodyPr/>
          <a:lstStyle>
            <a:lvl1pPr algn="r">
              <a:defRPr sz="2400" b="1" baseline="0">
                <a:solidFill>
                  <a:schemeClr val="accent6">
                    <a:lumMod val="75000"/>
                  </a:schemeClr>
                </a:solidFill>
              </a:defRPr>
            </a:lvl1pPr>
          </a:lstStyle>
          <a:p>
            <a:r>
              <a:rPr lang="he-IL" dirty="0" smtClean="0"/>
              <a:t>כותרת ראשית</a:t>
            </a:r>
            <a:endParaRPr lang="he-IL" dirty="0"/>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751583"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708" y="495306"/>
            <a:ext cx="7733334" cy="95238"/>
          </a:xfrm>
          <a:prstGeom prst="rect">
            <a:avLst/>
          </a:prstGeom>
        </p:spPr>
      </p:pic>
      <p:sp>
        <p:nvSpPr>
          <p:cNvPr id="11" name="מציין מיקום תוכן 2"/>
          <p:cNvSpPr>
            <a:spLocks noGrp="1"/>
          </p:cNvSpPr>
          <p:nvPr>
            <p:ph idx="12" hasCustomPrompt="1"/>
          </p:nvPr>
        </p:nvSpPr>
        <p:spPr>
          <a:xfrm>
            <a:off x="542925" y="2076450"/>
            <a:ext cx="8229600" cy="4162425"/>
          </a:xfrm>
          <a:prstGeom prst="rect">
            <a:avLst/>
          </a:prstGeom>
        </p:spPr>
        <p:txBody>
          <a:bodyPr/>
          <a:lstStyle>
            <a:lvl1pPr>
              <a:buNone/>
              <a:defRPr sz="1600" baseline="0">
                <a:latin typeface="Arial" pitchFamily="34" charset="0"/>
                <a:cs typeface="Arial" pitchFamily="34" charset="0"/>
              </a:defRPr>
            </a:lvl1pPr>
          </a:lstStyle>
          <a:p>
            <a:pPr lvl="0"/>
            <a:r>
              <a:rPr lang="he-IL" dirty="0" smtClean="0"/>
              <a:t>תמונה/סימולציה/סרטון</a:t>
            </a:r>
          </a:p>
        </p:txBody>
      </p:sp>
      <p:sp>
        <p:nvSpPr>
          <p:cNvPr id="12" name="מציין מיקום תוכן 2"/>
          <p:cNvSpPr>
            <a:spLocks noGrp="1"/>
          </p:cNvSpPr>
          <p:nvPr>
            <p:ph idx="1" hasCustomPrompt="1"/>
          </p:nvPr>
        </p:nvSpPr>
        <p:spPr>
          <a:xfrm>
            <a:off x="539552" y="661443"/>
            <a:ext cx="8236530" cy="1296143"/>
          </a:xfrm>
          <a:prstGeom prst="rect">
            <a:avLst/>
          </a:prstGeom>
        </p:spPr>
        <p:txBody>
          <a:bodyPr/>
          <a:lstStyle>
            <a:lvl1pPr>
              <a:buNone/>
              <a:defRPr sz="1600" baseline="0"/>
            </a:lvl1pPr>
          </a:lstStyle>
          <a:p>
            <a:pPr lvl="0"/>
            <a:r>
              <a:rPr lang="he-IL" dirty="0" smtClean="0"/>
              <a:t>הסבר חופשי</a:t>
            </a:r>
          </a:p>
        </p:txBody>
      </p:sp>
    </p:spTree>
    <p:extLst>
      <p:ext uri="{BB962C8B-B14F-4D97-AF65-F5344CB8AC3E}">
        <p14:creationId xmlns:p14="http://schemas.microsoft.com/office/powerpoint/2010/main" val="8856824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הסבר לשתי מדיות">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a:off x="1088136" y="97192"/>
            <a:ext cx="7681016" cy="360040"/>
          </a:xfrm>
          <a:prstGeom prst="rect">
            <a:avLst/>
          </a:prstGeom>
        </p:spPr>
        <p:txBody>
          <a:bodyPr/>
          <a:lstStyle>
            <a:lvl1pPr algn="r">
              <a:defRPr sz="2400" b="1" baseline="0">
                <a:solidFill>
                  <a:schemeClr val="accent6">
                    <a:lumMod val="75000"/>
                  </a:schemeClr>
                </a:solidFill>
              </a:defRPr>
            </a:lvl1pPr>
          </a:lstStyle>
          <a:p>
            <a:r>
              <a:rPr lang="he-IL" dirty="0" smtClean="0"/>
              <a:t>כותרת ראשית</a:t>
            </a:r>
            <a:endParaRPr lang="he-IL" dirty="0"/>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751583"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708" y="495306"/>
            <a:ext cx="7733334" cy="95238"/>
          </a:xfrm>
          <a:prstGeom prst="rect">
            <a:avLst/>
          </a:prstGeom>
        </p:spPr>
      </p:pic>
      <p:sp>
        <p:nvSpPr>
          <p:cNvPr id="6" name="מציין מיקום תוכן 2"/>
          <p:cNvSpPr>
            <a:spLocks noGrp="1"/>
          </p:cNvSpPr>
          <p:nvPr>
            <p:ph idx="1" hasCustomPrompt="1"/>
          </p:nvPr>
        </p:nvSpPr>
        <p:spPr>
          <a:xfrm>
            <a:off x="4211960" y="699543"/>
            <a:ext cx="4564122" cy="2715394"/>
          </a:xfrm>
          <a:prstGeom prst="rect">
            <a:avLst/>
          </a:prstGeom>
        </p:spPr>
        <p:txBody>
          <a:bodyPr/>
          <a:lstStyle>
            <a:lvl1pPr>
              <a:buNone/>
              <a:defRPr sz="1600" baseline="0">
                <a:latin typeface="Arial" pitchFamily="34" charset="0"/>
                <a:cs typeface="Arial" pitchFamily="34" charset="0"/>
              </a:defRPr>
            </a:lvl1pPr>
          </a:lstStyle>
          <a:p>
            <a:pPr lvl="0"/>
            <a:r>
              <a:rPr lang="he-IL" dirty="0" smtClean="0"/>
              <a:t>הסבר למדיה 1</a:t>
            </a:r>
          </a:p>
        </p:txBody>
      </p:sp>
      <p:sp>
        <p:nvSpPr>
          <p:cNvPr id="9" name="מציין מיקום תוכן 2"/>
          <p:cNvSpPr>
            <a:spLocks noGrp="1"/>
          </p:cNvSpPr>
          <p:nvPr>
            <p:ph idx="10" hasCustomPrompt="1"/>
          </p:nvPr>
        </p:nvSpPr>
        <p:spPr>
          <a:xfrm>
            <a:off x="4211960" y="3485381"/>
            <a:ext cx="4564122" cy="2715394"/>
          </a:xfrm>
          <a:prstGeom prst="rect">
            <a:avLst/>
          </a:prstGeom>
        </p:spPr>
        <p:txBody>
          <a:bodyPr/>
          <a:lstStyle>
            <a:lvl1pPr>
              <a:buNone/>
              <a:defRPr sz="1600" baseline="0">
                <a:latin typeface="Arial" pitchFamily="34" charset="0"/>
                <a:cs typeface="Arial" pitchFamily="34" charset="0"/>
              </a:defRPr>
            </a:lvl1pPr>
          </a:lstStyle>
          <a:p>
            <a:pPr lvl="0"/>
            <a:r>
              <a:rPr lang="he-IL" dirty="0" smtClean="0"/>
              <a:t>הסבר למדיה 2</a:t>
            </a:r>
          </a:p>
        </p:txBody>
      </p:sp>
      <p:sp>
        <p:nvSpPr>
          <p:cNvPr id="10" name="מציין מיקום תוכן 2"/>
          <p:cNvSpPr>
            <a:spLocks noGrp="1"/>
          </p:cNvSpPr>
          <p:nvPr>
            <p:ph idx="11" hasCustomPrompt="1"/>
          </p:nvPr>
        </p:nvSpPr>
        <p:spPr>
          <a:xfrm>
            <a:off x="295274" y="690018"/>
            <a:ext cx="3775457" cy="2715394"/>
          </a:xfrm>
          <a:prstGeom prst="rect">
            <a:avLst/>
          </a:prstGeom>
        </p:spPr>
        <p:txBody>
          <a:bodyPr/>
          <a:lstStyle>
            <a:lvl1pPr>
              <a:buNone/>
              <a:defRPr sz="1600" baseline="0">
                <a:latin typeface="Arial" pitchFamily="34" charset="0"/>
                <a:cs typeface="Arial" pitchFamily="34" charset="0"/>
              </a:defRPr>
            </a:lvl1pPr>
          </a:lstStyle>
          <a:p>
            <a:pPr lvl="0"/>
            <a:r>
              <a:rPr lang="he-IL" dirty="0" smtClean="0"/>
              <a:t>תמונה/סימולציה/סרטון</a:t>
            </a:r>
          </a:p>
        </p:txBody>
      </p:sp>
      <p:sp>
        <p:nvSpPr>
          <p:cNvPr id="11" name="מציין מיקום תוכן 2"/>
          <p:cNvSpPr>
            <a:spLocks noGrp="1"/>
          </p:cNvSpPr>
          <p:nvPr>
            <p:ph idx="12" hasCustomPrompt="1"/>
          </p:nvPr>
        </p:nvSpPr>
        <p:spPr>
          <a:xfrm>
            <a:off x="295274" y="3499893"/>
            <a:ext cx="3775457" cy="2715394"/>
          </a:xfrm>
          <a:prstGeom prst="rect">
            <a:avLst/>
          </a:prstGeom>
        </p:spPr>
        <p:txBody>
          <a:bodyPr/>
          <a:lstStyle>
            <a:lvl1pPr>
              <a:buNone/>
              <a:defRPr sz="1600" baseline="0">
                <a:latin typeface="Arial" pitchFamily="34" charset="0"/>
                <a:cs typeface="Arial" pitchFamily="34" charset="0"/>
              </a:defRPr>
            </a:lvl1pPr>
          </a:lstStyle>
          <a:p>
            <a:pPr lvl="0"/>
            <a:r>
              <a:rPr lang="he-IL" dirty="0" smtClean="0"/>
              <a:t>תמונה/סימולציה/סרטון</a:t>
            </a:r>
          </a:p>
        </p:txBody>
      </p:sp>
    </p:spTree>
    <p:extLst>
      <p:ext uri="{BB962C8B-B14F-4D97-AF65-F5344CB8AC3E}">
        <p14:creationId xmlns:p14="http://schemas.microsoft.com/office/powerpoint/2010/main" val="14496594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60120" y="6674880"/>
            <a:ext cx="8193024" cy="18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t="130" r="26228"/>
          <a:stretch/>
        </p:blipFill>
        <p:spPr bwMode="auto">
          <a:xfrm>
            <a:off x="0" y="6675120"/>
            <a:ext cx="6044184" cy="184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8" r:id="rId4"/>
    <p:sldLayoutId id="2147483667" r:id="rId5"/>
  </p:sldLayoutIdLst>
  <p:timing>
    <p:tnLst>
      <p:par>
        <p:cTn id="1" dur="indefinite" restart="never" nodeType="tmRoot"/>
      </p:par>
    </p:tnLst>
  </p:timing>
  <p:hf hdr="0" dt="0"/>
  <p:txStyles>
    <p:titleStyle>
      <a:lvl1pPr marL="0" marR="0" indent="0" algn="ctr" defTabSz="914400" rtl="1" eaLnBrk="1" fontAlgn="auto" latinLnBrk="0" hangingPunct="1">
        <a:lnSpc>
          <a:spcPct val="100000"/>
        </a:lnSpc>
        <a:spcBef>
          <a:spcPts val="0"/>
        </a:spcBef>
        <a:spcAft>
          <a:spcPts val="0"/>
        </a:spcAft>
        <a:buNone/>
        <a:tabLst/>
        <a:defRPr sz="4800" kern="1200">
          <a:solidFill>
            <a:schemeClr val="accent6">
              <a:lumMod val="75000"/>
            </a:schemeClr>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video.cet.ac.il/VideoPlayer.aspx?xmlConfigPath=mafilim/2012/TikhonVirtuali/light_movie_3_mdi.xml" TargetMode="External"/><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video.cet.ac.il/VideoPlayer.aspx?xmlConfigPath=mafilim/2012/TikhonVirtuali/light_movie_5_mdi.xml"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wmf"/><Relationship Id="rId5" Type="http://schemas.openxmlformats.org/officeDocument/2006/relationships/oleObject" Target="../embeddings/oleObject2.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3.wmf"/><Relationship Id="rId5" Type="http://schemas.openxmlformats.org/officeDocument/2006/relationships/oleObject" Target="../embeddings/oleObject6.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7.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12.bin"/><Relationship Id="rId14" Type="http://schemas.openxmlformats.org/officeDocument/2006/relationships/image" Target="../media/image41.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image" Target="../media/image50.png"/><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6.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18.bin"/></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video.cet.ac.il/VideoPlayer.aspx?xmlConfigPath=mafilim/2012/TikhonVirtuali/AshlayotOptiotMiShviratHaor_mdi.x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317" r="20381"/>
          <a:stretch/>
        </p:blipFill>
        <p:spPr>
          <a:xfrm>
            <a:off x="242887" y="831133"/>
            <a:ext cx="3074837" cy="2490666"/>
          </a:xfrm>
          <a:prstGeom prst="rect">
            <a:avLst/>
          </a:prstGeom>
        </p:spPr>
      </p:pic>
      <p:sp>
        <p:nvSpPr>
          <p:cNvPr id="6" name="מציין מיקום תוכן 2"/>
          <p:cNvSpPr>
            <a:spLocks noGrp="1"/>
          </p:cNvSpPr>
          <p:nvPr/>
        </p:nvSpPr>
        <p:spPr>
          <a:xfrm>
            <a:off x="672810" y="4428531"/>
            <a:ext cx="8080665" cy="2238970"/>
          </a:xfrm>
          <a:prstGeom prst="rect">
            <a:avLst/>
          </a:prstGeom>
        </p:spPr>
        <p:txBody>
          <a:bodyPr/>
          <a:lstStyle>
            <a:lvl1pPr marL="266700" indent="-266700" algn="r" defTabSz="914400" rtl="1" eaLnBrk="1" latinLnBrk="0" hangingPunct="1">
              <a:spcBef>
                <a:spcPct val="20000"/>
              </a:spcBef>
              <a:buClr>
                <a:schemeClr val="accent6">
                  <a:lumMod val="75000"/>
                </a:schemeClr>
              </a:buClr>
              <a:buSzPct val="110000"/>
              <a:buFont typeface="Century Gothic" pitchFamily="34" charset="0"/>
              <a:buChar char="◄"/>
              <a:defRPr sz="1600" kern="1200" baseline="0">
                <a:solidFill>
                  <a:schemeClr val="tx1"/>
                </a:solidFill>
                <a:latin typeface="Arial" pitchFamily="34" charset="0"/>
                <a:ea typeface="+mn-ea"/>
                <a:cs typeface="Arial" pitchFamily="34" charset="0"/>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he-IL"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חוק ההחזרה</a:t>
            </a:r>
            <a:endParaRPr lang="he-IL"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457200" lvl="1" indent="-457200">
              <a:lnSpc>
                <a:spcPct val="150000"/>
              </a:lnSpc>
              <a:buAutoNum type="arabicParenBoth"/>
            </a:pPr>
            <a:r>
              <a:rPr lang="he-IL" sz="1600" b="1" dirty="0" smtClean="0"/>
              <a:t> הקרן המוחזרת, הקרן הפוגעת </a:t>
            </a:r>
            <a:r>
              <a:rPr lang="en-US" sz="1600" b="1" dirty="0"/>
              <a:t/>
            </a:r>
            <a:br>
              <a:rPr lang="en-US" sz="1600" b="1" dirty="0"/>
            </a:br>
            <a:r>
              <a:rPr lang="he-IL" sz="1600" b="1" dirty="0" smtClean="0"/>
              <a:t>והאנך למשטח המחזיר בנקודת הפגיעה</a:t>
            </a:r>
            <a:r>
              <a:rPr lang="en-US" sz="1600" b="1" dirty="0" smtClean="0"/>
              <a:t/>
            </a:r>
            <a:br>
              <a:rPr lang="en-US" sz="1600" b="1" dirty="0" smtClean="0"/>
            </a:br>
            <a:r>
              <a:rPr lang="he-IL" sz="1600" b="1" dirty="0" smtClean="0"/>
              <a:t> נמצאים על אותו המישור.</a:t>
            </a:r>
          </a:p>
          <a:p>
            <a:pPr marL="0" lvl="1" indent="0">
              <a:lnSpc>
                <a:spcPct val="150000"/>
              </a:lnSpc>
              <a:buNone/>
            </a:pPr>
            <a:r>
              <a:rPr lang="he-IL" sz="1600" b="1" dirty="0" smtClean="0"/>
              <a:t>(2)  זווית הפגיעה שווה לזווית ההחזרה.</a:t>
            </a:r>
          </a:p>
        </p:txBody>
      </p:sp>
      <p:pic>
        <p:nvPicPr>
          <p:cNvPr id="7"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881" t="17113" r="25000" b="43453"/>
          <a:stretch/>
        </p:blipFill>
        <p:spPr bwMode="auto">
          <a:xfrm>
            <a:off x="3442863" y="831133"/>
            <a:ext cx="5478689" cy="344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כותרת 1"/>
          <p:cNvSpPr txBox="1">
            <a:spLocks/>
          </p:cNvSpPr>
          <p:nvPr/>
        </p:nvSpPr>
        <p:spPr>
          <a:xfrm>
            <a:off x="1240536" y="47829"/>
            <a:ext cx="7681016" cy="476078"/>
          </a:xfrm>
          <a:prstGeom prst="rect">
            <a:avLst/>
          </a:prstGeom>
        </p:spPr>
        <p:txBody>
          <a:bodyPr/>
          <a:lstStyle>
            <a:lvl1pPr marL="0" marR="0" indent="0" algn="r" defTabSz="914400" rtl="1" eaLnBrk="1" fontAlgn="auto" latinLnBrk="0" hangingPunct="1">
              <a:lnSpc>
                <a:spcPct val="100000"/>
              </a:lnSpc>
              <a:spcBef>
                <a:spcPts val="0"/>
              </a:spcBef>
              <a:spcAft>
                <a:spcPts val="0"/>
              </a:spcAft>
              <a:buNone/>
              <a:tabLst/>
              <a:defRPr sz="2400" b="1" kern="1200" baseline="0">
                <a:solidFill>
                  <a:schemeClr val="accent6">
                    <a:lumMod val="75000"/>
                  </a:schemeClr>
                </a:solidFill>
                <a:latin typeface="+mj-lt"/>
                <a:ea typeface="+mj-ea"/>
                <a:cs typeface="+mj-cs"/>
              </a:defRPr>
            </a:lvl1pPr>
          </a:lstStyle>
          <a:p>
            <a:r>
              <a:rPr lang="he-IL" sz="2800" dirty="0" smtClean="0"/>
              <a:t>ניסוח חוק ההחזרה</a:t>
            </a:r>
            <a:endParaRPr lang="he-IL" sz="2800" dirty="0"/>
          </a:p>
        </p:txBody>
      </p:sp>
      <p:pic>
        <p:nvPicPr>
          <p:cNvPr id="9" name="Picture 5">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172" t="17224" r="36411" b="43787"/>
          <a:stretch/>
        </p:blipFill>
        <p:spPr bwMode="auto">
          <a:xfrm>
            <a:off x="242888" y="3543300"/>
            <a:ext cx="3074837" cy="278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810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nvPr>
        </p:nvGraphicFramePr>
        <p:xfrm>
          <a:off x="827903" y="2986909"/>
          <a:ext cx="7735331" cy="2017700"/>
        </p:xfrm>
        <a:graphic>
          <a:graphicData uri="http://schemas.openxmlformats.org/drawingml/2006/table">
            <a:tbl>
              <a:tblPr rtl="1" firstRow="1" bandRow="1">
                <a:tableStyleId>{5C22544A-7EE6-4342-B048-85BDC9FD1C3A}</a:tableStyleId>
              </a:tblPr>
              <a:tblGrid>
                <a:gridCol w="949390"/>
                <a:gridCol w="771320"/>
                <a:gridCol w="840795"/>
                <a:gridCol w="820641"/>
                <a:gridCol w="797778"/>
                <a:gridCol w="797778"/>
                <a:gridCol w="1001436"/>
                <a:gridCol w="903968"/>
                <a:gridCol w="852225"/>
              </a:tblGrid>
              <a:tr h="1008850">
                <a:tc>
                  <a:txBody>
                    <a:bodyPr/>
                    <a:lstStyle/>
                    <a:p>
                      <a:pPr algn="ctr" rtl="1"/>
                      <a:r>
                        <a:rPr lang="el-GR" dirty="0" smtClean="0">
                          <a:latin typeface="Calibri"/>
                          <a:cs typeface="Calibri"/>
                        </a:rPr>
                        <a:t>α</a:t>
                      </a:r>
                      <a:r>
                        <a:rPr lang="he-IL" dirty="0" smtClean="0">
                          <a:latin typeface="Calibri"/>
                          <a:cs typeface="Calibri"/>
                        </a:rPr>
                        <a:t> </a:t>
                      </a:r>
                    </a:p>
                    <a:p>
                      <a:pPr algn="ctr" rtl="1"/>
                      <a:r>
                        <a:rPr lang="he-IL" dirty="0" smtClean="0">
                          <a:latin typeface="Calibri"/>
                          <a:cs typeface="Calibri"/>
                        </a:rPr>
                        <a:t>זווית פגיעה</a:t>
                      </a:r>
                      <a:endParaRPr lang="he-IL" dirty="0"/>
                    </a:p>
                  </a:txBody>
                  <a:tcPr>
                    <a:solidFill>
                      <a:schemeClr val="accent3">
                        <a:lumMod val="75000"/>
                      </a:schemeClr>
                    </a:solidFill>
                  </a:tcPr>
                </a:tc>
                <a:tc>
                  <a:txBody>
                    <a:bodyPr/>
                    <a:lstStyle/>
                    <a:p>
                      <a:pPr rtl="1"/>
                      <a:r>
                        <a:rPr lang="en-US" dirty="0" smtClean="0"/>
                        <a:t>10</a:t>
                      </a:r>
                      <a:r>
                        <a:rPr lang="en-US" dirty="0" smtClean="0">
                          <a:sym typeface="Symbol"/>
                        </a:rPr>
                        <a:t></a:t>
                      </a:r>
                      <a:endParaRPr lang="he-IL" dirty="0"/>
                    </a:p>
                  </a:txBody>
                  <a:tcPr>
                    <a:solidFill>
                      <a:schemeClr val="accent3">
                        <a:lumMod val="75000"/>
                      </a:schemeClr>
                    </a:solidFill>
                  </a:tcPr>
                </a:tc>
                <a:tc>
                  <a:txBody>
                    <a:bodyPr/>
                    <a:lstStyle/>
                    <a:p>
                      <a:pPr rtl="1"/>
                      <a:r>
                        <a:rPr lang="en-US" dirty="0" smtClean="0"/>
                        <a:t>20</a:t>
                      </a:r>
                      <a:r>
                        <a:rPr lang="en-US" dirty="0" smtClean="0">
                          <a:sym typeface="Symbol"/>
                        </a:rPr>
                        <a:t></a:t>
                      </a:r>
                      <a:endParaRPr lang="he-IL" dirty="0"/>
                    </a:p>
                  </a:txBody>
                  <a:tcPr>
                    <a:solidFill>
                      <a:schemeClr val="accent3">
                        <a:lumMod val="75000"/>
                      </a:schemeClr>
                    </a:solidFill>
                  </a:tcPr>
                </a:tc>
                <a:tc>
                  <a:txBody>
                    <a:bodyPr/>
                    <a:lstStyle/>
                    <a:p>
                      <a:pPr rtl="1"/>
                      <a:r>
                        <a:rPr lang="en-US" dirty="0" smtClean="0"/>
                        <a:t>30</a:t>
                      </a:r>
                      <a:r>
                        <a:rPr lang="en-US" dirty="0" smtClean="0">
                          <a:sym typeface="Symbol"/>
                        </a:rPr>
                        <a:t></a:t>
                      </a:r>
                      <a:endParaRPr lang="he-IL" dirty="0"/>
                    </a:p>
                  </a:txBody>
                  <a:tcPr>
                    <a:solidFill>
                      <a:schemeClr val="accent3">
                        <a:lumMod val="75000"/>
                      </a:schemeClr>
                    </a:solidFill>
                  </a:tcPr>
                </a:tc>
                <a:tc>
                  <a:txBody>
                    <a:bodyPr/>
                    <a:lstStyle/>
                    <a:p>
                      <a:pPr rtl="1"/>
                      <a:r>
                        <a:rPr lang="en-US" dirty="0" smtClean="0"/>
                        <a:t>40</a:t>
                      </a:r>
                      <a:r>
                        <a:rPr lang="en-US" dirty="0" smtClean="0">
                          <a:sym typeface="Symbol"/>
                        </a:rPr>
                        <a:t></a:t>
                      </a:r>
                      <a:endParaRPr lang="he-IL" dirty="0"/>
                    </a:p>
                  </a:txBody>
                  <a:tcPr>
                    <a:solidFill>
                      <a:schemeClr val="accent3">
                        <a:lumMod val="75000"/>
                      </a:schemeClr>
                    </a:solidFill>
                  </a:tcPr>
                </a:tc>
                <a:tc>
                  <a:txBody>
                    <a:bodyPr/>
                    <a:lstStyle/>
                    <a:p>
                      <a:pPr rtl="1"/>
                      <a:r>
                        <a:rPr lang="en-US" dirty="0" smtClean="0"/>
                        <a:t>50</a:t>
                      </a:r>
                      <a:r>
                        <a:rPr lang="en-US" dirty="0" smtClean="0">
                          <a:sym typeface="Symbol"/>
                        </a:rPr>
                        <a:t></a:t>
                      </a:r>
                      <a:endParaRPr lang="he-IL" dirty="0"/>
                    </a:p>
                  </a:txBody>
                  <a:tcPr>
                    <a:solidFill>
                      <a:schemeClr val="accent3">
                        <a:lumMod val="75000"/>
                      </a:schemeClr>
                    </a:solidFill>
                  </a:tcPr>
                </a:tc>
                <a:tc>
                  <a:txBody>
                    <a:bodyPr/>
                    <a:lstStyle/>
                    <a:p>
                      <a:pPr rtl="1"/>
                      <a:r>
                        <a:rPr lang="en-US" dirty="0" smtClean="0"/>
                        <a:t>60</a:t>
                      </a:r>
                      <a:r>
                        <a:rPr lang="en-US" dirty="0" smtClean="0">
                          <a:sym typeface="Symbol"/>
                        </a:rPr>
                        <a:t></a:t>
                      </a:r>
                      <a:endParaRPr lang="he-IL" dirty="0"/>
                    </a:p>
                  </a:txBody>
                  <a:tcPr>
                    <a:solidFill>
                      <a:schemeClr val="accent3">
                        <a:lumMod val="75000"/>
                      </a:schemeClr>
                    </a:solidFill>
                  </a:tcPr>
                </a:tc>
                <a:tc>
                  <a:txBody>
                    <a:bodyPr/>
                    <a:lstStyle/>
                    <a:p>
                      <a:pPr rtl="1"/>
                      <a:r>
                        <a:rPr lang="en-US" dirty="0" smtClean="0"/>
                        <a:t>70</a:t>
                      </a:r>
                      <a:r>
                        <a:rPr lang="en-US" dirty="0" smtClean="0">
                          <a:sym typeface="Symbol"/>
                        </a:rPr>
                        <a:t></a:t>
                      </a:r>
                      <a:endParaRPr lang="he-IL" dirty="0"/>
                    </a:p>
                  </a:txBody>
                  <a:tcPr>
                    <a:solidFill>
                      <a:schemeClr val="accent3">
                        <a:lumMod val="75000"/>
                      </a:schemeClr>
                    </a:solidFill>
                  </a:tcPr>
                </a:tc>
                <a:tc>
                  <a:txBody>
                    <a:bodyPr/>
                    <a:lstStyle/>
                    <a:p>
                      <a:pPr rtl="1"/>
                      <a:r>
                        <a:rPr lang="en-US" dirty="0" smtClean="0"/>
                        <a:t>80</a:t>
                      </a:r>
                      <a:r>
                        <a:rPr lang="en-US" dirty="0" smtClean="0">
                          <a:sym typeface="Symbol"/>
                        </a:rPr>
                        <a:t></a:t>
                      </a:r>
                      <a:endParaRPr lang="he-IL" dirty="0"/>
                    </a:p>
                  </a:txBody>
                  <a:tcPr>
                    <a:solidFill>
                      <a:schemeClr val="accent3">
                        <a:lumMod val="75000"/>
                      </a:schemeClr>
                    </a:solidFill>
                  </a:tcPr>
                </a:tc>
              </a:tr>
              <a:tr h="1008850">
                <a:tc>
                  <a:txBody>
                    <a:bodyPr/>
                    <a:lstStyle/>
                    <a:p>
                      <a:pPr algn="ctr" rtl="1"/>
                      <a:r>
                        <a:rPr lang="el-GR" dirty="0" smtClean="0">
                          <a:latin typeface="Arial" pitchFamily="34" charset="0"/>
                          <a:cs typeface="Arial" pitchFamily="34" charset="0"/>
                        </a:rPr>
                        <a:t>β</a:t>
                      </a:r>
                      <a:r>
                        <a:rPr lang="he-IL" dirty="0" smtClean="0">
                          <a:latin typeface="Arial" pitchFamily="34" charset="0"/>
                          <a:cs typeface="Arial" pitchFamily="34" charset="0"/>
                        </a:rPr>
                        <a:t>    </a:t>
                      </a:r>
                    </a:p>
                    <a:p>
                      <a:pPr algn="ctr" rtl="1"/>
                      <a:r>
                        <a:rPr lang="he-IL" dirty="0" smtClean="0">
                          <a:latin typeface="Arial" pitchFamily="34" charset="0"/>
                          <a:cs typeface="Arial" pitchFamily="34" charset="0"/>
                        </a:rPr>
                        <a:t>זווית שבירה</a:t>
                      </a:r>
                      <a:endParaRPr lang="he-IL" dirty="0">
                        <a:latin typeface="Arial" pitchFamily="34" charset="0"/>
                        <a:cs typeface="Arial" pitchFamily="34" charset="0"/>
                      </a:endParaRPr>
                    </a:p>
                  </a:txBody>
                  <a:tcPr>
                    <a:solidFill>
                      <a:schemeClr val="accent3">
                        <a:lumMod val="40000"/>
                        <a:lumOff val="60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6.6</a:t>
                      </a:r>
                      <a:r>
                        <a:rPr lang="en-US" dirty="0" smtClean="0">
                          <a:latin typeface="Arial" pitchFamily="34" charset="0"/>
                          <a:cs typeface="Arial" pitchFamily="34" charset="0"/>
                          <a:sym typeface="Symbol"/>
                        </a:rPr>
                        <a:t></a:t>
                      </a:r>
                      <a:endParaRPr lang="he-IL" dirty="0" smtClean="0">
                        <a:latin typeface="Arial" pitchFamily="34" charset="0"/>
                        <a:cs typeface="Arial" pitchFamily="34" charset="0"/>
                      </a:endParaRPr>
                    </a:p>
                    <a:p>
                      <a:pPr rtl="1"/>
                      <a:endParaRPr lang="he-IL" dirty="0">
                        <a:latin typeface="Arial" pitchFamily="34" charset="0"/>
                        <a:cs typeface="Arial" pitchFamily="34" charset="0"/>
                      </a:endParaRPr>
                    </a:p>
                  </a:txBody>
                  <a:tcPr>
                    <a:solidFill>
                      <a:schemeClr val="accent3">
                        <a:lumMod val="40000"/>
                        <a:lumOff val="60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13.2</a:t>
                      </a:r>
                      <a:r>
                        <a:rPr lang="en-US" dirty="0" smtClean="0">
                          <a:latin typeface="Arial" pitchFamily="34" charset="0"/>
                          <a:cs typeface="Arial" pitchFamily="34" charset="0"/>
                          <a:sym typeface="Symbol"/>
                        </a:rPr>
                        <a:t></a:t>
                      </a:r>
                      <a:endParaRPr lang="he-IL" dirty="0" smtClean="0">
                        <a:latin typeface="Arial" pitchFamily="34" charset="0"/>
                        <a:cs typeface="Arial" pitchFamily="34" charset="0"/>
                      </a:endParaRPr>
                    </a:p>
                    <a:p>
                      <a:pPr rtl="1"/>
                      <a:endParaRPr lang="he-IL" dirty="0">
                        <a:latin typeface="Arial" pitchFamily="34" charset="0"/>
                        <a:cs typeface="Arial" pitchFamily="34" charset="0"/>
                      </a:endParaRPr>
                    </a:p>
                  </a:txBody>
                  <a:tcPr>
                    <a:solidFill>
                      <a:schemeClr val="accent3">
                        <a:lumMod val="40000"/>
                        <a:lumOff val="60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19.5</a:t>
                      </a:r>
                      <a:r>
                        <a:rPr lang="en-US" dirty="0" smtClean="0">
                          <a:latin typeface="Arial" pitchFamily="34" charset="0"/>
                          <a:cs typeface="Arial" pitchFamily="34" charset="0"/>
                          <a:sym typeface="Symbol"/>
                        </a:rPr>
                        <a:t></a:t>
                      </a:r>
                      <a:endParaRPr lang="he-IL" dirty="0" smtClean="0">
                        <a:latin typeface="Arial" pitchFamily="34" charset="0"/>
                        <a:cs typeface="Arial" pitchFamily="34" charset="0"/>
                      </a:endParaRPr>
                    </a:p>
                    <a:p>
                      <a:pPr rtl="1"/>
                      <a:endParaRPr lang="he-IL" dirty="0">
                        <a:latin typeface="Arial" pitchFamily="34" charset="0"/>
                        <a:cs typeface="Arial" pitchFamily="34" charset="0"/>
                      </a:endParaRPr>
                    </a:p>
                  </a:txBody>
                  <a:tcPr>
                    <a:solidFill>
                      <a:schemeClr val="accent3">
                        <a:lumMod val="40000"/>
                        <a:lumOff val="60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sym typeface="Symbol"/>
                        </a:rPr>
                        <a:t>25.4</a:t>
                      </a:r>
                      <a:endParaRPr lang="he-IL" dirty="0" smtClean="0">
                        <a:latin typeface="Arial" pitchFamily="34" charset="0"/>
                        <a:cs typeface="Arial" pitchFamily="34" charset="0"/>
                      </a:endParaRPr>
                    </a:p>
                  </a:txBody>
                  <a:tcPr>
                    <a:solidFill>
                      <a:schemeClr val="accent3">
                        <a:lumMod val="40000"/>
                        <a:lumOff val="60000"/>
                      </a:schemeClr>
                    </a:solidFill>
                  </a:tcPr>
                </a:tc>
                <a:tc>
                  <a:txBody>
                    <a:bodyPr/>
                    <a:lstStyle/>
                    <a:p>
                      <a:pPr rtl="1"/>
                      <a:r>
                        <a:rPr lang="en-US" dirty="0" smtClean="0">
                          <a:latin typeface="Arial" pitchFamily="34" charset="0"/>
                          <a:cs typeface="Arial" pitchFamily="34" charset="0"/>
                        </a:rPr>
                        <a:t>30.7</a:t>
                      </a:r>
                      <a:r>
                        <a:rPr lang="en-US" dirty="0" smtClean="0">
                          <a:latin typeface="Arial" pitchFamily="34" charset="0"/>
                          <a:cs typeface="Arial" pitchFamily="34" charset="0"/>
                          <a:sym typeface="Symbol"/>
                        </a:rPr>
                        <a:t></a:t>
                      </a:r>
                      <a:endParaRPr lang="he-IL" dirty="0">
                        <a:latin typeface="Arial" pitchFamily="34" charset="0"/>
                        <a:cs typeface="Arial" pitchFamily="34" charset="0"/>
                      </a:endParaRPr>
                    </a:p>
                  </a:txBody>
                  <a:tcPr>
                    <a:solidFill>
                      <a:schemeClr val="accent3">
                        <a:lumMod val="40000"/>
                        <a:lumOff val="60000"/>
                      </a:schemeClr>
                    </a:solidFill>
                  </a:tcPr>
                </a:tc>
                <a:tc>
                  <a:txBody>
                    <a:bodyPr/>
                    <a:lstStyle/>
                    <a:p>
                      <a:pPr rtl="1"/>
                      <a:r>
                        <a:rPr lang="en-US" dirty="0" smtClean="0">
                          <a:latin typeface="Arial" pitchFamily="34" charset="0"/>
                          <a:cs typeface="Arial" pitchFamily="34" charset="0"/>
                        </a:rPr>
                        <a:t>35.2</a:t>
                      </a:r>
                      <a:r>
                        <a:rPr lang="en-US" dirty="0" smtClean="0">
                          <a:latin typeface="Arial" pitchFamily="34" charset="0"/>
                          <a:cs typeface="Arial" pitchFamily="34" charset="0"/>
                          <a:sym typeface="Symbol"/>
                        </a:rPr>
                        <a:t></a:t>
                      </a:r>
                      <a:endParaRPr lang="he-IL" dirty="0">
                        <a:latin typeface="Arial" pitchFamily="34" charset="0"/>
                        <a:cs typeface="Arial" pitchFamily="34" charset="0"/>
                      </a:endParaRPr>
                    </a:p>
                  </a:txBody>
                  <a:tcPr>
                    <a:solidFill>
                      <a:schemeClr val="accent3">
                        <a:lumMod val="40000"/>
                        <a:lumOff val="60000"/>
                      </a:schemeClr>
                    </a:solidFill>
                  </a:tcPr>
                </a:tc>
                <a:tc>
                  <a:txBody>
                    <a:bodyPr/>
                    <a:lstStyle/>
                    <a:p>
                      <a:pPr rtl="1"/>
                      <a:r>
                        <a:rPr lang="en-US" dirty="0" smtClean="0">
                          <a:latin typeface="Arial" pitchFamily="34" charset="0"/>
                          <a:cs typeface="Arial" pitchFamily="34" charset="0"/>
                        </a:rPr>
                        <a:t>38.8</a:t>
                      </a:r>
                      <a:r>
                        <a:rPr lang="en-US" dirty="0" smtClean="0">
                          <a:latin typeface="Arial" pitchFamily="34" charset="0"/>
                          <a:cs typeface="Arial" pitchFamily="34" charset="0"/>
                          <a:sym typeface="Symbol"/>
                        </a:rPr>
                        <a:t></a:t>
                      </a:r>
                      <a:endParaRPr lang="he-IL" dirty="0">
                        <a:latin typeface="Arial" pitchFamily="34" charset="0"/>
                        <a:cs typeface="Arial" pitchFamily="34" charset="0"/>
                      </a:endParaRPr>
                    </a:p>
                  </a:txBody>
                  <a:tcPr>
                    <a:solidFill>
                      <a:schemeClr val="accent3">
                        <a:lumMod val="40000"/>
                        <a:lumOff val="60000"/>
                      </a:schemeClr>
                    </a:solidFill>
                  </a:tcPr>
                </a:tc>
                <a:tc>
                  <a:txBody>
                    <a:bodyPr/>
                    <a:lstStyle/>
                    <a:p>
                      <a:pPr rtl="1"/>
                      <a:r>
                        <a:rPr lang="en-US" dirty="0" smtClean="0">
                          <a:latin typeface="Arial" pitchFamily="34" charset="0"/>
                          <a:cs typeface="Arial" pitchFamily="34" charset="0"/>
                        </a:rPr>
                        <a:t>41</a:t>
                      </a:r>
                      <a:r>
                        <a:rPr lang="en-US" dirty="0" smtClean="0">
                          <a:latin typeface="Arial" pitchFamily="34" charset="0"/>
                          <a:cs typeface="Arial" pitchFamily="34" charset="0"/>
                          <a:sym typeface="Symbol"/>
                        </a:rPr>
                        <a:t></a:t>
                      </a:r>
                      <a:endParaRPr lang="he-IL" dirty="0">
                        <a:latin typeface="Arial" pitchFamily="34" charset="0"/>
                        <a:cs typeface="Arial" pitchFamily="34" charset="0"/>
                      </a:endParaRPr>
                    </a:p>
                  </a:txBody>
                  <a:tcPr>
                    <a:solidFill>
                      <a:schemeClr val="accent3">
                        <a:lumMod val="40000"/>
                        <a:lumOff val="60000"/>
                      </a:schemeClr>
                    </a:solidFill>
                  </a:tcPr>
                </a:tc>
              </a:tr>
            </a:tbl>
          </a:graphicData>
        </a:graphic>
      </p:graphicFrame>
      <p:sp>
        <p:nvSpPr>
          <p:cNvPr id="6" name="כותרת 1"/>
          <p:cNvSpPr>
            <a:spLocks noGrp="1"/>
          </p:cNvSpPr>
          <p:nvPr>
            <p:ph type="title"/>
          </p:nvPr>
        </p:nvSpPr>
        <p:spPr>
          <a:xfrm>
            <a:off x="467544" y="111211"/>
            <a:ext cx="8229600" cy="568411"/>
          </a:xfrm>
        </p:spPr>
        <p:txBody>
          <a:bodyPr>
            <a:normAutofit/>
          </a:bodyPr>
          <a:lstStyle/>
          <a:p>
            <a:r>
              <a:rPr lang="he-IL" dirty="0" smtClean="0"/>
              <a:t>זווית השבירה בתלות בזווית הפגיעה</a:t>
            </a:r>
            <a:endParaRPr lang="he-IL" dirty="0"/>
          </a:p>
        </p:txBody>
      </p:sp>
      <p:sp>
        <p:nvSpPr>
          <p:cNvPr id="7" name="TextBox 6"/>
          <p:cNvSpPr txBox="1"/>
          <p:nvPr/>
        </p:nvSpPr>
        <p:spPr>
          <a:xfrm>
            <a:off x="902045" y="803189"/>
            <a:ext cx="7722972" cy="1200329"/>
          </a:xfrm>
          <a:prstGeom prst="rect">
            <a:avLst/>
          </a:prstGeom>
          <a:noFill/>
        </p:spPr>
        <p:txBody>
          <a:bodyPr wrap="square" rtlCol="1">
            <a:spAutoFit/>
          </a:bodyPr>
          <a:lstStyle/>
          <a:p>
            <a:r>
              <a:rPr lang="he-IL" dirty="0" smtClean="0">
                <a:latin typeface="Arial" pitchFamily="34" charset="0"/>
                <a:cs typeface="Arial" pitchFamily="34" charset="0"/>
              </a:rPr>
              <a:t>בכדי למצוא את הביטוי המתמטי המתאר את הקשר בין זווית הפגיעה לזווית השבירה נרשום בטבלה את זוויות הפגיעה ואת זוויות השבירה המתאימות כפי שהתקבלו בניסוי. נשרטט דיאגרמת פיזור המתארת את ערכי זווית השבירה </a:t>
            </a:r>
            <a:r>
              <a:rPr lang="el-GR" dirty="0" smtClean="0">
                <a:latin typeface="Arial" pitchFamily="34" charset="0"/>
                <a:cs typeface="Arial" pitchFamily="34" charset="0"/>
              </a:rPr>
              <a:t>β</a:t>
            </a:r>
            <a:r>
              <a:rPr lang="he-IL" dirty="0" smtClean="0">
                <a:latin typeface="Arial" pitchFamily="34" charset="0"/>
                <a:cs typeface="Arial" pitchFamily="34" charset="0"/>
              </a:rPr>
              <a:t> כפונקציה של ערכי זווית הפגיעה </a:t>
            </a:r>
            <a:r>
              <a:rPr lang="el-GR" dirty="0" smtClean="0">
                <a:latin typeface="Arial" pitchFamily="34" charset="0"/>
                <a:cs typeface="Arial" pitchFamily="34" charset="0"/>
              </a:rPr>
              <a:t>α</a:t>
            </a:r>
            <a:r>
              <a:rPr lang="he-IL" dirty="0" smtClean="0">
                <a:latin typeface="Arial" pitchFamily="34" charset="0"/>
                <a:cs typeface="Arial" pitchFamily="34" charset="0"/>
              </a:rPr>
              <a:t> .</a:t>
            </a:r>
            <a:endParaRPr lang="he-IL" dirty="0">
              <a:latin typeface="Arial" pitchFamily="34" charset="0"/>
              <a:cs typeface="Arial" pitchFamily="34" charset="0"/>
            </a:endParaRPr>
          </a:p>
        </p:txBody>
      </p:sp>
    </p:spTree>
    <p:extLst>
      <p:ext uri="{BB962C8B-B14F-4D97-AF65-F5344CB8AC3E}">
        <p14:creationId xmlns:p14="http://schemas.microsoft.com/office/powerpoint/2010/main" val="3984383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a:spLocks noGrp="1"/>
          </p:cNvSpPr>
          <p:nvPr>
            <p:ph type="title"/>
          </p:nvPr>
        </p:nvSpPr>
        <p:spPr>
          <a:xfrm>
            <a:off x="467544" y="111211"/>
            <a:ext cx="8229600" cy="568411"/>
          </a:xfrm>
        </p:spPr>
        <p:txBody>
          <a:bodyPr>
            <a:normAutofit/>
          </a:bodyPr>
          <a:lstStyle/>
          <a:p>
            <a:r>
              <a:rPr lang="he-IL" dirty="0" smtClean="0"/>
              <a:t>גרף של זווית השבירה בתלות בזווית הפגיעה</a:t>
            </a:r>
            <a:endParaRPr lang="he-IL" dirty="0"/>
          </a:p>
        </p:txBody>
      </p:sp>
      <p:grpSp>
        <p:nvGrpSpPr>
          <p:cNvPr id="15" name="קבוצה 14"/>
          <p:cNvGrpSpPr/>
          <p:nvPr/>
        </p:nvGrpSpPr>
        <p:grpSpPr>
          <a:xfrm>
            <a:off x="914403" y="871840"/>
            <a:ext cx="7306858" cy="5295556"/>
            <a:chOff x="1371602" y="783966"/>
            <a:chExt cx="7306858" cy="5295556"/>
          </a:xfrm>
        </p:grpSpPr>
        <p:graphicFrame>
          <p:nvGraphicFramePr>
            <p:cNvPr id="4" name="תרשים 3"/>
            <p:cNvGraphicFramePr>
              <a:graphicFrameLocks/>
            </p:cNvGraphicFramePr>
            <p:nvPr>
              <p:extLst/>
            </p:nvPr>
          </p:nvGraphicFramePr>
          <p:xfrm>
            <a:off x="1458786" y="1285101"/>
            <a:ext cx="7219674" cy="479442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מחבר חץ ישר 6"/>
            <p:cNvCxnSpPr/>
            <p:nvPr/>
          </p:nvCxnSpPr>
          <p:spPr>
            <a:xfrm>
              <a:off x="2265993" y="5590056"/>
              <a:ext cx="6148960"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flipV="1">
              <a:off x="2211858" y="873551"/>
              <a:ext cx="0" cy="467943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76985" y="5613398"/>
              <a:ext cx="1037968" cy="369332"/>
            </a:xfrm>
            <a:prstGeom prst="rect">
              <a:avLst/>
            </a:prstGeom>
            <a:noFill/>
          </p:spPr>
          <p:txBody>
            <a:bodyPr wrap="square" rtlCol="1">
              <a:spAutoFit/>
            </a:bodyPr>
            <a:lstStyle/>
            <a:p>
              <a:r>
                <a:rPr lang="el-GR" dirty="0" smtClean="0">
                  <a:solidFill>
                    <a:schemeClr val="tx2"/>
                  </a:solidFill>
                  <a:latin typeface="Calibri"/>
                  <a:cs typeface="Calibri"/>
                </a:rPr>
                <a:t>α</a:t>
              </a:r>
              <a:endParaRPr lang="he-IL" dirty="0">
                <a:solidFill>
                  <a:schemeClr val="tx2"/>
                </a:solidFill>
              </a:endParaRPr>
            </a:p>
          </p:txBody>
        </p:sp>
        <p:sp>
          <p:nvSpPr>
            <p:cNvPr id="14" name="TextBox 13"/>
            <p:cNvSpPr txBox="1"/>
            <p:nvPr/>
          </p:nvSpPr>
          <p:spPr>
            <a:xfrm>
              <a:off x="1371602" y="783966"/>
              <a:ext cx="790832" cy="369332"/>
            </a:xfrm>
            <a:prstGeom prst="rect">
              <a:avLst/>
            </a:prstGeom>
            <a:noFill/>
          </p:spPr>
          <p:txBody>
            <a:bodyPr wrap="square" rtlCol="1">
              <a:spAutoFit/>
            </a:bodyPr>
            <a:lstStyle/>
            <a:p>
              <a:r>
                <a:rPr lang="el-GR" dirty="0" smtClean="0">
                  <a:solidFill>
                    <a:schemeClr val="tx2"/>
                  </a:solidFill>
                </a:rPr>
                <a:t>β</a:t>
              </a:r>
              <a:endParaRPr lang="he-IL" dirty="0">
                <a:solidFill>
                  <a:schemeClr val="tx2"/>
                </a:solidFill>
              </a:endParaRPr>
            </a:p>
          </p:txBody>
        </p:sp>
      </p:grpSp>
    </p:spTree>
    <p:extLst>
      <p:ext uri="{BB962C8B-B14F-4D97-AF65-F5344CB8AC3E}">
        <p14:creationId xmlns:p14="http://schemas.microsoft.com/office/powerpoint/2010/main" val="179116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444963" y="98854"/>
            <a:ext cx="8229600" cy="482890"/>
          </a:xfrm>
        </p:spPr>
        <p:txBody>
          <a:bodyPr/>
          <a:lstStyle/>
          <a:p>
            <a:r>
              <a:rPr lang="he-IL" dirty="0"/>
              <a:t>חוק </a:t>
            </a:r>
            <a:r>
              <a:rPr lang="he-IL" dirty="0" err="1"/>
              <a:t>סנל</a:t>
            </a:r>
            <a:r>
              <a:rPr lang="he-IL" dirty="0"/>
              <a:t> \ חוק השבירה </a:t>
            </a:r>
            <a:r>
              <a:rPr lang="en-US" dirty="0"/>
              <a:t>(law of refraction)</a:t>
            </a:r>
            <a:endParaRPr lang="he-IL" dirty="0"/>
          </a:p>
        </p:txBody>
      </p:sp>
      <p:sp>
        <p:nvSpPr>
          <p:cNvPr id="5" name="TextBox 4"/>
          <p:cNvSpPr txBox="1"/>
          <p:nvPr/>
        </p:nvSpPr>
        <p:spPr>
          <a:xfrm>
            <a:off x="7158767" y="5299422"/>
            <a:ext cx="792088" cy="369332"/>
          </a:xfrm>
          <a:prstGeom prst="rect">
            <a:avLst/>
          </a:prstGeom>
          <a:noFill/>
        </p:spPr>
        <p:txBody>
          <a:bodyPr wrap="square" rtlCol="1">
            <a:spAutoFit/>
          </a:bodyPr>
          <a:lstStyle/>
          <a:p>
            <a:r>
              <a:rPr lang="en-US" dirty="0" smtClean="0">
                <a:solidFill>
                  <a:schemeClr val="tx2"/>
                </a:solidFill>
              </a:rPr>
              <a:t>sin</a:t>
            </a:r>
            <a:r>
              <a:rPr lang="el-GR" dirty="0" smtClean="0">
                <a:solidFill>
                  <a:schemeClr val="tx2"/>
                </a:solidFill>
                <a:latin typeface="Calibri"/>
                <a:cs typeface="Calibri"/>
              </a:rPr>
              <a:t>α</a:t>
            </a:r>
            <a:endParaRPr lang="he-IL" dirty="0">
              <a:solidFill>
                <a:schemeClr val="tx2"/>
              </a:solidFill>
            </a:endParaRPr>
          </a:p>
        </p:txBody>
      </p:sp>
      <p:grpSp>
        <p:nvGrpSpPr>
          <p:cNvPr id="6" name="קבוצה 5"/>
          <p:cNvGrpSpPr/>
          <p:nvPr/>
        </p:nvGrpSpPr>
        <p:grpSpPr>
          <a:xfrm>
            <a:off x="1334529" y="976184"/>
            <a:ext cx="6376087" cy="4586541"/>
            <a:chOff x="1403648" y="1107353"/>
            <a:chExt cx="5898438" cy="3905821"/>
          </a:xfrm>
        </p:grpSpPr>
        <p:graphicFrame>
          <p:nvGraphicFramePr>
            <p:cNvPr id="7" name="תרשים 6"/>
            <p:cNvGraphicFramePr>
              <a:graphicFrameLocks/>
            </p:cNvGraphicFramePr>
            <p:nvPr>
              <p:extLst/>
            </p:nvPr>
          </p:nvGraphicFramePr>
          <p:xfrm>
            <a:off x="1835696" y="1484783"/>
            <a:ext cx="5328592" cy="3528391"/>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מחבר חץ ישר 7"/>
            <p:cNvCxnSpPr/>
            <p:nvPr/>
          </p:nvCxnSpPr>
          <p:spPr>
            <a:xfrm flipV="1">
              <a:off x="2339752" y="1124743"/>
              <a:ext cx="0" cy="3528391"/>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 name="מחבר חץ ישר 8"/>
            <p:cNvCxnSpPr/>
            <p:nvPr/>
          </p:nvCxnSpPr>
          <p:spPr>
            <a:xfrm>
              <a:off x="2383161" y="4706872"/>
              <a:ext cx="4918925"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03648" y="1107353"/>
              <a:ext cx="792088" cy="369332"/>
            </a:xfrm>
            <a:prstGeom prst="rect">
              <a:avLst/>
            </a:prstGeom>
            <a:noFill/>
          </p:spPr>
          <p:txBody>
            <a:bodyPr wrap="square" rtlCol="1">
              <a:spAutoFit/>
            </a:bodyPr>
            <a:lstStyle/>
            <a:p>
              <a:r>
                <a:rPr lang="en-US" dirty="0" smtClean="0">
                  <a:solidFill>
                    <a:schemeClr val="tx2"/>
                  </a:solidFill>
                </a:rPr>
                <a:t>sin</a:t>
              </a:r>
              <a:r>
                <a:rPr lang="el-GR" dirty="0" smtClean="0">
                  <a:solidFill>
                    <a:schemeClr val="tx2"/>
                  </a:solidFill>
                  <a:latin typeface="Calibri"/>
                  <a:cs typeface="Calibri"/>
                </a:rPr>
                <a:t>β</a:t>
              </a:r>
              <a:endParaRPr lang="he-IL" dirty="0">
                <a:solidFill>
                  <a:schemeClr val="tx2"/>
                </a:solidFill>
              </a:endParaRPr>
            </a:p>
          </p:txBody>
        </p:sp>
      </p:grpSp>
    </p:spTree>
    <p:extLst>
      <p:ext uri="{BB962C8B-B14F-4D97-AF65-F5344CB8AC3E}">
        <p14:creationId xmlns:p14="http://schemas.microsoft.com/office/powerpoint/2010/main" val="3855063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צפיפות אופטית וטבלת מקדמי שבירה</a:t>
            </a:r>
            <a:endParaRPr lang="he-IL" dirty="0"/>
          </a:p>
        </p:txBody>
      </p:sp>
      <p:sp>
        <p:nvSpPr>
          <p:cNvPr id="4" name="TextBox 3"/>
          <p:cNvSpPr txBox="1"/>
          <p:nvPr/>
        </p:nvSpPr>
        <p:spPr>
          <a:xfrm>
            <a:off x="951471" y="877329"/>
            <a:ext cx="7735329" cy="1754326"/>
          </a:xfrm>
          <a:prstGeom prst="rect">
            <a:avLst/>
          </a:prstGeom>
          <a:noFill/>
        </p:spPr>
        <p:txBody>
          <a:bodyPr wrap="square" rtlCol="1">
            <a:spAutoFit/>
          </a:bodyPr>
          <a:lstStyle/>
          <a:p>
            <a:r>
              <a:rPr lang="he-IL" dirty="0" smtClean="0">
                <a:latin typeface="Arial" pitchFamily="34" charset="0"/>
                <a:cs typeface="Arial" pitchFamily="34" charset="0"/>
              </a:rPr>
              <a:t>תווך שקוף בעל מקדם שבירה קטן מכונה תווך בעל </a:t>
            </a:r>
            <a:r>
              <a:rPr lang="he-IL" b="1" dirty="0" smtClean="0">
                <a:latin typeface="Arial" pitchFamily="34" charset="0"/>
                <a:cs typeface="Arial" pitchFamily="34" charset="0"/>
              </a:rPr>
              <a:t>צפיפות אופטית </a:t>
            </a:r>
            <a:r>
              <a:rPr lang="he-IL" dirty="0" smtClean="0">
                <a:latin typeface="Arial" pitchFamily="34" charset="0"/>
                <a:cs typeface="Arial" pitchFamily="34" charset="0"/>
              </a:rPr>
              <a:t>נמוכה יותר. באופטיקה מקובל לומר "תווך צפוף" או "תווך דליל" כשהכוונה היא לצפיפות האופטית של התווך, ולא לצפיפות החומר.</a:t>
            </a:r>
          </a:p>
          <a:p>
            <a:r>
              <a:rPr lang="he-IL" dirty="0" smtClean="0">
                <a:latin typeface="Arial" pitchFamily="34" charset="0"/>
                <a:cs typeface="Arial" pitchFamily="34" charset="0"/>
              </a:rPr>
              <a:t> </a:t>
            </a:r>
          </a:p>
          <a:p>
            <a:endParaRPr lang="he-IL" strike="sngStrike" dirty="0" smtClean="0">
              <a:latin typeface="Arial" pitchFamily="34" charset="0"/>
              <a:cs typeface="Arial" pitchFamily="34" charset="0"/>
            </a:endParaRPr>
          </a:p>
          <a:p>
            <a:r>
              <a:rPr lang="he-IL" dirty="0" smtClean="0">
                <a:latin typeface="Arial" pitchFamily="34" charset="0"/>
                <a:cs typeface="Arial" pitchFamily="34" charset="0"/>
              </a:rPr>
              <a:t>להלן טבלה של מקדמי שבירה של חומרים שונים:</a:t>
            </a:r>
          </a:p>
        </p:txBody>
      </p:sp>
      <p:graphicFrame>
        <p:nvGraphicFramePr>
          <p:cNvPr id="5" name="טבלה 4"/>
          <p:cNvGraphicFramePr>
            <a:graphicFrameLocks noGrp="1"/>
          </p:cNvGraphicFramePr>
          <p:nvPr>
            <p:extLst/>
          </p:nvPr>
        </p:nvGraphicFramePr>
        <p:xfrm>
          <a:off x="1773194" y="3126258"/>
          <a:ext cx="6091881" cy="2150200"/>
        </p:xfrm>
        <a:graphic>
          <a:graphicData uri="http://schemas.openxmlformats.org/drawingml/2006/table">
            <a:tbl>
              <a:tblPr rtl="1" firstRow="1" bandRow="1">
                <a:tableStyleId>{5C22544A-7EE6-4342-B048-85BDC9FD1C3A}</a:tableStyleId>
              </a:tblPr>
              <a:tblGrid>
                <a:gridCol w="997573"/>
                <a:gridCol w="810466"/>
                <a:gridCol w="883467"/>
                <a:gridCol w="862290"/>
                <a:gridCol w="981134"/>
                <a:gridCol w="815546"/>
                <a:gridCol w="741405"/>
              </a:tblGrid>
              <a:tr h="1075100">
                <a:tc>
                  <a:txBody>
                    <a:bodyPr/>
                    <a:lstStyle/>
                    <a:p>
                      <a:pPr algn="ctr" rtl="1"/>
                      <a:r>
                        <a:rPr lang="en-US" dirty="0" smtClean="0">
                          <a:latin typeface="Calibri"/>
                          <a:cs typeface="Calibri"/>
                        </a:rPr>
                        <a:t>n</a:t>
                      </a:r>
                      <a:r>
                        <a:rPr lang="he-IL" dirty="0" smtClean="0">
                          <a:latin typeface="Calibri"/>
                          <a:cs typeface="Calibri"/>
                        </a:rPr>
                        <a:t> </a:t>
                      </a:r>
                    </a:p>
                    <a:p>
                      <a:pPr algn="ctr" rtl="1"/>
                      <a:r>
                        <a:rPr lang="he-IL" dirty="0" smtClean="0">
                          <a:latin typeface="Calibri"/>
                          <a:cs typeface="Calibri"/>
                        </a:rPr>
                        <a:t>מקדם השבירה</a:t>
                      </a:r>
                      <a:endParaRPr lang="he-IL" dirty="0"/>
                    </a:p>
                  </a:txBody>
                  <a:tcPr>
                    <a:solidFill>
                      <a:schemeClr val="accent3">
                        <a:lumMod val="75000"/>
                      </a:schemeClr>
                    </a:solidFill>
                  </a:tcPr>
                </a:tc>
                <a:tc>
                  <a:txBody>
                    <a:bodyPr/>
                    <a:lstStyle/>
                    <a:p>
                      <a:pPr algn="ctr" rtl="1"/>
                      <a:r>
                        <a:rPr lang="en-US" dirty="0" smtClean="0"/>
                        <a:t>1.33</a:t>
                      </a:r>
                      <a:endParaRPr lang="he-IL" dirty="0"/>
                    </a:p>
                  </a:txBody>
                  <a:tcPr>
                    <a:solidFill>
                      <a:schemeClr val="accent3">
                        <a:lumMod val="75000"/>
                      </a:schemeClr>
                    </a:solidFill>
                  </a:tcPr>
                </a:tc>
                <a:tc>
                  <a:txBody>
                    <a:bodyPr/>
                    <a:lstStyle/>
                    <a:p>
                      <a:pPr algn="ctr" rtl="1"/>
                      <a:r>
                        <a:rPr lang="en-US" dirty="0" smtClean="0"/>
                        <a:t>1.47</a:t>
                      </a:r>
                      <a:endParaRPr lang="he-IL" dirty="0"/>
                    </a:p>
                  </a:txBody>
                  <a:tcPr>
                    <a:solidFill>
                      <a:schemeClr val="accent3">
                        <a:lumMod val="75000"/>
                      </a:schemeClr>
                    </a:solidFill>
                  </a:tcPr>
                </a:tc>
                <a:tc>
                  <a:txBody>
                    <a:bodyPr/>
                    <a:lstStyle/>
                    <a:p>
                      <a:pPr algn="ctr" rtl="1"/>
                      <a:r>
                        <a:rPr lang="en-US" dirty="0" smtClean="0"/>
                        <a:t>1.5</a:t>
                      </a:r>
                      <a:endParaRPr lang="he-IL" dirty="0"/>
                    </a:p>
                  </a:txBody>
                  <a:tcPr>
                    <a:solidFill>
                      <a:schemeClr val="accent3">
                        <a:lumMod val="75000"/>
                      </a:schemeClr>
                    </a:solidFill>
                  </a:tcPr>
                </a:tc>
                <a:tc>
                  <a:txBody>
                    <a:bodyPr/>
                    <a:lstStyle/>
                    <a:p>
                      <a:pPr algn="ctr" rtl="1"/>
                      <a:r>
                        <a:rPr lang="en-US" dirty="0" smtClean="0"/>
                        <a:t>1.5</a:t>
                      </a:r>
                      <a:endParaRPr lang="he-IL" dirty="0"/>
                    </a:p>
                  </a:txBody>
                  <a:tcPr>
                    <a:solidFill>
                      <a:schemeClr val="accent3">
                        <a:lumMod val="75000"/>
                      </a:schemeClr>
                    </a:solidFill>
                  </a:tcPr>
                </a:tc>
                <a:tc>
                  <a:txBody>
                    <a:bodyPr/>
                    <a:lstStyle/>
                    <a:p>
                      <a:pPr algn="ctr" rtl="1"/>
                      <a:r>
                        <a:rPr lang="en-US" dirty="0" smtClean="0"/>
                        <a:t>1.54</a:t>
                      </a:r>
                      <a:endParaRPr lang="he-IL" dirty="0"/>
                    </a:p>
                  </a:txBody>
                  <a:tcPr>
                    <a:solidFill>
                      <a:schemeClr val="accent3">
                        <a:lumMod val="75000"/>
                      </a:schemeClr>
                    </a:solidFill>
                  </a:tcPr>
                </a:tc>
                <a:tc>
                  <a:txBody>
                    <a:bodyPr/>
                    <a:lstStyle/>
                    <a:p>
                      <a:pPr algn="ctr" rtl="1"/>
                      <a:r>
                        <a:rPr lang="en-US" dirty="0" smtClean="0"/>
                        <a:t>2.42</a:t>
                      </a:r>
                      <a:endParaRPr lang="he-IL" dirty="0"/>
                    </a:p>
                  </a:txBody>
                  <a:tcPr>
                    <a:solidFill>
                      <a:schemeClr val="accent3">
                        <a:lumMod val="75000"/>
                      </a:schemeClr>
                    </a:solidFill>
                  </a:tcPr>
                </a:tc>
              </a:tr>
              <a:tr h="1075100">
                <a:tc>
                  <a:txBody>
                    <a:bodyPr/>
                    <a:lstStyle/>
                    <a:p>
                      <a:pPr algn="ctr" rtl="1"/>
                      <a:r>
                        <a:rPr lang="he-IL" dirty="0" smtClean="0">
                          <a:latin typeface="Arial" pitchFamily="34" charset="0"/>
                          <a:cs typeface="Arial" pitchFamily="34" charset="0"/>
                        </a:rPr>
                        <a:t>החומר השקוף</a:t>
                      </a:r>
                      <a:endParaRPr lang="he-IL" dirty="0">
                        <a:latin typeface="Arial" pitchFamily="34" charset="0"/>
                        <a:cs typeface="Arial" pitchFamily="34" charset="0"/>
                      </a:endParaRPr>
                    </a:p>
                  </a:txBody>
                  <a:tcPr>
                    <a:solidFill>
                      <a:schemeClr val="accent3">
                        <a:lumMod val="40000"/>
                        <a:lumOff val="60000"/>
                      </a:schemeClr>
                    </a:solidFill>
                  </a:tcPr>
                </a:tc>
                <a:tc>
                  <a:txBody>
                    <a:bodyPr/>
                    <a:lstStyle/>
                    <a:p>
                      <a:pPr algn="ctr" rtl="1"/>
                      <a:r>
                        <a:rPr lang="he-IL" dirty="0" smtClean="0">
                          <a:latin typeface="Arial" pitchFamily="34" charset="0"/>
                          <a:cs typeface="Arial" pitchFamily="34" charset="0"/>
                        </a:rPr>
                        <a:t>מים</a:t>
                      </a:r>
                      <a:endParaRPr lang="he-IL" dirty="0">
                        <a:latin typeface="Arial" pitchFamily="34" charset="0"/>
                        <a:cs typeface="Arial" pitchFamily="34" charset="0"/>
                      </a:endParaRPr>
                    </a:p>
                  </a:txBody>
                  <a:tcPr>
                    <a:solidFill>
                      <a:schemeClr val="accent3">
                        <a:lumMod val="40000"/>
                        <a:lumOff val="60000"/>
                      </a:schemeClr>
                    </a:solidFill>
                  </a:tcPr>
                </a:tc>
                <a:tc>
                  <a:txBody>
                    <a:bodyPr/>
                    <a:lstStyle/>
                    <a:p>
                      <a:pPr algn="ctr" rtl="1"/>
                      <a:r>
                        <a:rPr lang="he-IL" dirty="0" smtClean="0">
                          <a:latin typeface="Arial" pitchFamily="34" charset="0"/>
                          <a:cs typeface="Arial" pitchFamily="34" charset="0"/>
                        </a:rPr>
                        <a:t>גליצרין</a:t>
                      </a:r>
                      <a:endParaRPr lang="he-IL" dirty="0">
                        <a:latin typeface="Arial" pitchFamily="34" charset="0"/>
                        <a:cs typeface="Arial" pitchFamily="34" charset="0"/>
                      </a:endParaRPr>
                    </a:p>
                  </a:txBody>
                  <a:tcPr>
                    <a:solidFill>
                      <a:schemeClr val="accent3">
                        <a:lumMod val="40000"/>
                        <a:lumOff val="60000"/>
                      </a:schemeClr>
                    </a:solidFill>
                  </a:tcPr>
                </a:tc>
                <a:tc>
                  <a:txBody>
                    <a:bodyPr/>
                    <a:lstStyle/>
                    <a:p>
                      <a:pPr algn="ctr" rtl="1"/>
                      <a:r>
                        <a:rPr lang="he-IL" dirty="0" smtClean="0">
                          <a:latin typeface="Arial" pitchFamily="34" charset="0"/>
                          <a:cs typeface="Arial" pitchFamily="34" charset="0"/>
                        </a:rPr>
                        <a:t>זכוכית</a:t>
                      </a:r>
                      <a:endParaRPr lang="he-IL" dirty="0">
                        <a:latin typeface="Arial" pitchFamily="34" charset="0"/>
                        <a:cs typeface="Arial" pitchFamily="34" charset="0"/>
                      </a:endParaRPr>
                    </a:p>
                  </a:txBody>
                  <a:tcPr>
                    <a:solidFill>
                      <a:schemeClr val="accent3">
                        <a:lumMod val="40000"/>
                        <a:lumOff val="6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err="1" smtClean="0">
                          <a:latin typeface="Arial" pitchFamily="34" charset="0"/>
                          <a:cs typeface="Arial" pitchFamily="34" charset="0"/>
                        </a:rPr>
                        <a:t>פרספקס</a:t>
                      </a:r>
                      <a:endParaRPr lang="he-IL" dirty="0" smtClean="0">
                        <a:latin typeface="Arial" pitchFamily="34" charset="0"/>
                        <a:cs typeface="Arial" pitchFamily="34" charset="0"/>
                      </a:endParaRPr>
                    </a:p>
                  </a:txBody>
                  <a:tcPr>
                    <a:solidFill>
                      <a:schemeClr val="accent3">
                        <a:lumMod val="40000"/>
                        <a:lumOff val="60000"/>
                      </a:schemeClr>
                    </a:solidFill>
                  </a:tcPr>
                </a:tc>
                <a:tc>
                  <a:txBody>
                    <a:bodyPr/>
                    <a:lstStyle/>
                    <a:p>
                      <a:pPr algn="ctr" rtl="1"/>
                      <a:r>
                        <a:rPr lang="he-IL" dirty="0" smtClean="0">
                          <a:latin typeface="Arial" pitchFamily="34" charset="0"/>
                          <a:cs typeface="Arial" pitchFamily="34" charset="0"/>
                        </a:rPr>
                        <a:t>קוורץ</a:t>
                      </a:r>
                      <a:endParaRPr lang="he-IL" dirty="0">
                        <a:latin typeface="Arial" pitchFamily="34" charset="0"/>
                        <a:cs typeface="Arial" pitchFamily="34" charset="0"/>
                      </a:endParaRPr>
                    </a:p>
                  </a:txBody>
                  <a:tcPr>
                    <a:solidFill>
                      <a:schemeClr val="accent3">
                        <a:lumMod val="40000"/>
                        <a:lumOff val="60000"/>
                      </a:schemeClr>
                    </a:solidFill>
                  </a:tcPr>
                </a:tc>
                <a:tc>
                  <a:txBody>
                    <a:bodyPr/>
                    <a:lstStyle/>
                    <a:p>
                      <a:pPr algn="ctr" rtl="1"/>
                      <a:r>
                        <a:rPr lang="he-IL" dirty="0" smtClean="0">
                          <a:latin typeface="Arial" pitchFamily="34" charset="0"/>
                          <a:cs typeface="Arial" pitchFamily="34" charset="0"/>
                        </a:rPr>
                        <a:t>יהלום</a:t>
                      </a:r>
                      <a:endParaRPr lang="he-IL" dirty="0">
                        <a:latin typeface="Arial" pitchFamily="34" charset="0"/>
                        <a:cs typeface="Arial" pitchFamily="34" charset="0"/>
                      </a:endParaRPr>
                    </a:p>
                  </a:txBody>
                  <a:tcPr>
                    <a:solidFill>
                      <a:schemeClr val="accent3">
                        <a:lumMod val="40000"/>
                        <a:lumOff val="60000"/>
                      </a:schemeClr>
                    </a:solidFill>
                  </a:tcPr>
                </a:tc>
              </a:tr>
            </a:tbl>
          </a:graphicData>
        </a:graphic>
      </p:graphicFrame>
    </p:spTree>
    <p:extLst>
      <p:ext uri="{BB962C8B-B14F-4D97-AF65-F5344CB8AC3E}">
        <p14:creationId xmlns:p14="http://schemas.microsoft.com/office/powerpoint/2010/main" val="132304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מהות האור - עקרון פרמה (</a:t>
            </a:r>
            <a:r>
              <a:rPr lang="en-US" b="0" dirty="0"/>
              <a:t>Pierre de </a:t>
            </a:r>
            <a:r>
              <a:rPr lang="en-US" b="0" dirty="0" smtClean="0"/>
              <a:t>Fermat</a:t>
            </a:r>
            <a:r>
              <a:rPr lang="he-IL" b="0" dirty="0" smtClean="0"/>
              <a:t>)</a:t>
            </a:r>
            <a:r>
              <a:rPr lang="en-US" b="0" dirty="0"/>
              <a:t/>
            </a:r>
            <a:br>
              <a:rPr lang="en-US" b="0" dirty="0"/>
            </a:br>
            <a:r>
              <a:rPr lang="he-IL" b="0" dirty="0" smtClean="0"/>
              <a:t>)</a:t>
            </a:r>
            <a:r>
              <a:rPr lang="en-US" b="0" dirty="0"/>
              <a:t/>
            </a:r>
            <a:br>
              <a:rPr lang="en-US" b="0" dirty="0"/>
            </a:br>
            <a:endParaRPr lang="he-IL" dirty="0"/>
          </a:p>
        </p:txBody>
      </p:sp>
      <p:sp>
        <p:nvSpPr>
          <p:cNvPr id="5" name="AutoShape 4" descr="data:image/jpeg;base64,/9j/4AAQSkZJRgABAQAAAQABAAD/2wCEAAkGBxITEhQUEhEVFhUXFxcUGRgYFxsYGhcXFBcWFxQaGBkYKCgiGBolHBUUITEhJSorLi4uFx80ODMsNygtLiwBCgoKDg0OGxAQGSwlHyQsNywsLSw0LC0vLCwsLCwsLCwvLDc3LDEuLCw3NywsLCw3LCwsLCwsLCwvLCwsLCwsLP/AABEIAKIBOAMBIgACEQEDEQH/xAAbAAEAAgMBAQAAAAAAAAAAAAAAAQMCBAUGB//EAEYQAAIBAgEFDAcGBQMEAwAAAAECAwAREgQhMXGSExQiMkFRUlNhgZGhBUJygqKx0SMzYrLB0gZDVJPCFaPjRGOz0zTD8f/EABkBAQEBAQEBAAAAAAAAAAAAAAABAgMEBf/EADIRAAIBAgQDBgUDBQAAAAAAAAABEQLwAxIhMUFRcQRhgZGh8RQiM7HBEzKiI2Jy0eH/2gAMAwEAAhEDEQA/APqsORfZIVjgVRGpxFMbHggngC3zOquJ6H9IwTqHeNxE8e7K4MTKFAUlZDk4vG9mva50HPmr0MUQaJBgZm3JRfNZbqLEY+DfUDoz156b+DpphJuzZMjSQSQSPDEytNulrPLnANrHg587GxGiuicA21yr0YU3QMxXEEv9vxiMQW2m5Uggc2etzJMnyORVkiLYWF1ezsrA826Aqa5Q/hfK8OIZTCshkVnwiezokboFLtKZBnctwSNAXOLk9z+HvRkuTwJCZY3w4s4RhfE7Nysx5eW+umbvBEeQRk2jljZui8cbZtSBW86t3mV05PA45cICnuVhb4qq9NekHjCJuCTSSErGgbMSBcs+IWRFGctn0gAEkA8//S5yLvlk0D80ESCIawwkvzZ2B1Vd7/0DrfYDj5Pg1xAjaS6jvNXZPDkzi6LCwGnCFNtdtFcr0b6RnWUQzSxSF8RilVeDJhzshCn7OQLntnxAEi1iB1J4cVjJk6uRoIwtbvfCRUhAu3hD1Uewv0pvCHqo9hfpWoI4xezzR9hLWGrdAVFuzNWSXPEyzEeZhGw8ECnzqZAbO8Ieqj2F+lN4Q9VHsL9KokEnr5Sij8KBfNy1V4I20zSy9gOY9h3IAEa83PTJ3gynXJ1OEQo79BUUnWb2CjtYisXyJbXdIYxy2VSR7zADyq1UwrYBYI+zDe55rcEed+ypjUXukRJ5Hc282u/lVhcL/H3Bq7zyY6QX9lD/APUBTeWS9U+xL9K6BEvSRe4t+oqLS9ZH/bP76Sud+QNHemTDQMPtJ/7AaziyKM/d7i45boh80tbwNbgEvSQ9xX9TVUqk8eBWPOCrebYaAr3oo05NGfZC+YYC3iaYMnHGiRfajC+ZFj3GmKMevJFruANWMFbas1XrulrqyOOTMRcdrC48BRpAJkUBFxHGQeUKpqd4Q9VHsL9KpdBe7QZ+Vlse+4sx8L1GNB/OdPazW/ug+dTKC/eEPVR7C/Sm8Ieqj2F+lYRsTxJ1bWFb8mGoke3HygLqwr+a9TKCzeEPVR7C/StcwwnNHBG558KhRra3yBqbI3I8vYeL52T9c9ZSHRujYRyIl7kDtXhHk4trdtVUgolyKMW3QxJfQFRBfaBv3AVhvLJugzdoR7fALVuRKR93CFvpLEAnZvfvIrMiXpxj3Cf8hVBobyyXqn2JfpTeuTDlC+0qC22t/Gt+0vWR/wBs/vqftR0G8V/dSVfsDVTIFtdVgccn2YF/eGY9wrLeyDjZKutVVh+hPhUvGL3bJ8/Ky4T33BDHwvUK6ZgszKeQPynmtIMR8aRfsAEyblSMHmZAp8GAq/eEPVR7C/Sh3XlCOOXSvkcV/GqCiDTC6dqf8Rv45qmVAv3hD1Uewv0pvCHqo9hfpVBkT+oZdZQfnFWrjtwZkI5ytz4qQPKplBlvCHqo9hfpUPkcABJjjAGklVAFVNIuhsoz8wwDysTRFW90jZzyM9wAewtnA9kWq5QUZXk8RilIgUAI1mKAXOE6Bp76mrMrP2cwL4m3NrgZgvBNs3PrPhSssGOTNaKLFLhGBLAWueCL6bk91qzwIdELv2tyf3SDbVTIQ25x4UXPGl2PsjkGc+IrKR7cfKAvYuFb7Vz4VtAbiP6ZfgrHc1/pgeTNufJp5RU406yT4v0Fc/KMnCM0kGUYHOdkcqEk14hwX5MYHNcGwtdbkGtOI9+qGMqYsnkVOOLEOhlCnQM25ng9Hsrm5Rks0T5JkWTjfWRS7umUtO5mZVK3VS+IGxLMLWOi1dqSPfaWEuCWJgwOG0sMliAbgkEEFhcAqyk6Qa89lXowrlkZl9H5DNljq0izKzoSIdzRnKMjAEbpH698+bRWWDremchSKLJIY8nRSuUQLEEINlRscoGKxH2SzeNdovGovuskY52JAHfKCK48UKxHfGVZS2650QBWCoGIJSJJcRdmwrc6ThzBRmrdjyWeYh5sBQWKwaBcaGlZSwdhmOEDCD0iARQdNd0tmdGGoi/eDbyqHLnjRIR2Nf8AMoqpo19bJ/eXCbd4IbwFQNz55hr3X/KkX7AsRCOLAoOtR8r1mxktdmRBy6WsNZsPEVSWTpynb/QUVFvdYWY8jP8AV+H5UAjsTdAZG6bcUajo2RrtUuwvZ5STyrGCLdyXYeNTMeSRtOiNL3Os6SO3MOes0DgWVUjXtz+S2A8TQFQiXkycntYLn2ji8RU7iP6ZfgqGkW9mygk8qrh+QBbzpiTrJPi+lXW5BG5ry5MR2gJm2TfwFMcY/myJ2tiH/lBqVkW+bKc/MSh8rA+dXDdNIKN3FfO7fKj7wEMlrqyOOTkvrYXHgKpeNdLQEHlZLX8Us/gKOi3u0BB6SZz4rZ/AUVxeyzEHovn8msx8aXcAK63AWZlPIr8vc4xHuNX/AGv4G8V8+FUNumgqjg618jcHxFUGNBpgZO1B/wCo4qm9+wLHVjx4VbUQ35gKlAw4sKjWwH5QaqBTkaUa90/yFCY+Vpjq3T/Gr4fcFszMBw5VQfhFiTzXa9+4XrGEHPua4QdLvclu42Y95HZmpEluJCFPSawze7cnUbViwBNmvKw9UCyLrBzA6yTnzVARiQ6Xkk9m9tR3Oy+NSIV/ph3iP9CatJktnZEHNxvM2HlVIkQ/z2b2SD+QVegMtxX+mHwViUQaYXTtUZ/9ok1JdOtkHab/AKi1THJfiZQG7Dgb8uE01uQQJFzATMp5A/L2WcXPcb1cd0tnCODp0rm1G4PiKNunKEcd6+RuD4iqMCDTG8Z50vY69zvf3hUu9gCiDTG8fal7HXuZPxVnG9zZJwT0WANu4WYd9ImvxJwexgCR2ZrEd96ykDnM8SOOw/4tmHiaXcgzvKORG7yvlZqqaO+c5OpPPwT5m1YYYxpjkj7FxAf7RI8akMnTl+P9RSAXLumhY0Ue1+gGfxqqVs9pJTfoICDbULt3gisfszySv2HdLHsN7L41bGrAWSNYxpz2J2Vzd96AqygEQy8AIu5vZc1+Kb3tmHdelYT4TFKVLN9m3DOg8E5l5LeyLUrFW4IyYKY4wQ7Hc04Ivh4o06F2jWygccSJFHa1vJQfnVOTFhFGTIqLuaZ7C/FHKxsPA1PAPLM2rdLHwsCPKtrYGxhl6SD3Sf8AIUvKPVRveK+VjWvuSf0xPaVT/I3phQepKvYuMD4DakA1/SHo9ZLMYSsi3wyJgJW+m97YlOa6572BzEAjzGW5VKuX5MTHKrLBlMeMkiJmkfJjH9pMDgBEbkrnYYc2LMT7DdEGiZ09vNf+4M/dWh/EnouTKICqMhdSJImthKyRnEpvnB0W0DTpqVNpHTCppqrVNThN78jYyTIZA26uyTSEWvYoqA8YRDhYQbZ+U5rk2Fr2RfWhZfxJp1XQ4vK1c/0Hl8eUQpLuLIxFmwZiHXM6nBwsxB0jmroo4vZZyD0XsSO5rN50paalExKKsOp0VbrRkCRb2E5U9FrZ+5xi86uUSHRIh9w/o1DuugqjjWV+EhvnVLxL62Sg6hGfzEVb4GC/DL002D+6qXcXs05J6KWBPct28DWO4p/SeUX7quUSaFREHPe/wgC/jS+AK0BAOBRGuku3GPbY/NjfsrEKh0K8p524o7RisuyKZidJmYasCnuzA+LZ6zlYj7yULf1VFiey5uW7gDVu+ILF3TQERR7RPkAPnU4Zekmwf3Vr2Q+rK2vdLeDWFNxT+lOvDHfyN6kAvYyaDGhHtHP3Ff1qlo15YCv4ktfxQ4vKlk5ph/d+QzVKyLeyz2PRa1xrBs3iavT8ghXW9lmKnovy9z2bzq1hJoKo42fhNwfGjCTQVRx3r8JuDrvVIRB/Lkj7FvbXaO61LvYDCg0xyR+yDY9p3IkHvrJJAeLlAJ5mwm3cLG+upiYniTq3tBW/LhrNt0PGjRve/QjN4ml3IMgsvTTYP7qgiTlkQe4f1aqDCnLknlF+pqUiXkyUA85EY+RJpfAEFkOYyNIeiujUcFs3tGsjcAXtEmgKLYj2Zsw1LfXVjF7Zykaj3s2s2C+dVxDPeMYj1j6Pd5xy2Wy9tW74AhEXSsJb8T6dV34Xlar7ynkRe8t+i1Q7C9nmJPRQEW7bLdvE2qMEZ/lSP7WI/wDkNAbFpekh90jzuaxfGeNEh96/5lFU7kg/6dl7VCg/Ab1PA/7w/un53qQCMKD+U8fsg2PadyJB76zie/EnB7GAYjssLEd+ekb34k6trCt+XDUyqx48KuOwg37nsBqvVu5BMgY8eJX1EG/c9rarmquAOsj2sK/NAPKnAHrSR68WEbV0A8qtjLnOkiOO0afeU2Gu3dS73BEbk8SdW1hW/KRVmGXppsH91VurHjQo2pgfzAVVuKf0nwxfuqXwBe+McaVFHYtvNiR5VTwG0Bpj25118ieGeso47cTJwuvAv5b1lKzfzJFQHkXTqDHT3AGl3AK8sLbnLiZb7mxwDkFjnuc515h2VNYzi0MtkwrgfOTwmOE5yNPeTelYq3BGRLwIysQLbmnCNgOKM1858rVsNjGdpEX3f1Jz+ArVyZl3OMM7fdpwFvfijOcHCt32q6OMDi5OAedsIv3i7X1it8AQZV5cqA74x8wazVzyTqdYU/IiswZOSNNs/trFg3LCh96/zApfAGX2o6D+Kfuv5VSyLe7Qsp6ScvenCPeKjAg/kunsi3/iJrKNxoWYg9F7EjWGs/iaoPOZG+9suaNJLRZVeRQwvhnX7wMDZhjFmznOQa9O26aGRHGu1/dIPzrlfxT6LlyjJ2UKhkQiWNgbWkQ3XgkHMdGnlrzrfxNJJHE0UByWJ2ET5RITgikNxZYUOjGMF5Cguy5mvXGj5anT4r833nsx/wCrhU43FfLV1S+V+K06pviexwoP5cidihreERIpuqD/AKhk7GKg+EgvXP8A4X9IvPArb4R3DSRs1lZXMTtGXXAQMLYcQtovbkrsXlHIh7blfKx+ddZv3PGa27J/V/FF+2psh9SR+xg1v9yy1sYpeim2f21XKWHHmVR2AL5uTfwpdwCJSQOGwRdAVLlm7AQL9yi/bUxKR93EFvytpPbYXJ7yDWMQ6tCD05MV+4NwjqzCsbodLPKezi6jhsu1nqgtdmHGmQalA/MTVW6r/VZ9cf0rONCOJAqjmJVfy3FWXk6tNs/tqXwBipY8WZCfZv8AIism3TQURu25F/dINvGq5EJ40CsOYFT+awrCyD1JU7Fx2GxcfpQDCg/lyR+yDbX9mSPGs4mJ+7nVtYDfkK1MTE8SdW1hW/Jakqk8eFW1EN+e1W7kCUMePCraiG8nAHnVfAHJMurdLDZuBS6D15I+0lrfHdatTGeJKjDtW/mpFL4/9BTuyf1dvej/AFW9N1Q/9SzfhUqSdW5jF4Vs4peim2f20vKeRB23LeVhfxqTegKFVb3WJmPO9xbvfOO4VMmc2kOI9Wmj3uccl2sOykrDQ81z0UFie4XfwNStwM1ok5SbYj258w1m57KoM0V7WVUjHbwu7CtgPE1g8luNlCjVhHzvVeFD6jy9pzg9ox2XZq5Qw0RIPet8gagK1lXkyoHWYz8gKtXdDxZUPu38w1STJyxoffP7aqkjB42TgnnGA272sfCl8AZyhjx4VYdjBvJwB51USg5ZIu03CjaugpdB60kfacVh3vdKujL6VkRx25viXN5Vdr9wEL6VkRx2i1/eXMPCq5FvneC56SkEjvzN4CjoL3eDP0ksbd+ZvAViHQaJXTsfl/uC9tRqXcAFox60qdpx2He91qN2T+r+KL9tbC7ppDow9ki/vAkeVTil6CbZ/bSQa4kQ/wA55PYz217kB51nEp/lxWJ9Z9J+bNbmNqtO6noL4v8Att51rsyHMXaU9FdGohc2f8RqgxyggxzcMudze59UZjmFs1/E89KzyvFuUt8Kjc2soz24J0n9APGlc6twMix7lHYqo3NM5uTxRfNmA137qjdEOmZn7E/4hirLIcmRo4iy3OBNOcCyjQDmBreqykDn/Z80x/vfrS8fSmXtO62GvHwfGuhSrm6g0Y3vmTKAx5jgPkuGrHElrMiOOWxtfUrXHnWxJGGFmAI5iL1TvNfVuvskgD3dB7xSUDXtGPVki1XCjXhulteavEem8ubIp2RZIWybKyXYyruiI4U7qGWO2Z+BfTa5Nsxv7/c5BocH2l/VbW8DXE/i70W+UZOyiP7VCJInQglZEzrxrWvozX01jEUqVuj1dlrpVTorfy1aPu5PwcPpK4nO/hf0xdFiymJVLMdwjcRpK8YVSSsVkGBXLoGstwqm2e59KI06p17BmA2Tbwr5j6LCssTJMVmcoskce6vPIjMI5Wnyp88XELcHCAUwgmvp4lHJlI78FbpcqVt4nnrodFTpq3WjIwp1cvxfqayiUjiQBe1sK32Lk99qGS2nKFGyPnWBZDpkeTsXR37mALe1mrWtyZJlAJs5MjdBRYe8L/mNqskZwLs6Rjsz/E1h3WpHGxFlURLzCxbwF1Xz7qtjyVFNwufnN2Pi1zUbQNXHGdMkj9q4rf7QAp9nzTa/tv8A9roUqZgc/FGNEkidrYs/90EeFWRljxJlbWAfyEWrcquWBG4yqdYBpmQNeVSePCrj8JBOuz2t3Gq8SD15Iz+K9tQ3S6+GetjeoHFZ11G48GuB3UwyDlVh2gqe8i48qsq7YMUMmlXRxqt8S3HlVckd+Pk4Y864Wt3thPhR0F7tBn6SWPmLN5ViHQaJnTsb/lBNXpfkCcKdXJ8X6GhROqkPYc4O0beNZCS+jKFOwflUGUcuUj4P1prcgzjV7WSNIx22JHurm+Kq0sTdbyt0ibKuojMObggnnqCEPI8x+HzslXiF245wjooT5tmPhbvqbXbBhK5HHmVOYDCPN738BVd4+eZu0brY6sPB8K3IoFXiqBfTYadZ5asqZgc/7PmmH979KY0Gid07GOf/AHRiroUpmBqoZNKujjVb4lJHlVciC93gz9JCD55m8q2HyVCblBfntY+Iz1jvYjiyOOwnF5tc+dJQNcOg0TMn4X/5Bi87Vf8Aa/gfxT916k7rzI3ivlwq18CDTC6ez/xG9Xe/YEmNb3OTkHpLh8iCG8qYU6uX4vrQSLyZQR2NhzbQv4mshJzZQtvdq63IMDGnUM3tWNts/KrWL2zlI1HKM58TYDwNVmVf6nwwfQ0QC90jZjyM9wB3vwh3CnW/MGEwXcpiqt923DbS3BPPnt4DmpVmWRsIpSzXO5vmAso4J0DT4nwqa51bg8RkoOBOE/FX125h21bY9J9tvrVeS8RPZX5Cra+U6nzPZCIsek+231pY9J9tvrU0qZnzLCIsek+231pY9J9tvrU0pmfMQiLHpPtt9aWPSfbb61NKZnzEI5snoaO7MhkiduM0TshOuxz1ScmytOLMJhzSMytb2lNj3iuxSprwZ6V2rEiK4qX9yn13Xg0cZfSu5/fQzRc7Bi6eKn9K6GS5bHIPs5i2qRr+F7itmtHK/RMEmd4lv0hmbxGemavmWezV70unpqvJ6/yN2x6T7bfWlj0n22+tcv8A02ZPucpa3RkGMePGFRv7KU+9yfEOlC1/haxpnq4yPhVV9Oql+j9Y9Gzq2PSfbb60sek+231rQyb01A5w7oFbovdG8GrfqqtvicMTBrw3FdLXVCx6T7bfWlj0n22+tTSmZ8zEIix6T7bfWlj0n22+tTSmZ8xCIsek+231pY9J9tvrU0pmfMQjBowdJY62b61IS2gttt9aypTNVzEIix6T7bfWlj0n22+tTSmZ8xCIsek+231pY9J9tvrU0pmfMQiLHpPtt9aWPSfbb61NKZnzEIix6T7bfWlj0n22+tTSmZ8xCIsek+231pY9J9tvrU0pmfMQiLHpPtt9awMQOkttN9aspTNVzEIxA/E+231qbHpPtt9amlMz5iEUZWDub8J+K3rtzHtpU5X92/st8jSutFTMVJE5LxE9lfkKtqrJeInsr8hVtcXubQpSlCilKUApSlAKUpQClKUApSlAU5RkySCzorDtAPzrn/6Gq54ZJIuxWuuy1xXWpUaR2w+0YuGopq05cPLY5OLLI9IjmHZ9m/ndakenYwQJVeE6OGpt3MLiurUML5joqQzp+vh1fUw11p+V/lehhDMri6MGHODf5VZXNn9BwMcQUxt0ozgPlm8qr3plSfdzrIOjKufbX9RSWP0sGr9lcd1Sj1Urzg61K5P+qun32Tuv4ktIuvg5x4Vt5H6Thl+7kUnmvY+Bz1ZRivsuLSs2WVzWq81KNulKVTgKUpQClKUApSlAKUpQCtOXLuEUSNpCMzYbBVJFwCzEC/YLkVuCvOS5UYclMqyKJFWRdzdlWN5yxLYibHFixesMx76qUkbOzk+WhmwMjRvYkK1uEBpKlSQdIzXuLi4rarkyxgLDYku0ySC7F7YuFLgJvZcBcC2axrrUYQpSlQpTlf3b+y3yNKZX92/st8jSuuGYqJyXiJ7K/IVbVWS8RPZX5Cra5Pc0hSlKFFKUoBSlKAUpSgFKUoBSlKAUpSgFKUoBSlKAVqZX6Nhl+8jVjz2z+Iz1t0qGqK6qHNLafccn/SXT7nKJF/C/2i+eceNN9ZUnHgWQdKJrHYf9DXWpUjkej4qqr6lKq6rXzUPzbObD6cgJwsxjboyKUPnmroqwOcG47KwmhVxZ1DDmIBHnXOb0FGDeJnhP/bYgd6m4NNRHZ6+Lp/kvw15M6tK5ODLI9DRzDmI3NvEXWg9Nqv30UkXaVxLtLcUkfCVv6bVXR6+Wj9DrUqnJsqjkF0dWHYQauqnmqpdLhqGKUpVIK8/6c4kkkBKsudnFirFbADCbh2GjFyWtfNaus8bSEhrqguLXzvrI0L2aTy20Gr00g3tKLCwQ2HILDN8q1ToyMjIIlVzjxGa1rubkrcXwEADDouAByXGiuhVc8IcWOsEZiDzg8hquBnBwuL8zjl7GHI2rMezRU3BsUpSoUpyv7t/Zb5GlMr+7f2W+RpXTDMVE5LxE9lfkKtqrJeInsr8hXjfR81pY2xICcqlU4ZmMrgvKoUxaMIzE6bBb25sqmZLMHt6V5DI/4knMeNwi4ow4FlYxu0iIqlVfEwu+E4sFmU3sL2uyT07K7GNpI4yJZY90YKR9nFHIqkK2HGd0bQdEbZr6LkYzI9TSvL+j8ulxs4kRkbKIkIwnPukEVyjE8EXIIFufnzeorLUFTkUpSoUUpSgFKUoBSlKAUpSgFKUoBSlKAUpSgFKUoBSlKAVBqaUBz8o9DQOb7mFbpJwG8VtVO8MoT7rKSw6MoxfGLGutSswj0U9rxUoblcnr99vA5P8AqUyffZM1ulEd0GzmYVsZL6XgkNlkXF0TwW8Gsa3q18qyGKT7yNW1gX7jpFIZr9TAr/dRH+L/AA5+6NitL03/APHm9hvlWt/oxX7ieSPsJ3RdlvrWt6SbKhG0bJHJjBQFDha5HROnlOY8hqp6masChpuitPufyv109Wd+lYRSBgGU3Bzis6p5xSlKApyv7t/Zb5GlMr+7f2W+RpXTDMVE5LxE9lfkKlYEBuEUHnAAPjUZLxE9lfkKtrmzRXuCcLgLwuNmHC18/fUHJkthwLbNmwi2bRmq2lAY4BzDTfRyjQddZUpQopSlAKUpQClKUApSlAKUpQClKUApSlAKUpQClKUApSlAKUpQClKUApSlAYswAJJsALknkA01r5MpY7owtcWQH1VPKfxNmJ5sw5DWU8RdgDxBwj+I34I1C1zz5u2tihDUP2b39Rzn/C50HUx8/aNbdYyIGBBFwRYjnB01VkoYAq2exsG6S8l+0aDz2vy0BfSlKFKcr+7f2W+RpTK/u39lvkaV1wzFR5tMqksOG2gesay33J1j7RpSttGJG+5OsfaNN9ydY+0aUqQJG+5OsfaNN9ydY+0aUpAkb7k6x9o033J1j7RpSkCRvuTrH2jTfcnWPtGlKQJG+5OsfaNN9ydY+0aUpAkb7k6x9o033J1j7RpSkCRvuTrH2jTfcnWPtGlKQJG+5OsfaNN9ydY+0aUpAkb7k6x9o033J1j7RpSkCRvuTrH2jTfcnWPtGlKQJG+5OsfaNN9ydY+0aUpAkb7k6x9o033J1j7RpSkCRvuTrH2jTfcnWPtGlKQJG+5OsfaNN9ydY+0aUpAkb7k6x9o033J1j7RpSkCRvuTrH2jTfcnWPtGlKQJG+5OsfaNN9ydY+0aUpAkb7k6x9o033J1j7RpSkCSvKMqkwN9o3FPrHmNKUrdKIz//2Q=="/>
          <p:cNvSpPr>
            <a:spLocks noChangeAspect="1" noChangeArrowheads="1"/>
          </p:cNvSpPr>
          <p:nvPr/>
        </p:nvSpPr>
        <p:spPr bwMode="auto">
          <a:xfrm>
            <a:off x="1088136" y="1365736"/>
            <a:ext cx="200321" cy="2003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26630" name="Picture 6" descr="http://www.met.reading.ac.uk/pplato2/h-flap/phys6_2f_1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553193">
            <a:off x="5729271" y="2300883"/>
            <a:ext cx="4370968" cy="1436007"/>
          </a:xfrm>
          <a:prstGeom prst="rect">
            <a:avLst/>
          </a:prstGeom>
          <a:noFill/>
          <a:extLst>
            <a:ext uri="{909E8E84-426E-40DD-AFC4-6F175D3DCCD1}">
              <a14:hiddenFill xmlns:a14="http://schemas.microsoft.com/office/drawing/2010/main">
                <a:solidFill>
                  <a:srgbClr val="FFFFFF"/>
                </a:solidFill>
              </a14:hiddenFill>
            </a:ext>
          </a:extLst>
        </p:spPr>
      </p:pic>
      <p:pic>
        <p:nvPicPr>
          <p:cNvPr id="26634" name="Picture 10" descr="http://www.physicsclassroom.com/Class/refrn/u14l1e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22" y="1684357"/>
            <a:ext cx="6456187" cy="482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264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לקראת יום המעבדות </a:t>
            </a:r>
            <a:r>
              <a:rPr lang="he-IL" smtClean="0"/>
              <a:t>13.12 : רעיונות נוספים</a:t>
            </a:r>
            <a:endParaRPr lang="he-IL" dirty="0"/>
          </a:p>
        </p:txBody>
      </p:sp>
      <p:pic>
        <p:nvPicPr>
          <p:cNvPr id="6" name="Picture 5"/>
          <p:cNvPicPr>
            <a:picLocks noChangeAspect="1"/>
          </p:cNvPicPr>
          <p:nvPr/>
        </p:nvPicPr>
        <p:blipFill>
          <a:blip r:embed="rId2"/>
          <a:stretch>
            <a:fillRect/>
          </a:stretch>
        </p:blipFill>
        <p:spPr>
          <a:xfrm>
            <a:off x="4928643" y="3780430"/>
            <a:ext cx="4008715" cy="2169994"/>
          </a:xfrm>
          <a:prstGeom prst="rect">
            <a:avLst/>
          </a:prstGeom>
        </p:spPr>
      </p:pic>
      <p:pic>
        <p:nvPicPr>
          <p:cNvPr id="7" name="Picture 6"/>
          <p:cNvPicPr>
            <a:picLocks noChangeAspect="1"/>
          </p:cNvPicPr>
          <p:nvPr/>
        </p:nvPicPr>
        <p:blipFill rotWithShape="1">
          <a:blip r:embed="rId3"/>
          <a:srcRect l="14450" t="14468" r="49569" b="21690"/>
          <a:stretch/>
        </p:blipFill>
        <p:spPr>
          <a:xfrm>
            <a:off x="437250" y="3780430"/>
            <a:ext cx="4341508" cy="2169994"/>
          </a:xfrm>
          <a:prstGeom prst="rect">
            <a:avLst/>
          </a:prstGeom>
        </p:spPr>
      </p:pic>
      <p:pic>
        <p:nvPicPr>
          <p:cNvPr id="8" name="Picture 7"/>
          <p:cNvPicPr>
            <a:picLocks noChangeAspect="1"/>
          </p:cNvPicPr>
          <p:nvPr/>
        </p:nvPicPr>
        <p:blipFill rotWithShape="1">
          <a:blip r:embed="rId4"/>
          <a:srcRect l="30187" r="7649"/>
          <a:stretch/>
        </p:blipFill>
        <p:spPr>
          <a:xfrm>
            <a:off x="4777767" y="852911"/>
            <a:ext cx="4112920" cy="2299721"/>
          </a:xfrm>
          <a:prstGeom prst="rect">
            <a:avLst/>
          </a:prstGeom>
        </p:spPr>
      </p:pic>
      <p:pic>
        <p:nvPicPr>
          <p:cNvPr id="4098" name="Picture 2" descr="http://www.dlila.co.il/uploads/products/6301.jpg"/>
          <p:cNvPicPr>
            <a:picLocks noChangeAspect="1" noChangeArrowheads="1"/>
          </p:cNvPicPr>
          <p:nvPr/>
        </p:nvPicPr>
        <p:blipFill rotWithShape="1">
          <a:blip r:embed="rId5">
            <a:extLst>
              <a:ext uri="{28A0092B-C50C-407E-A947-70E740481C1C}">
                <a14:useLocalDpi xmlns:a14="http://schemas.microsoft.com/office/drawing/2010/main" val="0"/>
              </a:ext>
            </a:extLst>
          </a:blip>
          <a:srcRect t="20346" r="7992" b="13523"/>
          <a:stretch/>
        </p:blipFill>
        <p:spPr bwMode="auto">
          <a:xfrm>
            <a:off x="437250" y="852912"/>
            <a:ext cx="4259816" cy="2299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369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Arial" pitchFamily="34" charset="0"/>
              </a:rPr>
              <a:t>תלות מידת ההסחה בזווית הפגיעה</a:t>
            </a:r>
            <a:endParaRPr lang="he-IL" dirty="0"/>
          </a:p>
        </p:txBody>
      </p:sp>
      <p:sp>
        <p:nvSpPr>
          <p:cNvPr id="4" name="מלבן מעוגל 3"/>
          <p:cNvSpPr/>
          <p:nvPr/>
        </p:nvSpPr>
        <p:spPr>
          <a:xfrm>
            <a:off x="450186" y="2724711"/>
            <a:ext cx="3816424" cy="115212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חץ ישר 4"/>
          <p:cNvCxnSpPr>
            <a:endCxn id="4" idx="0"/>
          </p:cNvCxnSpPr>
          <p:nvPr/>
        </p:nvCxnSpPr>
        <p:spPr>
          <a:xfrm>
            <a:off x="1134526" y="1779373"/>
            <a:ext cx="1223872" cy="945338"/>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6" name="מחבר חץ ישר 5"/>
          <p:cNvCxnSpPr>
            <a:stCxn id="4" idx="0"/>
          </p:cNvCxnSpPr>
          <p:nvPr/>
        </p:nvCxnSpPr>
        <p:spPr>
          <a:xfrm>
            <a:off x="2358398" y="2724711"/>
            <a:ext cx="540060" cy="1152128"/>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7" name="מחבר ישר 6"/>
          <p:cNvCxnSpPr/>
          <p:nvPr/>
        </p:nvCxnSpPr>
        <p:spPr>
          <a:xfrm>
            <a:off x="2358398" y="2004631"/>
            <a:ext cx="0" cy="1656184"/>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30115" y="3079969"/>
            <a:ext cx="936104" cy="369332"/>
          </a:xfrm>
          <a:prstGeom prst="rect">
            <a:avLst/>
          </a:prstGeom>
          <a:noFill/>
        </p:spPr>
        <p:txBody>
          <a:bodyPr wrap="square" rtlCol="1">
            <a:spAutoFit/>
          </a:bodyPr>
          <a:lstStyle/>
          <a:p>
            <a:r>
              <a:rPr lang="he-IL" baseline="-25000" dirty="0" smtClean="0">
                <a:sym typeface="Symbol"/>
              </a:rPr>
              <a:t>1</a:t>
            </a:r>
            <a:r>
              <a:rPr lang="he-IL" dirty="0" smtClean="0">
                <a:sym typeface="Symbol"/>
              </a:rPr>
              <a:t></a:t>
            </a:r>
            <a:endParaRPr lang="he-IL" dirty="0"/>
          </a:p>
        </p:txBody>
      </p:sp>
      <p:cxnSp>
        <p:nvCxnSpPr>
          <p:cNvPr id="9" name="מחבר ישר 8"/>
          <p:cNvCxnSpPr>
            <a:stCxn id="4" idx="0"/>
          </p:cNvCxnSpPr>
          <p:nvPr/>
        </p:nvCxnSpPr>
        <p:spPr>
          <a:xfrm>
            <a:off x="2358398" y="2724711"/>
            <a:ext cx="2244140" cy="1776899"/>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 name="מלבן מעוגל 9"/>
          <p:cNvSpPr/>
          <p:nvPr/>
        </p:nvSpPr>
        <p:spPr>
          <a:xfrm>
            <a:off x="4602538" y="2724711"/>
            <a:ext cx="3816424" cy="115212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1" name="מחבר חץ ישר 10"/>
          <p:cNvCxnSpPr>
            <a:endCxn id="10" idx="0"/>
          </p:cNvCxnSpPr>
          <p:nvPr/>
        </p:nvCxnSpPr>
        <p:spPr>
          <a:xfrm>
            <a:off x="5727663" y="1549282"/>
            <a:ext cx="783087" cy="1175429"/>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a:stCxn id="10" idx="0"/>
          </p:cNvCxnSpPr>
          <p:nvPr/>
        </p:nvCxnSpPr>
        <p:spPr>
          <a:xfrm>
            <a:off x="6510750" y="2724711"/>
            <a:ext cx="270030" cy="1152128"/>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a:off x="6510750" y="2004631"/>
            <a:ext cx="0" cy="1656184"/>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4" name="מחבר ישר 13"/>
          <p:cNvCxnSpPr>
            <a:stCxn id="10" idx="0"/>
          </p:cNvCxnSpPr>
          <p:nvPr/>
        </p:nvCxnSpPr>
        <p:spPr>
          <a:xfrm>
            <a:off x="6510750" y="2724711"/>
            <a:ext cx="1026114" cy="1776899"/>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a:off x="6780780" y="3876839"/>
            <a:ext cx="468052" cy="777171"/>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a:off x="2898458" y="3876839"/>
            <a:ext cx="1038726" cy="777171"/>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71854" y="725502"/>
            <a:ext cx="7857824" cy="923330"/>
          </a:xfrm>
          <a:prstGeom prst="rect">
            <a:avLst/>
          </a:prstGeom>
          <a:noFill/>
        </p:spPr>
        <p:txBody>
          <a:bodyPr wrap="square" rtlCol="1">
            <a:spAutoFit/>
          </a:bodyPr>
          <a:lstStyle/>
          <a:p>
            <a:r>
              <a:rPr lang="he-IL" dirty="0" smtClean="0">
                <a:latin typeface="Arial" pitchFamily="34" charset="0"/>
                <a:cs typeface="Arial" pitchFamily="34" charset="0"/>
              </a:rPr>
              <a:t>נבדוק תחילה </a:t>
            </a:r>
            <a:r>
              <a:rPr lang="he-IL" dirty="0">
                <a:latin typeface="Arial" pitchFamily="34" charset="0"/>
                <a:cs typeface="Arial" pitchFamily="34" charset="0"/>
              </a:rPr>
              <a:t>מהי תלות מידת ההסחה </a:t>
            </a:r>
            <a:r>
              <a:rPr lang="en-US" dirty="0">
                <a:latin typeface="Arial" pitchFamily="34" charset="0"/>
                <a:cs typeface="Arial" pitchFamily="34" charset="0"/>
              </a:rPr>
              <a:t>d</a:t>
            </a:r>
            <a:r>
              <a:rPr lang="he-IL" dirty="0">
                <a:latin typeface="Arial" pitchFamily="34" charset="0"/>
                <a:cs typeface="Arial" pitchFamily="34" charset="0"/>
              </a:rPr>
              <a:t> </a:t>
            </a:r>
            <a:r>
              <a:rPr lang="he-IL" dirty="0" smtClean="0">
                <a:latin typeface="Arial" pitchFamily="34" charset="0"/>
                <a:cs typeface="Arial" pitchFamily="34" charset="0"/>
              </a:rPr>
              <a:t>בזווית הפגיעה. לשם </a:t>
            </a:r>
            <a:r>
              <a:rPr lang="he-IL" dirty="0">
                <a:latin typeface="Arial" pitchFamily="34" charset="0"/>
                <a:cs typeface="Arial" pitchFamily="34" charset="0"/>
              </a:rPr>
              <a:t>כך </a:t>
            </a:r>
            <a:r>
              <a:rPr lang="he-IL" dirty="0" smtClean="0">
                <a:latin typeface="Arial" pitchFamily="34" charset="0"/>
                <a:cs typeface="Arial" pitchFamily="34" charset="0"/>
              </a:rPr>
              <a:t>נבדוק שבירת אור דרך </a:t>
            </a:r>
            <a:r>
              <a:rPr lang="he-IL" dirty="0">
                <a:latin typeface="Arial" pitchFamily="34" charset="0"/>
                <a:cs typeface="Arial" pitchFamily="34" charset="0"/>
              </a:rPr>
              <a:t>שתי מנסרות העשויות מאותו </a:t>
            </a:r>
            <a:r>
              <a:rPr lang="he-IL" dirty="0" smtClean="0">
                <a:latin typeface="Arial" pitchFamily="34" charset="0"/>
                <a:cs typeface="Arial" pitchFamily="34" charset="0"/>
              </a:rPr>
              <a:t>החומר ובעובי שווה, </a:t>
            </a:r>
            <a:r>
              <a:rPr lang="he-IL" dirty="0">
                <a:latin typeface="Arial" pitchFamily="34" charset="0"/>
                <a:cs typeface="Arial" pitchFamily="34" charset="0"/>
              </a:rPr>
              <a:t>וניתן לאור לפגוע </a:t>
            </a:r>
            <a:r>
              <a:rPr lang="he-IL" dirty="0" smtClean="0">
                <a:latin typeface="Arial" pitchFamily="34" charset="0"/>
                <a:cs typeface="Arial" pitchFamily="34" charset="0"/>
              </a:rPr>
              <a:t>בהן בזוויות שונות.</a:t>
            </a:r>
            <a:endParaRPr lang="he-IL" dirty="0">
              <a:latin typeface="Arial" pitchFamily="34" charset="0"/>
              <a:cs typeface="Arial" pitchFamily="34" charset="0"/>
            </a:endParaRPr>
          </a:p>
        </p:txBody>
      </p:sp>
      <p:cxnSp>
        <p:nvCxnSpPr>
          <p:cNvPr id="18" name="מחבר חץ ישר 17"/>
          <p:cNvCxnSpPr/>
          <p:nvPr/>
        </p:nvCxnSpPr>
        <p:spPr>
          <a:xfrm flipV="1">
            <a:off x="7014806" y="4090820"/>
            <a:ext cx="288032" cy="212525"/>
          </a:xfrm>
          <a:prstGeom prst="straightConnector1">
            <a:avLst/>
          </a:prstGeom>
          <a:ln w="1905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flipV="1">
            <a:off x="3608044" y="4006846"/>
            <a:ext cx="456716" cy="446034"/>
          </a:xfrm>
          <a:prstGeom prst="straightConnector1">
            <a:avLst/>
          </a:prstGeom>
          <a:ln w="1905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12142" y="3904656"/>
            <a:ext cx="936104" cy="369332"/>
          </a:xfrm>
          <a:prstGeom prst="rect">
            <a:avLst/>
          </a:prstGeom>
          <a:noFill/>
        </p:spPr>
        <p:txBody>
          <a:bodyPr wrap="square" rtlCol="1">
            <a:spAutoFit/>
          </a:bodyPr>
          <a:lstStyle/>
          <a:p>
            <a:r>
              <a:rPr lang="en-US" dirty="0">
                <a:latin typeface="Calibri"/>
                <a:cs typeface="Calibri"/>
              </a:rPr>
              <a:t>d</a:t>
            </a:r>
            <a:endParaRPr lang="he-IL" dirty="0"/>
          </a:p>
        </p:txBody>
      </p:sp>
      <p:sp>
        <p:nvSpPr>
          <p:cNvPr id="21" name="TextBox 20"/>
          <p:cNvSpPr txBox="1"/>
          <p:nvPr/>
        </p:nvSpPr>
        <p:spPr>
          <a:xfrm>
            <a:off x="2980346" y="3952842"/>
            <a:ext cx="936104" cy="369332"/>
          </a:xfrm>
          <a:prstGeom prst="rect">
            <a:avLst/>
          </a:prstGeom>
          <a:noFill/>
        </p:spPr>
        <p:txBody>
          <a:bodyPr wrap="square" rtlCol="1">
            <a:spAutoFit/>
          </a:bodyPr>
          <a:lstStyle/>
          <a:p>
            <a:r>
              <a:rPr lang="en-US" dirty="0">
                <a:latin typeface="Calibri"/>
                <a:cs typeface="Calibri"/>
              </a:rPr>
              <a:t>d</a:t>
            </a:r>
            <a:endParaRPr lang="he-IL" dirty="0"/>
          </a:p>
        </p:txBody>
      </p:sp>
      <p:sp>
        <p:nvSpPr>
          <p:cNvPr id="22" name="TextBox 21"/>
          <p:cNvSpPr txBox="1"/>
          <p:nvPr/>
        </p:nvSpPr>
        <p:spPr>
          <a:xfrm>
            <a:off x="736445" y="5277986"/>
            <a:ext cx="7857824" cy="369332"/>
          </a:xfrm>
          <a:prstGeom prst="rect">
            <a:avLst/>
          </a:prstGeom>
          <a:noFill/>
        </p:spPr>
        <p:txBody>
          <a:bodyPr wrap="square" rtlCol="1">
            <a:spAutoFit/>
          </a:bodyPr>
          <a:lstStyle/>
          <a:p>
            <a:r>
              <a:rPr lang="he-IL" b="1" dirty="0" smtClean="0">
                <a:latin typeface="Arial" pitchFamily="34" charset="0"/>
                <a:cs typeface="Arial" pitchFamily="34" charset="0"/>
              </a:rPr>
              <a:t>אנו רואים שככל שזווית הפגיעה גדלה, גדלה גם מידת ההסחה</a:t>
            </a:r>
            <a:endParaRPr lang="he-IL" b="1" dirty="0">
              <a:latin typeface="Arial" pitchFamily="34" charset="0"/>
              <a:cs typeface="Arial" pitchFamily="34" charset="0"/>
            </a:endParaRPr>
          </a:p>
        </p:txBody>
      </p:sp>
      <p:sp>
        <p:nvSpPr>
          <p:cNvPr id="23" name="TextBox 22"/>
          <p:cNvSpPr txBox="1"/>
          <p:nvPr/>
        </p:nvSpPr>
        <p:spPr>
          <a:xfrm>
            <a:off x="1466679" y="2177860"/>
            <a:ext cx="936104" cy="369332"/>
          </a:xfrm>
          <a:prstGeom prst="rect">
            <a:avLst/>
          </a:prstGeom>
          <a:noFill/>
        </p:spPr>
        <p:txBody>
          <a:bodyPr wrap="square" rtlCol="1">
            <a:spAutoFit/>
          </a:bodyPr>
          <a:lstStyle/>
          <a:p>
            <a:r>
              <a:rPr lang="he-IL" baseline="-25000" dirty="0" smtClean="0">
                <a:latin typeface="Calibri"/>
                <a:cs typeface="Calibri"/>
              </a:rPr>
              <a:t>1</a:t>
            </a:r>
            <a:r>
              <a:rPr lang="he-IL" dirty="0" smtClean="0">
                <a:latin typeface="Calibri"/>
                <a:cs typeface="Calibri"/>
                <a:sym typeface="Symbol"/>
              </a:rPr>
              <a:t></a:t>
            </a:r>
            <a:endParaRPr lang="he-IL" dirty="0"/>
          </a:p>
        </p:txBody>
      </p:sp>
      <p:sp>
        <p:nvSpPr>
          <p:cNvPr id="24" name="TextBox 23"/>
          <p:cNvSpPr txBox="1"/>
          <p:nvPr/>
        </p:nvSpPr>
        <p:spPr>
          <a:xfrm>
            <a:off x="5651154" y="2067376"/>
            <a:ext cx="936104" cy="369332"/>
          </a:xfrm>
          <a:prstGeom prst="rect">
            <a:avLst/>
          </a:prstGeom>
          <a:noFill/>
        </p:spPr>
        <p:txBody>
          <a:bodyPr wrap="square" rtlCol="1">
            <a:spAutoFit/>
          </a:bodyPr>
          <a:lstStyle/>
          <a:p>
            <a:r>
              <a:rPr lang="he-IL" baseline="-25000" dirty="0" smtClean="0">
                <a:latin typeface="Calibri"/>
                <a:cs typeface="Calibri"/>
              </a:rPr>
              <a:t>2</a:t>
            </a:r>
            <a:r>
              <a:rPr lang="he-IL" dirty="0" smtClean="0">
                <a:latin typeface="Calibri"/>
                <a:cs typeface="Calibri"/>
                <a:sym typeface="Symbol"/>
              </a:rPr>
              <a:t></a:t>
            </a:r>
            <a:endParaRPr lang="he-IL" dirty="0"/>
          </a:p>
        </p:txBody>
      </p:sp>
      <p:sp>
        <p:nvSpPr>
          <p:cNvPr id="25" name="TextBox 24"/>
          <p:cNvSpPr txBox="1"/>
          <p:nvPr/>
        </p:nvSpPr>
        <p:spPr>
          <a:xfrm>
            <a:off x="5844676" y="3331161"/>
            <a:ext cx="936104" cy="369332"/>
          </a:xfrm>
          <a:prstGeom prst="rect">
            <a:avLst/>
          </a:prstGeom>
          <a:noFill/>
        </p:spPr>
        <p:txBody>
          <a:bodyPr wrap="square" rtlCol="1">
            <a:spAutoFit/>
          </a:bodyPr>
          <a:lstStyle/>
          <a:p>
            <a:r>
              <a:rPr lang="he-IL" baseline="-25000" dirty="0" smtClean="0">
                <a:sym typeface="Symbol"/>
              </a:rPr>
              <a:t>2</a:t>
            </a:r>
            <a:r>
              <a:rPr lang="he-IL" dirty="0" smtClean="0">
                <a:sym typeface="Symbol"/>
              </a:rPr>
              <a:t></a:t>
            </a:r>
            <a:endParaRPr lang="he-IL" dirty="0"/>
          </a:p>
        </p:txBody>
      </p:sp>
    </p:spTree>
    <p:extLst>
      <p:ext uri="{BB962C8B-B14F-4D97-AF65-F5344CB8AC3E}">
        <p14:creationId xmlns:p14="http://schemas.microsoft.com/office/powerpoint/2010/main" val="2723021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Arial" pitchFamily="34" charset="0"/>
              </a:rPr>
              <a:t>תלות מידת ההסחה במקדם השבירה</a:t>
            </a:r>
            <a:r>
              <a:rPr lang="he-IL" dirty="0"/>
              <a:t/>
            </a:r>
            <a:br>
              <a:rPr lang="he-IL" dirty="0"/>
            </a:br>
            <a:endParaRPr lang="he-IL" dirty="0"/>
          </a:p>
        </p:txBody>
      </p:sp>
      <p:sp>
        <p:nvSpPr>
          <p:cNvPr id="4" name="מלבן מעוגל 3"/>
          <p:cNvSpPr/>
          <p:nvPr/>
        </p:nvSpPr>
        <p:spPr>
          <a:xfrm>
            <a:off x="779675" y="2902749"/>
            <a:ext cx="3816424" cy="1152128"/>
          </a:xfrm>
          <a:prstGeom prst="roundRect">
            <a:avLst/>
          </a:prstGeom>
          <a:solidFill>
            <a:srgbClr val="CCDAE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חץ ישר 4"/>
          <p:cNvCxnSpPr>
            <a:endCxn id="4" idx="0"/>
          </p:cNvCxnSpPr>
          <p:nvPr/>
        </p:nvCxnSpPr>
        <p:spPr>
          <a:xfrm>
            <a:off x="1283731" y="1822629"/>
            <a:ext cx="1404156" cy="1080120"/>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6" name="מחבר חץ ישר 5"/>
          <p:cNvCxnSpPr>
            <a:stCxn id="4" idx="0"/>
          </p:cNvCxnSpPr>
          <p:nvPr/>
        </p:nvCxnSpPr>
        <p:spPr>
          <a:xfrm>
            <a:off x="2687887" y="2902749"/>
            <a:ext cx="540060" cy="1152128"/>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7" name="מחבר ישר 6"/>
          <p:cNvCxnSpPr/>
          <p:nvPr/>
        </p:nvCxnSpPr>
        <p:spPr>
          <a:xfrm>
            <a:off x="2687887" y="2182669"/>
            <a:ext cx="0" cy="1656184"/>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16949" y="2355898"/>
            <a:ext cx="936104" cy="369332"/>
          </a:xfrm>
          <a:prstGeom prst="rect">
            <a:avLst/>
          </a:prstGeom>
          <a:noFill/>
        </p:spPr>
        <p:txBody>
          <a:bodyPr wrap="square" rtlCol="1">
            <a:spAutoFit/>
          </a:bodyPr>
          <a:lstStyle/>
          <a:p>
            <a:r>
              <a:rPr lang="el-GR" dirty="0" smtClean="0">
                <a:latin typeface="Calibri"/>
                <a:cs typeface="Calibri"/>
              </a:rPr>
              <a:t>α</a:t>
            </a:r>
            <a:endParaRPr lang="he-IL" dirty="0"/>
          </a:p>
        </p:txBody>
      </p:sp>
      <p:cxnSp>
        <p:nvCxnSpPr>
          <p:cNvPr id="9" name="מחבר ישר 8"/>
          <p:cNvCxnSpPr>
            <a:stCxn id="4" idx="0"/>
          </p:cNvCxnSpPr>
          <p:nvPr/>
        </p:nvCxnSpPr>
        <p:spPr>
          <a:xfrm>
            <a:off x="2687887" y="2902749"/>
            <a:ext cx="2244140" cy="1776899"/>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 name="מלבן מעוגל 9"/>
          <p:cNvSpPr/>
          <p:nvPr/>
        </p:nvSpPr>
        <p:spPr>
          <a:xfrm>
            <a:off x="4932027" y="2902749"/>
            <a:ext cx="3816424" cy="1152128"/>
          </a:xfrm>
          <a:prstGeom prst="roundRect">
            <a:avLst/>
          </a:prstGeom>
          <a:solidFill>
            <a:srgbClr val="D7E4B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1" name="מחבר חץ ישר 10"/>
          <p:cNvCxnSpPr>
            <a:endCxn id="10" idx="0"/>
          </p:cNvCxnSpPr>
          <p:nvPr/>
        </p:nvCxnSpPr>
        <p:spPr>
          <a:xfrm>
            <a:off x="5501665" y="1822629"/>
            <a:ext cx="1338574" cy="1080120"/>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a:stCxn id="10" idx="0"/>
          </p:cNvCxnSpPr>
          <p:nvPr/>
        </p:nvCxnSpPr>
        <p:spPr>
          <a:xfrm>
            <a:off x="6840239" y="2902749"/>
            <a:ext cx="270030" cy="1228131"/>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a:off x="6840239" y="2182669"/>
            <a:ext cx="0" cy="1656184"/>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904135" y="2351457"/>
            <a:ext cx="936104" cy="369332"/>
          </a:xfrm>
          <a:prstGeom prst="rect">
            <a:avLst/>
          </a:prstGeom>
          <a:noFill/>
        </p:spPr>
        <p:txBody>
          <a:bodyPr wrap="square" rtlCol="1">
            <a:spAutoFit/>
          </a:bodyPr>
          <a:lstStyle/>
          <a:p>
            <a:r>
              <a:rPr lang="el-GR" dirty="0" smtClean="0">
                <a:latin typeface="Calibri"/>
                <a:cs typeface="Calibri"/>
              </a:rPr>
              <a:t>α</a:t>
            </a:r>
            <a:endParaRPr lang="he-IL" dirty="0"/>
          </a:p>
        </p:txBody>
      </p:sp>
      <p:cxnSp>
        <p:nvCxnSpPr>
          <p:cNvPr id="15" name="מחבר ישר 14"/>
          <p:cNvCxnSpPr>
            <a:stCxn id="10" idx="0"/>
          </p:cNvCxnSpPr>
          <p:nvPr/>
        </p:nvCxnSpPr>
        <p:spPr>
          <a:xfrm>
            <a:off x="6840239" y="2902749"/>
            <a:ext cx="1613754" cy="1472371"/>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a:off x="7110269" y="4114045"/>
            <a:ext cx="767660" cy="749354"/>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a:xfrm>
            <a:off x="3227947" y="4054877"/>
            <a:ext cx="1038726" cy="777171"/>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5589" y="689755"/>
            <a:ext cx="8032862" cy="923330"/>
          </a:xfrm>
          <a:prstGeom prst="rect">
            <a:avLst/>
          </a:prstGeom>
          <a:noFill/>
        </p:spPr>
        <p:txBody>
          <a:bodyPr wrap="square" rtlCol="1">
            <a:spAutoFit/>
          </a:bodyPr>
          <a:lstStyle/>
          <a:p>
            <a:pPr algn="just"/>
            <a:r>
              <a:rPr lang="he-IL" dirty="0">
                <a:latin typeface="Arial" pitchFamily="34" charset="0"/>
                <a:cs typeface="Arial" pitchFamily="34" charset="0"/>
              </a:rPr>
              <a:t>נבדוק מהי תלות מידת ההסחה </a:t>
            </a:r>
            <a:r>
              <a:rPr lang="en-US" dirty="0">
                <a:latin typeface="Arial" pitchFamily="34" charset="0"/>
                <a:cs typeface="Arial" pitchFamily="34" charset="0"/>
              </a:rPr>
              <a:t>d</a:t>
            </a:r>
            <a:r>
              <a:rPr lang="he-IL" dirty="0">
                <a:latin typeface="Arial" pitchFamily="34" charset="0"/>
                <a:cs typeface="Arial" pitchFamily="34" charset="0"/>
              </a:rPr>
              <a:t> בסוג החומר השקוף. גם במקרה זה נבדוק את מידת ההסחה של אור בעוברו דרך שתי מנסרות בעלות אותו עובי, העשויות מחומרים בעלי מקדם שבירה שונה (</a:t>
            </a:r>
            <a:r>
              <a:rPr lang="en-US" dirty="0">
                <a:latin typeface="Arial" pitchFamily="34" charset="0"/>
                <a:cs typeface="Arial" pitchFamily="34" charset="0"/>
              </a:rPr>
              <a:t>n</a:t>
            </a:r>
            <a:r>
              <a:rPr lang="en-US" baseline="-25000" dirty="0">
                <a:latin typeface="Arial" pitchFamily="34" charset="0"/>
                <a:cs typeface="Arial" pitchFamily="34" charset="0"/>
              </a:rPr>
              <a:t>2</a:t>
            </a:r>
            <a:r>
              <a:rPr lang="en-US" dirty="0">
                <a:latin typeface="Arial" pitchFamily="34" charset="0"/>
                <a:cs typeface="Arial" pitchFamily="34" charset="0"/>
              </a:rPr>
              <a:t>&gt;n</a:t>
            </a:r>
            <a:r>
              <a:rPr lang="en-US" baseline="-25000" dirty="0">
                <a:latin typeface="Arial" pitchFamily="34" charset="0"/>
                <a:cs typeface="Arial" pitchFamily="34" charset="0"/>
              </a:rPr>
              <a:t>3</a:t>
            </a:r>
            <a:r>
              <a:rPr lang="he-IL" dirty="0">
                <a:latin typeface="Arial" pitchFamily="34" charset="0"/>
                <a:cs typeface="Arial" pitchFamily="34" charset="0"/>
              </a:rPr>
              <a:t>) . נדאג כמובן שהאור יפגע בשני הלוחות באותה זווית.</a:t>
            </a:r>
          </a:p>
        </p:txBody>
      </p:sp>
      <p:cxnSp>
        <p:nvCxnSpPr>
          <p:cNvPr id="19" name="מחבר חץ ישר 18"/>
          <p:cNvCxnSpPr/>
          <p:nvPr/>
        </p:nvCxnSpPr>
        <p:spPr>
          <a:xfrm flipV="1">
            <a:off x="7693764" y="4230471"/>
            <a:ext cx="633283" cy="516501"/>
          </a:xfrm>
          <a:prstGeom prst="straightConnector1">
            <a:avLst/>
          </a:prstGeom>
          <a:ln w="1905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מחבר חץ ישר 19"/>
          <p:cNvCxnSpPr/>
          <p:nvPr/>
        </p:nvCxnSpPr>
        <p:spPr>
          <a:xfrm flipV="1">
            <a:off x="3937533" y="4184884"/>
            <a:ext cx="456716" cy="446034"/>
          </a:xfrm>
          <a:prstGeom prst="straightConnector1">
            <a:avLst/>
          </a:prstGeom>
          <a:ln w="1905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157849" y="4209025"/>
            <a:ext cx="936104" cy="369332"/>
          </a:xfrm>
          <a:prstGeom prst="rect">
            <a:avLst/>
          </a:prstGeom>
          <a:noFill/>
        </p:spPr>
        <p:txBody>
          <a:bodyPr wrap="square" rtlCol="1">
            <a:spAutoFit/>
          </a:bodyPr>
          <a:lstStyle/>
          <a:p>
            <a:r>
              <a:rPr lang="en-US" dirty="0">
                <a:latin typeface="Calibri"/>
                <a:cs typeface="Calibri"/>
              </a:rPr>
              <a:t>d</a:t>
            </a:r>
            <a:endParaRPr lang="he-IL" dirty="0"/>
          </a:p>
        </p:txBody>
      </p:sp>
      <p:sp>
        <p:nvSpPr>
          <p:cNvPr id="22" name="TextBox 21"/>
          <p:cNvSpPr txBox="1"/>
          <p:nvPr/>
        </p:nvSpPr>
        <p:spPr>
          <a:xfrm>
            <a:off x="3309835" y="4130880"/>
            <a:ext cx="936104" cy="369332"/>
          </a:xfrm>
          <a:prstGeom prst="rect">
            <a:avLst/>
          </a:prstGeom>
          <a:noFill/>
        </p:spPr>
        <p:txBody>
          <a:bodyPr wrap="square" rtlCol="1">
            <a:spAutoFit/>
          </a:bodyPr>
          <a:lstStyle/>
          <a:p>
            <a:r>
              <a:rPr lang="en-US" dirty="0">
                <a:latin typeface="Calibri"/>
                <a:cs typeface="Calibri"/>
              </a:rPr>
              <a:t>d</a:t>
            </a:r>
            <a:endParaRPr lang="he-IL" dirty="0"/>
          </a:p>
        </p:txBody>
      </p:sp>
      <p:sp>
        <p:nvSpPr>
          <p:cNvPr id="23" name="TextBox 22"/>
          <p:cNvSpPr txBox="1"/>
          <p:nvPr/>
        </p:nvSpPr>
        <p:spPr>
          <a:xfrm>
            <a:off x="779675" y="5298437"/>
            <a:ext cx="7857824" cy="369332"/>
          </a:xfrm>
          <a:prstGeom prst="rect">
            <a:avLst/>
          </a:prstGeom>
          <a:noFill/>
        </p:spPr>
        <p:txBody>
          <a:bodyPr wrap="square" rtlCol="1">
            <a:spAutoFit/>
          </a:bodyPr>
          <a:lstStyle/>
          <a:p>
            <a:r>
              <a:rPr lang="he-IL" b="1" dirty="0" smtClean="0">
                <a:latin typeface="Arial" pitchFamily="34" charset="0"/>
                <a:cs typeface="Arial" pitchFamily="34" charset="0"/>
              </a:rPr>
              <a:t>אנו רואים שככל שמקדם השבירה גדול יותר מידת ההסחה גדולה יותר</a:t>
            </a:r>
            <a:endParaRPr lang="he-IL" b="1" dirty="0">
              <a:latin typeface="Arial" pitchFamily="34" charset="0"/>
              <a:cs typeface="Arial" pitchFamily="34" charset="0"/>
            </a:endParaRPr>
          </a:p>
        </p:txBody>
      </p:sp>
      <p:sp>
        <p:nvSpPr>
          <p:cNvPr id="24" name="TextBox 23"/>
          <p:cNvSpPr txBox="1"/>
          <p:nvPr/>
        </p:nvSpPr>
        <p:spPr>
          <a:xfrm>
            <a:off x="502970" y="2987531"/>
            <a:ext cx="936104" cy="369332"/>
          </a:xfrm>
          <a:prstGeom prst="rect">
            <a:avLst/>
          </a:prstGeom>
          <a:noFill/>
        </p:spPr>
        <p:txBody>
          <a:bodyPr wrap="square" rtlCol="1">
            <a:spAutoFit/>
          </a:bodyPr>
          <a:lstStyle/>
          <a:p>
            <a:r>
              <a:rPr lang="en-US" baseline="-25000" dirty="0" smtClean="0">
                <a:latin typeface="Calibri"/>
                <a:cs typeface="Calibri"/>
              </a:rPr>
              <a:t>3</a:t>
            </a:r>
            <a:r>
              <a:rPr lang="he-IL" dirty="0" smtClean="0">
                <a:latin typeface="Calibri"/>
                <a:cs typeface="Calibri"/>
              </a:rPr>
              <a:t>'</a:t>
            </a:r>
            <a:r>
              <a:rPr lang="en-US" dirty="0" smtClean="0">
                <a:latin typeface="Calibri"/>
                <a:cs typeface="Calibri"/>
              </a:rPr>
              <a:t>n</a:t>
            </a:r>
            <a:endParaRPr lang="he-IL" baseline="-25000" dirty="0"/>
          </a:p>
        </p:txBody>
      </p:sp>
      <p:sp>
        <p:nvSpPr>
          <p:cNvPr id="25" name="TextBox 24"/>
          <p:cNvSpPr txBox="1"/>
          <p:nvPr/>
        </p:nvSpPr>
        <p:spPr>
          <a:xfrm>
            <a:off x="4749014" y="2987531"/>
            <a:ext cx="789373" cy="369332"/>
          </a:xfrm>
          <a:prstGeom prst="rect">
            <a:avLst/>
          </a:prstGeom>
          <a:noFill/>
        </p:spPr>
        <p:txBody>
          <a:bodyPr wrap="square" rtlCol="1">
            <a:spAutoFit/>
          </a:bodyPr>
          <a:lstStyle/>
          <a:p>
            <a:r>
              <a:rPr lang="en-US" dirty="0" smtClean="0">
                <a:latin typeface="Calibri"/>
                <a:cs typeface="Calibri"/>
              </a:rPr>
              <a:t>n</a:t>
            </a:r>
            <a:r>
              <a:rPr lang="en-US" baseline="-25000" dirty="0" smtClean="0">
                <a:latin typeface="Calibri"/>
                <a:cs typeface="Calibri"/>
              </a:rPr>
              <a:t>2</a:t>
            </a:r>
            <a:endParaRPr lang="he-IL" baseline="-25000" dirty="0"/>
          </a:p>
        </p:txBody>
      </p:sp>
      <p:sp>
        <p:nvSpPr>
          <p:cNvPr id="26" name="TextBox 25"/>
          <p:cNvSpPr txBox="1"/>
          <p:nvPr/>
        </p:nvSpPr>
        <p:spPr>
          <a:xfrm>
            <a:off x="2021813" y="3294147"/>
            <a:ext cx="936104" cy="369332"/>
          </a:xfrm>
          <a:prstGeom prst="rect">
            <a:avLst/>
          </a:prstGeom>
          <a:noFill/>
        </p:spPr>
        <p:txBody>
          <a:bodyPr wrap="square" rtlCol="1">
            <a:spAutoFit/>
          </a:bodyPr>
          <a:lstStyle/>
          <a:p>
            <a:r>
              <a:rPr lang="he-IL" baseline="-25000" dirty="0" smtClean="0">
                <a:sym typeface="Symbol"/>
              </a:rPr>
              <a:t>1</a:t>
            </a:r>
            <a:r>
              <a:rPr lang="he-IL" dirty="0" smtClean="0">
                <a:sym typeface="Symbol"/>
              </a:rPr>
              <a:t></a:t>
            </a:r>
            <a:endParaRPr lang="he-IL" dirty="0"/>
          </a:p>
        </p:txBody>
      </p:sp>
      <p:sp>
        <p:nvSpPr>
          <p:cNvPr id="27" name="TextBox 26"/>
          <p:cNvSpPr txBox="1"/>
          <p:nvPr/>
        </p:nvSpPr>
        <p:spPr>
          <a:xfrm>
            <a:off x="6162844" y="3523140"/>
            <a:ext cx="936104" cy="369332"/>
          </a:xfrm>
          <a:prstGeom prst="rect">
            <a:avLst/>
          </a:prstGeom>
          <a:noFill/>
        </p:spPr>
        <p:txBody>
          <a:bodyPr wrap="square" rtlCol="1">
            <a:spAutoFit/>
          </a:bodyPr>
          <a:lstStyle/>
          <a:p>
            <a:r>
              <a:rPr lang="he-IL" baseline="-25000" dirty="0" smtClean="0">
                <a:sym typeface="Symbol"/>
              </a:rPr>
              <a:t>2</a:t>
            </a:r>
            <a:r>
              <a:rPr lang="he-IL" dirty="0" smtClean="0">
                <a:sym typeface="Symbol"/>
              </a:rPr>
              <a:t></a:t>
            </a:r>
            <a:endParaRPr lang="he-IL" dirty="0"/>
          </a:p>
        </p:txBody>
      </p:sp>
      <p:sp>
        <p:nvSpPr>
          <p:cNvPr id="28" name="TextBox 27"/>
          <p:cNvSpPr txBox="1"/>
          <p:nvPr/>
        </p:nvSpPr>
        <p:spPr>
          <a:xfrm>
            <a:off x="799264" y="2448547"/>
            <a:ext cx="576655" cy="369332"/>
          </a:xfrm>
          <a:prstGeom prst="rect">
            <a:avLst/>
          </a:prstGeom>
          <a:noFill/>
        </p:spPr>
        <p:txBody>
          <a:bodyPr wrap="square" rtlCol="1">
            <a:spAutoFit/>
          </a:bodyPr>
          <a:lstStyle/>
          <a:p>
            <a:r>
              <a:rPr lang="en-US" dirty="0" smtClean="0">
                <a:latin typeface="Calibri"/>
                <a:cs typeface="Calibri"/>
              </a:rPr>
              <a:t>n</a:t>
            </a:r>
            <a:r>
              <a:rPr lang="en-US" baseline="-25000" dirty="0" smtClean="0">
                <a:latin typeface="Calibri"/>
                <a:cs typeface="Calibri"/>
              </a:rPr>
              <a:t>1</a:t>
            </a:r>
            <a:endParaRPr lang="he-IL" baseline="-25000" dirty="0"/>
          </a:p>
        </p:txBody>
      </p:sp>
      <p:sp>
        <p:nvSpPr>
          <p:cNvPr id="29" name="TextBox 28"/>
          <p:cNvSpPr txBox="1"/>
          <p:nvPr/>
        </p:nvSpPr>
        <p:spPr>
          <a:xfrm>
            <a:off x="4996969" y="2453428"/>
            <a:ext cx="541418" cy="369332"/>
          </a:xfrm>
          <a:prstGeom prst="rect">
            <a:avLst/>
          </a:prstGeom>
          <a:noFill/>
        </p:spPr>
        <p:txBody>
          <a:bodyPr wrap="square" rtlCol="1">
            <a:spAutoFit/>
          </a:bodyPr>
          <a:lstStyle/>
          <a:p>
            <a:r>
              <a:rPr lang="en-US" dirty="0" smtClean="0">
                <a:latin typeface="Calibri"/>
                <a:cs typeface="Calibri"/>
              </a:rPr>
              <a:t>n</a:t>
            </a:r>
            <a:r>
              <a:rPr lang="en-US" baseline="-25000" dirty="0" smtClean="0">
                <a:latin typeface="Calibri"/>
                <a:cs typeface="Calibri"/>
              </a:rPr>
              <a:t>1</a:t>
            </a:r>
            <a:endParaRPr lang="he-IL" baseline="-25000" dirty="0"/>
          </a:p>
        </p:txBody>
      </p:sp>
    </p:spTree>
    <p:extLst>
      <p:ext uri="{BB962C8B-B14F-4D97-AF65-F5344CB8AC3E}">
        <p14:creationId xmlns:p14="http://schemas.microsoft.com/office/powerpoint/2010/main" val="3748724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latin typeface="Arial" pitchFamily="34" charset="0"/>
              </a:rPr>
              <a:t>תלות מידת ההסחה בעובי</a:t>
            </a:r>
            <a:r>
              <a:rPr lang="he-IL" smtClean="0"/>
              <a:t/>
            </a:r>
            <a:br>
              <a:rPr lang="he-IL" smtClean="0"/>
            </a:br>
            <a:endParaRPr lang="he-IL" dirty="0"/>
          </a:p>
        </p:txBody>
      </p:sp>
      <p:sp>
        <p:nvSpPr>
          <p:cNvPr id="4" name="מלבן מעוגל 3"/>
          <p:cNvSpPr/>
          <p:nvPr/>
        </p:nvSpPr>
        <p:spPr>
          <a:xfrm>
            <a:off x="400592" y="2723882"/>
            <a:ext cx="3816424" cy="115212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חץ ישר 4"/>
          <p:cNvCxnSpPr/>
          <p:nvPr/>
        </p:nvCxnSpPr>
        <p:spPr>
          <a:xfrm>
            <a:off x="525322" y="1643762"/>
            <a:ext cx="1404156" cy="1080120"/>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6" name="מחבר חץ ישר 5"/>
          <p:cNvCxnSpPr/>
          <p:nvPr/>
        </p:nvCxnSpPr>
        <p:spPr>
          <a:xfrm>
            <a:off x="1929478" y="2723882"/>
            <a:ext cx="540060" cy="1152128"/>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7" name="מחבר ישר 6"/>
          <p:cNvCxnSpPr/>
          <p:nvPr/>
        </p:nvCxnSpPr>
        <p:spPr>
          <a:xfrm>
            <a:off x="1929478" y="2003802"/>
            <a:ext cx="0" cy="1656184"/>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58540" y="2177031"/>
            <a:ext cx="936104" cy="369332"/>
          </a:xfrm>
          <a:prstGeom prst="rect">
            <a:avLst/>
          </a:prstGeom>
          <a:noFill/>
        </p:spPr>
        <p:txBody>
          <a:bodyPr wrap="square" rtlCol="1">
            <a:spAutoFit/>
          </a:bodyPr>
          <a:lstStyle/>
          <a:p>
            <a:r>
              <a:rPr lang="el-GR" dirty="0" smtClean="0">
                <a:latin typeface="Calibri"/>
                <a:cs typeface="Calibri"/>
              </a:rPr>
              <a:t>α</a:t>
            </a:r>
            <a:endParaRPr lang="he-IL" dirty="0"/>
          </a:p>
        </p:txBody>
      </p:sp>
      <p:sp>
        <p:nvSpPr>
          <p:cNvPr id="9" name="TextBox 8"/>
          <p:cNvSpPr txBox="1"/>
          <p:nvPr/>
        </p:nvSpPr>
        <p:spPr>
          <a:xfrm>
            <a:off x="1264124" y="3177996"/>
            <a:ext cx="936104" cy="369332"/>
          </a:xfrm>
          <a:prstGeom prst="rect">
            <a:avLst/>
          </a:prstGeom>
          <a:noFill/>
        </p:spPr>
        <p:txBody>
          <a:bodyPr wrap="square" rtlCol="1">
            <a:spAutoFit/>
          </a:bodyPr>
          <a:lstStyle/>
          <a:p>
            <a:r>
              <a:rPr lang="el-GR" dirty="0" smtClean="0">
                <a:sym typeface="Symbol"/>
              </a:rPr>
              <a:t>β</a:t>
            </a:r>
            <a:endParaRPr lang="he-IL" dirty="0"/>
          </a:p>
        </p:txBody>
      </p:sp>
      <p:cxnSp>
        <p:nvCxnSpPr>
          <p:cNvPr id="10" name="מחבר ישר 9"/>
          <p:cNvCxnSpPr/>
          <p:nvPr/>
        </p:nvCxnSpPr>
        <p:spPr>
          <a:xfrm>
            <a:off x="1929478" y="2723882"/>
            <a:ext cx="1885445" cy="1529517"/>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1" name="מחבר ישר 10"/>
          <p:cNvCxnSpPr/>
          <p:nvPr/>
        </p:nvCxnSpPr>
        <p:spPr>
          <a:xfrm>
            <a:off x="2469538" y="3876010"/>
            <a:ext cx="993277" cy="819558"/>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08700" y="685366"/>
            <a:ext cx="7893828" cy="646331"/>
          </a:xfrm>
          <a:prstGeom prst="rect">
            <a:avLst/>
          </a:prstGeom>
          <a:noFill/>
        </p:spPr>
        <p:txBody>
          <a:bodyPr wrap="square" rtlCol="1">
            <a:spAutoFit/>
          </a:bodyPr>
          <a:lstStyle/>
          <a:p>
            <a:r>
              <a:rPr lang="he-IL" dirty="0" smtClean="0">
                <a:latin typeface="Arial" pitchFamily="34" charset="0"/>
                <a:cs typeface="Arial" pitchFamily="34" charset="0"/>
              </a:rPr>
              <a:t>נבדוק כיצד ההסחה </a:t>
            </a:r>
            <a:r>
              <a:rPr lang="en-US" dirty="0" smtClean="0">
                <a:latin typeface="Arial" pitchFamily="34" charset="0"/>
                <a:cs typeface="Arial" pitchFamily="34" charset="0"/>
              </a:rPr>
              <a:t>d</a:t>
            </a:r>
            <a:r>
              <a:rPr lang="he-IL" dirty="0" smtClean="0">
                <a:latin typeface="Arial" pitchFamily="34" charset="0"/>
                <a:cs typeface="Arial" pitchFamily="34" charset="0"/>
              </a:rPr>
              <a:t> משתנה עם עובי המנסרה </a:t>
            </a:r>
            <a:r>
              <a:rPr lang="en-US" dirty="0" smtClean="0">
                <a:latin typeface="Arial" pitchFamily="34" charset="0"/>
                <a:cs typeface="Arial" pitchFamily="34" charset="0"/>
              </a:rPr>
              <a:t>a</a:t>
            </a:r>
            <a:r>
              <a:rPr lang="he-IL" dirty="0" smtClean="0">
                <a:latin typeface="Arial" pitchFamily="34" charset="0"/>
                <a:cs typeface="Arial" pitchFamily="34" charset="0"/>
              </a:rPr>
              <a:t>. לשם כך נשתמש בשתי מנסרות עשויות מאותו החומר אך בעלות עובי שונה, וניתן לאור לפגוע בהן באותה הזווית.</a:t>
            </a:r>
            <a:endParaRPr lang="he-IL" dirty="0">
              <a:latin typeface="Arial" pitchFamily="34" charset="0"/>
              <a:cs typeface="Arial" pitchFamily="34" charset="0"/>
            </a:endParaRPr>
          </a:p>
        </p:txBody>
      </p:sp>
      <p:cxnSp>
        <p:nvCxnSpPr>
          <p:cNvPr id="13" name="מחבר חץ ישר 12"/>
          <p:cNvCxnSpPr/>
          <p:nvPr/>
        </p:nvCxnSpPr>
        <p:spPr>
          <a:xfrm flipV="1">
            <a:off x="3282166" y="4055445"/>
            <a:ext cx="361299" cy="494764"/>
          </a:xfrm>
          <a:prstGeom prst="straightConnector1">
            <a:avLst/>
          </a:prstGeom>
          <a:ln w="1905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51426" y="3952013"/>
            <a:ext cx="936104" cy="369332"/>
          </a:xfrm>
          <a:prstGeom prst="rect">
            <a:avLst/>
          </a:prstGeom>
          <a:noFill/>
        </p:spPr>
        <p:txBody>
          <a:bodyPr wrap="square" rtlCol="1">
            <a:spAutoFit/>
          </a:bodyPr>
          <a:lstStyle/>
          <a:p>
            <a:r>
              <a:rPr lang="en-US" dirty="0">
                <a:latin typeface="Calibri"/>
                <a:cs typeface="Calibri"/>
              </a:rPr>
              <a:t>d</a:t>
            </a:r>
            <a:endParaRPr lang="he-IL" dirty="0"/>
          </a:p>
        </p:txBody>
      </p:sp>
      <p:sp>
        <p:nvSpPr>
          <p:cNvPr id="15" name="TextBox 14"/>
          <p:cNvSpPr txBox="1"/>
          <p:nvPr/>
        </p:nvSpPr>
        <p:spPr>
          <a:xfrm>
            <a:off x="1967308" y="5732001"/>
            <a:ext cx="6687516" cy="369332"/>
          </a:xfrm>
          <a:prstGeom prst="rect">
            <a:avLst/>
          </a:prstGeom>
          <a:noFill/>
        </p:spPr>
        <p:txBody>
          <a:bodyPr wrap="square" rtlCol="1">
            <a:spAutoFit/>
          </a:bodyPr>
          <a:lstStyle/>
          <a:p>
            <a:r>
              <a:rPr lang="he-IL" b="1" dirty="0" smtClean="0">
                <a:latin typeface="Arial" pitchFamily="34" charset="0"/>
                <a:cs typeface="Arial" pitchFamily="34" charset="0"/>
              </a:rPr>
              <a:t>אנו רואים שככל שהמנסרה עבה יותר מידת ההסחה היא גדולה יותר. </a:t>
            </a:r>
            <a:endParaRPr lang="he-IL" b="1" dirty="0">
              <a:latin typeface="Arial" pitchFamily="34" charset="0"/>
              <a:cs typeface="Arial" pitchFamily="34" charset="0"/>
            </a:endParaRPr>
          </a:p>
        </p:txBody>
      </p:sp>
      <p:sp>
        <p:nvSpPr>
          <p:cNvPr id="16" name="מלבן מעוגל 15"/>
          <p:cNvSpPr/>
          <p:nvPr/>
        </p:nvSpPr>
        <p:spPr>
          <a:xfrm>
            <a:off x="4755614" y="2661165"/>
            <a:ext cx="3816424" cy="192929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7" name="מחבר חץ ישר 16"/>
          <p:cNvCxnSpPr/>
          <p:nvPr/>
        </p:nvCxnSpPr>
        <p:spPr>
          <a:xfrm>
            <a:off x="4533658" y="1581046"/>
            <a:ext cx="1404156" cy="1080119"/>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a:off x="5899743" y="2601931"/>
            <a:ext cx="938171" cy="198853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a:off x="5937814" y="1941086"/>
            <a:ext cx="0" cy="1656184"/>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966876" y="2114315"/>
            <a:ext cx="936104" cy="369332"/>
          </a:xfrm>
          <a:prstGeom prst="rect">
            <a:avLst/>
          </a:prstGeom>
          <a:noFill/>
        </p:spPr>
        <p:txBody>
          <a:bodyPr wrap="square" rtlCol="1">
            <a:spAutoFit/>
          </a:bodyPr>
          <a:lstStyle/>
          <a:p>
            <a:r>
              <a:rPr lang="el-GR" dirty="0" smtClean="0">
                <a:latin typeface="Calibri"/>
                <a:cs typeface="Calibri"/>
              </a:rPr>
              <a:t>α</a:t>
            </a:r>
            <a:endParaRPr lang="he-IL" dirty="0"/>
          </a:p>
        </p:txBody>
      </p:sp>
      <p:sp>
        <p:nvSpPr>
          <p:cNvPr id="21" name="TextBox 20"/>
          <p:cNvSpPr txBox="1"/>
          <p:nvPr/>
        </p:nvSpPr>
        <p:spPr>
          <a:xfrm>
            <a:off x="5272460" y="3115280"/>
            <a:ext cx="936104" cy="369332"/>
          </a:xfrm>
          <a:prstGeom prst="rect">
            <a:avLst/>
          </a:prstGeom>
          <a:noFill/>
        </p:spPr>
        <p:txBody>
          <a:bodyPr wrap="square" rtlCol="1">
            <a:spAutoFit/>
          </a:bodyPr>
          <a:lstStyle/>
          <a:p>
            <a:r>
              <a:rPr lang="el-GR" dirty="0" smtClean="0">
                <a:sym typeface="Symbol"/>
              </a:rPr>
              <a:t>β</a:t>
            </a:r>
            <a:endParaRPr lang="he-IL" dirty="0"/>
          </a:p>
        </p:txBody>
      </p:sp>
      <p:cxnSp>
        <p:nvCxnSpPr>
          <p:cNvPr id="22" name="מחבר ישר 21"/>
          <p:cNvCxnSpPr/>
          <p:nvPr/>
        </p:nvCxnSpPr>
        <p:spPr>
          <a:xfrm>
            <a:off x="5899743" y="2601931"/>
            <a:ext cx="2855179" cy="2313874"/>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a:off x="6837914" y="4560872"/>
            <a:ext cx="1443590" cy="1171129"/>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מחבר חץ ישר 23"/>
          <p:cNvCxnSpPr/>
          <p:nvPr/>
        </p:nvCxnSpPr>
        <p:spPr>
          <a:xfrm flipV="1">
            <a:off x="7991507" y="4786794"/>
            <a:ext cx="579994" cy="719284"/>
          </a:xfrm>
          <a:prstGeom prst="straightConnector1">
            <a:avLst/>
          </a:prstGeom>
          <a:ln w="1905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357757" y="4848579"/>
            <a:ext cx="936104" cy="369332"/>
          </a:xfrm>
          <a:prstGeom prst="rect">
            <a:avLst/>
          </a:prstGeom>
          <a:noFill/>
        </p:spPr>
        <p:txBody>
          <a:bodyPr wrap="square" rtlCol="1">
            <a:spAutoFit/>
          </a:bodyPr>
          <a:lstStyle/>
          <a:p>
            <a:r>
              <a:rPr lang="en-US" dirty="0">
                <a:latin typeface="Calibri"/>
                <a:cs typeface="Calibri"/>
              </a:rPr>
              <a:t>d</a:t>
            </a:r>
            <a:endParaRPr lang="he-IL" dirty="0"/>
          </a:p>
        </p:txBody>
      </p:sp>
      <p:cxnSp>
        <p:nvCxnSpPr>
          <p:cNvPr id="26" name="מחבר חץ ישר 25"/>
          <p:cNvCxnSpPr/>
          <p:nvPr/>
        </p:nvCxnSpPr>
        <p:spPr>
          <a:xfrm flipV="1">
            <a:off x="945938" y="2746094"/>
            <a:ext cx="0" cy="1107704"/>
          </a:xfrm>
          <a:prstGeom prst="straightConnector1">
            <a:avLst/>
          </a:prstGeom>
          <a:ln w="1905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7855" y="3172475"/>
            <a:ext cx="936104" cy="369332"/>
          </a:xfrm>
          <a:prstGeom prst="rect">
            <a:avLst/>
          </a:prstGeom>
          <a:noFill/>
        </p:spPr>
        <p:txBody>
          <a:bodyPr wrap="square" rtlCol="1">
            <a:spAutoFit/>
          </a:bodyPr>
          <a:lstStyle/>
          <a:p>
            <a:r>
              <a:rPr lang="en-US" dirty="0" smtClean="0">
                <a:latin typeface="Calibri"/>
                <a:cs typeface="Calibri"/>
              </a:rPr>
              <a:t>a</a:t>
            </a:r>
            <a:r>
              <a:rPr lang="en-US" baseline="-25000" dirty="0" smtClean="0">
                <a:latin typeface="Calibri"/>
                <a:cs typeface="Calibri"/>
              </a:rPr>
              <a:t>1</a:t>
            </a:r>
            <a:endParaRPr lang="he-IL" baseline="-25000" dirty="0"/>
          </a:p>
        </p:txBody>
      </p:sp>
      <p:cxnSp>
        <p:nvCxnSpPr>
          <p:cNvPr id="28" name="מחבר חץ ישר 27"/>
          <p:cNvCxnSpPr/>
          <p:nvPr/>
        </p:nvCxnSpPr>
        <p:spPr>
          <a:xfrm flipV="1">
            <a:off x="5091741" y="2661166"/>
            <a:ext cx="0" cy="1899706"/>
          </a:xfrm>
          <a:prstGeom prst="straightConnector1">
            <a:avLst/>
          </a:prstGeom>
          <a:ln w="1905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33658" y="3324875"/>
            <a:ext cx="936104" cy="369332"/>
          </a:xfrm>
          <a:prstGeom prst="rect">
            <a:avLst/>
          </a:prstGeom>
          <a:noFill/>
        </p:spPr>
        <p:txBody>
          <a:bodyPr wrap="square" rtlCol="1">
            <a:spAutoFit/>
          </a:bodyPr>
          <a:lstStyle/>
          <a:p>
            <a:r>
              <a:rPr lang="en-US" dirty="0" smtClean="0">
                <a:latin typeface="Calibri"/>
                <a:cs typeface="Calibri"/>
              </a:rPr>
              <a:t>a</a:t>
            </a:r>
            <a:r>
              <a:rPr lang="en-US" baseline="-25000" dirty="0" smtClean="0">
                <a:latin typeface="Calibri"/>
                <a:cs typeface="Calibri"/>
              </a:rPr>
              <a:t>2</a:t>
            </a:r>
            <a:endParaRPr lang="he-IL" baseline="-25000" dirty="0"/>
          </a:p>
        </p:txBody>
      </p:sp>
    </p:spTree>
    <p:extLst>
      <p:ext uri="{BB962C8B-B14F-4D97-AF65-F5344CB8AC3E}">
        <p14:creationId xmlns:p14="http://schemas.microsoft.com/office/powerpoint/2010/main" val="2970366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נוסחת ההסחה</a:t>
            </a:r>
          </a:p>
        </p:txBody>
      </p:sp>
      <p:sp>
        <p:nvSpPr>
          <p:cNvPr id="4" name="מציין מיקום תוכן 2"/>
          <p:cNvSpPr>
            <a:spLocks noGrp="1"/>
          </p:cNvSpPr>
          <p:nvPr>
            <p:ph idx="1"/>
          </p:nvPr>
        </p:nvSpPr>
        <p:spPr>
          <a:xfrm>
            <a:off x="550064" y="782710"/>
            <a:ext cx="8229600" cy="5653216"/>
          </a:xfrm>
        </p:spPr>
        <p:txBody>
          <a:bodyPr/>
          <a:lstStyle/>
          <a:p>
            <a:pPr marL="0" indent="0">
              <a:buNone/>
            </a:pPr>
            <a:r>
              <a:rPr lang="he-IL" sz="1800" dirty="0" smtClean="0">
                <a:latin typeface="Arial" pitchFamily="34" charset="0"/>
                <a:cs typeface="Arial" pitchFamily="34" charset="0"/>
              </a:rPr>
              <a:t>מידת ההסחה </a:t>
            </a:r>
            <a:r>
              <a:rPr lang="en-US" sz="1800" dirty="0" smtClean="0">
                <a:latin typeface="Arial" pitchFamily="34" charset="0"/>
                <a:cs typeface="Arial" pitchFamily="34" charset="0"/>
              </a:rPr>
              <a:t>d</a:t>
            </a:r>
            <a:r>
              <a:rPr lang="he-IL" sz="1800" dirty="0" smtClean="0">
                <a:latin typeface="Arial" pitchFamily="34" charset="0"/>
                <a:cs typeface="Arial" pitchFamily="34" charset="0"/>
              </a:rPr>
              <a:t> של קרן האור תלויה בשלושה גורמים:</a:t>
            </a:r>
          </a:p>
          <a:p>
            <a:pPr marL="0" indent="0">
              <a:buNone/>
            </a:pPr>
            <a:r>
              <a:rPr lang="he-IL" sz="1800" dirty="0" smtClean="0">
                <a:latin typeface="Arial" pitchFamily="34" charset="0"/>
                <a:cs typeface="Arial" pitchFamily="34" charset="0"/>
              </a:rPr>
              <a:t>1. מקדם השבירה </a:t>
            </a:r>
            <a:r>
              <a:rPr lang="en-US" sz="1800" dirty="0" smtClean="0">
                <a:latin typeface="Arial" pitchFamily="34" charset="0"/>
                <a:cs typeface="Arial" pitchFamily="34" charset="0"/>
              </a:rPr>
              <a:t>n</a:t>
            </a:r>
            <a:r>
              <a:rPr lang="he-IL" sz="1800" dirty="0" smtClean="0">
                <a:latin typeface="Arial" pitchFamily="34" charset="0"/>
                <a:cs typeface="Arial" pitchFamily="34" charset="0"/>
              </a:rPr>
              <a:t> של החומר ממנו עשוי לוח הזכוכית</a:t>
            </a:r>
          </a:p>
          <a:p>
            <a:pPr marL="0" indent="0">
              <a:buNone/>
            </a:pPr>
            <a:r>
              <a:rPr lang="he-IL" sz="1800" dirty="0" smtClean="0">
                <a:latin typeface="Arial" pitchFamily="34" charset="0"/>
                <a:cs typeface="Arial" pitchFamily="34" charset="0"/>
              </a:rPr>
              <a:t>2. עובי הלוח </a:t>
            </a:r>
            <a:r>
              <a:rPr lang="en-US" sz="1800" dirty="0" smtClean="0">
                <a:latin typeface="Arial" pitchFamily="34" charset="0"/>
                <a:cs typeface="Arial" pitchFamily="34" charset="0"/>
              </a:rPr>
              <a:t>a</a:t>
            </a:r>
            <a:r>
              <a:rPr lang="he-IL" sz="1800" dirty="0" smtClean="0">
                <a:latin typeface="Arial" pitchFamily="34" charset="0"/>
                <a:cs typeface="Arial" pitchFamily="34" charset="0"/>
              </a:rPr>
              <a:t> .</a:t>
            </a:r>
          </a:p>
          <a:p>
            <a:pPr marL="0" indent="0">
              <a:buNone/>
            </a:pPr>
            <a:r>
              <a:rPr lang="he-IL" sz="1800" dirty="0" smtClean="0">
                <a:latin typeface="Arial" pitchFamily="34" charset="0"/>
                <a:cs typeface="Arial" pitchFamily="34" charset="0"/>
              </a:rPr>
              <a:t>3. זווית הפגיעה </a:t>
            </a:r>
            <a:r>
              <a:rPr lang="he-IL" sz="1800" dirty="0" smtClean="0">
                <a:latin typeface="Arial" pitchFamily="34" charset="0"/>
                <a:cs typeface="Arial" pitchFamily="34" charset="0"/>
                <a:sym typeface="Symbol"/>
              </a:rPr>
              <a:t> .</a:t>
            </a:r>
          </a:p>
          <a:p>
            <a:pPr marL="0" indent="0">
              <a:buNone/>
            </a:pPr>
            <a:r>
              <a:rPr lang="he-IL" sz="1800" dirty="0" smtClean="0">
                <a:latin typeface="Arial" pitchFamily="34" charset="0"/>
                <a:cs typeface="Arial" pitchFamily="34" charset="0"/>
                <a:sym typeface="Symbol"/>
              </a:rPr>
              <a:t>נמצא מהו הקשר המתמטי בין מידת ההסחה לבין הגורמים בהם היא תלויה.</a:t>
            </a:r>
          </a:p>
          <a:p>
            <a:pPr marL="0" indent="0">
              <a:buNone/>
            </a:pPr>
            <a:endParaRPr lang="he-IL" sz="1800" dirty="0">
              <a:latin typeface="Arial" pitchFamily="34" charset="0"/>
              <a:cs typeface="Arial" pitchFamily="34" charset="0"/>
              <a:sym typeface="Symbol"/>
            </a:endParaRPr>
          </a:p>
          <a:p>
            <a:pPr marL="0" indent="0">
              <a:buNone/>
            </a:pPr>
            <a:endParaRPr lang="he-IL" sz="1800" dirty="0" smtClean="0">
              <a:latin typeface="Arial" pitchFamily="34" charset="0"/>
              <a:cs typeface="Arial" pitchFamily="34" charset="0"/>
              <a:sym typeface="Symbol"/>
            </a:endParaRPr>
          </a:p>
          <a:p>
            <a:pPr marL="0" indent="0">
              <a:buNone/>
            </a:pPr>
            <a:endParaRPr lang="he-IL" sz="1800" dirty="0">
              <a:latin typeface="Arial" pitchFamily="34" charset="0"/>
              <a:cs typeface="Arial" pitchFamily="34" charset="0"/>
              <a:sym typeface="Symbol"/>
            </a:endParaRPr>
          </a:p>
          <a:p>
            <a:pPr marL="0" indent="0">
              <a:buNone/>
            </a:pPr>
            <a:endParaRPr lang="he-IL" sz="1800" dirty="0" smtClean="0">
              <a:latin typeface="Arial" pitchFamily="34" charset="0"/>
              <a:cs typeface="Arial" pitchFamily="34" charset="0"/>
              <a:sym typeface="Symbol"/>
            </a:endParaRPr>
          </a:p>
          <a:p>
            <a:pPr marL="0" indent="0">
              <a:buNone/>
            </a:pPr>
            <a:endParaRPr lang="he-IL" sz="1800" dirty="0">
              <a:latin typeface="Arial" pitchFamily="34" charset="0"/>
              <a:cs typeface="Arial" pitchFamily="34" charset="0"/>
              <a:sym typeface="Symbol"/>
            </a:endParaRPr>
          </a:p>
          <a:p>
            <a:pPr marL="0" indent="0">
              <a:buNone/>
            </a:pPr>
            <a:endParaRPr lang="he-IL" sz="1800" dirty="0" smtClean="0">
              <a:latin typeface="Arial" pitchFamily="34" charset="0"/>
              <a:cs typeface="Arial" pitchFamily="34" charset="0"/>
              <a:sym typeface="Symbol"/>
            </a:endParaRPr>
          </a:p>
          <a:p>
            <a:pPr marL="0" indent="0">
              <a:buNone/>
            </a:pPr>
            <a:endParaRPr lang="he-IL" sz="1800" dirty="0">
              <a:latin typeface="Arial" pitchFamily="34" charset="0"/>
              <a:cs typeface="Arial" pitchFamily="34" charset="0"/>
              <a:sym typeface="Symbol"/>
            </a:endParaRPr>
          </a:p>
          <a:p>
            <a:pPr marL="0" indent="0">
              <a:buNone/>
            </a:pPr>
            <a:endParaRPr lang="he-IL" sz="1800" dirty="0" smtClean="0">
              <a:latin typeface="Arial" pitchFamily="34" charset="0"/>
              <a:cs typeface="Arial" pitchFamily="34" charset="0"/>
              <a:sym typeface="Symbol"/>
            </a:endParaRPr>
          </a:p>
          <a:p>
            <a:pPr marL="0" indent="0">
              <a:buNone/>
            </a:pPr>
            <a:r>
              <a:rPr lang="he-IL" sz="1800" dirty="0" smtClean="0">
                <a:latin typeface="Arial" pitchFamily="34" charset="0"/>
                <a:cs typeface="Arial" pitchFamily="34" charset="0"/>
                <a:sym typeface="Symbol"/>
              </a:rPr>
              <a:t>מנוסחה זו אכן עולה שמידת ההסחה תלויה</a:t>
            </a:r>
          </a:p>
          <a:p>
            <a:pPr marL="0" indent="0">
              <a:buNone/>
            </a:pPr>
            <a:r>
              <a:rPr lang="he-IL" sz="1800" dirty="0" smtClean="0">
                <a:latin typeface="Arial" pitchFamily="34" charset="0"/>
                <a:cs typeface="Arial" pitchFamily="34" charset="0"/>
                <a:sym typeface="Symbol"/>
              </a:rPr>
              <a:t>בעובי הלוח, בזווית הפגיעה ובמקדם השבירה,</a:t>
            </a:r>
          </a:p>
          <a:p>
            <a:pPr marL="0" indent="0">
              <a:buNone/>
            </a:pPr>
            <a:r>
              <a:rPr lang="he-IL" sz="1800" dirty="0" smtClean="0">
                <a:latin typeface="Arial" pitchFamily="34" charset="0"/>
                <a:cs typeface="Arial" pitchFamily="34" charset="0"/>
                <a:sym typeface="Symbol"/>
              </a:rPr>
              <a:t>שאמנם אינו מופיע בצורה מפורשת, אך </a:t>
            </a:r>
          </a:p>
          <a:p>
            <a:pPr marL="0" indent="0">
              <a:buNone/>
            </a:pPr>
            <a:r>
              <a:rPr lang="he-IL" sz="1800" dirty="0" smtClean="0">
                <a:latin typeface="Arial" pitchFamily="34" charset="0"/>
                <a:cs typeface="Arial" pitchFamily="34" charset="0"/>
                <a:sym typeface="Symbol"/>
              </a:rPr>
              <a:t>הזווית  נקבעת בין השאר גם על ידו.</a:t>
            </a:r>
          </a:p>
        </p:txBody>
      </p:sp>
      <p:sp>
        <p:nvSpPr>
          <p:cNvPr id="5" name="מלבן מעוגל 4"/>
          <p:cNvSpPr/>
          <p:nvPr/>
        </p:nvSpPr>
        <p:spPr>
          <a:xfrm>
            <a:off x="712665" y="4068741"/>
            <a:ext cx="3816424" cy="192929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6" name="מחבר חץ ישר 5"/>
          <p:cNvCxnSpPr/>
          <p:nvPr/>
        </p:nvCxnSpPr>
        <p:spPr>
          <a:xfrm>
            <a:off x="1192787" y="3521891"/>
            <a:ext cx="702078" cy="546850"/>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a:xfrm>
            <a:off x="1856794" y="4009507"/>
            <a:ext cx="938171" cy="198853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8" name="מחבר ישר 7"/>
          <p:cNvCxnSpPr/>
          <p:nvPr/>
        </p:nvCxnSpPr>
        <p:spPr>
          <a:xfrm>
            <a:off x="1894865" y="3521891"/>
            <a:ext cx="0" cy="2476149"/>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23927" y="3521891"/>
            <a:ext cx="936104" cy="369332"/>
          </a:xfrm>
          <a:prstGeom prst="rect">
            <a:avLst/>
          </a:prstGeom>
          <a:noFill/>
        </p:spPr>
        <p:txBody>
          <a:bodyPr wrap="square" rtlCol="1">
            <a:spAutoFit/>
          </a:bodyPr>
          <a:lstStyle/>
          <a:p>
            <a:r>
              <a:rPr lang="el-GR" dirty="0" smtClean="0">
                <a:latin typeface="Calibri"/>
                <a:cs typeface="Calibri"/>
              </a:rPr>
              <a:t>α</a:t>
            </a:r>
            <a:endParaRPr lang="he-IL" dirty="0"/>
          </a:p>
        </p:txBody>
      </p:sp>
      <p:sp>
        <p:nvSpPr>
          <p:cNvPr id="10" name="TextBox 9"/>
          <p:cNvSpPr txBox="1"/>
          <p:nvPr/>
        </p:nvSpPr>
        <p:spPr>
          <a:xfrm>
            <a:off x="1229511" y="4522856"/>
            <a:ext cx="936104" cy="369332"/>
          </a:xfrm>
          <a:prstGeom prst="rect">
            <a:avLst/>
          </a:prstGeom>
          <a:noFill/>
        </p:spPr>
        <p:txBody>
          <a:bodyPr wrap="square" rtlCol="1">
            <a:spAutoFit/>
          </a:bodyPr>
          <a:lstStyle/>
          <a:p>
            <a:r>
              <a:rPr lang="el-GR" dirty="0" smtClean="0">
                <a:sym typeface="Symbol"/>
              </a:rPr>
              <a:t>β</a:t>
            </a:r>
            <a:endParaRPr lang="he-IL" dirty="0"/>
          </a:p>
        </p:txBody>
      </p:sp>
      <p:cxnSp>
        <p:nvCxnSpPr>
          <p:cNvPr id="11" name="מחבר ישר 10"/>
          <p:cNvCxnSpPr/>
          <p:nvPr/>
        </p:nvCxnSpPr>
        <p:spPr>
          <a:xfrm>
            <a:off x="1856794" y="4009507"/>
            <a:ext cx="1892884" cy="1597270"/>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a:off x="2794965" y="5968448"/>
            <a:ext cx="62629" cy="29592"/>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flipV="1">
            <a:off x="2938345" y="5347699"/>
            <a:ext cx="572719" cy="747580"/>
          </a:xfrm>
          <a:prstGeom prst="straightConnector1">
            <a:avLst/>
          </a:prstGeom>
          <a:ln w="1905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20877" y="5622664"/>
            <a:ext cx="936104" cy="369332"/>
          </a:xfrm>
          <a:prstGeom prst="rect">
            <a:avLst/>
          </a:prstGeom>
          <a:noFill/>
        </p:spPr>
        <p:txBody>
          <a:bodyPr wrap="square" rtlCol="1">
            <a:spAutoFit/>
          </a:bodyPr>
          <a:lstStyle/>
          <a:p>
            <a:r>
              <a:rPr lang="en-US" dirty="0">
                <a:latin typeface="Calibri"/>
                <a:cs typeface="Calibri"/>
              </a:rPr>
              <a:t>d</a:t>
            </a:r>
            <a:endParaRPr lang="he-IL" dirty="0"/>
          </a:p>
        </p:txBody>
      </p:sp>
      <p:cxnSp>
        <p:nvCxnSpPr>
          <p:cNvPr id="15" name="מחבר חץ ישר 14"/>
          <p:cNvCxnSpPr/>
          <p:nvPr/>
        </p:nvCxnSpPr>
        <p:spPr>
          <a:xfrm flipV="1">
            <a:off x="1048792" y="4068742"/>
            <a:ext cx="0" cy="1899706"/>
          </a:xfrm>
          <a:prstGeom prst="straightConnector1">
            <a:avLst/>
          </a:prstGeom>
          <a:ln w="1905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728474" y="4510555"/>
            <a:ext cx="936104" cy="369332"/>
          </a:xfrm>
          <a:prstGeom prst="rect">
            <a:avLst/>
          </a:prstGeom>
          <a:noFill/>
        </p:spPr>
        <p:txBody>
          <a:bodyPr wrap="square" rtlCol="1">
            <a:spAutoFit/>
          </a:bodyPr>
          <a:lstStyle/>
          <a:p>
            <a:r>
              <a:rPr lang="el-GR" dirty="0" smtClean="0">
                <a:latin typeface="Calibri"/>
                <a:cs typeface="Calibri"/>
              </a:rPr>
              <a:t>α</a:t>
            </a:r>
            <a:r>
              <a:rPr lang="en-US" dirty="0" smtClean="0">
                <a:latin typeface="Calibri"/>
                <a:cs typeface="Calibri"/>
              </a:rPr>
              <a:t>-</a:t>
            </a:r>
            <a:r>
              <a:rPr lang="en-US" dirty="0" smtClean="0">
                <a:latin typeface="Calibri"/>
                <a:cs typeface="Calibri"/>
                <a:sym typeface="Symbol"/>
              </a:rPr>
              <a:t></a:t>
            </a:r>
            <a:endParaRPr lang="he-IL" dirty="0"/>
          </a:p>
        </p:txBody>
      </p:sp>
      <p:cxnSp>
        <p:nvCxnSpPr>
          <p:cNvPr id="17" name="מחבר ישר 16"/>
          <p:cNvCxnSpPr/>
          <p:nvPr/>
        </p:nvCxnSpPr>
        <p:spPr>
          <a:xfrm>
            <a:off x="2794965" y="5515451"/>
            <a:ext cx="0" cy="953091"/>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89279" y="5323909"/>
            <a:ext cx="586266" cy="369332"/>
          </a:xfrm>
          <a:prstGeom prst="rect">
            <a:avLst/>
          </a:prstGeom>
          <a:noFill/>
        </p:spPr>
        <p:txBody>
          <a:bodyPr wrap="square" rtlCol="1">
            <a:spAutoFit/>
          </a:bodyPr>
          <a:lstStyle/>
          <a:p>
            <a:r>
              <a:rPr lang="el-GR" dirty="0" smtClean="0">
                <a:sym typeface="Symbol"/>
              </a:rPr>
              <a:t>β</a:t>
            </a:r>
            <a:endParaRPr lang="he-IL" dirty="0"/>
          </a:p>
        </p:txBody>
      </p:sp>
      <p:sp>
        <p:nvSpPr>
          <p:cNvPr id="19" name="TextBox 18"/>
          <p:cNvSpPr txBox="1"/>
          <p:nvPr/>
        </p:nvSpPr>
        <p:spPr>
          <a:xfrm>
            <a:off x="1514041" y="3707916"/>
            <a:ext cx="691979" cy="369332"/>
          </a:xfrm>
          <a:prstGeom prst="rect">
            <a:avLst/>
          </a:prstGeom>
          <a:noFill/>
        </p:spPr>
        <p:txBody>
          <a:bodyPr wrap="square" rtlCol="1">
            <a:spAutoFit/>
          </a:bodyPr>
          <a:lstStyle/>
          <a:p>
            <a:r>
              <a:rPr lang="en-US" dirty="0" smtClean="0">
                <a:latin typeface="Times New Roman" pitchFamily="18" charset="0"/>
                <a:cs typeface="Times New Roman" pitchFamily="18" charset="0"/>
              </a:rPr>
              <a:t>A</a:t>
            </a:r>
            <a:endParaRPr lang="he-IL" dirty="0">
              <a:latin typeface="Times New Roman" pitchFamily="18" charset="0"/>
              <a:cs typeface="Times New Roman" pitchFamily="18" charset="0"/>
            </a:endParaRPr>
          </a:p>
        </p:txBody>
      </p:sp>
      <p:sp>
        <p:nvSpPr>
          <p:cNvPr id="20" name="TextBox 19"/>
          <p:cNvSpPr txBox="1"/>
          <p:nvPr/>
        </p:nvSpPr>
        <p:spPr>
          <a:xfrm>
            <a:off x="1396876" y="5991996"/>
            <a:ext cx="691979" cy="369332"/>
          </a:xfrm>
          <a:prstGeom prst="rect">
            <a:avLst/>
          </a:prstGeom>
          <a:noFill/>
        </p:spPr>
        <p:txBody>
          <a:bodyPr wrap="square" rtlCol="1">
            <a:spAutoFit/>
          </a:bodyPr>
          <a:lstStyle/>
          <a:p>
            <a:r>
              <a:rPr lang="en-US" dirty="0" smtClean="0">
                <a:latin typeface="Times New Roman" pitchFamily="18" charset="0"/>
                <a:cs typeface="Times New Roman" pitchFamily="18" charset="0"/>
              </a:rPr>
              <a:t>B</a:t>
            </a:r>
            <a:endParaRPr lang="he-IL" dirty="0">
              <a:latin typeface="Times New Roman" pitchFamily="18" charset="0"/>
              <a:cs typeface="Times New Roman" pitchFamily="18" charset="0"/>
            </a:endParaRPr>
          </a:p>
        </p:txBody>
      </p:sp>
      <p:sp>
        <p:nvSpPr>
          <p:cNvPr id="21" name="TextBox 20"/>
          <p:cNvSpPr txBox="1"/>
          <p:nvPr/>
        </p:nvSpPr>
        <p:spPr>
          <a:xfrm>
            <a:off x="2165615" y="5954049"/>
            <a:ext cx="691979" cy="369332"/>
          </a:xfrm>
          <a:prstGeom prst="rect">
            <a:avLst/>
          </a:prstGeom>
          <a:noFill/>
        </p:spPr>
        <p:txBody>
          <a:bodyPr wrap="square" rtlCol="1">
            <a:spAutoFit/>
          </a:bodyPr>
          <a:lstStyle/>
          <a:p>
            <a:r>
              <a:rPr lang="en-US" dirty="0" smtClean="0">
                <a:latin typeface="Times New Roman" pitchFamily="18" charset="0"/>
                <a:cs typeface="Times New Roman" pitchFamily="18" charset="0"/>
              </a:rPr>
              <a:t>C</a:t>
            </a:r>
            <a:endParaRPr lang="he-IL" dirty="0">
              <a:latin typeface="Times New Roman" pitchFamily="18" charset="0"/>
              <a:cs typeface="Times New Roman" pitchFamily="18" charset="0"/>
            </a:endParaRPr>
          </a:p>
        </p:txBody>
      </p:sp>
      <p:sp>
        <p:nvSpPr>
          <p:cNvPr id="22" name="משולש ישר-זווית 21"/>
          <p:cNvSpPr/>
          <p:nvPr/>
        </p:nvSpPr>
        <p:spPr>
          <a:xfrm>
            <a:off x="1894865" y="4077248"/>
            <a:ext cx="900100" cy="1891200"/>
          </a:xfrm>
          <a:prstGeom prst="rtTriangle">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שולש ישר-זווית 22"/>
          <p:cNvSpPr/>
          <p:nvPr/>
        </p:nvSpPr>
        <p:spPr>
          <a:xfrm rot="13155733">
            <a:off x="1399862" y="4546586"/>
            <a:ext cx="1890105" cy="884780"/>
          </a:xfrm>
          <a:prstGeom prst="rtTriangle">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TextBox 23"/>
          <p:cNvSpPr txBox="1"/>
          <p:nvPr/>
        </p:nvSpPr>
        <p:spPr>
          <a:xfrm>
            <a:off x="2949687" y="4954577"/>
            <a:ext cx="691979" cy="369332"/>
          </a:xfrm>
          <a:prstGeom prst="rect">
            <a:avLst/>
          </a:prstGeom>
          <a:noFill/>
        </p:spPr>
        <p:txBody>
          <a:bodyPr wrap="square" rtlCol="1">
            <a:spAutoFit/>
          </a:bodyPr>
          <a:lstStyle/>
          <a:p>
            <a:r>
              <a:rPr lang="en-US" dirty="0" smtClean="0">
                <a:latin typeface="Times New Roman" pitchFamily="18" charset="0"/>
                <a:cs typeface="Times New Roman" pitchFamily="18" charset="0"/>
              </a:rPr>
              <a:t>D</a:t>
            </a:r>
            <a:endParaRPr lang="he-IL" dirty="0">
              <a:latin typeface="Times New Roman" pitchFamily="18" charset="0"/>
              <a:cs typeface="Times New Roman" pitchFamily="18" charset="0"/>
            </a:endParaRPr>
          </a:p>
        </p:txBody>
      </p:sp>
      <p:graphicFrame>
        <p:nvGraphicFramePr>
          <p:cNvPr id="25" name="אובייקט 24"/>
          <p:cNvGraphicFramePr>
            <a:graphicFrameLocks noChangeAspect="1"/>
          </p:cNvGraphicFramePr>
          <p:nvPr>
            <p:extLst/>
          </p:nvPr>
        </p:nvGraphicFramePr>
        <p:xfrm>
          <a:off x="688737" y="2592784"/>
          <a:ext cx="3372300" cy="646018"/>
        </p:xfrm>
        <a:graphic>
          <a:graphicData uri="http://schemas.openxmlformats.org/presentationml/2006/ole">
            <mc:AlternateContent xmlns:mc="http://schemas.openxmlformats.org/markup-compatibility/2006">
              <mc:Choice xmlns:v="urn:schemas-microsoft-com:vml" Requires="v">
                <p:oleObj spid="_x0000_s4106" name="משוואה" r:id="rId3" imgW="2108160" imgH="419040" progId="Equation.3">
                  <p:embed/>
                </p:oleObj>
              </mc:Choice>
              <mc:Fallback>
                <p:oleObj name="משוואה" r:id="rId3" imgW="2108160" imgH="419040" progId="Equation.3">
                  <p:embed/>
                  <p:pic>
                    <p:nvPicPr>
                      <p:cNvPr id="0" name=""/>
                      <p:cNvPicPr>
                        <a:picLocks noChangeAspect="1" noChangeArrowheads="1"/>
                      </p:cNvPicPr>
                      <p:nvPr/>
                    </p:nvPicPr>
                    <p:blipFill>
                      <a:blip r:embed="rId4"/>
                      <a:srcRect/>
                      <a:stretch>
                        <a:fillRect/>
                      </a:stretch>
                    </p:blipFill>
                    <p:spPr bwMode="auto">
                      <a:xfrm>
                        <a:off x="688737" y="2592784"/>
                        <a:ext cx="3372300" cy="646018"/>
                      </a:xfrm>
                      <a:prstGeom prst="rect">
                        <a:avLst/>
                      </a:prstGeom>
                      <a:solidFill>
                        <a:srgbClr val="D7E4BD"/>
                      </a:solidFill>
                      <a:ln>
                        <a:noFill/>
                      </a:ln>
                    </p:spPr>
                  </p:pic>
                </p:oleObj>
              </mc:Fallback>
            </mc:AlternateContent>
          </a:graphicData>
        </a:graphic>
      </p:graphicFrame>
      <p:graphicFrame>
        <p:nvGraphicFramePr>
          <p:cNvPr id="26" name="אובייקט 25"/>
          <p:cNvGraphicFramePr>
            <a:graphicFrameLocks noChangeAspect="1"/>
          </p:cNvGraphicFramePr>
          <p:nvPr>
            <p:extLst/>
          </p:nvPr>
        </p:nvGraphicFramePr>
        <p:xfrm>
          <a:off x="4389847" y="2583477"/>
          <a:ext cx="4226483" cy="630909"/>
        </p:xfrm>
        <a:graphic>
          <a:graphicData uri="http://schemas.openxmlformats.org/presentationml/2006/ole">
            <mc:AlternateContent xmlns:mc="http://schemas.openxmlformats.org/markup-compatibility/2006">
              <mc:Choice xmlns:v="urn:schemas-microsoft-com:vml" Requires="v">
                <p:oleObj spid="_x0000_s4107" name="משוואה" r:id="rId5" imgW="2705040" imgH="419040" progId="Equation.3">
                  <p:embed/>
                </p:oleObj>
              </mc:Choice>
              <mc:Fallback>
                <p:oleObj name="משוואה" r:id="rId5" imgW="2705040" imgH="419040" progId="Equation.3">
                  <p:embed/>
                  <p:pic>
                    <p:nvPicPr>
                      <p:cNvPr id="0" name=""/>
                      <p:cNvPicPr>
                        <a:picLocks noChangeAspect="1" noChangeArrowheads="1"/>
                      </p:cNvPicPr>
                      <p:nvPr/>
                    </p:nvPicPr>
                    <p:blipFill>
                      <a:blip r:embed="rId6"/>
                      <a:srcRect/>
                      <a:stretch>
                        <a:fillRect/>
                      </a:stretch>
                    </p:blipFill>
                    <p:spPr bwMode="auto">
                      <a:xfrm>
                        <a:off x="4389847" y="2583477"/>
                        <a:ext cx="4226483" cy="630909"/>
                      </a:xfrm>
                      <a:prstGeom prst="rect">
                        <a:avLst/>
                      </a:prstGeom>
                      <a:solidFill>
                        <a:srgbClr val="D7E4BD"/>
                      </a:solidFill>
                      <a:ln>
                        <a:noFill/>
                      </a:ln>
                    </p:spPr>
                  </p:pic>
                </p:oleObj>
              </mc:Fallback>
            </mc:AlternateContent>
          </a:graphicData>
        </a:graphic>
      </p:graphicFrame>
      <p:graphicFrame>
        <p:nvGraphicFramePr>
          <p:cNvPr id="27" name="אובייקט 26"/>
          <p:cNvGraphicFramePr>
            <a:graphicFrameLocks noChangeAspect="1"/>
          </p:cNvGraphicFramePr>
          <p:nvPr>
            <p:extLst/>
          </p:nvPr>
        </p:nvGraphicFramePr>
        <p:xfrm>
          <a:off x="5426463" y="3399376"/>
          <a:ext cx="1885950" cy="630237"/>
        </p:xfrm>
        <a:graphic>
          <a:graphicData uri="http://schemas.openxmlformats.org/presentationml/2006/ole">
            <mc:AlternateContent xmlns:mc="http://schemas.openxmlformats.org/markup-compatibility/2006">
              <mc:Choice xmlns:v="urn:schemas-microsoft-com:vml" Requires="v">
                <p:oleObj spid="_x0000_s4108" name="משוואה" r:id="rId7" imgW="1206360" imgH="419040" progId="Equation.3">
                  <p:embed/>
                </p:oleObj>
              </mc:Choice>
              <mc:Fallback>
                <p:oleObj name="משוואה" r:id="rId7" imgW="1206360" imgH="419040" progId="Equation.3">
                  <p:embed/>
                  <p:pic>
                    <p:nvPicPr>
                      <p:cNvPr id="0" name=""/>
                      <p:cNvPicPr>
                        <a:picLocks noChangeAspect="1" noChangeArrowheads="1"/>
                      </p:cNvPicPr>
                      <p:nvPr/>
                    </p:nvPicPr>
                    <p:blipFill>
                      <a:blip r:embed="rId8"/>
                      <a:srcRect/>
                      <a:stretch>
                        <a:fillRect/>
                      </a:stretch>
                    </p:blipFill>
                    <p:spPr bwMode="auto">
                      <a:xfrm>
                        <a:off x="5426463" y="3399376"/>
                        <a:ext cx="1885950" cy="630237"/>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8" name="מחבר ישר 27"/>
          <p:cNvCxnSpPr/>
          <p:nvPr/>
        </p:nvCxnSpPr>
        <p:spPr>
          <a:xfrm>
            <a:off x="2819679" y="5991996"/>
            <a:ext cx="352741" cy="295383"/>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graphicFrame>
        <p:nvGraphicFramePr>
          <p:cNvPr id="29" name="אובייקט 28"/>
          <p:cNvGraphicFramePr>
            <a:graphicFrameLocks noChangeAspect="1"/>
          </p:cNvGraphicFramePr>
          <p:nvPr>
            <p:extLst/>
          </p:nvPr>
        </p:nvGraphicFramePr>
        <p:xfrm>
          <a:off x="5458384" y="4308488"/>
          <a:ext cx="1708150" cy="630237"/>
        </p:xfrm>
        <a:graphic>
          <a:graphicData uri="http://schemas.openxmlformats.org/presentationml/2006/ole">
            <mc:AlternateContent xmlns:mc="http://schemas.openxmlformats.org/markup-compatibility/2006">
              <mc:Choice xmlns:v="urn:schemas-microsoft-com:vml" Requires="v">
                <p:oleObj spid="_x0000_s4109" name="משוואה" r:id="rId9" imgW="1091880" imgH="419040" progId="Equation.3">
                  <p:embed/>
                </p:oleObj>
              </mc:Choice>
              <mc:Fallback>
                <p:oleObj name="משוואה" r:id="rId9" imgW="1091880" imgH="419040" progId="Equation.3">
                  <p:embed/>
                  <p:pic>
                    <p:nvPicPr>
                      <p:cNvPr id="0" name=""/>
                      <p:cNvPicPr>
                        <a:picLocks noChangeAspect="1" noChangeArrowheads="1"/>
                      </p:cNvPicPr>
                      <p:nvPr/>
                    </p:nvPicPr>
                    <p:blipFill>
                      <a:blip r:embed="rId10"/>
                      <a:srcRect/>
                      <a:stretch>
                        <a:fillRect/>
                      </a:stretch>
                    </p:blipFill>
                    <p:spPr bwMode="auto">
                      <a:xfrm>
                        <a:off x="5458384" y="4308488"/>
                        <a:ext cx="1708150" cy="630237"/>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670014" y="4896378"/>
            <a:ext cx="378778" cy="369332"/>
          </a:xfrm>
          <a:prstGeom prst="rect">
            <a:avLst/>
          </a:prstGeom>
          <a:noFill/>
        </p:spPr>
        <p:txBody>
          <a:bodyPr wrap="square" rtlCol="1">
            <a:spAutoFit/>
          </a:bodyPr>
          <a:lstStyle/>
          <a:p>
            <a:r>
              <a:rPr lang="en-US" dirty="0" smtClean="0">
                <a:latin typeface="Calibri"/>
                <a:cs typeface="Calibri"/>
              </a:rPr>
              <a:t>a</a:t>
            </a:r>
            <a:endParaRPr lang="he-IL" baseline="-25000" dirty="0"/>
          </a:p>
        </p:txBody>
      </p:sp>
    </p:spTree>
    <p:extLst>
      <p:ext uri="{BB962C8B-B14F-4D97-AF65-F5344CB8AC3E}">
        <p14:creationId xmlns:p14="http://schemas.microsoft.com/office/powerpoint/2010/main" val="2569767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88136" y="82905"/>
            <a:ext cx="7681016" cy="360040"/>
          </a:xfrm>
        </p:spPr>
        <p:txBody>
          <a:bodyPr/>
          <a:lstStyle/>
          <a:p>
            <a:r>
              <a:rPr lang="he-IL" dirty="0" smtClean="0"/>
              <a:t>חוק </a:t>
            </a:r>
            <a:r>
              <a:rPr lang="he-IL" dirty="0"/>
              <a:t>ההחזרה</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375" r="5312"/>
          <a:stretch/>
        </p:blipFill>
        <p:spPr>
          <a:xfrm>
            <a:off x="339765" y="642937"/>
            <a:ext cx="8429388" cy="5557838"/>
          </a:xfrm>
          <a:prstGeom prst="rect">
            <a:avLst/>
          </a:prstGeom>
        </p:spPr>
      </p:pic>
    </p:spTree>
    <p:extLst>
      <p:ext uri="{BB962C8B-B14F-4D97-AF65-F5344CB8AC3E}">
        <p14:creationId xmlns:p14="http://schemas.microsoft.com/office/powerpoint/2010/main" val="894899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שבירה במנסרה </a:t>
            </a:r>
            <a:r>
              <a:rPr lang="he-IL" dirty="0" smtClean="0"/>
              <a:t>משולשת- תלות בזווית הראש</a:t>
            </a:r>
            <a:endParaRPr lang="he-IL" dirty="0"/>
          </a:p>
        </p:txBody>
      </p:sp>
      <p:sp>
        <p:nvSpPr>
          <p:cNvPr id="4" name="משולש ישר-זווית 3"/>
          <p:cNvSpPr/>
          <p:nvPr/>
        </p:nvSpPr>
        <p:spPr>
          <a:xfrm>
            <a:off x="6283559" y="2498111"/>
            <a:ext cx="1728192" cy="2791478"/>
          </a:xfrm>
          <a:prstGeom prst="rtTriangl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p>
        </p:txBody>
      </p:sp>
      <p:cxnSp>
        <p:nvCxnSpPr>
          <p:cNvPr id="5" name="מחבר חץ ישר 4"/>
          <p:cNvCxnSpPr/>
          <p:nvPr/>
        </p:nvCxnSpPr>
        <p:spPr>
          <a:xfrm>
            <a:off x="5710708" y="3723235"/>
            <a:ext cx="644859" cy="7396"/>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6" name="מחבר חץ ישר 5"/>
          <p:cNvCxnSpPr/>
          <p:nvPr/>
        </p:nvCxnSpPr>
        <p:spPr>
          <a:xfrm>
            <a:off x="6355567" y="3730631"/>
            <a:ext cx="644859" cy="0"/>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7" name="מחבר ישר 6"/>
          <p:cNvCxnSpPr/>
          <p:nvPr/>
        </p:nvCxnSpPr>
        <p:spPr>
          <a:xfrm flipH="1">
            <a:off x="6494764" y="3183646"/>
            <a:ext cx="1207740" cy="940726"/>
          </a:xfrm>
          <a:prstGeom prst="line">
            <a:avLst/>
          </a:prstGeom>
          <a:ln w="15875">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a:off x="7000426" y="3730631"/>
            <a:ext cx="1404156" cy="1080120"/>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9" name="מחבר ישר 8"/>
          <p:cNvCxnSpPr/>
          <p:nvPr/>
        </p:nvCxnSpPr>
        <p:spPr>
          <a:xfrm flipV="1">
            <a:off x="7000426" y="3723235"/>
            <a:ext cx="645087" cy="14055"/>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 name="משולש ישר-זווית 9"/>
          <p:cNvSpPr/>
          <p:nvPr/>
        </p:nvSpPr>
        <p:spPr>
          <a:xfrm>
            <a:off x="1740629" y="2517535"/>
            <a:ext cx="2633728" cy="2791478"/>
          </a:xfrm>
          <a:prstGeom prst="rtTriangl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p>
        </p:txBody>
      </p:sp>
      <p:cxnSp>
        <p:nvCxnSpPr>
          <p:cNvPr id="11" name="מחבר חץ ישר 10"/>
          <p:cNvCxnSpPr/>
          <p:nvPr/>
        </p:nvCxnSpPr>
        <p:spPr>
          <a:xfrm flipV="1">
            <a:off x="992276" y="3750055"/>
            <a:ext cx="751036" cy="25716"/>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flipV="1">
            <a:off x="1743312" y="3737289"/>
            <a:ext cx="1240908" cy="38482"/>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flipH="1">
            <a:off x="2478558" y="3261645"/>
            <a:ext cx="1011324" cy="787482"/>
          </a:xfrm>
          <a:prstGeom prst="line">
            <a:avLst/>
          </a:prstGeom>
          <a:ln w="15875">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a:off x="2857713" y="3724523"/>
            <a:ext cx="1404156" cy="1080120"/>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81217" y="2720638"/>
            <a:ext cx="936104" cy="369332"/>
          </a:xfrm>
          <a:prstGeom prst="rect">
            <a:avLst/>
          </a:prstGeom>
          <a:noFill/>
        </p:spPr>
        <p:txBody>
          <a:bodyPr wrap="square" rtlCol="1">
            <a:spAutoFit/>
          </a:bodyPr>
          <a:lstStyle/>
          <a:p>
            <a:r>
              <a:rPr lang="he-IL" baseline="-25000" dirty="0" smtClean="0">
                <a:latin typeface="Calibri"/>
                <a:cs typeface="Calibri"/>
              </a:rPr>
              <a:t>1</a:t>
            </a:r>
            <a:r>
              <a:rPr lang="he-IL" dirty="0" smtClean="0">
                <a:latin typeface="Calibri"/>
                <a:cs typeface="Calibri"/>
                <a:sym typeface="Symbol"/>
              </a:rPr>
              <a:t></a:t>
            </a:r>
            <a:endParaRPr lang="he-IL" dirty="0"/>
          </a:p>
        </p:txBody>
      </p:sp>
      <p:cxnSp>
        <p:nvCxnSpPr>
          <p:cNvPr id="16" name="מחבר ישר 15"/>
          <p:cNvCxnSpPr/>
          <p:nvPr/>
        </p:nvCxnSpPr>
        <p:spPr>
          <a:xfrm flipV="1">
            <a:off x="2984220" y="3709184"/>
            <a:ext cx="575571" cy="28105"/>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51964" y="3539857"/>
            <a:ext cx="936104" cy="369332"/>
          </a:xfrm>
          <a:prstGeom prst="rect">
            <a:avLst/>
          </a:prstGeom>
          <a:noFill/>
        </p:spPr>
        <p:txBody>
          <a:bodyPr wrap="square" rtlCol="1">
            <a:spAutoFit/>
          </a:bodyPr>
          <a:lstStyle/>
          <a:p>
            <a:r>
              <a:rPr lang="he-IL" baseline="-25000" dirty="0" smtClean="0">
                <a:sym typeface="Symbol"/>
              </a:rPr>
              <a:t>1</a:t>
            </a:r>
            <a:r>
              <a:rPr lang="he-IL" dirty="0" smtClean="0">
                <a:sym typeface="Symbol"/>
              </a:rPr>
              <a:t></a:t>
            </a:r>
            <a:endParaRPr lang="he-IL" dirty="0"/>
          </a:p>
        </p:txBody>
      </p:sp>
      <p:sp>
        <p:nvSpPr>
          <p:cNvPr id="18" name="TextBox 17"/>
          <p:cNvSpPr txBox="1"/>
          <p:nvPr/>
        </p:nvSpPr>
        <p:spPr>
          <a:xfrm>
            <a:off x="2117320" y="3652926"/>
            <a:ext cx="552887" cy="369332"/>
          </a:xfrm>
          <a:prstGeom prst="rect">
            <a:avLst/>
          </a:prstGeom>
          <a:noFill/>
        </p:spPr>
        <p:txBody>
          <a:bodyPr wrap="square" rtlCol="1">
            <a:spAutoFit/>
          </a:bodyPr>
          <a:lstStyle/>
          <a:p>
            <a:r>
              <a:rPr lang="he-IL" baseline="-25000" dirty="0" smtClean="0">
                <a:latin typeface="Calibri"/>
                <a:cs typeface="Calibri"/>
              </a:rPr>
              <a:t>1</a:t>
            </a:r>
            <a:r>
              <a:rPr lang="he-IL" dirty="0" smtClean="0">
                <a:latin typeface="Calibri"/>
                <a:cs typeface="Calibri"/>
                <a:sym typeface="Symbol"/>
              </a:rPr>
              <a:t></a:t>
            </a:r>
            <a:endParaRPr lang="he-IL" dirty="0"/>
          </a:p>
        </p:txBody>
      </p:sp>
      <p:sp>
        <p:nvSpPr>
          <p:cNvPr id="19" name="TextBox 18"/>
          <p:cNvSpPr txBox="1"/>
          <p:nvPr/>
        </p:nvSpPr>
        <p:spPr>
          <a:xfrm>
            <a:off x="5722151" y="2883599"/>
            <a:ext cx="936104" cy="369332"/>
          </a:xfrm>
          <a:prstGeom prst="rect">
            <a:avLst/>
          </a:prstGeom>
          <a:noFill/>
        </p:spPr>
        <p:txBody>
          <a:bodyPr wrap="square" rtlCol="1">
            <a:spAutoFit/>
          </a:bodyPr>
          <a:lstStyle/>
          <a:p>
            <a:r>
              <a:rPr lang="he-IL" baseline="-25000" dirty="0" smtClean="0">
                <a:latin typeface="Calibri"/>
                <a:cs typeface="Calibri"/>
              </a:rPr>
              <a:t>2</a:t>
            </a:r>
            <a:r>
              <a:rPr lang="he-IL" dirty="0" smtClean="0">
                <a:latin typeface="Calibri"/>
                <a:cs typeface="Calibri"/>
                <a:sym typeface="Symbol"/>
              </a:rPr>
              <a:t></a:t>
            </a:r>
            <a:endParaRPr lang="he-IL" dirty="0"/>
          </a:p>
        </p:txBody>
      </p:sp>
      <p:sp>
        <p:nvSpPr>
          <p:cNvPr id="20" name="TextBox 19"/>
          <p:cNvSpPr txBox="1"/>
          <p:nvPr/>
        </p:nvSpPr>
        <p:spPr>
          <a:xfrm>
            <a:off x="5867297" y="3640533"/>
            <a:ext cx="936104" cy="369332"/>
          </a:xfrm>
          <a:prstGeom prst="rect">
            <a:avLst/>
          </a:prstGeom>
          <a:noFill/>
        </p:spPr>
        <p:txBody>
          <a:bodyPr wrap="square" rtlCol="1">
            <a:spAutoFit/>
          </a:bodyPr>
          <a:lstStyle/>
          <a:p>
            <a:r>
              <a:rPr lang="he-IL" baseline="-25000" dirty="0" smtClean="0">
                <a:latin typeface="Calibri"/>
                <a:cs typeface="Calibri"/>
              </a:rPr>
              <a:t>2</a:t>
            </a:r>
            <a:r>
              <a:rPr lang="he-IL" dirty="0" smtClean="0">
                <a:latin typeface="Calibri"/>
                <a:cs typeface="Calibri"/>
                <a:sym typeface="Symbol"/>
              </a:rPr>
              <a:t></a:t>
            </a:r>
            <a:endParaRPr lang="he-IL" dirty="0"/>
          </a:p>
        </p:txBody>
      </p:sp>
      <p:sp>
        <p:nvSpPr>
          <p:cNvPr id="21" name="TextBox 20"/>
          <p:cNvSpPr txBox="1"/>
          <p:nvPr/>
        </p:nvSpPr>
        <p:spPr>
          <a:xfrm>
            <a:off x="2897603" y="3391809"/>
            <a:ext cx="552887" cy="369332"/>
          </a:xfrm>
          <a:prstGeom prst="rect">
            <a:avLst/>
          </a:prstGeom>
          <a:noFill/>
        </p:spPr>
        <p:txBody>
          <a:bodyPr wrap="square" rtlCol="1">
            <a:spAutoFit/>
          </a:bodyPr>
          <a:lstStyle/>
          <a:p>
            <a:r>
              <a:rPr lang="he-IL" baseline="-25000" dirty="0" smtClean="0">
                <a:latin typeface="Calibri"/>
                <a:cs typeface="Calibri"/>
              </a:rPr>
              <a:t>1</a:t>
            </a:r>
            <a:r>
              <a:rPr lang="he-IL" dirty="0" smtClean="0">
                <a:latin typeface="Calibri"/>
                <a:cs typeface="Calibri"/>
                <a:sym typeface="Symbol"/>
              </a:rPr>
              <a:t></a:t>
            </a:r>
            <a:endParaRPr lang="he-IL" dirty="0"/>
          </a:p>
        </p:txBody>
      </p:sp>
      <p:sp>
        <p:nvSpPr>
          <p:cNvPr id="22" name="קשת 21"/>
          <p:cNvSpPr/>
          <p:nvPr/>
        </p:nvSpPr>
        <p:spPr>
          <a:xfrm>
            <a:off x="3080343" y="3388035"/>
            <a:ext cx="382913" cy="672975"/>
          </a:xfrm>
          <a:prstGeom prst="arc">
            <a:avLst>
              <a:gd name="adj1" fmla="val 16874224"/>
              <a:gd name="adj2" fmla="val 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3" name="קשת 22"/>
          <p:cNvSpPr/>
          <p:nvPr/>
        </p:nvSpPr>
        <p:spPr>
          <a:xfrm>
            <a:off x="3057493" y="3210405"/>
            <a:ext cx="670905" cy="1079179"/>
          </a:xfrm>
          <a:prstGeom prst="arc">
            <a:avLst>
              <a:gd name="adj1" fmla="val 17241462"/>
              <a:gd name="adj2" fmla="val 423000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4" name="TextBox 23"/>
          <p:cNvSpPr txBox="1"/>
          <p:nvPr/>
        </p:nvSpPr>
        <p:spPr>
          <a:xfrm>
            <a:off x="6609078" y="3414960"/>
            <a:ext cx="936104" cy="369332"/>
          </a:xfrm>
          <a:prstGeom prst="rect">
            <a:avLst/>
          </a:prstGeom>
          <a:noFill/>
        </p:spPr>
        <p:txBody>
          <a:bodyPr wrap="square" rtlCol="1">
            <a:spAutoFit/>
          </a:bodyPr>
          <a:lstStyle/>
          <a:p>
            <a:r>
              <a:rPr lang="he-IL" baseline="-25000" dirty="0" smtClean="0">
                <a:latin typeface="Calibri"/>
                <a:cs typeface="Calibri"/>
              </a:rPr>
              <a:t>2</a:t>
            </a:r>
            <a:r>
              <a:rPr lang="he-IL" dirty="0" smtClean="0">
                <a:latin typeface="Calibri"/>
                <a:cs typeface="Calibri"/>
                <a:sym typeface="Symbol"/>
              </a:rPr>
              <a:t></a:t>
            </a:r>
            <a:endParaRPr lang="he-IL" dirty="0"/>
          </a:p>
        </p:txBody>
      </p:sp>
      <p:sp>
        <p:nvSpPr>
          <p:cNvPr id="25" name="TextBox 24"/>
          <p:cNvSpPr txBox="1"/>
          <p:nvPr/>
        </p:nvSpPr>
        <p:spPr>
          <a:xfrm>
            <a:off x="2027656" y="2129560"/>
            <a:ext cx="1285102" cy="383059"/>
          </a:xfrm>
          <a:prstGeom prst="rect">
            <a:avLst/>
          </a:prstGeom>
          <a:noFill/>
        </p:spPr>
        <p:txBody>
          <a:bodyPr wrap="square" rtlCol="1">
            <a:spAutoFit/>
          </a:bodyPr>
          <a:lstStyle/>
          <a:p>
            <a:r>
              <a:rPr lang="he-IL" dirty="0" smtClean="0">
                <a:sym typeface="Symbol"/>
              </a:rPr>
              <a:t></a:t>
            </a:r>
            <a:r>
              <a:rPr lang="en-US" baseline="-25000" dirty="0" smtClean="0">
                <a:sym typeface="Symbol"/>
              </a:rPr>
              <a:t>1</a:t>
            </a:r>
            <a:r>
              <a:rPr lang="en-US" dirty="0" smtClean="0">
                <a:sym typeface="Symbol"/>
              </a:rPr>
              <a:t>=</a:t>
            </a:r>
            <a:r>
              <a:rPr lang="en-US" baseline="-25000" dirty="0" smtClean="0">
                <a:sym typeface="Symbol"/>
              </a:rPr>
              <a:t>1</a:t>
            </a:r>
            <a:r>
              <a:rPr lang="en-US" dirty="0" smtClean="0">
                <a:sym typeface="Symbol"/>
              </a:rPr>
              <a:t>-</a:t>
            </a:r>
            <a:r>
              <a:rPr lang="en-US" baseline="-25000" dirty="0" smtClean="0">
                <a:sym typeface="Symbol"/>
              </a:rPr>
              <a:t>1</a:t>
            </a:r>
            <a:endParaRPr lang="he-IL" baseline="-25000" dirty="0"/>
          </a:p>
        </p:txBody>
      </p:sp>
      <p:sp>
        <p:nvSpPr>
          <p:cNvPr id="26" name="TextBox 25"/>
          <p:cNvSpPr txBox="1"/>
          <p:nvPr/>
        </p:nvSpPr>
        <p:spPr>
          <a:xfrm>
            <a:off x="7274044" y="3636697"/>
            <a:ext cx="936104" cy="369332"/>
          </a:xfrm>
          <a:prstGeom prst="rect">
            <a:avLst/>
          </a:prstGeom>
          <a:noFill/>
        </p:spPr>
        <p:txBody>
          <a:bodyPr wrap="square" rtlCol="1">
            <a:spAutoFit/>
          </a:bodyPr>
          <a:lstStyle/>
          <a:p>
            <a:r>
              <a:rPr lang="he-IL" baseline="-25000" dirty="0" smtClean="0">
                <a:sym typeface="Symbol"/>
              </a:rPr>
              <a:t>2</a:t>
            </a:r>
            <a:r>
              <a:rPr lang="he-IL" dirty="0" smtClean="0">
                <a:sym typeface="Symbol"/>
              </a:rPr>
              <a:t></a:t>
            </a:r>
            <a:endParaRPr lang="he-IL" dirty="0"/>
          </a:p>
        </p:txBody>
      </p:sp>
      <p:sp>
        <p:nvSpPr>
          <p:cNvPr id="27" name="קשת 26"/>
          <p:cNvSpPr/>
          <p:nvPr/>
        </p:nvSpPr>
        <p:spPr>
          <a:xfrm>
            <a:off x="7174113" y="3183646"/>
            <a:ext cx="670905" cy="1079179"/>
          </a:xfrm>
          <a:prstGeom prst="arc">
            <a:avLst>
              <a:gd name="adj1" fmla="val 17241462"/>
              <a:gd name="adj2" fmla="val 423000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8" name="TextBox 27"/>
          <p:cNvSpPr txBox="1"/>
          <p:nvPr/>
        </p:nvSpPr>
        <p:spPr>
          <a:xfrm>
            <a:off x="6724664" y="2146049"/>
            <a:ext cx="1285102" cy="383059"/>
          </a:xfrm>
          <a:prstGeom prst="rect">
            <a:avLst/>
          </a:prstGeom>
          <a:noFill/>
        </p:spPr>
        <p:txBody>
          <a:bodyPr wrap="square" rtlCol="1">
            <a:spAutoFit/>
          </a:bodyPr>
          <a:lstStyle/>
          <a:p>
            <a:r>
              <a:rPr lang="he-IL" dirty="0" smtClean="0">
                <a:sym typeface="Symbol"/>
              </a:rPr>
              <a:t></a:t>
            </a:r>
            <a:r>
              <a:rPr lang="en-US" baseline="-25000" dirty="0" smtClean="0">
                <a:sym typeface="Symbol"/>
              </a:rPr>
              <a:t>2</a:t>
            </a:r>
            <a:r>
              <a:rPr lang="en-US" dirty="0" smtClean="0">
                <a:sym typeface="Symbol"/>
              </a:rPr>
              <a:t>=</a:t>
            </a:r>
            <a:r>
              <a:rPr lang="en-US" baseline="-25000" dirty="0" smtClean="0">
                <a:sym typeface="Symbol"/>
              </a:rPr>
              <a:t>2</a:t>
            </a:r>
            <a:r>
              <a:rPr lang="en-US" dirty="0" smtClean="0">
                <a:sym typeface="Symbol"/>
              </a:rPr>
              <a:t>-</a:t>
            </a:r>
            <a:r>
              <a:rPr lang="en-US" baseline="-25000" dirty="0" smtClean="0">
                <a:sym typeface="Symbol"/>
              </a:rPr>
              <a:t>2</a:t>
            </a:r>
            <a:endParaRPr lang="he-IL" baseline="-25000" dirty="0"/>
          </a:p>
        </p:txBody>
      </p:sp>
      <p:sp>
        <p:nvSpPr>
          <p:cNvPr id="29" name="מלבן 28"/>
          <p:cNvSpPr/>
          <p:nvPr/>
        </p:nvSpPr>
        <p:spPr>
          <a:xfrm>
            <a:off x="988541" y="650434"/>
            <a:ext cx="7797113" cy="1200329"/>
          </a:xfrm>
          <a:prstGeom prst="rect">
            <a:avLst/>
          </a:prstGeom>
        </p:spPr>
        <p:txBody>
          <a:bodyPr wrap="square">
            <a:spAutoFit/>
          </a:bodyPr>
          <a:lstStyle/>
          <a:p>
            <a:r>
              <a:rPr lang="he-IL" dirty="0">
                <a:latin typeface="Arial" pitchFamily="34" charset="0"/>
                <a:cs typeface="Arial" pitchFamily="34" charset="0"/>
              </a:rPr>
              <a:t>במצב זה זווית </a:t>
            </a:r>
            <a:r>
              <a:rPr lang="he-IL" dirty="0" smtClean="0">
                <a:latin typeface="Arial" pitchFamily="34" charset="0"/>
                <a:cs typeface="Arial" pitchFamily="34" charset="0"/>
              </a:rPr>
              <a:t>הפגיעה בצלע הנגדית שווה לזווית הראש </a:t>
            </a:r>
            <a:r>
              <a:rPr lang="he-IL" dirty="0">
                <a:latin typeface="Arial" pitchFamily="34" charset="0"/>
                <a:cs typeface="Arial" pitchFamily="34" charset="0"/>
              </a:rPr>
              <a:t>של </a:t>
            </a:r>
            <a:r>
              <a:rPr lang="he-IL" dirty="0" smtClean="0">
                <a:latin typeface="Arial" pitchFamily="34" charset="0"/>
                <a:cs typeface="Arial" pitchFamily="34" charset="0"/>
              </a:rPr>
              <a:t>המנסרה. בהתאם לחוק </a:t>
            </a:r>
            <a:r>
              <a:rPr lang="he-IL" dirty="0" err="1" smtClean="0">
                <a:latin typeface="Arial" pitchFamily="34" charset="0"/>
                <a:cs typeface="Arial" pitchFamily="34" charset="0"/>
              </a:rPr>
              <a:t>סנל</a:t>
            </a:r>
            <a:r>
              <a:rPr lang="he-IL" dirty="0" smtClean="0">
                <a:latin typeface="Arial" pitchFamily="34" charset="0"/>
                <a:cs typeface="Arial" pitchFamily="34" charset="0"/>
              </a:rPr>
              <a:t>, במעבר מזכוכית לאוויר, ככל שזווית הפגיעה גדולה יותר, זווית השבירה גדולה  יותר, מכאן נובע שזווית </a:t>
            </a:r>
            <a:r>
              <a:rPr lang="he-IL" dirty="0">
                <a:latin typeface="Arial" pitchFamily="34" charset="0"/>
                <a:cs typeface="Arial" pitchFamily="34" charset="0"/>
              </a:rPr>
              <a:t>ההסחה </a:t>
            </a:r>
            <a:r>
              <a:rPr lang="he-IL" dirty="0" smtClean="0">
                <a:latin typeface="Arial" pitchFamily="34" charset="0"/>
                <a:cs typeface="Arial" pitchFamily="34" charset="0"/>
              </a:rPr>
              <a:t>δ גדלה.</a:t>
            </a:r>
            <a:endParaRPr lang="he-IL" dirty="0">
              <a:latin typeface="Arial" pitchFamily="34" charset="0"/>
              <a:cs typeface="Arial" pitchFamily="34" charset="0"/>
            </a:endParaRPr>
          </a:p>
          <a:p>
            <a:endParaRPr lang="he-IL" dirty="0"/>
          </a:p>
        </p:txBody>
      </p:sp>
      <p:sp>
        <p:nvSpPr>
          <p:cNvPr id="35" name="TextBox 34"/>
          <p:cNvSpPr txBox="1"/>
          <p:nvPr/>
        </p:nvSpPr>
        <p:spPr>
          <a:xfrm>
            <a:off x="3073719" y="3709184"/>
            <a:ext cx="486072" cy="383059"/>
          </a:xfrm>
          <a:prstGeom prst="rect">
            <a:avLst/>
          </a:prstGeom>
          <a:noFill/>
        </p:spPr>
        <p:txBody>
          <a:bodyPr wrap="square" rtlCol="1">
            <a:spAutoFit/>
          </a:bodyPr>
          <a:lstStyle/>
          <a:p>
            <a:r>
              <a:rPr lang="he-IL" dirty="0" smtClean="0">
                <a:sym typeface="Symbol"/>
              </a:rPr>
              <a:t></a:t>
            </a:r>
            <a:r>
              <a:rPr lang="en-US" baseline="-25000" dirty="0" smtClean="0">
                <a:sym typeface="Symbol"/>
              </a:rPr>
              <a:t>1</a:t>
            </a:r>
            <a:endParaRPr lang="he-IL" baseline="-25000" dirty="0"/>
          </a:p>
        </p:txBody>
      </p:sp>
      <p:sp>
        <p:nvSpPr>
          <p:cNvPr id="36" name="TextBox 35"/>
          <p:cNvSpPr txBox="1"/>
          <p:nvPr/>
        </p:nvSpPr>
        <p:spPr>
          <a:xfrm>
            <a:off x="7110689" y="3655386"/>
            <a:ext cx="486072" cy="383059"/>
          </a:xfrm>
          <a:prstGeom prst="rect">
            <a:avLst/>
          </a:prstGeom>
          <a:noFill/>
        </p:spPr>
        <p:txBody>
          <a:bodyPr wrap="square" rtlCol="1">
            <a:spAutoFit/>
          </a:bodyPr>
          <a:lstStyle/>
          <a:p>
            <a:r>
              <a:rPr lang="he-IL" dirty="0" smtClean="0">
                <a:sym typeface="Symbol"/>
              </a:rPr>
              <a:t></a:t>
            </a:r>
            <a:r>
              <a:rPr lang="en-US" baseline="-25000" dirty="0" smtClean="0">
                <a:sym typeface="Symbol"/>
              </a:rPr>
              <a:t>2</a:t>
            </a:r>
            <a:endParaRPr lang="he-IL" baseline="-25000" dirty="0"/>
          </a:p>
        </p:txBody>
      </p:sp>
      <p:sp>
        <p:nvSpPr>
          <p:cNvPr id="37" name="קשת 36"/>
          <p:cNvSpPr/>
          <p:nvPr/>
        </p:nvSpPr>
        <p:spPr>
          <a:xfrm>
            <a:off x="7162269" y="3392151"/>
            <a:ext cx="382913" cy="672975"/>
          </a:xfrm>
          <a:prstGeom prst="arc">
            <a:avLst>
              <a:gd name="adj1" fmla="val 16874224"/>
              <a:gd name="adj2" fmla="val 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9" name="קשת 38"/>
          <p:cNvSpPr/>
          <p:nvPr/>
        </p:nvSpPr>
        <p:spPr>
          <a:xfrm rot="3956952">
            <a:off x="2989714" y="3665581"/>
            <a:ext cx="677303" cy="409212"/>
          </a:xfrm>
          <a:prstGeom prst="arc">
            <a:avLst>
              <a:gd name="adj1" fmla="val 15088466"/>
              <a:gd name="adj2" fmla="val 106908"/>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0" name="קשת 39"/>
          <p:cNvSpPr/>
          <p:nvPr/>
        </p:nvSpPr>
        <p:spPr>
          <a:xfrm rot="3956952">
            <a:off x="7034569" y="3644983"/>
            <a:ext cx="677303" cy="409212"/>
          </a:xfrm>
          <a:prstGeom prst="arc">
            <a:avLst>
              <a:gd name="adj1" fmla="val 16083948"/>
              <a:gd name="adj2" fmla="val 21236312"/>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extLst>
      <p:ext uri="{BB962C8B-B14F-4D97-AF65-F5344CB8AC3E}">
        <p14:creationId xmlns:p14="http://schemas.microsoft.com/office/powerpoint/2010/main" val="779363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המשך שבירה </a:t>
            </a:r>
            <a:r>
              <a:rPr lang="he-IL" dirty="0"/>
              <a:t>במנסרה משולשת- תלות במקדם השבירה</a:t>
            </a:r>
          </a:p>
        </p:txBody>
      </p:sp>
      <p:sp>
        <p:nvSpPr>
          <p:cNvPr id="5" name="משולש ישר-זווית 4"/>
          <p:cNvSpPr/>
          <p:nvPr/>
        </p:nvSpPr>
        <p:spPr>
          <a:xfrm>
            <a:off x="2203095" y="2190098"/>
            <a:ext cx="1728192" cy="2791478"/>
          </a:xfrm>
          <a:prstGeom prst="rtTriangl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p>
        </p:txBody>
      </p:sp>
      <p:cxnSp>
        <p:nvCxnSpPr>
          <p:cNvPr id="6" name="מחבר חץ ישר 5"/>
          <p:cNvCxnSpPr/>
          <p:nvPr/>
        </p:nvCxnSpPr>
        <p:spPr>
          <a:xfrm>
            <a:off x="1555023" y="3422618"/>
            <a:ext cx="720080" cy="0"/>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a:xfrm>
            <a:off x="2275103" y="3422618"/>
            <a:ext cx="644859" cy="0"/>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8" name="מחבר ישר 7"/>
          <p:cNvCxnSpPr/>
          <p:nvPr/>
        </p:nvCxnSpPr>
        <p:spPr>
          <a:xfrm flipH="1">
            <a:off x="2414300" y="2800528"/>
            <a:ext cx="1245350" cy="1015831"/>
          </a:xfrm>
          <a:prstGeom prst="line">
            <a:avLst/>
          </a:prstGeom>
          <a:ln w="15875">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 name="מחבר חץ ישר 8"/>
          <p:cNvCxnSpPr/>
          <p:nvPr/>
        </p:nvCxnSpPr>
        <p:spPr>
          <a:xfrm>
            <a:off x="2919962" y="3422618"/>
            <a:ext cx="1011325" cy="758624"/>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17952" y="2393201"/>
            <a:ext cx="936104" cy="369332"/>
          </a:xfrm>
          <a:prstGeom prst="rect">
            <a:avLst/>
          </a:prstGeom>
          <a:noFill/>
        </p:spPr>
        <p:txBody>
          <a:bodyPr wrap="square" rtlCol="1">
            <a:spAutoFit/>
          </a:bodyPr>
          <a:lstStyle/>
          <a:p>
            <a:r>
              <a:rPr lang="el-GR" dirty="0" smtClean="0">
                <a:latin typeface="Calibri"/>
                <a:cs typeface="Calibri"/>
                <a:sym typeface="Symbol"/>
              </a:rPr>
              <a:t></a:t>
            </a:r>
            <a:endParaRPr lang="he-IL" dirty="0"/>
          </a:p>
        </p:txBody>
      </p:sp>
      <p:sp>
        <p:nvSpPr>
          <p:cNvPr id="11" name="TextBox 10"/>
          <p:cNvSpPr txBox="1"/>
          <p:nvPr/>
        </p:nvSpPr>
        <p:spPr>
          <a:xfrm>
            <a:off x="1771047" y="3352358"/>
            <a:ext cx="936104" cy="369332"/>
          </a:xfrm>
          <a:prstGeom prst="rect">
            <a:avLst/>
          </a:prstGeom>
          <a:noFill/>
        </p:spPr>
        <p:txBody>
          <a:bodyPr wrap="square" rtlCol="1">
            <a:spAutoFit/>
          </a:bodyPr>
          <a:lstStyle/>
          <a:p>
            <a:r>
              <a:rPr lang="el-GR" dirty="0" smtClean="0">
                <a:latin typeface="Calibri"/>
                <a:cs typeface="Calibri"/>
                <a:sym typeface="Symbol"/>
              </a:rPr>
              <a:t></a:t>
            </a:r>
            <a:endParaRPr lang="he-IL" dirty="0"/>
          </a:p>
        </p:txBody>
      </p:sp>
      <p:cxnSp>
        <p:nvCxnSpPr>
          <p:cNvPr id="12" name="מחבר ישר 11"/>
          <p:cNvCxnSpPr/>
          <p:nvPr/>
        </p:nvCxnSpPr>
        <p:spPr>
          <a:xfrm>
            <a:off x="2919962" y="3416510"/>
            <a:ext cx="519740" cy="6108"/>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3" name="משולש ישר-זווית 12"/>
          <p:cNvSpPr/>
          <p:nvPr/>
        </p:nvSpPr>
        <p:spPr>
          <a:xfrm>
            <a:off x="6341706" y="2238911"/>
            <a:ext cx="1728192" cy="2791478"/>
          </a:xfrm>
          <a:prstGeom prst="rtTriangl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p>
        </p:txBody>
      </p:sp>
      <p:cxnSp>
        <p:nvCxnSpPr>
          <p:cNvPr id="14" name="מחבר חץ ישר 13"/>
          <p:cNvCxnSpPr/>
          <p:nvPr/>
        </p:nvCxnSpPr>
        <p:spPr>
          <a:xfrm>
            <a:off x="5115697" y="3471431"/>
            <a:ext cx="1298017" cy="1"/>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5" name="מחבר חץ ישר 14"/>
          <p:cNvCxnSpPr/>
          <p:nvPr/>
        </p:nvCxnSpPr>
        <p:spPr>
          <a:xfrm>
            <a:off x="6413714" y="3471431"/>
            <a:ext cx="644859" cy="0"/>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flipH="1">
            <a:off x="6552911" y="2937250"/>
            <a:ext cx="1145407" cy="927922"/>
          </a:xfrm>
          <a:prstGeom prst="line">
            <a:avLst/>
          </a:prstGeom>
          <a:ln w="15875">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a:off x="7058573" y="3471431"/>
            <a:ext cx="790961" cy="930081"/>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44206" y="2442014"/>
            <a:ext cx="936104" cy="369332"/>
          </a:xfrm>
          <a:prstGeom prst="rect">
            <a:avLst/>
          </a:prstGeom>
          <a:noFill/>
        </p:spPr>
        <p:txBody>
          <a:bodyPr wrap="square" rtlCol="1">
            <a:spAutoFit/>
          </a:bodyPr>
          <a:lstStyle/>
          <a:p>
            <a:r>
              <a:rPr lang="el-GR" dirty="0" smtClean="0">
                <a:latin typeface="Calibri"/>
                <a:cs typeface="Calibri"/>
                <a:sym typeface="Symbol"/>
              </a:rPr>
              <a:t></a:t>
            </a:r>
            <a:endParaRPr lang="he-IL" dirty="0"/>
          </a:p>
        </p:txBody>
      </p:sp>
      <p:sp>
        <p:nvSpPr>
          <p:cNvPr id="19" name="TextBox 18"/>
          <p:cNvSpPr txBox="1"/>
          <p:nvPr/>
        </p:nvSpPr>
        <p:spPr>
          <a:xfrm>
            <a:off x="5909658" y="3401171"/>
            <a:ext cx="936104" cy="369332"/>
          </a:xfrm>
          <a:prstGeom prst="rect">
            <a:avLst/>
          </a:prstGeom>
          <a:noFill/>
        </p:spPr>
        <p:txBody>
          <a:bodyPr wrap="square" rtlCol="1">
            <a:spAutoFit/>
          </a:bodyPr>
          <a:lstStyle/>
          <a:p>
            <a:r>
              <a:rPr lang="el-GR" dirty="0" smtClean="0">
                <a:latin typeface="Calibri"/>
                <a:cs typeface="Calibri"/>
                <a:sym typeface="Symbol"/>
              </a:rPr>
              <a:t></a:t>
            </a:r>
            <a:endParaRPr lang="he-IL" dirty="0"/>
          </a:p>
        </p:txBody>
      </p:sp>
      <p:cxnSp>
        <p:nvCxnSpPr>
          <p:cNvPr id="20" name="מחבר ישר 19"/>
          <p:cNvCxnSpPr/>
          <p:nvPr/>
        </p:nvCxnSpPr>
        <p:spPr>
          <a:xfrm>
            <a:off x="7058573" y="3465326"/>
            <a:ext cx="505662" cy="10816"/>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39099" y="4502738"/>
            <a:ext cx="936104" cy="369332"/>
          </a:xfrm>
          <a:prstGeom prst="rect">
            <a:avLst/>
          </a:prstGeom>
          <a:noFill/>
        </p:spPr>
        <p:txBody>
          <a:bodyPr wrap="square" rtlCol="1">
            <a:spAutoFit/>
          </a:bodyPr>
          <a:lstStyle/>
          <a:p>
            <a:r>
              <a:rPr lang="en-US" dirty="0" smtClean="0">
                <a:latin typeface="Calibri"/>
                <a:cs typeface="Calibri"/>
              </a:rPr>
              <a:t>n</a:t>
            </a:r>
            <a:r>
              <a:rPr lang="en-US" baseline="-25000" dirty="0" smtClean="0">
                <a:latin typeface="Calibri"/>
                <a:cs typeface="Calibri"/>
              </a:rPr>
              <a:t>1</a:t>
            </a:r>
            <a:endParaRPr lang="he-IL" baseline="-25000" dirty="0"/>
          </a:p>
        </p:txBody>
      </p:sp>
      <p:sp>
        <p:nvSpPr>
          <p:cNvPr id="22" name="TextBox 21"/>
          <p:cNvSpPr txBox="1"/>
          <p:nvPr/>
        </p:nvSpPr>
        <p:spPr>
          <a:xfrm>
            <a:off x="6291615" y="4583984"/>
            <a:ext cx="936104" cy="369332"/>
          </a:xfrm>
          <a:prstGeom prst="rect">
            <a:avLst/>
          </a:prstGeom>
          <a:noFill/>
        </p:spPr>
        <p:txBody>
          <a:bodyPr wrap="square" rtlCol="1">
            <a:spAutoFit/>
          </a:bodyPr>
          <a:lstStyle/>
          <a:p>
            <a:r>
              <a:rPr lang="en-US" dirty="0" smtClean="0">
                <a:latin typeface="Calibri"/>
                <a:cs typeface="Calibri"/>
              </a:rPr>
              <a:t>n</a:t>
            </a:r>
            <a:r>
              <a:rPr lang="en-US" baseline="-25000" dirty="0" smtClean="0">
                <a:latin typeface="Calibri"/>
                <a:cs typeface="Calibri"/>
              </a:rPr>
              <a:t>2</a:t>
            </a:r>
            <a:endParaRPr lang="he-IL" baseline="-25000" dirty="0"/>
          </a:p>
        </p:txBody>
      </p:sp>
      <p:sp>
        <p:nvSpPr>
          <p:cNvPr id="23" name="מלבן 22"/>
          <p:cNvSpPr/>
          <p:nvPr/>
        </p:nvSpPr>
        <p:spPr>
          <a:xfrm>
            <a:off x="881524" y="720868"/>
            <a:ext cx="7815808" cy="5632311"/>
          </a:xfrm>
          <a:prstGeom prst="rect">
            <a:avLst/>
          </a:prstGeom>
        </p:spPr>
        <p:txBody>
          <a:bodyPr wrap="square">
            <a:spAutoFit/>
          </a:bodyPr>
          <a:lstStyle/>
          <a:p>
            <a:r>
              <a:rPr lang="he-IL" dirty="0">
                <a:latin typeface="Arial" pitchFamily="34" charset="0"/>
                <a:cs typeface="Arial" pitchFamily="34" charset="0"/>
              </a:rPr>
              <a:t>במצב זה זווית </a:t>
            </a:r>
            <a:r>
              <a:rPr lang="he-IL" dirty="0" smtClean="0">
                <a:latin typeface="Arial" pitchFamily="34" charset="0"/>
                <a:cs typeface="Arial" pitchFamily="34" charset="0"/>
              </a:rPr>
              <a:t>הפגיעה בצלע הנגדית שווה לזווית הראש </a:t>
            </a:r>
            <a:r>
              <a:rPr lang="he-IL" dirty="0">
                <a:latin typeface="Arial" pitchFamily="34" charset="0"/>
                <a:cs typeface="Arial" pitchFamily="34" charset="0"/>
              </a:rPr>
              <a:t>של </a:t>
            </a:r>
            <a:r>
              <a:rPr lang="he-IL" dirty="0" smtClean="0">
                <a:latin typeface="Arial" pitchFamily="34" charset="0"/>
                <a:cs typeface="Arial" pitchFamily="34" charset="0"/>
              </a:rPr>
              <a:t>המנסרה. בהתאם </a:t>
            </a:r>
            <a:r>
              <a:rPr lang="he-IL" dirty="0">
                <a:latin typeface="Arial" pitchFamily="34" charset="0"/>
                <a:cs typeface="Arial" pitchFamily="34" charset="0"/>
              </a:rPr>
              <a:t>לחוק </a:t>
            </a:r>
            <a:r>
              <a:rPr lang="he-IL" dirty="0" err="1">
                <a:latin typeface="Arial" pitchFamily="34" charset="0"/>
                <a:cs typeface="Arial" pitchFamily="34" charset="0"/>
              </a:rPr>
              <a:t>סנל</a:t>
            </a:r>
            <a:r>
              <a:rPr lang="he-IL" dirty="0">
                <a:latin typeface="Arial" pitchFamily="34" charset="0"/>
                <a:cs typeface="Arial" pitchFamily="34" charset="0"/>
              </a:rPr>
              <a:t>, </a:t>
            </a:r>
            <a:r>
              <a:rPr lang="he-IL" dirty="0" smtClean="0">
                <a:latin typeface="Arial" pitchFamily="34" charset="0"/>
                <a:cs typeface="Arial" pitchFamily="34" charset="0"/>
              </a:rPr>
              <a:t>במעבר מחומר צפוף יותר אופטית לאוויר, ככל שמקדם השבירה גדול יותר זווית </a:t>
            </a:r>
            <a:r>
              <a:rPr lang="he-IL" dirty="0">
                <a:latin typeface="Arial" pitchFamily="34" charset="0"/>
                <a:cs typeface="Arial" pitchFamily="34" charset="0"/>
              </a:rPr>
              <a:t>השבירה </a:t>
            </a:r>
            <a:r>
              <a:rPr lang="he-IL" dirty="0" smtClean="0">
                <a:latin typeface="Arial" pitchFamily="34" charset="0"/>
                <a:cs typeface="Arial" pitchFamily="34" charset="0"/>
              </a:rPr>
              <a:t>גדולה  </a:t>
            </a:r>
            <a:r>
              <a:rPr lang="he-IL" dirty="0">
                <a:latin typeface="Arial" pitchFamily="34" charset="0"/>
                <a:cs typeface="Arial" pitchFamily="34" charset="0"/>
              </a:rPr>
              <a:t>יותר, מכאן נובע שזווית ההסחה δ גדלה.</a:t>
            </a:r>
          </a:p>
          <a:p>
            <a:endParaRPr lang="he-IL" dirty="0">
              <a:latin typeface="Arial" pitchFamily="34" charset="0"/>
              <a:cs typeface="Arial" pitchFamily="34" charset="0"/>
            </a:endParaRPr>
          </a:p>
          <a:p>
            <a:endParaRPr lang="he-IL" dirty="0" smtClean="0">
              <a:latin typeface="Arial" pitchFamily="34" charset="0"/>
              <a:cs typeface="Arial" pitchFamily="34" charset="0"/>
            </a:endParaRPr>
          </a:p>
          <a:p>
            <a:endParaRPr lang="he-IL" dirty="0">
              <a:latin typeface="Arial" pitchFamily="34" charset="0"/>
              <a:cs typeface="Arial" pitchFamily="34" charset="0"/>
            </a:endParaRPr>
          </a:p>
          <a:p>
            <a:r>
              <a:rPr lang="he-IL" dirty="0" smtClean="0">
                <a:latin typeface="Arial" pitchFamily="34" charset="0"/>
                <a:cs typeface="Arial" pitchFamily="34" charset="0"/>
              </a:rPr>
              <a:t>%</a:t>
            </a:r>
          </a:p>
          <a:p>
            <a:endParaRPr lang="he-IL" dirty="0">
              <a:latin typeface="Arial" pitchFamily="34" charset="0"/>
              <a:cs typeface="Arial" pitchFamily="34" charset="0"/>
            </a:endParaRPr>
          </a:p>
          <a:p>
            <a:endParaRPr lang="he-IL" dirty="0" smtClean="0">
              <a:latin typeface="Arial" pitchFamily="34" charset="0"/>
              <a:cs typeface="Arial" pitchFamily="34" charset="0"/>
            </a:endParaRPr>
          </a:p>
          <a:p>
            <a:endParaRPr lang="he-IL" dirty="0">
              <a:latin typeface="Arial" pitchFamily="34" charset="0"/>
              <a:cs typeface="Arial" pitchFamily="34" charset="0"/>
            </a:endParaRPr>
          </a:p>
          <a:p>
            <a:endParaRPr lang="he-IL" dirty="0" smtClean="0">
              <a:latin typeface="Arial" pitchFamily="34" charset="0"/>
              <a:cs typeface="Arial" pitchFamily="34" charset="0"/>
            </a:endParaRPr>
          </a:p>
          <a:p>
            <a:endParaRPr lang="he-IL" dirty="0">
              <a:latin typeface="Arial" pitchFamily="34" charset="0"/>
              <a:cs typeface="Arial" pitchFamily="34" charset="0"/>
            </a:endParaRPr>
          </a:p>
          <a:p>
            <a:endParaRPr lang="he-IL" dirty="0" smtClean="0">
              <a:latin typeface="Arial" pitchFamily="34" charset="0"/>
              <a:cs typeface="Arial" pitchFamily="34" charset="0"/>
            </a:endParaRPr>
          </a:p>
          <a:p>
            <a:endParaRPr lang="he-IL" dirty="0">
              <a:latin typeface="Arial" pitchFamily="34" charset="0"/>
              <a:cs typeface="Arial" pitchFamily="34" charset="0"/>
            </a:endParaRPr>
          </a:p>
          <a:p>
            <a:endParaRPr lang="he-IL" dirty="0" smtClean="0">
              <a:latin typeface="Arial" pitchFamily="34" charset="0"/>
              <a:cs typeface="Arial" pitchFamily="34" charset="0"/>
            </a:endParaRPr>
          </a:p>
          <a:p>
            <a:endParaRPr lang="he-IL" dirty="0">
              <a:latin typeface="Arial" pitchFamily="34" charset="0"/>
              <a:cs typeface="Arial" pitchFamily="34" charset="0"/>
            </a:endParaRPr>
          </a:p>
          <a:p>
            <a:endParaRPr lang="he-IL" dirty="0" smtClean="0">
              <a:latin typeface="Arial" pitchFamily="34" charset="0"/>
              <a:cs typeface="Arial" pitchFamily="34" charset="0"/>
            </a:endParaRPr>
          </a:p>
          <a:p>
            <a:endParaRPr lang="he-IL" dirty="0">
              <a:latin typeface="Arial" pitchFamily="34" charset="0"/>
              <a:cs typeface="Arial" pitchFamily="34" charset="0"/>
            </a:endParaRPr>
          </a:p>
          <a:p>
            <a:endParaRPr lang="he-IL" dirty="0" smtClean="0">
              <a:latin typeface="Arial" pitchFamily="34" charset="0"/>
              <a:cs typeface="Arial" pitchFamily="34" charset="0"/>
            </a:endParaRPr>
          </a:p>
          <a:p>
            <a:r>
              <a:rPr lang="he-IL" dirty="0" smtClean="0">
                <a:latin typeface="Arial" pitchFamily="34" charset="0"/>
                <a:cs typeface="Arial" pitchFamily="34" charset="0"/>
              </a:rPr>
              <a:t> </a:t>
            </a:r>
            <a:endParaRPr lang="he-IL" dirty="0">
              <a:latin typeface="Arial" pitchFamily="34" charset="0"/>
              <a:cs typeface="Arial" pitchFamily="34" charset="0"/>
            </a:endParaRPr>
          </a:p>
        </p:txBody>
      </p:sp>
      <p:sp>
        <p:nvSpPr>
          <p:cNvPr id="24" name="TextBox 23"/>
          <p:cNvSpPr txBox="1"/>
          <p:nvPr/>
        </p:nvSpPr>
        <p:spPr>
          <a:xfrm>
            <a:off x="7564235" y="3400190"/>
            <a:ext cx="540622" cy="369332"/>
          </a:xfrm>
          <a:prstGeom prst="rect">
            <a:avLst/>
          </a:prstGeom>
          <a:noFill/>
        </p:spPr>
        <p:txBody>
          <a:bodyPr wrap="square" rtlCol="1">
            <a:spAutoFit/>
          </a:bodyPr>
          <a:lstStyle/>
          <a:p>
            <a:r>
              <a:rPr lang="he-IL" baseline="-25000" dirty="0" smtClean="0">
                <a:sym typeface="Symbol"/>
              </a:rPr>
              <a:t>2</a:t>
            </a:r>
            <a:r>
              <a:rPr lang="he-IL" dirty="0" smtClean="0">
                <a:sym typeface="Symbol"/>
              </a:rPr>
              <a:t></a:t>
            </a:r>
            <a:endParaRPr lang="he-IL" dirty="0"/>
          </a:p>
        </p:txBody>
      </p:sp>
      <p:sp>
        <p:nvSpPr>
          <p:cNvPr id="25" name="קשת 24"/>
          <p:cNvSpPr/>
          <p:nvPr/>
        </p:nvSpPr>
        <p:spPr>
          <a:xfrm>
            <a:off x="7118600" y="3057066"/>
            <a:ext cx="670905" cy="1079179"/>
          </a:xfrm>
          <a:prstGeom prst="arc">
            <a:avLst>
              <a:gd name="adj1" fmla="val 16904980"/>
              <a:gd name="adj2" fmla="val 423000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6" name="TextBox 25"/>
          <p:cNvSpPr txBox="1"/>
          <p:nvPr/>
        </p:nvSpPr>
        <p:spPr>
          <a:xfrm>
            <a:off x="6576909" y="3168543"/>
            <a:ext cx="936104" cy="369332"/>
          </a:xfrm>
          <a:prstGeom prst="rect">
            <a:avLst/>
          </a:prstGeom>
          <a:noFill/>
        </p:spPr>
        <p:txBody>
          <a:bodyPr wrap="square" rtlCol="1">
            <a:spAutoFit/>
          </a:bodyPr>
          <a:lstStyle/>
          <a:p>
            <a:r>
              <a:rPr lang="el-GR" dirty="0" smtClean="0">
                <a:latin typeface="Calibri"/>
                <a:cs typeface="Calibri"/>
                <a:sym typeface="Symbol"/>
              </a:rPr>
              <a:t></a:t>
            </a:r>
            <a:endParaRPr lang="he-IL" dirty="0"/>
          </a:p>
        </p:txBody>
      </p:sp>
      <p:sp>
        <p:nvSpPr>
          <p:cNvPr id="27" name="TextBox 26"/>
          <p:cNvSpPr txBox="1"/>
          <p:nvPr/>
        </p:nvSpPr>
        <p:spPr>
          <a:xfrm>
            <a:off x="3191598" y="3108911"/>
            <a:ext cx="234026" cy="369332"/>
          </a:xfrm>
          <a:prstGeom prst="rect">
            <a:avLst/>
          </a:prstGeom>
          <a:noFill/>
        </p:spPr>
        <p:txBody>
          <a:bodyPr wrap="square" rtlCol="1">
            <a:spAutoFit/>
          </a:bodyPr>
          <a:lstStyle/>
          <a:p>
            <a:r>
              <a:rPr lang="el-GR" dirty="0" smtClean="0">
                <a:latin typeface="Calibri"/>
                <a:cs typeface="Calibri"/>
                <a:sym typeface="Symbol"/>
              </a:rPr>
              <a:t></a:t>
            </a:r>
            <a:endParaRPr lang="he-IL" dirty="0"/>
          </a:p>
        </p:txBody>
      </p:sp>
      <p:sp>
        <p:nvSpPr>
          <p:cNvPr id="28" name="TextBox 27"/>
          <p:cNvSpPr txBox="1"/>
          <p:nvPr/>
        </p:nvSpPr>
        <p:spPr>
          <a:xfrm>
            <a:off x="7078163" y="3417128"/>
            <a:ext cx="486072" cy="383059"/>
          </a:xfrm>
          <a:prstGeom prst="rect">
            <a:avLst/>
          </a:prstGeom>
          <a:noFill/>
        </p:spPr>
        <p:txBody>
          <a:bodyPr wrap="square" rtlCol="1">
            <a:spAutoFit/>
          </a:bodyPr>
          <a:lstStyle/>
          <a:p>
            <a:r>
              <a:rPr lang="he-IL" dirty="0" smtClean="0">
                <a:sym typeface="Symbol"/>
              </a:rPr>
              <a:t></a:t>
            </a:r>
            <a:r>
              <a:rPr lang="en-US" baseline="-25000" dirty="0" smtClean="0">
                <a:sym typeface="Symbol"/>
              </a:rPr>
              <a:t>2</a:t>
            </a:r>
            <a:endParaRPr lang="he-IL" baseline="-25000" dirty="0"/>
          </a:p>
        </p:txBody>
      </p:sp>
      <p:sp>
        <p:nvSpPr>
          <p:cNvPr id="29" name="TextBox 28"/>
          <p:cNvSpPr txBox="1"/>
          <p:nvPr/>
        </p:nvSpPr>
        <p:spPr>
          <a:xfrm>
            <a:off x="2996493" y="3352939"/>
            <a:ext cx="486072" cy="369332"/>
          </a:xfrm>
          <a:prstGeom prst="rect">
            <a:avLst/>
          </a:prstGeom>
          <a:noFill/>
        </p:spPr>
        <p:txBody>
          <a:bodyPr wrap="square" rtlCol="1">
            <a:spAutoFit/>
          </a:bodyPr>
          <a:lstStyle/>
          <a:p>
            <a:r>
              <a:rPr lang="he-IL" dirty="0" smtClean="0">
                <a:sym typeface="Symbol"/>
              </a:rPr>
              <a:t></a:t>
            </a:r>
            <a:r>
              <a:rPr lang="en-US" baseline="-25000" dirty="0" smtClean="0">
                <a:sym typeface="Symbol"/>
              </a:rPr>
              <a:t>1</a:t>
            </a:r>
            <a:endParaRPr lang="he-IL" baseline="-25000" dirty="0"/>
          </a:p>
        </p:txBody>
      </p:sp>
      <p:sp>
        <p:nvSpPr>
          <p:cNvPr id="30" name="TextBox 29"/>
          <p:cNvSpPr txBox="1"/>
          <p:nvPr/>
        </p:nvSpPr>
        <p:spPr>
          <a:xfrm>
            <a:off x="3535243" y="3212942"/>
            <a:ext cx="468052" cy="369332"/>
          </a:xfrm>
          <a:prstGeom prst="rect">
            <a:avLst/>
          </a:prstGeom>
          <a:noFill/>
        </p:spPr>
        <p:txBody>
          <a:bodyPr wrap="square" rtlCol="1">
            <a:spAutoFit/>
          </a:bodyPr>
          <a:lstStyle/>
          <a:p>
            <a:r>
              <a:rPr lang="he-IL" baseline="-25000" dirty="0" smtClean="0">
                <a:sym typeface="Symbol"/>
              </a:rPr>
              <a:t>1</a:t>
            </a:r>
            <a:r>
              <a:rPr lang="he-IL" dirty="0" smtClean="0">
                <a:sym typeface="Symbol"/>
              </a:rPr>
              <a:t></a:t>
            </a:r>
            <a:endParaRPr lang="he-IL" dirty="0"/>
          </a:p>
        </p:txBody>
      </p:sp>
      <p:sp>
        <p:nvSpPr>
          <p:cNvPr id="31" name="קשת 30"/>
          <p:cNvSpPr/>
          <p:nvPr/>
        </p:nvSpPr>
        <p:spPr>
          <a:xfrm>
            <a:off x="2996748" y="2926432"/>
            <a:ext cx="670905" cy="1079179"/>
          </a:xfrm>
          <a:prstGeom prst="arc">
            <a:avLst>
              <a:gd name="adj1" fmla="val 16991057"/>
              <a:gd name="adj2" fmla="val 3882012"/>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2" name="TextBox 31"/>
          <p:cNvSpPr txBox="1"/>
          <p:nvPr/>
        </p:nvSpPr>
        <p:spPr>
          <a:xfrm>
            <a:off x="2174592" y="1708799"/>
            <a:ext cx="1285102" cy="383059"/>
          </a:xfrm>
          <a:prstGeom prst="rect">
            <a:avLst/>
          </a:prstGeom>
          <a:noFill/>
        </p:spPr>
        <p:txBody>
          <a:bodyPr wrap="square" rtlCol="1">
            <a:spAutoFit/>
          </a:bodyPr>
          <a:lstStyle/>
          <a:p>
            <a:r>
              <a:rPr lang="he-IL" dirty="0" smtClean="0">
                <a:sym typeface="Symbol"/>
              </a:rPr>
              <a:t></a:t>
            </a:r>
            <a:r>
              <a:rPr lang="en-US" baseline="-25000" dirty="0" smtClean="0">
                <a:sym typeface="Symbol"/>
              </a:rPr>
              <a:t>1</a:t>
            </a:r>
            <a:r>
              <a:rPr lang="en-US" dirty="0" smtClean="0">
                <a:sym typeface="Symbol"/>
              </a:rPr>
              <a:t>=</a:t>
            </a:r>
            <a:r>
              <a:rPr lang="en-US" baseline="-25000" dirty="0" smtClean="0">
                <a:sym typeface="Symbol"/>
              </a:rPr>
              <a:t>1</a:t>
            </a:r>
            <a:r>
              <a:rPr lang="en-US" dirty="0" smtClean="0">
                <a:sym typeface="Symbol"/>
              </a:rPr>
              <a:t>-</a:t>
            </a:r>
            <a:endParaRPr lang="he-IL" baseline="-25000" dirty="0"/>
          </a:p>
        </p:txBody>
      </p:sp>
      <p:sp>
        <p:nvSpPr>
          <p:cNvPr id="33" name="TextBox 32"/>
          <p:cNvSpPr txBox="1"/>
          <p:nvPr/>
        </p:nvSpPr>
        <p:spPr>
          <a:xfrm>
            <a:off x="6331060" y="1708799"/>
            <a:ext cx="1285102" cy="383059"/>
          </a:xfrm>
          <a:prstGeom prst="rect">
            <a:avLst/>
          </a:prstGeom>
          <a:noFill/>
        </p:spPr>
        <p:txBody>
          <a:bodyPr wrap="square" rtlCol="1">
            <a:spAutoFit/>
          </a:bodyPr>
          <a:lstStyle/>
          <a:p>
            <a:r>
              <a:rPr lang="he-IL" dirty="0" smtClean="0">
                <a:sym typeface="Symbol"/>
              </a:rPr>
              <a:t></a:t>
            </a:r>
            <a:r>
              <a:rPr lang="en-US" baseline="-25000" dirty="0" smtClean="0">
                <a:sym typeface="Symbol"/>
              </a:rPr>
              <a:t>2</a:t>
            </a:r>
            <a:r>
              <a:rPr lang="en-US" dirty="0" smtClean="0">
                <a:sym typeface="Symbol"/>
              </a:rPr>
              <a:t>=</a:t>
            </a:r>
            <a:r>
              <a:rPr lang="en-US" baseline="-25000" dirty="0" smtClean="0">
                <a:sym typeface="Symbol"/>
              </a:rPr>
              <a:t>2</a:t>
            </a:r>
            <a:r>
              <a:rPr lang="en-US" dirty="0" smtClean="0">
                <a:sym typeface="Symbol"/>
              </a:rPr>
              <a:t>-</a:t>
            </a:r>
            <a:endParaRPr lang="he-IL" baseline="-25000" dirty="0"/>
          </a:p>
        </p:txBody>
      </p:sp>
    </p:spTree>
    <p:extLst>
      <p:ext uri="{BB962C8B-B14F-4D97-AF65-F5344CB8AC3E}">
        <p14:creationId xmlns:p14="http://schemas.microsoft.com/office/powerpoint/2010/main" val="3356600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מנסרה משולשת- מציאת נוסחה לסטייה זוויתית</a:t>
            </a:r>
            <a:endParaRPr lang="he-IL" dirty="0"/>
          </a:p>
        </p:txBody>
      </p:sp>
      <p:sp>
        <p:nvSpPr>
          <p:cNvPr id="4" name="משולש ישר-זווית 3"/>
          <p:cNvSpPr/>
          <p:nvPr/>
        </p:nvSpPr>
        <p:spPr>
          <a:xfrm>
            <a:off x="1831951" y="1627462"/>
            <a:ext cx="5322171" cy="2791478"/>
          </a:xfrm>
          <a:prstGeom prst="rtTriangl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p>
        </p:txBody>
      </p:sp>
      <p:cxnSp>
        <p:nvCxnSpPr>
          <p:cNvPr id="5" name="מחבר חץ ישר 4"/>
          <p:cNvCxnSpPr/>
          <p:nvPr/>
        </p:nvCxnSpPr>
        <p:spPr>
          <a:xfrm flipV="1">
            <a:off x="1090553" y="3384354"/>
            <a:ext cx="694167" cy="925080"/>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67048" y="1751989"/>
            <a:ext cx="395937" cy="369332"/>
          </a:xfrm>
          <a:prstGeom prst="rect">
            <a:avLst/>
          </a:prstGeom>
          <a:noFill/>
        </p:spPr>
        <p:txBody>
          <a:bodyPr wrap="square" rtlCol="1">
            <a:spAutoFit/>
          </a:bodyPr>
          <a:lstStyle/>
          <a:p>
            <a:r>
              <a:rPr lang="el-GR" dirty="0" smtClean="0">
                <a:latin typeface="Calibri"/>
                <a:cs typeface="Calibri"/>
                <a:sym typeface="Symbol"/>
              </a:rPr>
              <a:t></a:t>
            </a:r>
            <a:endParaRPr lang="he-IL" dirty="0"/>
          </a:p>
        </p:txBody>
      </p:sp>
      <p:sp>
        <p:nvSpPr>
          <p:cNvPr id="10" name="TextBox 9"/>
          <p:cNvSpPr txBox="1"/>
          <p:nvPr/>
        </p:nvSpPr>
        <p:spPr>
          <a:xfrm>
            <a:off x="1694933" y="3848279"/>
            <a:ext cx="936104" cy="369332"/>
          </a:xfrm>
          <a:prstGeom prst="rect">
            <a:avLst/>
          </a:prstGeom>
          <a:noFill/>
        </p:spPr>
        <p:txBody>
          <a:bodyPr wrap="square" rtlCol="1">
            <a:spAutoFit/>
          </a:bodyPr>
          <a:lstStyle/>
          <a:p>
            <a:r>
              <a:rPr lang="en-US" dirty="0" smtClean="0">
                <a:latin typeface="Calibri"/>
                <a:cs typeface="Calibri"/>
              </a:rPr>
              <a:t>n</a:t>
            </a:r>
            <a:endParaRPr lang="he-IL" baseline="-25000" dirty="0"/>
          </a:p>
        </p:txBody>
      </p:sp>
      <p:cxnSp>
        <p:nvCxnSpPr>
          <p:cNvPr id="12" name="מחבר חץ ישר 11"/>
          <p:cNvCxnSpPr/>
          <p:nvPr/>
        </p:nvCxnSpPr>
        <p:spPr>
          <a:xfrm>
            <a:off x="890654" y="3384354"/>
            <a:ext cx="2187449" cy="0"/>
          </a:xfrm>
          <a:prstGeom prst="straightConnector1">
            <a:avLst/>
          </a:prstGeom>
          <a:ln w="12700">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flipV="1">
            <a:off x="1784720" y="2555458"/>
            <a:ext cx="1800494" cy="840665"/>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flipV="1">
            <a:off x="3078103" y="1936655"/>
            <a:ext cx="867494" cy="1459468"/>
          </a:xfrm>
          <a:prstGeom prst="straightConnector1">
            <a:avLst/>
          </a:prstGeom>
          <a:ln w="12700">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מחבר חץ ישר 23"/>
          <p:cNvCxnSpPr/>
          <p:nvPr/>
        </p:nvCxnSpPr>
        <p:spPr>
          <a:xfrm>
            <a:off x="3585214" y="2555458"/>
            <a:ext cx="1754660" cy="128109"/>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65017" y="3084812"/>
            <a:ext cx="634578" cy="383059"/>
          </a:xfrm>
          <a:prstGeom prst="rect">
            <a:avLst/>
          </a:prstGeom>
          <a:noFill/>
        </p:spPr>
        <p:txBody>
          <a:bodyPr wrap="square" rtlCol="1">
            <a:spAutoFit/>
          </a:bodyPr>
          <a:lstStyle/>
          <a:p>
            <a:r>
              <a:rPr lang="en-US" dirty="0" smtClean="0">
                <a:sym typeface="Symbol"/>
              </a:rPr>
              <a:t></a:t>
            </a:r>
            <a:r>
              <a:rPr lang="en-US" baseline="-25000" dirty="0" smtClean="0">
                <a:sym typeface="Symbol"/>
              </a:rPr>
              <a:t>1</a:t>
            </a:r>
            <a:endParaRPr lang="he-IL" baseline="-25000" dirty="0"/>
          </a:p>
        </p:txBody>
      </p:sp>
      <p:sp>
        <p:nvSpPr>
          <p:cNvPr id="28" name="TextBox 27"/>
          <p:cNvSpPr txBox="1"/>
          <p:nvPr/>
        </p:nvSpPr>
        <p:spPr>
          <a:xfrm>
            <a:off x="977324" y="3290854"/>
            <a:ext cx="642551" cy="383059"/>
          </a:xfrm>
          <a:prstGeom prst="rect">
            <a:avLst/>
          </a:prstGeom>
          <a:noFill/>
        </p:spPr>
        <p:txBody>
          <a:bodyPr wrap="square" rtlCol="1">
            <a:spAutoFit/>
          </a:bodyPr>
          <a:lstStyle/>
          <a:p>
            <a:r>
              <a:rPr lang="en-US" dirty="0" smtClean="0">
                <a:sym typeface="Symbol"/>
              </a:rPr>
              <a:t></a:t>
            </a:r>
            <a:r>
              <a:rPr lang="en-US" baseline="-25000" dirty="0" smtClean="0">
                <a:sym typeface="Symbol"/>
              </a:rPr>
              <a:t>1</a:t>
            </a:r>
            <a:endParaRPr lang="he-IL" baseline="-25000" dirty="0"/>
          </a:p>
        </p:txBody>
      </p:sp>
      <p:cxnSp>
        <p:nvCxnSpPr>
          <p:cNvPr id="29" name="מחבר חץ ישר 28"/>
          <p:cNvCxnSpPr/>
          <p:nvPr/>
        </p:nvCxnSpPr>
        <p:spPr>
          <a:xfrm flipV="1">
            <a:off x="1784719" y="1726562"/>
            <a:ext cx="1057003" cy="1657792"/>
          </a:xfrm>
          <a:prstGeom prst="straightConnector1">
            <a:avLst/>
          </a:prstGeom>
          <a:ln w="12700">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784719" y="2802154"/>
            <a:ext cx="634578" cy="383059"/>
          </a:xfrm>
          <a:prstGeom prst="rect">
            <a:avLst/>
          </a:prstGeom>
          <a:noFill/>
        </p:spPr>
        <p:txBody>
          <a:bodyPr wrap="square" rtlCol="1">
            <a:spAutoFit/>
          </a:bodyPr>
          <a:lstStyle/>
          <a:p>
            <a:r>
              <a:rPr lang="en-US" dirty="0" smtClean="0">
                <a:sym typeface="Symbol"/>
              </a:rPr>
              <a:t></a:t>
            </a:r>
            <a:r>
              <a:rPr lang="en-US" baseline="-25000" dirty="0" smtClean="0">
                <a:sym typeface="Symbol"/>
              </a:rPr>
              <a:t>1</a:t>
            </a:r>
            <a:endParaRPr lang="he-IL" baseline="-25000" dirty="0"/>
          </a:p>
        </p:txBody>
      </p:sp>
      <p:cxnSp>
        <p:nvCxnSpPr>
          <p:cNvPr id="42" name="מחבר חץ ישר 41"/>
          <p:cNvCxnSpPr/>
          <p:nvPr/>
        </p:nvCxnSpPr>
        <p:spPr>
          <a:xfrm flipV="1">
            <a:off x="3585214" y="2319746"/>
            <a:ext cx="659291" cy="235712"/>
          </a:xfrm>
          <a:prstGeom prst="straightConnector1">
            <a:avLst/>
          </a:prstGeom>
          <a:ln w="12700">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145255" y="1869877"/>
            <a:ext cx="634578" cy="383059"/>
          </a:xfrm>
          <a:prstGeom prst="rect">
            <a:avLst/>
          </a:prstGeom>
          <a:noFill/>
        </p:spPr>
        <p:txBody>
          <a:bodyPr wrap="square" rtlCol="1">
            <a:spAutoFit/>
          </a:bodyPr>
          <a:lstStyle/>
          <a:p>
            <a:r>
              <a:rPr lang="en-US" dirty="0" smtClean="0">
                <a:sym typeface="Symbol"/>
              </a:rPr>
              <a:t></a:t>
            </a:r>
            <a:r>
              <a:rPr lang="en-US" baseline="-25000" dirty="0" smtClean="0">
                <a:sym typeface="Symbol"/>
              </a:rPr>
              <a:t>2</a:t>
            </a:r>
            <a:endParaRPr lang="he-IL" baseline="-25000" dirty="0"/>
          </a:p>
        </p:txBody>
      </p:sp>
      <p:sp>
        <p:nvSpPr>
          <p:cNvPr id="51" name="TextBox 50"/>
          <p:cNvSpPr txBox="1"/>
          <p:nvPr/>
        </p:nvSpPr>
        <p:spPr>
          <a:xfrm>
            <a:off x="3573479" y="2265293"/>
            <a:ext cx="792782" cy="369332"/>
          </a:xfrm>
          <a:prstGeom prst="rect">
            <a:avLst/>
          </a:prstGeom>
          <a:noFill/>
        </p:spPr>
        <p:txBody>
          <a:bodyPr wrap="square" rtlCol="1">
            <a:spAutoFit/>
          </a:bodyPr>
          <a:lstStyle/>
          <a:p>
            <a:r>
              <a:rPr lang="en-US" dirty="0" smtClean="0">
                <a:sym typeface="Symbol"/>
              </a:rPr>
              <a:t></a:t>
            </a:r>
            <a:r>
              <a:rPr lang="en-US" baseline="-25000" dirty="0" smtClean="0">
                <a:sym typeface="Symbol"/>
              </a:rPr>
              <a:t>2</a:t>
            </a:r>
            <a:endParaRPr lang="he-IL" baseline="-25000" dirty="0"/>
          </a:p>
        </p:txBody>
      </p:sp>
      <p:sp>
        <p:nvSpPr>
          <p:cNvPr id="55" name="TextBox 54"/>
          <p:cNvSpPr txBox="1"/>
          <p:nvPr/>
        </p:nvSpPr>
        <p:spPr>
          <a:xfrm>
            <a:off x="2756828" y="2683567"/>
            <a:ext cx="642551" cy="383059"/>
          </a:xfrm>
          <a:prstGeom prst="rect">
            <a:avLst/>
          </a:prstGeom>
          <a:noFill/>
        </p:spPr>
        <p:txBody>
          <a:bodyPr wrap="square" rtlCol="1">
            <a:spAutoFit/>
          </a:bodyPr>
          <a:lstStyle/>
          <a:p>
            <a:r>
              <a:rPr lang="en-US" dirty="0" smtClean="0">
                <a:sym typeface="Symbol"/>
              </a:rPr>
              <a:t></a:t>
            </a:r>
            <a:r>
              <a:rPr lang="en-US" baseline="-25000" dirty="0" smtClean="0">
                <a:sym typeface="Symbol"/>
              </a:rPr>
              <a:t>2</a:t>
            </a:r>
            <a:endParaRPr lang="he-IL" baseline="-25000" dirty="0"/>
          </a:p>
        </p:txBody>
      </p:sp>
      <p:sp>
        <p:nvSpPr>
          <p:cNvPr id="76" name="קשת 75"/>
          <p:cNvSpPr/>
          <p:nvPr/>
        </p:nvSpPr>
        <p:spPr>
          <a:xfrm rot="2169504">
            <a:off x="3696271" y="2072997"/>
            <a:ext cx="914400" cy="674958"/>
          </a:xfrm>
          <a:prstGeom prst="arc">
            <a:avLst>
              <a:gd name="adj1" fmla="val 11958619"/>
              <a:gd name="adj2" fmla="val 2127174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7" name="TextBox 76"/>
          <p:cNvSpPr txBox="1"/>
          <p:nvPr/>
        </p:nvSpPr>
        <p:spPr>
          <a:xfrm>
            <a:off x="3523277" y="2029360"/>
            <a:ext cx="642551" cy="383059"/>
          </a:xfrm>
          <a:prstGeom prst="rect">
            <a:avLst/>
          </a:prstGeom>
          <a:noFill/>
        </p:spPr>
        <p:txBody>
          <a:bodyPr wrap="square" rtlCol="1">
            <a:spAutoFit/>
          </a:bodyPr>
          <a:lstStyle/>
          <a:p>
            <a:r>
              <a:rPr lang="en-US" dirty="0" smtClean="0">
                <a:sym typeface="Symbol"/>
              </a:rPr>
              <a:t></a:t>
            </a:r>
            <a:r>
              <a:rPr lang="en-US" baseline="-25000" dirty="0" smtClean="0">
                <a:sym typeface="Symbol"/>
              </a:rPr>
              <a:t>2</a:t>
            </a:r>
            <a:endParaRPr lang="he-IL" baseline="-25000" dirty="0"/>
          </a:p>
        </p:txBody>
      </p:sp>
      <p:grpSp>
        <p:nvGrpSpPr>
          <p:cNvPr id="85" name="קבוצה 84"/>
          <p:cNvGrpSpPr/>
          <p:nvPr/>
        </p:nvGrpSpPr>
        <p:grpSpPr>
          <a:xfrm>
            <a:off x="1843071" y="1639234"/>
            <a:ext cx="1951106" cy="1865657"/>
            <a:chOff x="2249089" y="2201870"/>
            <a:chExt cx="1951106" cy="1865657"/>
          </a:xfrm>
        </p:grpSpPr>
        <p:sp>
          <p:nvSpPr>
            <p:cNvPr id="82" name="טרפז 81"/>
            <p:cNvSpPr/>
            <p:nvPr/>
          </p:nvSpPr>
          <p:spPr>
            <a:xfrm rot="5400000">
              <a:off x="1929073" y="2521886"/>
              <a:ext cx="1756889" cy="1116857"/>
            </a:xfrm>
            <a:prstGeom prst="trapezoid">
              <a:avLst>
                <a:gd name="adj" fmla="val 49416"/>
              </a:avLst>
            </a:prstGeom>
            <a:solidFill>
              <a:srgbClr val="FF00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 name="משולש שווה שוקיים 82"/>
            <p:cNvSpPr/>
            <p:nvPr/>
          </p:nvSpPr>
          <p:spPr>
            <a:xfrm rot="9265150">
              <a:off x="2335590" y="3517178"/>
              <a:ext cx="1864605" cy="550349"/>
            </a:xfrm>
            <a:prstGeom prst="triangle">
              <a:avLst>
                <a:gd name="adj" fmla="val 41371"/>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 name="משולש שווה שוקיים 83"/>
            <p:cNvSpPr/>
            <p:nvPr/>
          </p:nvSpPr>
          <p:spPr>
            <a:xfrm rot="5400000">
              <a:off x="3345926" y="2802725"/>
              <a:ext cx="650501" cy="631621"/>
            </a:xfrm>
            <a:prstGeom prst="triangle">
              <a:avLst>
                <a:gd name="adj" fmla="val 43037"/>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90" name="TextBox 89"/>
          <p:cNvSpPr txBox="1"/>
          <p:nvPr/>
        </p:nvSpPr>
        <p:spPr>
          <a:xfrm>
            <a:off x="2216915" y="3065493"/>
            <a:ext cx="936104" cy="369332"/>
          </a:xfrm>
          <a:prstGeom prst="rect">
            <a:avLst/>
          </a:prstGeom>
          <a:noFill/>
        </p:spPr>
        <p:txBody>
          <a:bodyPr wrap="square" rtlCol="1">
            <a:spAutoFit/>
          </a:bodyPr>
          <a:lstStyle/>
          <a:p>
            <a:r>
              <a:rPr lang="el-GR" dirty="0" smtClean="0">
                <a:latin typeface="Calibri"/>
                <a:cs typeface="Calibri"/>
              </a:rPr>
              <a:t>θ</a:t>
            </a:r>
            <a:endParaRPr lang="he-IL" dirty="0"/>
          </a:p>
        </p:txBody>
      </p:sp>
      <p:sp>
        <p:nvSpPr>
          <p:cNvPr id="95" name="TextBox 94"/>
          <p:cNvSpPr txBox="1"/>
          <p:nvPr/>
        </p:nvSpPr>
        <p:spPr>
          <a:xfrm>
            <a:off x="1767048" y="2198664"/>
            <a:ext cx="936104" cy="369332"/>
          </a:xfrm>
          <a:prstGeom prst="rect">
            <a:avLst/>
          </a:prstGeom>
          <a:noFill/>
        </p:spPr>
        <p:txBody>
          <a:bodyPr wrap="square" rtlCol="1">
            <a:spAutoFit/>
          </a:bodyPr>
          <a:lstStyle/>
          <a:p>
            <a:r>
              <a:rPr lang="en-US" dirty="0" smtClean="0">
                <a:latin typeface="Calibri"/>
                <a:cs typeface="Calibri"/>
                <a:sym typeface="Symbol"/>
              </a:rPr>
              <a:t></a:t>
            </a:r>
            <a:endParaRPr lang="he-IL" dirty="0"/>
          </a:p>
        </p:txBody>
      </p:sp>
      <p:sp>
        <p:nvSpPr>
          <p:cNvPr id="100" name="TextBox 99"/>
          <p:cNvSpPr txBox="1"/>
          <p:nvPr/>
        </p:nvSpPr>
        <p:spPr>
          <a:xfrm>
            <a:off x="1151092" y="1442796"/>
            <a:ext cx="691979" cy="369332"/>
          </a:xfrm>
          <a:prstGeom prst="rect">
            <a:avLst/>
          </a:prstGeom>
          <a:noFill/>
        </p:spPr>
        <p:txBody>
          <a:bodyPr wrap="square" rtlCol="1">
            <a:spAutoFit/>
          </a:bodyPr>
          <a:lstStyle/>
          <a:p>
            <a:r>
              <a:rPr lang="en-US" dirty="0" smtClean="0">
                <a:latin typeface="Times New Roman" pitchFamily="18" charset="0"/>
                <a:cs typeface="Times New Roman" pitchFamily="18" charset="0"/>
              </a:rPr>
              <a:t>A</a:t>
            </a:r>
            <a:endParaRPr lang="he-IL" dirty="0">
              <a:latin typeface="Times New Roman" pitchFamily="18" charset="0"/>
              <a:cs typeface="Times New Roman" pitchFamily="18" charset="0"/>
            </a:endParaRPr>
          </a:p>
        </p:txBody>
      </p:sp>
      <p:sp>
        <p:nvSpPr>
          <p:cNvPr id="101" name="TextBox 100"/>
          <p:cNvSpPr txBox="1"/>
          <p:nvPr/>
        </p:nvSpPr>
        <p:spPr>
          <a:xfrm>
            <a:off x="1210164" y="3066626"/>
            <a:ext cx="691979" cy="369332"/>
          </a:xfrm>
          <a:prstGeom prst="rect">
            <a:avLst/>
          </a:prstGeom>
          <a:noFill/>
        </p:spPr>
        <p:txBody>
          <a:bodyPr wrap="square" rtlCol="1">
            <a:spAutoFit/>
          </a:bodyPr>
          <a:lstStyle/>
          <a:p>
            <a:r>
              <a:rPr lang="en-US" dirty="0" smtClean="0">
                <a:latin typeface="Times New Roman" pitchFamily="18" charset="0"/>
                <a:cs typeface="Times New Roman" pitchFamily="18" charset="0"/>
              </a:rPr>
              <a:t>B</a:t>
            </a:r>
            <a:endParaRPr lang="he-IL" dirty="0">
              <a:latin typeface="Times New Roman" pitchFamily="18" charset="0"/>
              <a:cs typeface="Times New Roman" pitchFamily="18" charset="0"/>
            </a:endParaRPr>
          </a:p>
        </p:txBody>
      </p:sp>
      <p:sp>
        <p:nvSpPr>
          <p:cNvPr id="102" name="TextBox 101"/>
          <p:cNvSpPr txBox="1"/>
          <p:nvPr/>
        </p:nvSpPr>
        <p:spPr>
          <a:xfrm>
            <a:off x="3005558" y="2186126"/>
            <a:ext cx="691979" cy="369332"/>
          </a:xfrm>
          <a:prstGeom prst="rect">
            <a:avLst/>
          </a:prstGeom>
          <a:noFill/>
        </p:spPr>
        <p:txBody>
          <a:bodyPr wrap="square" rtlCol="1">
            <a:spAutoFit/>
          </a:bodyPr>
          <a:lstStyle/>
          <a:p>
            <a:r>
              <a:rPr lang="en-US" dirty="0" smtClean="0">
                <a:latin typeface="Times New Roman" pitchFamily="18" charset="0"/>
                <a:cs typeface="Times New Roman" pitchFamily="18" charset="0"/>
              </a:rPr>
              <a:t>C</a:t>
            </a:r>
            <a:endParaRPr lang="he-IL" dirty="0">
              <a:latin typeface="Times New Roman" pitchFamily="18" charset="0"/>
              <a:cs typeface="Times New Roman" pitchFamily="18" charset="0"/>
            </a:endParaRPr>
          </a:p>
        </p:txBody>
      </p:sp>
      <p:sp>
        <p:nvSpPr>
          <p:cNvPr id="105" name="TextBox 104"/>
          <p:cNvSpPr txBox="1"/>
          <p:nvPr/>
        </p:nvSpPr>
        <p:spPr>
          <a:xfrm>
            <a:off x="2631037" y="3414382"/>
            <a:ext cx="691979" cy="369332"/>
          </a:xfrm>
          <a:prstGeom prst="rect">
            <a:avLst/>
          </a:prstGeom>
          <a:noFill/>
        </p:spPr>
        <p:txBody>
          <a:bodyPr wrap="square" rtlCol="1">
            <a:spAutoFit/>
          </a:bodyPr>
          <a:lstStyle/>
          <a:p>
            <a:r>
              <a:rPr lang="en-US" dirty="0" smtClean="0">
                <a:latin typeface="Times New Roman" pitchFamily="18" charset="0"/>
                <a:cs typeface="Times New Roman" pitchFamily="18" charset="0"/>
              </a:rPr>
              <a:t>D</a:t>
            </a:r>
            <a:endParaRPr lang="he-IL" dirty="0">
              <a:latin typeface="Times New Roman" pitchFamily="18" charset="0"/>
              <a:cs typeface="Times New Roman" pitchFamily="18" charset="0"/>
            </a:endParaRPr>
          </a:p>
        </p:txBody>
      </p:sp>
      <p:cxnSp>
        <p:nvCxnSpPr>
          <p:cNvPr id="106" name="מחבר ישר 105"/>
          <p:cNvCxnSpPr>
            <a:endCxn id="102" idx="2"/>
          </p:cNvCxnSpPr>
          <p:nvPr/>
        </p:nvCxnSpPr>
        <p:spPr>
          <a:xfrm>
            <a:off x="2313220" y="2517678"/>
            <a:ext cx="1038328" cy="37780"/>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graphicFrame>
        <p:nvGraphicFramePr>
          <p:cNvPr id="110" name="אובייקט 109"/>
          <p:cNvGraphicFramePr>
            <a:graphicFrameLocks noChangeAspect="1"/>
          </p:cNvGraphicFramePr>
          <p:nvPr>
            <p:extLst/>
          </p:nvPr>
        </p:nvGraphicFramePr>
        <p:xfrm>
          <a:off x="1100125" y="4594234"/>
          <a:ext cx="5118100" cy="333375"/>
        </p:xfrm>
        <a:graphic>
          <a:graphicData uri="http://schemas.openxmlformats.org/presentationml/2006/ole">
            <mc:AlternateContent xmlns:mc="http://schemas.openxmlformats.org/markup-compatibility/2006">
              <mc:Choice xmlns:v="urn:schemas-microsoft-com:vml" Requires="v">
                <p:oleObj spid="_x0000_s5130" name="משוואה" r:id="rId3" imgW="3200400" imgH="215640" progId="Equation.3">
                  <p:embed/>
                </p:oleObj>
              </mc:Choice>
              <mc:Fallback>
                <p:oleObj name="משוואה" r:id="rId3" imgW="3200400" imgH="215640" progId="Equation.3">
                  <p:embed/>
                  <p:pic>
                    <p:nvPicPr>
                      <p:cNvPr id="0" name=""/>
                      <p:cNvPicPr>
                        <a:picLocks noChangeAspect="1" noChangeArrowheads="1"/>
                      </p:cNvPicPr>
                      <p:nvPr/>
                    </p:nvPicPr>
                    <p:blipFill>
                      <a:blip r:embed="rId4"/>
                      <a:srcRect/>
                      <a:stretch>
                        <a:fillRect/>
                      </a:stretch>
                    </p:blipFill>
                    <p:spPr bwMode="auto">
                      <a:xfrm>
                        <a:off x="1100125" y="4594234"/>
                        <a:ext cx="5118100" cy="333375"/>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1" name="אובייקט 110"/>
          <p:cNvGraphicFramePr>
            <a:graphicFrameLocks noChangeAspect="1"/>
          </p:cNvGraphicFramePr>
          <p:nvPr>
            <p:extLst/>
          </p:nvPr>
        </p:nvGraphicFramePr>
        <p:xfrm>
          <a:off x="1108075" y="6011313"/>
          <a:ext cx="1685925" cy="333375"/>
        </p:xfrm>
        <a:graphic>
          <a:graphicData uri="http://schemas.openxmlformats.org/presentationml/2006/ole">
            <mc:AlternateContent xmlns:mc="http://schemas.openxmlformats.org/markup-compatibility/2006">
              <mc:Choice xmlns:v="urn:schemas-microsoft-com:vml" Requires="v">
                <p:oleObj spid="_x0000_s5131" name="משוואה" r:id="rId5" imgW="1054080" imgH="215640" progId="Equation.3">
                  <p:embed/>
                </p:oleObj>
              </mc:Choice>
              <mc:Fallback>
                <p:oleObj name="משוואה" r:id="rId5" imgW="1054080" imgH="215640" progId="Equation.3">
                  <p:embed/>
                  <p:pic>
                    <p:nvPicPr>
                      <p:cNvPr id="0" name=""/>
                      <p:cNvPicPr>
                        <a:picLocks noChangeAspect="1" noChangeArrowheads="1"/>
                      </p:cNvPicPr>
                      <p:nvPr/>
                    </p:nvPicPr>
                    <p:blipFill>
                      <a:blip r:embed="rId6"/>
                      <a:srcRect/>
                      <a:stretch>
                        <a:fillRect/>
                      </a:stretch>
                    </p:blipFill>
                    <p:spPr bwMode="auto">
                      <a:xfrm>
                        <a:off x="1108075" y="6011313"/>
                        <a:ext cx="1685925" cy="333375"/>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 name="אובייקט 111"/>
          <p:cNvGraphicFramePr>
            <a:graphicFrameLocks noChangeAspect="1"/>
          </p:cNvGraphicFramePr>
          <p:nvPr>
            <p:extLst/>
          </p:nvPr>
        </p:nvGraphicFramePr>
        <p:xfrm>
          <a:off x="1131888" y="5209626"/>
          <a:ext cx="2154237" cy="314325"/>
        </p:xfrm>
        <a:graphic>
          <a:graphicData uri="http://schemas.openxmlformats.org/presentationml/2006/ole">
            <mc:AlternateContent xmlns:mc="http://schemas.openxmlformats.org/markup-compatibility/2006">
              <mc:Choice xmlns:v="urn:schemas-microsoft-com:vml" Requires="v">
                <p:oleObj spid="_x0000_s5132" name="משוואה" r:id="rId7" imgW="1346040" imgH="203040" progId="Equation.3">
                  <p:embed/>
                </p:oleObj>
              </mc:Choice>
              <mc:Fallback>
                <p:oleObj name="משוואה" r:id="rId7" imgW="1346040" imgH="203040" progId="Equation.3">
                  <p:embed/>
                  <p:pic>
                    <p:nvPicPr>
                      <p:cNvPr id="0" name=""/>
                      <p:cNvPicPr>
                        <a:picLocks noChangeAspect="1" noChangeArrowheads="1"/>
                      </p:cNvPicPr>
                      <p:nvPr/>
                    </p:nvPicPr>
                    <p:blipFill>
                      <a:blip r:embed="rId8"/>
                      <a:srcRect/>
                      <a:stretch>
                        <a:fillRect/>
                      </a:stretch>
                    </p:blipFill>
                    <p:spPr bwMode="auto">
                      <a:xfrm>
                        <a:off x="1131888" y="5209626"/>
                        <a:ext cx="2154237" cy="314325"/>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 name="אובייקט 112"/>
          <p:cNvGraphicFramePr>
            <a:graphicFrameLocks noChangeAspect="1"/>
          </p:cNvGraphicFramePr>
          <p:nvPr>
            <p:extLst/>
          </p:nvPr>
        </p:nvGraphicFramePr>
        <p:xfrm>
          <a:off x="1142995" y="5578399"/>
          <a:ext cx="1239838" cy="314325"/>
        </p:xfrm>
        <a:graphic>
          <a:graphicData uri="http://schemas.openxmlformats.org/presentationml/2006/ole">
            <mc:AlternateContent xmlns:mc="http://schemas.openxmlformats.org/markup-compatibility/2006">
              <mc:Choice xmlns:v="urn:schemas-microsoft-com:vml" Requires="v">
                <p:oleObj spid="_x0000_s5133" name="משוואה" r:id="rId9" imgW="774360" imgH="203040" progId="Equation.3">
                  <p:embed/>
                </p:oleObj>
              </mc:Choice>
              <mc:Fallback>
                <p:oleObj name="משוואה" r:id="rId9" imgW="774360" imgH="203040" progId="Equation.3">
                  <p:embed/>
                  <p:pic>
                    <p:nvPicPr>
                      <p:cNvPr id="0" name=""/>
                      <p:cNvPicPr>
                        <a:picLocks noChangeAspect="1" noChangeArrowheads="1"/>
                      </p:cNvPicPr>
                      <p:nvPr/>
                    </p:nvPicPr>
                    <p:blipFill>
                      <a:blip r:embed="rId10"/>
                      <a:srcRect/>
                      <a:stretch>
                        <a:fillRect/>
                      </a:stretch>
                    </p:blipFill>
                    <p:spPr bwMode="auto">
                      <a:xfrm>
                        <a:off x="1142995" y="5578399"/>
                        <a:ext cx="1239838" cy="314325"/>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 name="מלבן 115"/>
          <p:cNvSpPr/>
          <p:nvPr/>
        </p:nvSpPr>
        <p:spPr>
          <a:xfrm>
            <a:off x="2709127" y="6010884"/>
            <a:ext cx="5915889" cy="369332"/>
          </a:xfrm>
          <a:prstGeom prst="rect">
            <a:avLst/>
          </a:prstGeom>
        </p:spPr>
        <p:txBody>
          <a:bodyPr wrap="square">
            <a:spAutoFit/>
          </a:bodyPr>
          <a:lstStyle/>
          <a:p>
            <a:r>
              <a:rPr lang="he-IL" dirty="0">
                <a:latin typeface="Arial" pitchFamily="34" charset="0"/>
                <a:cs typeface="Arial" pitchFamily="34" charset="0"/>
              </a:rPr>
              <a:t>סכום זוויות במשולש </a:t>
            </a:r>
            <a:r>
              <a:rPr lang="en-US" dirty="0">
                <a:latin typeface="Arial" pitchFamily="34" charset="0"/>
                <a:cs typeface="Arial" pitchFamily="34" charset="0"/>
              </a:rPr>
              <a:t>BCD</a:t>
            </a:r>
            <a:r>
              <a:rPr lang="he-IL" dirty="0">
                <a:latin typeface="Arial" pitchFamily="34" charset="0"/>
                <a:cs typeface="Arial" pitchFamily="34" charset="0"/>
              </a:rPr>
              <a:t> </a:t>
            </a:r>
            <a:r>
              <a:rPr lang="he-IL" dirty="0" smtClean="0">
                <a:latin typeface="Arial" pitchFamily="34" charset="0"/>
                <a:cs typeface="Arial" pitchFamily="34" charset="0"/>
              </a:rPr>
              <a:t>:                                               3. </a:t>
            </a:r>
            <a:endParaRPr lang="en-US" dirty="0">
              <a:latin typeface="Arial" pitchFamily="34" charset="0"/>
              <a:cs typeface="Arial" pitchFamily="34" charset="0"/>
            </a:endParaRPr>
          </a:p>
        </p:txBody>
      </p:sp>
      <p:sp>
        <p:nvSpPr>
          <p:cNvPr id="117" name="מלבן 116"/>
          <p:cNvSpPr/>
          <p:nvPr/>
        </p:nvSpPr>
        <p:spPr>
          <a:xfrm>
            <a:off x="3313186" y="5209067"/>
            <a:ext cx="5311830" cy="369332"/>
          </a:xfrm>
          <a:prstGeom prst="rect">
            <a:avLst/>
          </a:prstGeom>
        </p:spPr>
        <p:txBody>
          <a:bodyPr wrap="square">
            <a:spAutoFit/>
          </a:bodyPr>
          <a:lstStyle/>
          <a:p>
            <a:r>
              <a:rPr lang="he-IL" dirty="0">
                <a:latin typeface="Arial" pitchFamily="34" charset="0"/>
                <a:cs typeface="Arial" pitchFamily="34" charset="0"/>
              </a:rPr>
              <a:t>סכום זוויות במרובע </a:t>
            </a:r>
            <a:r>
              <a:rPr lang="en-US" dirty="0">
                <a:latin typeface="Arial" pitchFamily="34" charset="0"/>
                <a:cs typeface="Arial" pitchFamily="34" charset="0"/>
              </a:rPr>
              <a:t>ABDC</a:t>
            </a:r>
            <a:r>
              <a:rPr lang="he-IL" dirty="0">
                <a:latin typeface="Arial" pitchFamily="34" charset="0"/>
                <a:cs typeface="Arial" pitchFamily="34" charset="0"/>
              </a:rPr>
              <a:t> </a:t>
            </a:r>
            <a:r>
              <a:rPr lang="he-IL" dirty="0" smtClean="0">
                <a:latin typeface="Arial" pitchFamily="34" charset="0"/>
                <a:cs typeface="Arial" pitchFamily="34" charset="0"/>
              </a:rPr>
              <a:t>:                                     2.</a:t>
            </a:r>
            <a:endParaRPr lang="he-IL" dirty="0">
              <a:latin typeface="Arial" pitchFamily="34" charset="0"/>
              <a:cs typeface="Arial" pitchFamily="34" charset="0"/>
            </a:endParaRPr>
          </a:p>
        </p:txBody>
      </p:sp>
      <p:sp>
        <p:nvSpPr>
          <p:cNvPr id="118" name="מלבן 117"/>
          <p:cNvSpPr/>
          <p:nvPr/>
        </p:nvSpPr>
        <p:spPr>
          <a:xfrm>
            <a:off x="6166011" y="4558277"/>
            <a:ext cx="2450802" cy="369332"/>
          </a:xfrm>
          <a:prstGeom prst="rect">
            <a:avLst/>
          </a:prstGeom>
        </p:spPr>
        <p:txBody>
          <a:bodyPr wrap="square">
            <a:spAutoFit/>
          </a:bodyPr>
          <a:lstStyle/>
          <a:p>
            <a:r>
              <a:rPr lang="he-IL" dirty="0" smtClean="0">
                <a:latin typeface="Arial" pitchFamily="34" charset="0"/>
                <a:cs typeface="Arial" pitchFamily="34" charset="0"/>
              </a:rPr>
              <a:t>ההסחה הכללית:        1.  </a:t>
            </a:r>
            <a:endParaRPr lang="he-IL" dirty="0">
              <a:latin typeface="Arial" pitchFamily="34" charset="0"/>
              <a:cs typeface="Arial" pitchFamily="34" charset="0"/>
            </a:endParaRPr>
          </a:p>
        </p:txBody>
      </p:sp>
      <p:sp>
        <p:nvSpPr>
          <p:cNvPr id="119" name="קשת 118"/>
          <p:cNvSpPr/>
          <p:nvPr/>
        </p:nvSpPr>
        <p:spPr>
          <a:xfrm rot="5717469">
            <a:off x="2293838" y="2266845"/>
            <a:ext cx="519225" cy="450466"/>
          </a:xfrm>
          <a:prstGeom prst="arc">
            <a:avLst>
              <a:gd name="adj1" fmla="val 10157879"/>
              <a:gd name="adj2" fmla="val 1620199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20" name="TextBox 119"/>
          <p:cNvSpPr txBox="1"/>
          <p:nvPr/>
        </p:nvSpPr>
        <p:spPr>
          <a:xfrm>
            <a:off x="977325" y="635971"/>
            <a:ext cx="7763480" cy="646331"/>
          </a:xfrm>
          <a:prstGeom prst="rect">
            <a:avLst/>
          </a:prstGeom>
          <a:noFill/>
        </p:spPr>
        <p:txBody>
          <a:bodyPr wrap="square" rtlCol="1">
            <a:spAutoFit/>
          </a:bodyPr>
          <a:lstStyle/>
          <a:p>
            <a:r>
              <a:rPr lang="he-IL" dirty="0" smtClean="0">
                <a:latin typeface="Arial" pitchFamily="34" charset="0"/>
                <a:cs typeface="Arial" pitchFamily="34" charset="0"/>
              </a:rPr>
              <a:t>נבדוק מהי הנוסחה למידת הסטייה הזוויתית במנסרה משולשת. נעקוב אחר קרן אור הפוגעת בצלע המנסרה, חודרת לתוכה  תוך שבירה ויוצאת החוצה תוך שבירה נוספת.</a:t>
            </a:r>
            <a:endParaRPr lang="he-IL" dirty="0">
              <a:latin typeface="Arial" pitchFamily="34" charset="0"/>
              <a:cs typeface="Arial" pitchFamily="34" charset="0"/>
            </a:endParaRPr>
          </a:p>
        </p:txBody>
      </p:sp>
    </p:spTree>
    <p:extLst>
      <p:ext uri="{BB962C8B-B14F-4D97-AF65-F5344CB8AC3E}">
        <p14:creationId xmlns:p14="http://schemas.microsoft.com/office/powerpoint/2010/main" val="2771763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המשך מציאת </a:t>
            </a:r>
            <a:r>
              <a:rPr lang="he-IL" dirty="0"/>
              <a:t>נוסחה לסטייה זוויתית</a:t>
            </a:r>
          </a:p>
        </p:txBody>
      </p:sp>
      <p:sp>
        <p:nvSpPr>
          <p:cNvPr id="3" name="מציין מיקום תוכן 2"/>
          <p:cNvSpPr>
            <a:spLocks noGrp="1"/>
          </p:cNvSpPr>
          <p:nvPr>
            <p:ph idx="1"/>
          </p:nvPr>
        </p:nvSpPr>
        <p:spPr>
          <a:xfrm>
            <a:off x="570774" y="609911"/>
            <a:ext cx="8236530" cy="5902100"/>
          </a:xfrm>
        </p:spPr>
        <p:txBody>
          <a:bodyPr/>
          <a:lstStyle/>
          <a:p>
            <a:r>
              <a:rPr lang="he-IL" sz="1800" dirty="0" smtClean="0"/>
              <a:t>מנוסחאות 2 ו- 3 נקבל: </a:t>
            </a:r>
          </a:p>
          <a:p>
            <a:endParaRPr lang="he-IL" dirty="0"/>
          </a:p>
          <a:p>
            <a:endParaRPr lang="he-IL" dirty="0" smtClean="0"/>
          </a:p>
          <a:p>
            <a:endParaRPr lang="he-IL" dirty="0"/>
          </a:p>
          <a:p>
            <a:endParaRPr lang="he-IL" dirty="0" smtClean="0"/>
          </a:p>
          <a:p>
            <a:endParaRPr lang="he-IL" dirty="0"/>
          </a:p>
          <a:p>
            <a:endParaRPr lang="he-IL" dirty="0" smtClean="0"/>
          </a:p>
          <a:p>
            <a:endParaRPr lang="he-IL" dirty="0"/>
          </a:p>
          <a:p>
            <a:endParaRPr lang="he-IL" dirty="0" smtClean="0"/>
          </a:p>
          <a:p>
            <a:endParaRPr lang="he-IL" dirty="0"/>
          </a:p>
          <a:p>
            <a:r>
              <a:rPr lang="he-IL" sz="1800" dirty="0" smtClean="0"/>
              <a:t>נציב זאת במשוואה 1 ונקבל:</a:t>
            </a:r>
          </a:p>
          <a:p>
            <a:endParaRPr lang="he-IL" sz="1800" dirty="0"/>
          </a:p>
          <a:p>
            <a:endParaRPr lang="he-IL" sz="1800" dirty="0" smtClean="0"/>
          </a:p>
          <a:p>
            <a:pPr marL="0" indent="0">
              <a:buNone/>
            </a:pPr>
            <a:r>
              <a:rPr lang="he-IL" sz="1800" dirty="0" smtClean="0">
                <a:sym typeface="Symbol"/>
              </a:rPr>
              <a:t>מנוסחה </a:t>
            </a:r>
            <a:r>
              <a:rPr lang="he-IL" sz="1800" dirty="0">
                <a:sym typeface="Symbol"/>
              </a:rPr>
              <a:t>זו </a:t>
            </a:r>
            <a:r>
              <a:rPr lang="he-IL" sz="1800" dirty="0" smtClean="0">
                <a:sym typeface="Symbol"/>
              </a:rPr>
              <a:t>עולה שזווית הסטייה תלויה בזווית הראש של המנסרה , בזווית הפגיעה </a:t>
            </a:r>
            <a:r>
              <a:rPr lang="he-IL" sz="1800" baseline="-25000" dirty="0" smtClean="0">
                <a:sym typeface="Symbol"/>
              </a:rPr>
              <a:t>1</a:t>
            </a:r>
            <a:r>
              <a:rPr lang="he-IL" sz="1800" dirty="0" smtClean="0">
                <a:sym typeface="Symbol"/>
              </a:rPr>
              <a:t>, ובמקדם השבירה </a:t>
            </a:r>
            <a:r>
              <a:rPr lang="en-US" sz="1800" dirty="0" smtClean="0">
                <a:sym typeface="Symbol"/>
              </a:rPr>
              <a:t>n</a:t>
            </a:r>
            <a:r>
              <a:rPr lang="he-IL" sz="1800" dirty="0" smtClean="0">
                <a:sym typeface="Symbol"/>
              </a:rPr>
              <a:t> של החומר ממנו עשויה המנסרה. </a:t>
            </a:r>
          </a:p>
          <a:p>
            <a:pPr marL="0" indent="0">
              <a:buNone/>
            </a:pPr>
            <a:r>
              <a:rPr lang="he-IL" sz="1800" dirty="0" smtClean="0">
                <a:sym typeface="Symbol"/>
              </a:rPr>
              <a:t>למרות שמקדם השבירה אינו </a:t>
            </a:r>
            <a:r>
              <a:rPr lang="he-IL" sz="1800" dirty="0">
                <a:sym typeface="Symbol"/>
              </a:rPr>
              <a:t>מופיע בצורה </a:t>
            </a:r>
            <a:r>
              <a:rPr lang="he-IL" sz="1800" dirty="0" smtClean="0">
                <a:sym typeface="Symbol"/>
              </a:rPr>
              <a:t>מפורשת בנוסחה הזווית </a:t>
            </a:r>
            <a:r>
              <a:rPr lang="he-IL" sz="1800" baseline="-25000" dirty="0" smtClean="0">
                <a:sym typeface="Symbol"/>
              </a:rPr>
              <a:t>2</a:t>
            </a:r>
            <a:r>
              <a:rPr lang="he-IL" sz="1800" dirty="0" smtClean="0">
                <a:sym typeface="Symbol"/>
              </a:rPr>
              <a:t> </a:t>
            </a:r>
            <a:r>
              <a:rPr lang="he-IL" sz="1800" dirty="0">
                <a:sym typeface="Symbol"/>
              </a:rPr>
              <a:t>נקבעת בין השאר גם על ידיו</a:t>
            </a:r>
            <a:r>
              <a:rPr lang="he-IL" sz="1800" dirty="0" smtClean="0">
                <a:sym typeface="Symbol"/>
              </a:rPr>
              <a:t>.</a:t>
            </a:r>
          </a:p>
          <a:p>
            <a:pPr marL="0" indent="0">
              <a:buNone/>
            </a:pPr>
            <a:r>
              <a:rPr lang="he-IL" sz="1800" dirty="0">
                <a:sym typeface="Symbol"/>
              </a:rPr>
              <a:t>מעניין כי יש הקבלה מסוימת בין המקרה של טבלה מלבנית לזה של מנסרה, בכך שאת גורם העובי מחליף הגורם של זווית </a:t>
            </a:r>
            <a:r>
              <a:rPr lang="he-IL" sz="1800" dirty="0" smtClean="0">
                <a:sym typeface="Symbol"/>
              </a:rPr>
              <a:t>הראש, </a:t>
            </a:r>
            <a:r>
              <a:rPr lang="he-IL" sz="1800" dirty="0">
                <a:sym typeface="Symbol"/>
              </a:rPr>
              <a:t>שבעצם מלמד על "עובי" המנסרה.</a:t>
            </a:r>
          </a:p>
          <a:p>
            <a:pPr marL="0" indent="0">
              <a:buNone/>
            </a:pPr>
            <a:endParaRPr lang="he-IL" sz="1800" dirty="0" smtClean="0">
              <a:sym typeface="Symbol"/>
            </a:endParaRPr>
          </a:p>
          <a:p>
            <a:pPr marL="0" indent="0">
              <a:buNone/>
            </a:pPr>
            <a:endParaRPr lang="he-IL" sz="1800" dirty="0">
              <a:sym typeface="Symbol"/>
            </a:endParaRPr>
          </a:p>
          <a:p>
            <a:pPr marL="0" indent="0">
              <a:buNone/>
            </a:pPr>
            <a:endParaRPr lang="he-IL" sz="1800" dirty="0">
              <a:sym typeface="Symbol"/>
            </a:endParaRPr>
          </a:p>
          <a:p>
            <a:endParaRPr lang="he-IL" sz="1800" dirty="0" smtClean="0"/>
          </a:p>
          <a:p>
            <a:endParaRPr lang="he-IL" sz="1800" dirty="0"/>
          </a:p>
          <a:p>
            <a:endParaRPr lang="he-IL" sz="1800" dirty="0" smtClean="0"/>
          </a:p>
          <a:p>
            <a:endParaRPr lang="he-IL" sz="1800" dirty="0"/>
          </a:p>
          <a:p>
            <a:endParaRPr lang="he-IL" sz="1800" dirty="0"/>
          </a:p>
        </p:txBody>
      </p:sp>
      <p:graphicFrame>
        <p:nvGraphicFramePr>
          <p:cNvPr id="4" name="אובייקט 3"/>
          <p:cNvGraphicFramePr>
            <a:graphicFrameLocks noChangeAspect="1"/>
          </p:cNvGraphicFramePr>
          <p:nvPr>
            <p:extLst/>
          </p:nvPr>
        </p:nvGraphicFramePr>
        <p:xfrm>
          <a:off x="1056503" y="771140"/>
          <a:ext cx="1239838" cy="314325"/>
        </p:xfrm>
        <a:graphic>
          <a:graphicData uri="http://schemas.openxmlformats.org/presentationml/2006/ole">
            <mc:AlternateContent xmlns:mc="http://schemas.openxmlformats.org/markup-compatibility/2006">
              <mc:Choice xmlns:v="urn:schemas-microsoft-com:vml" Requires="v">
                <p:oleObj spid="_x0000_s6158" name="משוואה" r:id="rId3" imgW="774360" imgH="203040" progId="Equation.3">
                  <p:embed/>
                </p:oleObj>
              </mc:Choice>
              <mc:Fallback>
                <p:oleObj name="משוואה" r:id="rId3" imgW="774360" imgH="203040" progId="Equation.3">
                  <p:embed/>
                  <p:pic>
                    <p:nvPicPr>
                      <p:cNvPr id="0" name=""/>
                      <p:cNvPicPr>
                        <a:picLocks noChangeAspect="1" noChangeArrowheads="1"/>
                      </p:cNvPicPr>
                      <p:nvPr/>
                    </p:nvPicPr>
                    <p:blipFill>
                      <a:blip r:embed="rId4"/>
                      <a:srcRect/>
                      <a:stretch>
                        <a:fillRect/>
                      </a:stretch>
                    </p:blipFill>
                    <p:spPr bwMode="auto">
                      <a:xfrm>
                        <a:off x="1056503" y="771140"/>
                        <a:ext cx="1239838" cy="314325"/>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אובייקט 4"/>
          <p:cNvGraphicFramePr>
            <a:graphicFrameLocks noChangeAspect="1"/>
          </p:cNvGraphicFramePr>
          <p:nvPr>
            <p:extLst/>
          </p:nvPr>
        </p:nvGraphicFramePr>
        <p:xfrm>
          <a:off x="1004330" y="1970816"/>
          <a:ext cx="1747838" cy="333375"/>
        </p:xfrm>
        <a:graphic>
          <a:graphicData uri="http://schemas.openxmlformats.org/presentationml/2006/ole">
            <mc:AlternateContent xmlns:mc="http://schemas.openxmlformats.org/markup-compatibility/2006">
              <mc:Choice xmlns:v="urn:schemas-microsoft-com:vml" Requires="v">
                <p:oleObj spid="_x0000_s6159" name="משוואה" r:id="rId5" imgW="1091880" imgH="215640" progId="Equation.3">
                  <p:embed/>
                </p:oleObj>
              </mc:Choice>
              <mc:Fallback>
                <p:oleObj name="משוואה" r:id="rId5" imgW="1091880" imgH="215640" progId="Equation.3">
                  <p:embed/>
                  <p:pic>
                    <p:nvPicPr>
                      <p:cNvPr id="0" name=""/>
                      <p:cNvPicPr>
                        <a:picLocks noChangeAspect="1" noChangeArrowheads="1"/>
                      </p:cNvPicPr>
                      <p:nvPr/>
                    </p:nvPicPr>
                    <p:blipFill>
                      <a:blip r:embed="rId6"/>
                      <a:srcRect/>
                      <a:stretch>
                        <a:fillRect/>
                      </a:stretch>
                    </p:blipFill>
                    <p:spPr bwMode="auto">
                      <a:xfrm>
                        <a:off x="1004330" y="1970816"/>
                        <a:ext cx="1747838" cy="333375"/>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אובייקט 5"/>
          <p:cNvGraphicFramePr>
            <a:graphicFrameLocks noChangeAspect="1"/>
          </p:cNvGraphicFramePr>
          <p:nvPr>
            <p:extLst/>
          </p:nvPr>
        </p:nvGraphicFramePr>
        <p:xfrm>
          <a:off x="1009221" y="1328094"/>
          <a:ext cx="1685925" cy="333375"/>
        </p:xfrm>
        <a:graphic>
          <a:graphicData uri="http://schemas.openxmlformats.org/presentationml/2006/ole">
            <mc:AlternateContent xmlns:mc="http://schemas.openxmlformats.org/markup-compatibility/2006">
              <mc:Choice xmlns:v="urn:schemas-microsoft-com:vml" Requires="v">
                <p:oleObj spid="_x0000_s6160" name="משוואה" r:id="rId7" imgW="1054080" imgH="215640" progId="Equation.3">
                  <p:embed/>
                </p:oleObj>
              </mc:Choice>
              <mc:Fallback>
                <p:oleObj name="משוואה" r:id="rId7" imgW="105408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9221" y="1328094"/>
                        <a:ext cx="1685925" cy="333375"/>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אובייקט 6"/>
          <p:cNvGraphicFramePr>
            <a:graphicFrameLocks noChangeAspect="1"/>
          </p:cNvGraphicFramePr>
          <p:nvPr>
            <p:extLst/>
          </p:nvPr>
        </p:nvGraphicFramePr>
        <p:xfrm>
          <a:off x="970392" y="2568018"/>
          <a:ext cx="1057275" cy="333375"/>
        </p:xfrm>
        <a:graphic>
          <a:graphicData uri="http://schemas.openxmlformats.org/presentationml/2006/ole">
            <mc:AlternateContent xmlns:mc="http://schemas.openxmlformats.org/markup-compatibility/2006">
              <mc:Choice xmlns:v="urn:schemas-microsoft-com:vml" Requires="v">
                <p:oleObj spid="_x0000_s6161" name="משוואה" r:id="rId9" imgW="660240" imgH="215640" progId="Equation.3">
                  <p:embed/>
                </p:oleObj>
              </mc:Choice>
              <mc:Fallback>
                <p:oleObj name="משוואה" r:id="rId9" imgW="660240" imgH="215640" progId="Equation.3">
                  <p:embed/>
                  <p:pic>
                    <p:nvPicPr>
                      <p:cNvPr id="0" name=""/>
                      <p:cNvPicPr>
                        <a:picLocks noChangeAspect="1" noChangeArrowheads="1"/>
                      </p:cNvPicPr>
                      <p:nvPr/>
                    </p:nvPicPr>
                    <p:blipFill>
                      <a:blip r:embed="rId10"/>
                      <a:srcRect/>
                      <a:stretch>
                        <a:fillRect/>
                      </a:stretch>
                    </p:blipFill>
                    <p:spPr bwMode="auto">
                      <a:xfrm>
                        <a:off x="970392" y="2568018"/>
                        <a:ext cx="1057275" cy="333375"/>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אובייקט 7"/>
          <p:cNvGraphicFramePr>
            <a:graphicFrameLocks noChangeAspect="1"/>
          </p:cNvGraphicFramePr>
          <p:nvPr>
            <p:extLst/>
          </p:nvPr>
        </p:nvGraphicFramePr>
        <p:xfrm>
          <a:off x="1025781" y="3691925"/>
          <a:ext cx="2274888" cy="333375"/>
        </p:xfrm>
        <a:graphic>
          <a:graphicData uri="http://schemas.openxmlformats.org/presentationml/2006/ole">
            <mc:AlternateContent xmlns:mc="http://schemas.openxmlformats.org/markup-compatibility/2006">
              <mc:Choice xmlns:v="urn:schemas-microsoft-com:vml" Requires="v">
                <p:oleObj spid="_x0000_s6162" name="משוואה" r:id="rId11" imgW="1422360" imgH="215640" progId="Equation.3">
                  <p:embed/>
                </p:oleObj>
              </mc:Choice>
              <mc:Fallback>
                <p:oleObj name="משוואה" r:id="rId11" imgW="1422360" imgH="215640" progId="Equation.3">
                  <p:embed/>
                  <p:pic>
                    <p:nvPicPr>
                      <p:cNvPr id="0" name=""/>
                      <p:cNvPicPr>
                        <a:picLocks noChangeAspect="1" noChangeArrowheads="1"/>
                      </p:cNvPicPr>
                      <p:nvPr/>
                    </p:nvPicPr>
                    <p:blipFill>
                      <a:blip r:embed="rId12"/>
                      <a:srcRect/>
                      <a:stretch>
                        <a:fillRect/>
                      </a:stretch>
                    </p:blipFill>
                    <p:spPr bwMode="auto">
                      <a:xfrm>
                        <a:off x="1025781" y="3691925"/>
                        <a:ext cx="2274888" cy="333375"/>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אובייקט 8"/>
          <p:cNvGraphicFramePr>
            <a:graphicFrameLocks noChangeAspect="1"/>
          </p:cNvGraphicFramePr>
          <p:nvPr>
            <p:extLst/>
          </p:nvPr>
        </p:nvGraphicFramePr>
        <p:xfrm>
          <a:off x="1011667" y="4210478"/>
          <a:ext cx="1584325" cy="333375"/>
        </p:xfrm>
        <a:graphic>
          <a:graphicData uri="http://schemas.openxmlformats.org/presentationml/2006/ole">
            <mc:AlternateContent xmlns:mc="http://schemas.openxmlformats.org/markup-compatibility/2006">
              <mc:Choice xmlns:v="urn:schemas-microsoft-com:vml" Requires="v">
                <p:oleObj spid="_x0000_s6163" name="משוואה" r:id="rId13" imgW="990360" imgH="215640" progId="Equation.3">
                  <p:embed/>
                </p:oleObj>
              </mc:Choice>
              <mc:Fallback>
                <p:oleObj name="משוואה" r:id="rId13" imgW="990360" imgH="215640" progId="Equation.3">
                  <p:embed/>
                  <p:pic>
                    <p:nvPicPr>
                      <p:cNvPr id="0" name=""/>
                      <p:cNvPicPr>
                        <a:picLocks noChangeAspect="1" noChangeArrowheads="1"/>
                      </p:cNvPicPr>
                      <p:nvPr/>
                    </p:nvPicPr>
                    <p:blipFill>
                      <a:blip r:embed="rId14"/>
                      <a:srcRect/>
                      <a:stretch>
                        <a:fillRect/>
                      </a:stretch>
                    </p:blipFill>
                    <p:spPr bwMode="auto">
                      <a:xfrm>
                        <a:off x="1011667" y="4210478"/>
                        <a:ext cx="1584325" cy="333375"/>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משולש ישר-זווית 9"/>
          <p:cNvSpPr/>
          <p:nvPr/>
        </p:nvSpPr>
        <p:spPr>
          <a:xfrm>
            <a:off x="3367971" y="773211"/>
            <a:ext cx="5322171" cy="2791478"/>
          </a:xfrm>
          <a:prstGeom prst="rtTriangl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p>
        </p:txBody>
      </p:sp>
      <p:cxnSp>
        <p:nvCxnSpPr>
          <p:cNvPr id="11" name="מחבר חץ ישר 10"/>
          <p:cNvCxnSpPr/>
          <p:nvPr/>
        </p:nvCxnSpPr>
        <p:spPr>
          <a:xfrm flipV="1">
            <a:off x="2626573" y="2530103"/>
            <a:ext cx="694167" cy="925080"/>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03068" y="897738"/>
            <a:ext cx="395937" cy="369332"/>
          </a:xfrm>
          <a:prstGeom prst="rect">
            <a:avLst/>
          </a:prstGeom>
          <a:noFill/>
        </p:spPr>
        <p:txBody>
          <a:bodyPr wrap="square" rtlCol="1">
            <a:spAutoFit/>
          </a:bodyPr>
          <a:lstStyle/>
          <a:p>
            <a:r>
              <a:rPr lang="el-GR" dirty="0" smtClean="0">
                <a:latin typeface="Calibri"/>
                <a:cs typeface="Calibri"/>
                <a:sym typeface="Symbol"/>
              </a:rPr>
              <a:t></a:t>
            </a:r>
            <a:endParaRPr lang="he-IL" dirty="0"/>
          </a:p>
        </p:txBody>
      </p:sp>
      <p:sp>
        <p:nvSpPr>
          <p:cNvPr id="13" name="TextBox 12"/>
          <p:cNvSpPr txBox="1"/>
          <p:nvPr/>
        </p:nvSpPr>
        <p:spPr>
          <a:xfrm>
            <a:off x="3230953" y="2994028"/>
            <a:ext cx="936104" cy="369332"/>
          </a:xfrm>
          <a:prstGeom prst="rect">
            <a:avLst/>
          </a:prstGeom>
          <a:noFill/>
        </p:spPr>
        <p:txBody>
          <a:bodyPr wrap="square" rtlCol="1">
            <a:spAutoFit/>
          </a:bodyPr>
          <a:lstStyle/>
          <a:p>
            <a:r>
              <a:rPr lang="en-US" dirty="0" smtClean="0">
                <a:latin typeface="Calibri"/>
                <a:cs typeface="Calibri"/>
              </a:rPr>
              <a:t>n</a:t>
            </a:r>
            <a:endParaRPr lang="he-IL" baseline="-25000" dirty="0"/>
          </a:p>
        </p:txBody>
      </p:sp>
      <p:cxnSp>
        <p:nvCxnSpPr>
          <p:cNvPr id="14" name="מחבר חץ ישר 13"/>
          <p:cNvCxnSpPr/>
          <p:nvPr/>
        </p:nvCxnSpPr>
        <p:spPr>
          <a:xfrm>
            <a:off x="2426674" y="2530103"/>
            <a:ext cx="2187449" cy="0"/>
          </a:xfrm>
          <a:prstGeom prst="straightConnector1">
            <a:avLst/>
          </a:prstGeom>
          <a:ln w="12700">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5" name="מחבר חץ ישר 14"/>
          <p:cNvCxnSpPr/>
          <p:nvPr/>
        </p:nvCxnSpPr>
        <p:spPr>
          <a:xfrm flipV="1">
            <a:off x="3320740" y="1701207"/>
            <a:ext cx="1800494" cy="840665"/>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V="1">
            <a:off x="4614123" y="1082404"/>
            <a:ext cx="867494" cy="1459468"/>
          </a:xfrm>
          <a:prstGeom prst="straightConnector1">
            <a:avLst/>
          </a:prstGeom>
          <a:ln w="12700">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a:off x="5121234" y="1701207"/>
            <a:ext cx="1754660" cy="128109"/>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01037" y="2230561"/>
            <a:ext cx="634578" cy="383059"/>
          </a:xfrm>
          <a:prstGeom prst="rect">
            <a:avLst/>
          </a:prstGeom>
          <a:noFill/>
        </p:spPr>
        <p:txBody>
          <a:bodyPr wrap="square" rtlCol="1">
            <a:spAutoFit/>
          </a:bodyPr>
          <a:lstStyle/>
          <a:p>
            <a:r>
              <a:rPr lang="en-US" dirty="0" smtClean="0">
                <a:sym typeface="Symbol"/>
              </a:rPr>
              <a:t></a:t>
            </a:r>
            <a:r>
              <a:rPr lang="en-US" baseline="-25000" dirty="0" smtClean="0">
                <a:sym typeface="Symbol"/>
              </a:rPr>
              <a:t>1</a:t>
            </a:r>
            <a:endParaRPr lang="he-IL" baseline="-25000" dirty="0"/>
          </a:p>
        </p:txBody>
      </p:sp>
      <p:sp>
        <p:nvSpPr>
          <p:cNvPr id="19" name="TextBox 18"/>
          <p:cNvSpPr txBox="1"/>
          <p:nvPr/>
        </p:nvSpPr>
        <p:spPr>
          <a:xfrm>
            <a:off x="2588402" y="2431415"/>
            <a:ext cx="642551" cy="383059"/>
          </a:xfrm>
          <a:prstGeom prst="rect">
            <a:avLst/>
          </a:prstGeom>
          <a:noFill/>
        </p:spPr>
        <p:txBody>
          <a:bodyPr wrap="square" rtlCol="1">
            <a:spAutoFit/>
          </a:bodyPr>
          <a:lstStyle/>
          <a:p>
            <a:r>
              <a:rPr lang="en-US" dirty="0" smtClean="0">
                <a:sym typeface="Symbol"/>
              </a:rPr>
              <a:t></a:t>
            </a:r>
            <a:r>
              <a:rPr lang="en-US" baseline="-25000" dirty="0" smtClean="0">
                <a:sym typeface="Symbol"/>
              </a:rPr>
              <a:t>1</a:t>
            </a:r>
            <a:endParaRPr lang="he-IL" baseline="-25000" dirty="0"/>
          </a:p>
        </p:txBody>
      </p:sp>
      <p:cxnSp>
        <p:nvCxnSpPr>
          <p:cNvPr id="20" name="מחבר חץ ישר 19"/>
          <p:cNvCxnSpPr/>
          <p:nvPr/>
        </p:nvCxnSpPr>
        <p:spPr>
          <a:xfrm flipV="1">
            <a:off x="3320739" y="872311"/>
            <a:ext cx="1057003" cy="1657792"/>
          </a:xfrm>
          <a:prstGeom prst="straightConnector1">
            <a:avLst/>
          </a:prstGeom>
          <a:ln w="12700">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20739" y="1947903"/>
            <a:ext cx="634578" cy="383059"/>
          </a:xfrm>
          <a:prstGeom prst="rect">
            <a:avLst/>
          </a:prstGeom>
          <a:noFill/>
        </p:spPr>
        <p:txBody>
          <a:bodyPr wrap="square" rtlCol="1">
            <a:spAutoFit/>
          </a:bodyPr>
          <a:lstStyle/>
          <a:p>
            <a:r>
              <a:rPr lang="en-US" dirty="0" smtClean="0">
                <a:sym typeface="Symbol"/>
              </a:rPr>
              <a:t></a:t>
            </a:r>
            <a:r>
              <a:rPr lang="en-US" baseline="-25000" dirty="0" smtClean="0">
                <a:sym typeface="Symbol"/>
              </a:rPr>
              <a:t>1</a:t>
            </a:r>
            <a:endParaRPr lang="he-IL" baseline="-25000" dirty="0"/>
          </a:p>
        </p:txBody>
      </p:sp>
      <p:cxnSp>
        <p:nvCxnSpPr>
          <p:cNvPr id="22" name="מחבר חץ ישר 21"/>
          <p:cNvCxnSpPr/>
          <p:nvPr/>
        </p:nvCxnSpPr>
        <p:spPr>
          <a:xfrm flipV="1">
            <a:off x="5121234" y="1465495"/>
            <a:ext cx="659291" cy="235712"/>
          </a:xfrm>
          <a:prstGeom prst="straightConnector1">
            <a:avLst/>
          </a:prstGeom>
          <a:ln w="12700">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81275" y="1015626"/>
            <a:ext cx="634578" cy="383059"/>
          </a:xfrm>
          <a:prstGeom prst="rect">
            <a:avLst/>
          </a:prstGeom>
          <a:noFill/>
        </p:spPr>
        <p:txBody>
          <a:bodyPr wrap="square" rtlCol="1">
            <a:spAutoFit/>
          </a:bodyPr>
          <a:lstStyle/>
          <a:p>
            <a:r>
              <a:rPr lang="en-US" dirty="0" smtClean="0">
                <a:sym typeface="Symbol"/>
              </a:rPr>
              <a:t></a:t>
            </a:r>
            <a:r>
              <a:rPr lang="en-US" baseline="-25000" dirty="0" smtClean="0">
                <a:sym typeface="Symbol"/>
              </a:rPr>
              <a:t>2</a:t>
            </a:r>
            <a:endParaRPr lang="he-IL" baseline="-25000" dirty="0"/>
          </a:p>
        </p:txBody>
      </p:sp>
      <p:sp>
        <p:nvSpPr>
          <p:cNvPr id="24" name="TextBox 23"/>
          <p:cNvSpPr txBox="1"/>
          <p:nvPr/>
        </p:nvSpPr>
        <p:spPr>
          <a:xfrm>
            <a:off x="5109499" y="1411042"/>
            <a:ext cx="792782" cy="369332"/>
          </a:xfrm>
          <a:prstGeom prst="rect">
            <a:avLst/>
          </a:prstGeom>
          <a:noFill/>
        </p:spPr>
        <p:txBody>
          <a:bodyPr wrap="square" rtlCol="1">
            <a:spAutoFit/>
          </a:bodyPr>
          <a:lstStyle/>
          <a:p>
            <a:r>
              <a:rPr lang="en-US" dirty="0" smtClean="0">
                <a:sym typeface="Symbol"/>
              </a:rPr>
              <a:t></a:t>
            </a:r>
            <a:r>
              <a:rPr lang="en-US" baseline="-25000" dirty="0" smtClean="0">
                <a:sym typeface="Symbol"/>
              </a:rPr>
              <a:t>2</a:t>
            </a:r>
            <a:endParaRPr lang="he-IL" baseline="-25000" dirty="0"/>
          </a:p>
        </p:txBody>
      </p:sp>
      <p:sp>
        <p:nvSpPr>
          <p:cNvPr id="25" name="TextBox 24"/>
          <p:cNvSpPr txBox="1"/>
          <p:nvPr/>
        </p:nvSpPr>
        <p:spPr>
          <a:xfrm>
            <a:off x="4292848" y="1829316"/>
            <a:ext cx="642551" cy="383059"/>
          </a:xfrm>
          <a:prstGeom prst="rect">
            <a:avLst/>
          </a:prstGeom>
          <a:noFill/>
        </p:spPr>
        <p:txBody>
          <a:bodyPr wrap="square" rtlCol="1">
            <a:spAutoFit/>
          </a:bodyPr>
          <a:lstStyle/>
          <a:p>
            <a:r>
              <a:rPr lang="en-US" dirty="0" smtClean="0">
                <a:sym typeface="Symbol"/>
              </a:rPr>
              <a:t></a:t>
            </a:r>
            <a:r>
              <a:rPr lang="en-US" baseline="-25000" dirty="0" smtClean="0">
                <a:sym typeface="Symbol"/>
              </a:rPr>
              <a:t>2</a:t>
            </a:r>
            <a:endParaRPr lang="he-IL" baseline="-25000" dirty="0"/>
          </a:p>
        </p:txBody>
      </p:sp>
      <p:sp>
        <p:nvSpPr>
          <p:cNvPr id="26" name="קשת 25"/>
          <p:cNvSpPr/>
          <p:nvPr/>
        </p:nvSpPr>
        <p:spPr>
          <a:xfrm rot="2169504">
            <a:off x="5232291" y="1218746"/>
            <a:ext cx="914400" cy="674958"/>
          </a:xfrm>
          <a:prstGeom prst="arc">
            <a:avLst>
              <a:gd name="adj1" fmla="val 11958619"/>
              <a:gd name="adj2" fmla="val 2127174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7" name="TextBox 26"/>
          <p:cNvSpPr txBox="1"/>
          <p:nvPr/>
        </p:nvSpPr>
        <p:spPr>
          <a:xfrm>
            <a:off x="5059297" y="1175109"/>
            <a:ext cx="642551" cy="383059"/>
          </a:xfrm>
          <a:prstGeom prst="rect">
            <a:avLst/>
          </a:prstGeom>
          <a:noFill/>
        </p:spPr>
        <p:txBody>
          <a:bodyPr wrap="square" rtlCol="1">
            <a:spAutoFit/>
          </a:bodyPr>
          <a:lstStyle/>
          <a:p>
            <a:r>
              <a:rPr lang="en-US" dirty="0" smtClean="0">
                <a:sym typeface="Symbol"/>
              </a:rPr>
              <a:t></a:t>
            </a:r>
            <a:r>
              <a:rPr lang="en-US" baseline="-25000" dirty="0" smtClean="0">
                <a:sym typeface="Symbol"/>
              </a:rPr>
              <a:t>2</a:t>
            </a:r>
            <a:endParaRPr lang="he-IL" baseline="-25000" dirty="0"/>
          </a:p>
        </p:txBody>
      </p:sp>
      <p:grpSp>
        <p:nvGrpSpPr>
          <p:cNvPr id="28" name="קבוצה 27"/>
          <p:cNvGrpSpPr/>
          <p:nvPr/>
        </p:nvGrpSpPr>
        <p:grpSpPr>
          <a:xfrm>
            <a:off x="3379091" y="784983"/>
            <a:ext cx="1951106" cy="1865657"/>
            <a:chOff x="2249089" y="2201870"/>
            <a:chExt cx="1951106" cy="1865657"/>
          </a:xfrm>
        </p:grpSpPr>
        <p:sp>
          <p:nvSpPr>
            <p:cNvPr id="29" name="טרפז 28"/>
            <p:cNvSpPr/>
            <p:nvPr/>
          </p:nvSpPr>
          <p:spPr>
            <a:xfrm rot="5400000">
              <a:off x="1929073" y="2521886"/>
              <a:ext cx="1756889" cy="1116857"/>
            </a:xfrm>
            <a:prstGeom prst="trapezoid">
              <a:avLst>
                <a:gd name="adj" fmla="val 49416"/>
              </a:avLst>
            </a:prstGeom>
            <a:solidFill>
              <a:srgbClr val="FF00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שולש שווה שוקיים 29"/>
            <p:cNvSpPr/>
            <p:nvPr/>
          </p:nvSpPr>
          <p:spPr>
            <a:xfrm rot="9265150">
              <a:off x="2335590" y="3517178"/>
              <a:ext cx="1864605" cy="550349"/>
            </a:xfrm>
            <a:prstGeom prst="triangle">
              <a:avLst>
                <a:gd name="adj" fmla="val 41371"/>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שולש שווה שוקיים 30"/>
            <p:cNvSpPr/>
            <p:nvPr/>
          </p:nvSpPr>
          <p:spPr>
            <a:xfrm rot="5400000">
              <a:off x="3345926" y="2802725"/>
              <a:ext cx="650501" cy="631621"/>
            </a:xfrm>
            <a:prstGeom prst="triangle">
              <a:avLst>
                <a:gd name="adj" fmla="val 43037"/>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32" name="TextBox 31"/>
          <p:cNvSpPr txBox="1"/>
          <p:nvPr/>
        </p:nvSpPr>
        <p:spPr>
          <a:xfrm>
            <a:off x="3752935" y="2211242"/>
            <a:ext cx="936104" cy="369332"/>
          </a:xfrm>
          <a:prstGeom prst="rect">
            <a:avLst/>
          </a:prstGeom>
          <a:noFill/>
        </p:spPr>
        <p:txBody>
          <a:bodyPr wrap="square" rtlCol="1">
            <a:spAutoFit/>
          </a:bodyPr>
          <a:lstStyle/>
          <a:p>
            <a:r>
              <a:rPr lang="el-GR" dirty="0" smtClean="0">
                <a:latin typeface="Calibri"/>
                <a:cs typeface="Calibri"/>
              </a:rPr>
              <a:t>θ</a:t>
            </a:r>
            <a:endParaRPr lang="he-IL" dirty="0"/>
          </a:p>
        </p:txBody>
      </p:sp>
      <p:sp>
        <p:nvSpPr>
          <p:cNvPr id="33" name="TextBox 32"/>
          <p:cNvSpPr txBox="1"/>
          <p:nvPr/>
        </p:nvSpPr>
        <p:spPr>
          <a:xfrm>
            <a:off x="3303068" y="1344413"/>
            <a:ext cx="936104" cy="369332"/>
          </a:xfrm>
          <a:prstGeom prst="rect">
            <a:avLst/>
          </a:prstGeom>
          <a:noFill/>
        </p:spPr>
        <p:txBody>
          <a:bodyPr wrap="square" rtlCol="1">
            <a:spAutoFit/>
          </a:bodyPr>
          <a:lstStyle/>
          <a:p>
            <a:r>
              <a:rPr lang="en-US" dirty="0" smtClean="0">
                <a:latin typeface="Calibri"/>
                <a:cs typeface="Calibri"/>
                <a:sym typeface="Symbol"/>
              </a:rPr>
              <a:t></a:t>
            </a:r>
            <a:endParaRPr lang="he-IL" dirty="0"/>
          </a:p>
        </p:txBody>
      </p:sp>
      <p:sp>
        <p:nvSpPr>
          <p:cNvPr id="34" name="TextBox 33"/>
          <p:cNvSpPr txBox="1"/>
          <p:nvPr/>
        </p:nvSpPr>
        <p:spPr>
          <a:xfrm>
            <a:off x="2746184" y="2212375"/>
            <a:ext cx="691979" cy="369332"/>
          </a:xfrm>
          <a:prstGeom prst="rect">
            <a:avLst/>
          </a:prstGeom>
          <a:noFill/>
        </p:spPr>
        <p:txBody>
          <a:bodyPr wrap="square" rtlCol="1">
            <a:spAutoFit/>
          </a:bodyPr>
          <a:lstStyle/>
          <a:p>
            <a:r>
              <a:rPr lang="en-US" dirty="0" smtClean="0">
                <a:latin typeface="Times New Roman" pitchFamily="18" charset="0"/>
                <a:cs typeface="Times New Roman" pitchFamily="18" charset="0"/>
              </a:rPr>
              <a:t>B</a:t>
            </a:r>
            <a:endParaRPr lang="he-IL" dirty="0">
              <a:latin typeface="Times New Roman" pitchFamily="18" charset="0"/>
              <a:cs typeface="Times New Roman" pitchFamily="18" charset="0"/>
            </a:endParaRPr>
          </a:p>
        </p:txBody>
      </p:sp>
      <p:sp>
        <p:nvSpPr>
          <p:cNvPr id="35" name="TextBox 34"/>
          <p:cNvSpPr txBox="1"/>
          <p:nvPr/>
        </p:nvSpPr>
        <p:spPr>
          <a:xfrm>
            <a:off x="4541578" y="1331875"/>
            <a:ext cx="691979" cy="369332"/>
          </a:xfrm>
          <a:prstGeom prst="rect">
            <a:avLst/>
          </a:prstGeom>
          <a:noFill/>
        </p:spPr>
        <p:txBody>
          <a:bodyPr wrap="square" rtlCol="1">
            <a:spAutoFit/>
          </a:bodyPr>
          <a:lstStyle/>
          <a:p>
            <a:r>
              <a:rPr lang="en-US" dirty="0" smtClean="0">
                <a:latin typeface="Times New Roman" pitchFamily="18" charset="0"/>
                <a:cs typeface="Times New Roman" pitchFamily="18" charset="0"/>
              </a:rPr>
              <a:t>C</a:t>
            </a:r>
            <a:endParaRPr lang="he-IL" dirty="0">
              <a:latin typeface="Times New Roman" pitchFamily="18" charset="0"/>
              <a:cs typeface="Times New Roman" pitchFamily="18" charset="0"/>
            </a:endParaRPr>
          </a:p>
        </p:txBody>
      </p:sp>
      <p:sp>
        <p:nvSpPr>
          <p:cNvPr id="36" name="TextBox 35"/>
          <p:cNvSpPr txBox="1"/>
          <p:nvPr/>
        </p:nvSpPr>
        <p:spPr>
          <a:xfrm>
            <a:off x="4167057" y="2560131"/>
            <a:ext cx="691979" cy="369332"/>
          </a:xfrm>
          <a:prstGeom prst="rect">
            <a:avLst/>
          </a:prstGeom>
          <a:noFill/>
        </p:spPr>
        <p:txBody>
          <a:bodyPr wrap="square" rtlCol="1">
            <a:spAutoFit/>
          </a:bodyPr>
          <a:lstStyle/>
          <a:p>
            <a:r>
              <a:rPr lang="en-US" dirty="0" smtClean="0">
                <a:latin typeface="Times New Roman" pitchFamily="18" charset="0"/>
                <a:cs typeface="Times New Roman" pitchFamily="18" charset="0"/>
              </a:rPr>
              <a:t>D</a:t>
            </a:r>
            <a:endParaRPr lang="he-IL" dirty="0">
              <a:latin typeface="Times New Roman" pitchFamily="18" charset="0"/>
              <a:cs typeface="Times New Roman" pitchFamily="18" charset="0"/>
            </a:endParaRPr>
          </a:p>
        </p:txBody>
      </p:sp>
      <p:cxnSp>
        <p:nvCxnSpPr>
          <p:cNvPr id="37" name="מחבר ישר 36"/>
          <p:cNvCxnSpPr>
            <a:endCxn id="35" idx="2"/>
          </p:cNvCxnSpPr>
          <p:nvPr/>
        </p:nvCxnSpPr>
        <p:spPr>
          <a:xfrm>
            <a:off x="3849240" y="1663427"/>
            <a:ext cx="1038328" cy="37780"/>
          </a:xfrm>
          <a:prstGeom prst="line">
            <a:avLst/>
          </a:prstGeom>
          <a:ln w="15875">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8" name="קשת 37"/>
          <p:cNvSpPr/>
          <p:nvPr/>
        </p:nvSpPr>
        <p:spPr>
          <a:xfrm rot="5717469">
            <a:off x="3829858" y="1412594"/>
            <a:ext cx="519225" cy="450466"/>
          </a:xfrm>
          <a:prstGeom prst="arc">
            <a:avLst>
              <a:gd name="adj1" fmla="val 10157879"/>
              <a:gd name="adj2" fmla="val 1620199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9" name="TextBox 38"/>
          <p:cNvSpPr txBox="1"/>
          <p:nvPr/>
        </p:nvSpPr>
        <p:spPr>
          <a:xfrm>
            <a:off x="2691186" y="644659"/>
            <a:ext cx="691979" cy="369332"/>
          </a:xfrm>
          <a:prstGeom prst="rect">
            <a:avLst/>
          </a:prstGeom>
          <a:noFill/>
        </p:spPr>
        <p:txBody>
          <a:bodyPr wrap="square" rtlCol="1">
            <a:spAutoFit/>
          </a:bodyPr>
          <a:lstStyle/>
          <a:p>
            <a:r>
              <a:rPr lang="en-US" dirty="0" smtClean="0">
                <a:latin typeface="Times New Roman" pitchFamily="18" charset="0"/>
                <a:cs typeface="Times New Roman" pitchFamily="18" charset="0"/>
              </a:rPr>
              <a:t>A</a:t>
            </a:r>
            <a:endParaRPr lang="he-IL" dirty="0">
              <a:latin typeface="Times New Roman" pitchFamily="18" charset="0"/>
              <a:cs typeface="Times New Roman" pitchFamily="18" charset="0"/>
            </a:endParaRPr>
          </a:p>
        </p:txBody>
      </p:sp>
    </p:spTree>
    <p:extLst>
      <p:ext uri="{BB962C8B-B14F-4D97-AF65-F5344CB8AC3E}">
        <p14:creationId xmlns:p14="http://schemas.microsoft.com/office/powerpoint/2010/main" val="3059148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פריסקופ מנסרות</a:t>
            </a:r>
            <a:endParaRPr lang="he-IL" dirty="0"/>
          </a:p>
        </p:txBody>
      </p:sp>
      <p:sp>
        <p:nvSpPr>
          <p:cNvPr id="3" name="מציין מיקום תוכן 2"/>
          <p:cNvSpPr>
            <a:spLocks noGrp="1"/>
          </p:cNvSpPr>
          <p:nvPr>
            <p:ph idx="1"/>
          </p:nvPr>
        </p:nvSpPr>
        <p:spPr>
          <a:xfrm>
            <a:off x="533639" y="682251"/>
            <a:ext cx="8236530" cy="5767976"/>
          </a:xfrm>
        </p:spPr>
        <p:txBody>
          <a:bodyPr/>
          <a:lstStyle/>
          <a:p>
            <a:pPr marL="0" indent="0">
              <a:buNone/>
            </a:pPr>
            <a:r>
              <a:rPr lang="he-IL" sz="1800" dirty="0"/>
              <a:t>בעזרת הפריסקופ ניתן לצפות בגופים שאינם בקו הצפייה הישירה של הצופה, למשל בצוללת השקועה  במים. אלומת אור המגיעה מגוף רחוק חודרת אל פתחו העליון של הפריסקופ, ומוחזרת בהחזרה גמורה כך שהאור פונה אל המנסרה התחתונה, ומשם לאחר עוד החזרה גמורה, האור מגיע אל עיניו של הצופה.</a:t>
            </a:r>
          </a:p>
          <a:p>
            <a:pPr marL="0" indent="0">
              <a:buNone/>
            </a:pPr>
            <a:r>
              <a:rPr lang="he-IL" sz="1800" dirty="0" smtClean="0"/>
              <a:t>היתרונות: </a:t>
            </a:r>
            <a:r>
              <a:rPr lang="he-IL" sz="1800" dirty="0">
                <a:sym typeface="Symbol"/>
              </a:rPr>
              <a:t>עצמת האור המשנה את כיוונו ב- 90 כמעט בלא שינוי. </a:t>
            </a:r>
            <a:endParaRPr lang="he-IL" sz="1800" dirty="0"/>
          </a:p>
          <a:p>
            <a:pPr marL="0" indent="0">
              <a:buNone/>
            </a:pPr>
            <a:r>
              <a:rPr lang="he-IL" sz="1800" dirty="0" smtClean="0"/>
              <a:t>               מאחר והחדירה והיציאה של האור הם בזווית של </a:t>
            </a:r>
            <a:r>
              <a:rPr lang="he-IL" sz="1800" dirty="0" smtClean="0">
                <a:sym typeface="Symbol"/>
              </a:rPr>
              <a:t>0 החזרת האור היא מינימלית.</a:t>
            </a:r>
          </a:p>
          <a:p>
            <a:pPr marL="0" indent="0">
              <a:buNone/>
            </a:pPr>
            <a:r>
              <a:rPr lang="he-IL" sz="1800" dirty="0" smtClean="0">
                <a:sym typeface="Symbol"/>
              </a:rPr>
              <a:t>               בפריסקופ מראות הציפוי המחזיר במראה מתכלה במהירות.</a:t>
            </a:r>
            <a:endParaRPr lang="he-IL" sz="1800" dirty="0"/>
          </a:p>
        </p:txBody>
      </p:sp>
      <p:sp>
        <p:nvSpPr>
          <p:cNvPr id="4" name="משולש ישר-זווית 3"/>
          <p:cNvSpPr/>
          <p:nvPr/>
        </p:nvSpPr>
        <p:spPr>
          <a:xfrm>
            <a:off x="3724732" y="3231973"/>
            <a:ext cx="679622" cy="605481"/>
          </a:xfrm>
          <a:prstGeom prst="rtTriangle">
            <a:avLst/>
          </a:prstGeom>
          <a:gradFill>
            <a:gsLst>
              <a:gs pos="0">
                <a:schemeClr val="bg1">
                  <a:lumMod val="85000"/>
                </a:schemeClr>
              </a:gs>
              <a:gs pos="17000">
                <a:srgbClr val="E6E6E6"/>
              </a:gs>
              <a:gs pos="23000">
                <a:srgbClr val="7D8496"/>
              </a:gs>
              <a:gs pos="90000">
                <a:srgbClr val="E6E6E6"/>
              </a:gs>
              <a:gs pos="79580">
                <a:srgbClr val="E7E8EB"/>
              </a:gs>
              <a:gs pos="65000">
                <a:srgbClr val="7D8496">
                  <a:lumMod val="14000"/>
                  <a:lumOff val="86000"/>
                </a:srgbClr>
              </a:gs>
              <a:gs pos="100000">
                <a:srgbClr val="E6E6E6"/>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שולש ישר-זווית 4"/>
          <p:cNvSpPr/>
          <p:nvPr/>
        </p:nvSpPr>
        <p:spPr>
          <a:xfrm rot="10800000">
            <a:off x="3737088" y="5715681"/>
            <a:ext cx="679622" cy="605481"/>
          </a:xfrm>
          <a:prstGeom prst="rtTriangle">
            <a:avLst/>
          </a:prstGeom>
          <a:gradFill>
            <a:gsLst>
              <a:gs pos="0">
                <a:schemeClr val="bg1">
                  <a:lumMod val="85000"/>
                </a:schemeClr>
              </a:gs>
              <a:gs pos="17000">
                <a:srgbClr val="E6E6E6"/>
              </a:gs>
              <a:gs pos="23000">
                <a:srgbClr val="7D8496"/>
              </a:gs>
              <a:gs pos="90000">
                <a:srgbClr val="E6E6E6"/>
              </a:gs>
              <a:gs pos="79580">
                <a:srgbClr val="E7E8EB"/>
              </a:gs>
              <a:gs pos="65000">
                <a:srgbClr val="7D8496">
                  <a:lumMod val="14000"/>
                  <a:lumOff val="86000"/>
                </a:srgbClr>
              </a:gs>
              <a:gs pos="100000">
                <a:srgbClr val="E6E6E6"/>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2526127" y="3231973"/>
            <a:ext cx="1878227" cy="605481"/>
          </a:xfrm>
          <a:prstGeom prst="rect">
            <a:avLst/>
          </a:prstGeom>
          <a:solidFill>
            <a:schemeClr val="bg1">
              <a:lumMod val="8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3749444" y="5715681"/>
            <a:ext cx="1878227" cy="605482"/>
          </a:xfrm>
          <a:prstGeom prst="rect">
            <a:avLst/>
          </a:prstGeom>
          <a:solidFill>
            <a:schemeClr val="bg1">
              <a:lumMod val="8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16200000">
            <a:off x="3137787" y="4449112"/>
            <a:ext cx="1878227" cy="654910"/>
          </a:xfrm>
          <a:prstGeom prst="rect">
            <a:avLst/>
          </a:prstGeom>
          <a:solidFill>
            <a:schemeClr val="bg1">
              <a:lumMod val="8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9" name="מחבר חץ ישר 8"/>
          <p:cNvCxnSpPr/>
          <p:nvPr/>
        </p:nvCxnSpPr>
        <p:spPr>
          <a:xfrm>
            <a:off x="1542932" y="3531275"/>
            <a:ext cx="98319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a:off x="2482045" y="3525777"/>
            <a:ext cx="158249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a:off x="4033653" y="3534713"/>
            <a:ext cx="1" cy="24837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a:off x="4033654" y="6012924"/>
            <a:ext cx="2261283" cy="549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קשת 17"/>
          <p:cNvSpPr/>
          <p:nvPr/>
        </p:nvSpPr>
        <p:spPr>
          <a:xfrm rot="18929259" flipH="1">
            <a:off x="6097855" y="5730391"/>
            <a:ext cx="677523" cy="796488"/>
          </a:xfrm>
          <a:prstGeom prst="arc">
            <a:avLst>
              <a:gd name="adj1" fmla="val 7608487"/>
              <a:gd name="adj2" fmla="val 15082898"/>
            </a:avLst>
          </a:prstGeom>
          <a:noFill/>
          <a:ln w="38100" cap="flat" cmpd="sng" algn="ctr">
            <a:solidFill>
              <a:schemeClr val="bg2">
                <a:lumMod val="50000"/>
              </a:scheme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endParaRPr lang="he-IL"/>
          </a:p>
        </p:txBody>
      </p:sp>
      <p:sp>
        <p:nvSpPr>
          <p:cNvPr id="19" name="קשת 18"/>
          <p:cNvSpPr/>
          <p:nvPr/>
        </p:nvSpPr>
        <p:spPr>
          <a:xfrm rot="12197819" flipH="1">
            <a:off x="6276449" y="5418197"/>
            <a:ext cx="870012" cy="761985"/>
          </a:xfrm>
          <a:prstGeom prst="arc">
            <a:avLst>
              <a:gd name="adj1" fmla="val 11917982"/>
              <a:gd name="adj2" fmla="val 18658872"/>
            </a:avLst>
          </a:prstGeom>
          <a:noFill/>
          <a:ln w="38100" cap="flat" cmpd="sng" algn="ctr">
            <a:solidFill>
              <a:schemeClr val="bg2">
                <a:lumMod val="50000"/>
              </a:scheme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endParaRPr lang="he-IL"/>
          </a:p>
        </p:txBody>
      </p:sp>
      <p:sp>
        <p:nvSpPr>
          <p:cNvPr id="20" name="אליפסה 19"/>
          <p:cNvSpPr/>
          <p:nvPr/>
        </p:nvSpPr>
        <p:spPr>
          <a:xfrm rot="3049529" flipH="1">
            <a:off x="6413057" y="5830315"/>
            <a:ext cx="213686" cy="219221"/>
          </a:xfrm>
          <a:prstGeom prst="ellipse">
            <a:avLst/>
          </a:prstGeom>
          <a:solidFill>
            <a:schemeClr val="accent3"/>
          </a:solidFill>
          <a:ln w="25400" cap="flat" cmpd="sng" algn="ctr">
            <a:solidFill>
              <a:schemeClr val="bg2">
                <a:lumMod val="50000"/>
              </a:scheme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endParaRPr lang="he-IL"/>
          </a:p>
        </p:txBody>
      </p:sp>
    </p:spTree>
    <p:extLst>
      <p:ext uri="{BB962C8B-B14F-4D97-AF65-F5344CB8AC3E}">
        <p14:creationId xmlns:p14="http://schemas.microsoft.com/office/powerpoint/2010/main" val="1593216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נפיצת האור</a:t>
            </a:r>
            <a:endParaRPr lang="he-IL" dirty="0"/>
          </a:p>
        </p:txBody>
      </p:sp>
      <p:sp>
        <p:nvSpPr>
          <p:cNvPr id="4" name="TextBox 3"/>
          <p:cNvSpPr txBox="1"/>
          <p:nvPr/>
        </p:nvSpPr>
        <p:spPr>
          <a:xfrm>
            <a:off x="988540" y="593125"/>
            <a:ext cx="7735329" cy="1754326"/>
          </a:xfrm>
          <a:prstGeom prst="rect">
            <a:avLst/>
          </a:prstGeom>
          <a:noFill/>
        </p:spPr>
        <p:txBody>
          <a:bodyPr wrap="square" rtlCol="1">
            <a:spAutoFit/>
          </a:bodyPr>
          <a:lstStyle/>
          <a:p>
            <a:r>
              <a:rPr lang="he-IL" dirty="0" smtClean="0">
                <a:latin typeface="Arial" pitchFamily="34" charset="0"/>
                <a:cs typeface="Arial" pitchFamily="34" charset="0"/>
              </a:rPr>
              <a:t>נוכחנו לדעת </a:t>
            </a:r>
            <a:r>
              <a:rPr lang="he-IL" dirty="0" smtClean="0">
                <a:latin typeface="Arial" pitchFamily="34" charset="0"/>
                <a:cs typeface="Arial" pitchFamily="34" charset="0"/>
                <a:sym typeface="Symbol"/>
              </a:rPr>
              <a:t>שזווית </a:t>
            </a:r>
            <a:r>
              <a:rPr lang="he-IL" dirty="0">
                <a:latin typeface="Arial" pitchFamily="34" charset="0"/>
                <a:cs typeface="Arial" pitchFamily="34" charset="0"/>
                <a:sym typeface="Symbol"/>
              </a:rPr>
              <a:t>הסטייה </a:t>
            </a:r>
            <a:r>
              <a:rPr lang="he-IL" dirty="0" smtClean="0">
                <a:latin typeface="Arial" pitchFamily="34" charset="0"/>
                <a:cs typeface="Arial" pitchFamily="34" charset="0"/>
                <a:sym typeface="Symbol"/>
              </a:rPr>
              <a:t>של אלומת אור הפוגעת במנסרה משולשת תלויה </a:t>
            </a:r>
            <a:r>
              <a:rPr lang="he-IL" dirty="0">
                <a:latin typeface="Arial" pitchFamily="34" charset="0"/>
                <a:cs typeface="Arial" pitchFamily="34" charset="0"/>
                <a:sym typeface="Symbol"/>
              </a:rPr>
              <a:t>בזווית הראש של המנסרה , </a:t>
            </a:r>
            <a:r>
              <a:rPr lang="he-IL" dirty="0" smtClean="0">
                <a:latin typeface="Arial" pitchFamily="34" charset="0"/>
                <a:cs typeface="Arial" pitchFamily="34" charset="0"/>
                <a:sym typeface="Symbol"/>
              </a:rPr>
              <a:t>במקדם </a:t>
            </a:r>
            <a:r>
              <a:rPr lang="he-IL" dirty="0">
                <a:latin typeface="Arial" pitchFamily="34" charset="0"/>
                <a:cs typeface="Arial" pitchFamily="34" charset="0"/>
                <a:sym typeface="Symbol"/>
              </a:rPr>
              <a:t>השבירה </a:t>
            </a:r>
            <a:r>
              <a:rPr lang="en-US" dirty="0">
                <a:latin typeface="Arial" pitchFamily="34" charset="0"/>
                <a:cs typeface="Arial" pitchFamily="34" charset="0"/>
                <a:sym typeface="Symbol"/>
              </a:rPr>
              <a:t>n</a:t>
            </a:r>
            <a:r>
              <a:rPr lang="he-IL" dirty="0">
                <a:latin typeface="Arial" pitchFamily="34" charset="0"/>
                <a:cs typeface="Arial" pitchFamily="34" charset="0"/>
                <a:sym typeface="Symbol"/>
              </a:rPr>
              <a:t> של החומר ממנו עשויה </a:t>
            </a:r>
            <a:r>
              <a:rPr lang="he-IL" dirty="0" smtClean="0">
                <a:latin typeface="Arial" pitchFamily="34" charset="0"/>
                <a:cs typeface="Arial" pitchFamily="34" charset="0"/>
                <a:sym typeface="Symbol"/>
              </a:rPr>
              <a:t>המנסרה, ובזווית הפגיעה של האור. </a:t>
            </a:r>
          </a:p>
          <a:p>
            <a:r>
              <a:rPr lang="he-IL" dirty="0">
                <a:latin typeface="Arial" pitchFamily="34" charset="0"/>
                <a:cs typeface="Arial" pitchFamily="34" charset="0"/>
                <a:sym typeface="Symbol"/>
              </a:rPr>
              <a:t>אולם, הניסיון מראה שכאשר  מאירים מנסרה משולשת באור לבן מתרחשת הפרדה של האור הלבן למרכיביו השונים, כך שצבעים שונים סוטים בזוויות שונות. תופעה זו קרויה </a:t>
            </a:r>
            <a:r>
              <a:rPr lang="he-IL" b="1" dirty="0">
                <a:latin typeface="Arial" pitchFamily="34" charset="0"/>
                <a:cs typeface="Arial" pitchFamily="34" charset="0"/>
                <a:sym typeface="Symbol"/>
              </a:rPr>
              <a:t>נפיצה </a:t>
            </a:r>
            <a:r>
              <a:rPr lang="en-US" b="1" dirty="0">
                <a:latin typeface="Arial" pitchFamily="34" charset="0"/>
                <a:cs typeface="Arial" pitchFamily="34" charset="0"/>
                <a:sym typeface="Symbol"/>
              </a:rPr>
              <a:t>(dispersion)</a:t>
            </a:r>
            <a:r>
              <a:rPr lang="he-IL" dirty="0">
                <a:latin typeface="Arial" pitchFamily="34" charset="0"/>
                <a:cs typeface="Arial" pitchFamily="34" charset="0"/>
                <a:sym typeface="Symbol"/>
              </a:rPr>
              <a:t>.</a:t>
            </a:r>
          </a:p>
        </p:txBody>
      </p:sp>
      <p:pic>
        <p:nvPicPr>
          <p:cNvPr id="2458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920" y="2709319"/>
            <a:ext cx="4879158" cy="350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476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המשך נפיצת האור</a:t>
            </a:r>
            <a:endParaRPr lang="he-IL" dirty="0"/>
          </a:p>
        </p:txBody>
      </p:sp>
      <p:sp>
        <p:nvSpPr>
          <p:cNvPr id="4" name="TextBox 3"/>
          <p:cNvSpPr txBox="1"/>
          <p:nvPr/>
        </p:nvSpPr>
        <p:spPr>
          <a:xfrm>
            <a:off x="988540" y="593125"/>
            <a:ext cx="7735329" cy="2031325"/>
          </a:xfrm>
          <a:prstGeom prst="rect">
            <a:avLst/>
          </a:prstGeom>
          <a:noFill/>
        </p:spPr>
        <p:txBody>
          <a:bodyPr wrap="square" rtlCol="1">
            <a:spAutoFit/>
          </a:bodyPr>
          <a:lstStyle/>
          <a:p>
            <a:r>
              <a:rPr lang="he-IL" dirty="0" smtClean="0">
                <a:latin typeface="Arial" pitchFamily="34" charset="0"/>
                <a:cs typeface="Arial" pitchFamily="34" charset="0"/>
                <a:sym typeface="Symbol"/>
              </a:rPr>
              <a:t>מאחר וזווית הפגיעה וזווית הראש של המנסרה הם שווים לגבי כל הצבעים, הגורם היחיד שיכול להשתנות בהתאם לצבע האור הוא מקדם השבירה.</a:t>
            </a:r>
          </a:p>
          <a:p>
            <a:r>
              <a:rPr lang="he-IL" dirty="0" smtClean="0">
                <a:latin typeface="Arial" pitchFamily="34" charset="0"/>
                <a:cs typeface="Arial" pitchFamily="34" charset="0"/>
                <a:sym typeface="Symbol"/>
              </a:rPr>
              <a:t>תופעת הנפיצה מעידה על כך שמקדם השבירה</a:t>
            </a:r>
            <a:r>
              <a:rPr lang="he-IL" dirty="0">
                <a:latin typeface="Arial" pitchFamily="34" charset="0"/>
                <a:cs typeface="Arial" pitchFamily="34" charset="0"/>
                <a:sym typeface="Symbol"/>
              </a:rPr>
              <a:t> אינו תלוי רק בחומר ממנו עשוי הגוף השקוף , </a:t>
            </a:r>
            <a:r>
              <a:rPr lang="he-IL" dirty="0" smtClean="0">
                <a:latin typeface="Arial" pitchFamily="34" charset="0"/>
                <a:cs typeface="Arial" pitchFamily="34" charset="0"/>
                <a:sym typeface="Symbol"/>
              </a:rPr>
              <a:t>אלא תלוי גם בצבעו של האור.</a:t>
            </a:r>
          </a:p>
          <a:p>
            <a:endParaRPr lang="he-IL" dirty="0">
              <a:latin typeface="Arial" pitchFamily="34" charset="0"/>
              <a:cs typeface="Arial" pitchFamily="34" charset="0"/>
              <a:sym typeface="Symbol"/>
            </a:endParaRPr>
          </a:p>
          <a:p>
            <a:endParaRPr lang="he-IL" dirty="0" smtClean="0">
              <a:latin typeface="Arial" pitchFamily="34" charset="0"/>
              <a:cs typeface="Arial" pitchFamily="34" charset="0"/>
              <a:sym typeface="Symbol"/>
            </a:endParaRPr>
          </a:p>
          <a:p>
            <a:r>
              <a:rPr lang="he-IL" dirty="0" smtClean="0">
                <a:latin typeface="Arial" pitchFamily="34" charset="0"/>
                <a:cs typeface="Arial" pitchFamily="34" charset="0"/>
                <a:sym typeface="Symbol"/>
              </a:rPr>
              <a:t>בטבלה הבאה מופיעים מקדמי השבירה של זכוכית כלשהי לגבי צבעים שונים:</a:t>
            </a:r>
            <a:endParaRPr lang="he-IL" dirty="0">
              <a:latin typeface="Arial" pitchFamily="34" charset="0"/>
              <a:cs typeface="Arial" pitchFamily="34" charset="0"/>
              <a:sym typeface="Symbol"/>
            </a:endParaRPr>
          </a:p>
        </p:txBody>
      </p:sp>
      <p:graphicFrame>
        <p:nvGraphicFramePr>
          <p:cNvPr id="5" name="טבלה 4"/>
          <p:cNvGraphicFramePr>
            <a:graphicFrameLocks noGrp="1"/>
          </p:cNvGraphicFramePr>
          <p:nvPr>
            <p:extLst/>
          </p:nvPr>
        </p:nvGraphicFramePr>
        <p:xfrm>
          <a:off x="1875138" y="3200397"/>
          <a:ext cx="6258696" cy="2150200"/>
        </p:xfrm>
        <a:graphic>
          <a:graphicData uri="http://schemas.openxmlformats.org/drawingml/2006/table">
            <a:tbl>
              <a:tblPr rtl="1" firstRow="1" bandRow="1">
                <a:tableStyleId>{5C22544A-7EE6-4342-B048-85BDC9FD1C3A}</a:tableStyleId>
              </a:tblPr>
              <a:tblGrid>
                <a:gridCol w="997573"/>
                <a:gridCol w="810466"/>
                <a:gridCol w="883467"/>
                <a:gridCol w="862290"/>
                <a:gridCol w="981134"/>
                <a:gridCol w="815546"/>
                <a:gridCol w="908220"/>
              </a:tblGrid>
              <a:tr h="1075100">
                <a:tc>
                  <a:txBody>
                    <a:bodyPr/>
                    <a:lstStyle/>
                    <a:p>
                      <a:pPr algn="ctr" rtl="1"/>
                      <a:r>
                        <a:rPr lang="en-US" dirty="0" smtClean="0">
                          <a:latin typeface="Calibri"/>
                          <a:cs typeface="Calibri"/>
                        </a:rPr>
                        <a:t>n</a:t>
                      </a:r>
                      <a:r>
                        <a:rPr lang="he-IL" dirty="0" smtClean="0">
                          <a:latin typeface="Calibri"/>
                          <a:cs typeface="Calibri"/>
                        </a:rPr>
                        <a:t> </a:t>
                      </a:r>
                    </a:p>
                    <a:p>
                      <a:pPr algn="ctr" rtl="1"/>
                      <a:r>
                        <a:rPr lang="he-IL" dirty="0" smtClean="0">
                          <a:latin typeface="Calibri"/>
                          <a:cs typeface="Calibri"/>
                        </a:rPr>
                        <a:t>מקדם השבירה</a:t>
                      </a:r>
                      <a:endParaRPr lang="he-IL" dirty="0"/>
                    </a:p>
                  </a:txBody>
                  <a:tcPr>
                    <a:solidFill>
                      <a:schemeClr val="tx1">
                        <a:lumMod val="50000"/>
                        <a:lumOff val="50000"/>
                      </a:schemeClr>
                    </a:solidFill>
                  </a:tcPr>
                </a:tc>
                <a:tc>
                  <a:txBody>
                    <a:bodyPr/>
                    <a:lstStyle/>
                    <a:p>
                      <a:pPr algn="ctr" rtl="1"/>
                      <a:r>
                        <a:rPr lang="en-US" dirty="0" smtClean="0"/>
                        <a:t>1.513</a:t>
                      </a:r>
                      <a:endParaRPr lang="he-IL" dirty="0"/>
                    </a:p>
                  </a:txBody>
                  <a:tcPr>
                    <a:solidFill>
                      <a:schemeClr val="accent3">
                        <a:lumMod val="75000"/>
                      </a:schemeClr>
                    </a:solidFill>
                  </a:tcPr>
                </a:tc>
                <a:tc>
                  <a:txBody>
                    <a:bodyPr/>
                    <a:lstStyle/>
                    <a:p>
                      <a:pPr algn="ctr" rtl="1"/>
                      <a:r>
                        <a:rPr lang="en-US" dirty="0" smtClean="0"/>
                        <a:t>1.514</a:t>
                      </a:r>
                      <a:endParaRPr lang="he-IL" dirty="0"/>
                    </a:p>
                  </a:txBody>
                  <a:tcPr>
                    <a:solidFill>
                      <a:schemeClr val="accent3">
                        <a:lumMod val="75000"/>
                      </a:schemeClr>
                    </a:solidFill>
                  </a:tcPr>
                </a:tc>
                <a:tc>
                  <a:txBody>
                    <a:bodyPr/>
                    <a:lstStyle/>
                    <a:p>
                      <a:pPr algn="ctr" rtl="1"/>
                      <a:r>
                        <a:rPr lang="en-US" dirty="0" smtClean="0"/>
                        <a:t>1.517</a:t>
                      </a:r>
                      <a:endParaRPr lang="he-IL" dirty="0"/>
                    </a:p>
                  </a:txBody>
                  <a:tcPr>
                    <a:solidFill>
                      <a:schemeClr val="accent3">
                        <a:lumMod val="75000"/>
                      </a:schemeClr>
                    </a:solidFill>
                  </a:tcPr>
                </a:tc>
                <a:tc>
                  <a:txBody>
                    <a:bodyPr/>
                    <a:lstStyle/>
                    <a:p>
                      <a:pPr algn="ctr" rtl="1"/>
                      <a:r>
                        <a:rPr lang="en-US" dirty="0" smtClean="0"/>
                        <a:t>1.519</a:t>
                      </a:r>
                      <a:endParaRPr lang="he-IL" dirty="0"/>
                    </a:p>
                  </a:txBody>
                  <a:tcPr>
                    <a:solidFill>
                      <a:schemeClr val="accent3">
                        <a:lumMod val="75000"/>
                      </a:schemeClr>
                    </a:solidFill>
                  </a:tcPr>
                </a:tc>
                <a:tc>
                  <a:txBody>
                    <a:bodyPr/>
                    <a:lstStyle/>
                    <a:p>
                      <a:pPr algn="ctr" rtl="1"/>
                      <a:r>
                        <a:rPr lang="en-US" dirty="0" smtClean="0"/>
                        <a:t>1.528</a:t>
                      </a:r>
                      <a:endParaRPr lang="he-IL" dirty="0"/>
                    </a:p>
                  </a:txBody>
                  <a:tcPr>
                    <a:solidFill>
                      <a:schemeClr val="accent3">
                        <a:lumMod val="75000"/>
                      </a:schemeClr>
                    </a:solidFill>
                  </a:tcPr>
                </a:tc>
                <a:tc>
                  <a:txBody>
                    <a:bodyPr/>
                    <a:lstStyle/>
                    <a:p>
                      <a:pPr algn="ctr" rtl="1"/>
                      <a:r>
                        <a:rPr lang="en-US" dirty="0" smtClean="0"/>
                        <a:t>1.532</a:t>
                      </a:r>
                      <a:endParaRPr lang="he-IL" dirty="0"/>
                    </a:p>
                  </a:txBody>
                  <a:tcPr>
                    <a:solidFill>
                      <a:schemeClr val="accent3">
                        <a:lumMod val="75000"/>
                      </a:schemeClr>
                    </a:solidFill>
                  </a:tcPr>
                </a:tc>
              </a:tr>
              <a:tr h="1075100">
                <a:tc>
                  <a:txBody>
                    <a:bodyPr/>
                    <a:lstStyle/>
                    <a:p>
                      <a:pPr algn="ctr" rtl="1"/>
                      <a:r>
                        <a:rPr lang="he-IL" dirty="0" smtClean="0">
                          <a:latin typeface="Arial" pitchFamily="34" charset="0"/>
                          <a:cs typeface="Arial" pitchFamily="34" charset="0"/>
                        </a:rPr>
                        <a:t>צבע האור</a:t>
                      </a:r>
                      <a:endParaRPr lang="he-IL" dirty="0">
                        <a:latin typeface="Arial" pitchFamily="34" charset="0"/>
                        <a:cs typeface="Arial" pitchFamily="34" charset="0"/>
                      </a:endParaRPr>
                    </a:p>
                  </a:txBody>
                  <a:tcPr>
                    <a:solidFill>
                      <a:schemeClr val="accent3">
                        <a:lumMod val="40000"/>
                        <a:lumOff val="60000"/>
                      </a:schemeClr>
                    </a:solidFill>
                  </a:tcPr>
                </a:tc>
                <a:tc>
                  <a:txBody>
                    <a:bodyPr/>
                    <a:lstStyle/>
                    <a:p>
                      <a:pPr algn="ctr" rtl="1"/>
                      <a:r>
                        <a:rPr lang="he-IL" dirty="0" smtClean="0">
                          <a:latin typeface="Arial" pitchFamily="34" charset="0"/>
                          <a:cs typeface="Arial" pitchFamily="34" charset="0"/>
                        </a:rPr>
                        <a:t>אדום</a:t>
                      </a:r>
                      <a:endParaRPr lang="he-IL" dirty="0">
                        <a:latin typeface="Arial" pitchFamily="34" charset="0"/>
                        <a:cs typeface="Arial" pitchFamily="34" charset="0"/>
                      </a:endParaRPr>
                    </a:p>
                  </a:txBody>
                  <a:tcPr>
                    <a:solidFill>
                      <a:schemeClr val="accent3">
                        <a:lumMod val="40000"/>
                        <a:lumOff val="60000"/>
                      </a:schemeClr>
                    </a:solidFill>
                  </a:tcPr>
                </a:tc>
                <a:tc>
                  <a:txBody>
                    <a:bodyPr/>
                    <a:lstStyle/>
                    <a:p>
                      <a:pPr algn="ctr" rtl="1"/>
                      <a:r>
                        <a:rPr lang="he-IL" dirty="0" smtClean="0">
                          <a:latin typeface="Arial" pitchFamily="34" charset="0"/>
                          <a:cs typeface="Arial" pitchFamily="34" charset="0"/>
                        </a:rPr>
                        <a:t>כתום</a:t>
                      </a:r>
                      <a:endParaRPr lang="he-IL" dirty="0">
                        <a:latin typeface="Arial" pitchFamily="34" charset="0"/>
                        <a:cs typeface="Arial" pitchFamily="34" charset="0"/>
                      </a:endParaRPr>
                    </a:p>
                  </a:txBody>
                  <a:tcPr>
                    <a:solidFill>
                      <a:schemeClr val="accent3">
                        <a:lumMod val="40000"/>
                        <a:lumOff val="60000"/>
                      </a:schemeClr>
                    </a:solidFill>
                  </a:tcPr>
                </a:tc>
                <a:tc>
                  <a:txBody>
                    <a:bodyPr/>
                    <a:lstStyle/>
                    <a:p>
                      <a:pPr algn="ctr" rtl="1"/>
                      <a:r>
                        <a:rPr lang="he-IL" dirty="0" smtClean="0">
                          <a:latin typeface="Arial" pitchFamily="34" charset="0"/>
                          <a:cs typeface="Arial" pitchFamily="34" charset="0"/>
                        </a:rPr>
                        <a:t>צהוב</a:t>
                      </a:r>
                      <a:endParaRPr lang="he-IL" dirty="0">
                        <a:latin typeface="Arial" pitchFamily="34" charset="0"/>
                        <a:cs typeface="Arial" pitchFamily="34" charset="0"/>
                      </a:endParaRPr>
                    </a:p>
                  </a:txBody>
                  <a:tcPr>
                    <a:solidFill>
                      <a:schemeClr val="accent3">
                        <a:lumMod val="40000"/>
                        <a:lumOff val="6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smtClean="0">
                          <a:latin typeface="Arial" pitchFamily="34" charset="0"/>
                          <a:cs typeface="Arial" pitchFamily="34" charset="0"/>
                        </a:rPr>
                        <a:t>ירוק</a:t>
                      </a:r>
                    </a:p>
                  </a:txBody>
                  <a:tcPr>
                    <a:solidFill>
                      <a:schemeClr val="accent3">
                        <a:lumMod val="40000"/>
                        <a:lumOff val="60000"/>
                      </a:schemeClr>
                    </a:solidFill>
                  </a:tcPr>
                </a:tc>
                <a:tc>
                  <a:txBody>
                    <a:bodyPr/>
                    <a:lstStyle/>
                    <a:p>
                      <a:pPr algn="ctr" rtl="1"/>
                      <a:r>
                        <a:rPr lang="he-IL" dirty="0" smtClean="0">
                          <a:latin typeface="Arial" pitchFamily="34" charset="0"/>
                          <a:cs typeface="Arial" pitchFamily="34" charset="0"/>
                        </a:rPr>
                        <a:t>כחול</a:t>
                      </a:r>
                      <a:endParaRPr lang="he-IL" dirty="0">
                        <a:latin typeface="Arial" pitchFamily="34" charset="0"/>
                        <a:cs typeface="Arial" pitchFamily="34" charset="0"/>
                      </a:endParaRPr>
                    </a:p>
                  </a:txBody>
                  <a:tcPr>
                    <a:solidFill>
                      <a:schemeClr val="accent3">
                        <a:lumMod val="40000"/>
                        <a:lumOff val="60000"/>
                      </a:schemeClr>
                    </a:solidFill>
                  </a:tcPr>
                </a:tc>
                <a:tc>
                  <a:txBody>
                    <a:bodyPr/>
                    <a:lstStyle/>
                    <a:p>
                      <a:pPr algn="ctr" rtl="1"/>
                      <a:r>
                        <a:rPr lang="he-IL" dirty="0" smtClean="0">
                          <a:latin typeface="Arial" pitchFamily="34" charset="0"/>
                          <a:cs typeface="Arial" pitchFamily="34" charset="0"/>
                        </a:rPr>
                        <a:t>סגול</a:t>
                      </a:r>
                      <a:endParaRPr lang="he-IL" dirty="0">
                        <a:latin typeface="Arial" pitchFamily="34" charset="0"/>
                        <a:cs typeface="Arial" pitchFamily="34" charset="0"/>
                      </a:endParaRPr>
                    </a:p>
                  </a:txBody>
                  <a:tcPr>
                    <a:solidFill>
                      <a:schemeClr val="accent3">
                        <a:lumMod val="40000"/>
                        <a:lumOff val="60000"/>
                      </a:schemeClr>
                    </a:solidFill>
                  </a:tcPr>
                </a:tc>
              </a:tr>
            </a:tbl>
          </a:graphicData>
        </a:graphic>
      </p:graphicFrame>
    </p:spTree>
    <p:extLst>
      <p:ext uri="{BB962C8B-B14F-4D97-AF65-F5344CB8AC3E}">
        <p14:creationId xmlns:p14="http://schemas.microsoft.com/office/powerpoint/2010/main" val="2438572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המשך נפיצת האור</a:t>
            </a:r>
            <a:endParaRPr lang="he-IL" dirty="0"/>
          </a:p>
        </p:txBody>
      </p:sp>
      <p:sp>
        <p:nvSpPr>
          <p:cNvPr id="4" name="TextBox 3"/>
          <p:cNvSpPr txBox="1"/>
          <p:nvPr/>
        </p:nvSpPr>
        <p:spPr>
          <a:xfrm>
            <a:off x="988540" y="593125"/>
            <a:ext cx="7735329" cy="3139321"/>
          </a:xfrm>
          <a:prstGeom prst="rect">
            <a:avLst/>
          </a:prstGeom>
          <a:noFill/>
        </p:spPr>
        <p:txBody>
          <a:bodyPr wrap="square" rtlCol="1">
            <a:spAutoFit/>
          </a:bodyPr>
          <a:lstStyle/>
          <a:p>
            <a:endParaRPr lang="he-IL" dirty="0">
              <a:latin typeface="Arial" pitchFamily="34" charset="0"/>
              <a:cs typeface="Arial" pitchFamily="34" charset="0"/>
              <a:sym typeface="Symbol"/>
            </a:endParaRPr>
          </a:p>
          <a:p>
            <a:r>
              <a:rPr lang="he-IL" dirty="0" smtClean="0">
                <a:latin typeface="Arial" pitchFamily="34" charset="0"/>
                <a:cs typeface="Arial" pitchFamily="34" charset="0"/>
                <a:sym typeface="Symbol"/>
              </a:rPr>
              <a:t>ניסויים מראים שהאור האדום העובר דרך מנסרת זכוכית סוטה במידה הקטנה ביותר, לעומת זאת האור הסגול סוטה במידה הגדולה ביותר. </a:t>
            </a:r>
          </a:p>
          <a:p>
            <a:r>
              <a:rPr lang="he-IL" dirty="0" smtClean="0">
                <a:latin typeface="Arial" pitchFamily="34" charset="0"/>
                <a:cs typeface="Arial" pitchFamily="34" charset="0"/>
                <a:sym typeface="Symbol"/>
              </a:rPr>
              <a:t>ההבדלים בין זוויות השבירה של הצבעים השונים מהם מרכב האור הלבן הם מזעריים, לכן אנו לא מבחינים בנפיצת האור בכל מעבר שלו מהאוויר לחומר שקוף אחר.       לעומת זאת, </a:t>
            </a:r>
            <a:r>
              <a:rPr lang="he-IL" dirty="0">
                <a:latin typeface="Arial" pitchFamily="34" charset="0"/>
                <a:cs typeface="Arial" pitchFamily="34" charset="0"/>
                <a:sym typeface="Symbol"/>
              </a:rPr>
              <a:t>במנסרה </a:t>
            </a:r>
            <a:r>
              <a:rPr lang="he-IL" dirty="0" smtClean="0">
                <a:latin typeface="Arial" pitchFamily="34" charset="0"/>
                <a:cs typeface="Arial" pitchFamily="34" charset="0"/>
                <a:sym typeface="Symbol"/>
              </a:rPr>
              <a:t>משולשת, </a:t>
            </a:r>
            <a:r>
              <a:rPr lang="he-IL" dirty="0">
                <a:latin typeface="Arial" pitchFamily="34" charset="0"/>
                <a:cs typeface="Arial" pitchFamily="34" charset="0"/>
                <a:sym typeface="Symbol"/>
              </a:rPr>
              <a:t>הנפיצה היא משמעותית כי האור נשבר פעמיים: בכניסה וביציאה, דבר המגביר את הפרדתו לצבעים</a:t>
            </a:r>
            <a:r>
              <a:rPr lang="he-IL" dirty="0" smtClean="0">
                <a:latin typeface="Arial" pitchFamily="34" charset="0"/>
                <a:cs typeface="Arial" pitchFamily="34" charset="0"/>
                <a:sym typeface="Symbol"/>
              </a:rPr>
              <a:t>.</a:t>
            </a:r>
          </a:p>
          <a:p>
            <a:r>
              <a:rPr lang="he-IL" dirty="0" smtClean="0">
                <a:latin typeface="Arial" pitchFamily="34" charset="0"/>
                <a:cs typeface="Arial" pitchFamily="34" charset="0"/>
                <a:sym typeface="Symbol"/>
              </a:rPr>
              <a:t>הגרף הבא מייצג את תלות מקדם השבירה של זכוכית כלשהי בצבע האור:</a:t>
            </a:r>
          </a:p>
          <a:p>
            <a:r>
              <a:rPr lang="he-IL" dirty="0" smtClean="0">
                <a:latin typeface="Arial" pitchFamily="34" charset="0"/>
                <a:cs typeface="Arial" pitchFamily="34" charset="0"/>
                <a:sym typeface="Symbol"/>
              </a:rPr>
              <a:t>כשמדברים </a:t>
            </a:r>
            <a:r>
              <a:rPr lang="he-IL" dirty="0">
                <a:latin typeface="Arial" pitchFamily="34" charset="0"/>
                <a:cs typeface="Arial" pitchFamily="34" charset="0"/>
                <a:sym typeface="Symbol"/>
              </a:rPr>
              <a:t>באופן כללי על מקדם השבירה של החומר הכוונה היא למקדם השבירה של האור הצהוב בחומר זה.</a:t>
            </a:r>
          </a:p>
          <a:p>
            <a:endParaRPr lang="he-IL" dirty="0" smtClean="0">
              <a:latin typeface="Arial" pitchFamily="34" charset="0"/>
              <a:cs typeface="Arial" pitchFamily="34" charset="0"/>
              <a:sym typeface="Symbol"/>
            </a:endParaRPr>
          </a:p>
        </p:txBody>
      </p:sp>
      <p:cxnSp>
        <p:nvCxnSpPr>
          <p:cNvPr id="6" name="מחבר חץ ישר 5"/>
          <p:cNvCxnSpPr/>
          <p:nvPr/>
        </p:nvCxnSpPr>
        <p:spPr>
          <a:xfrm>
            <a:off x="3381938" y="6206488"/>
            <a:ext cx="297587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a:xfrm flipV="1">
            <a:off x="3420017" y="3814491"/>
            <a:ext cx="0" cy="239199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קשת 8"/>
          <p:cNvSpPr/>
          <p:nvPr/>
        </p:nvSpPr>
        <p:spPr>
          <a:xfrm rot="12198813">
            <a:off x="3592534" y="3189927"/>
            <a:ext cx="2582206" cy="1968098"/>
          </a:xfrm>
          <a:prstGeom prst="arc">
            <a:avLst>
              <a:gd name="adj1" fmla="val 14016502"/>
              <a:gd name="adj2" fmla="val 20797799"/>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cxnSp>
        <p:nvCxnSpPr>
          <p:cNvPr id="10" name="מחבר ישר 9"/>
          <p:cNvCxnSpPr/>
          <p:nvPr/>
        </p:nvCxnSpPr>
        <p:spPr>
          <a:xfrm flipV="1">
            <a:off x="4869877" y="5687505"/>
            <a:ext cx="0" cy="518983"/>
          </a:xfrm>
          <a:prstGeom prst="line">
            <a:avLst/>
          </a:prstGeom>
          <a:ln w="15875">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a:off x="3420017" y="5687505"/>
            <a:ext cx="1449859" cy="0"/>
          </a:xfrm>
          <a:prstGeom prst="line">
            <a:avLst/>
          </a:prstGeom>
          <a:ln w="15875">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a:xfrm>
            <a:off x="3420017" y="4888409"/>
            <a:ext cx="307910" cy="0"/>
          </a:xfrm>
          <a:prstGeom prst="line">
            <a:avLst/>
          </a:prstGeom>
          <a:ln w="15875">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1" name="מחבר ישר 20"/>
          <p:cNvCxnSpPr/>
          <p:nvPr/>
        </p:nvCxnSpPr>
        <p:spPr>
          <a:xfrm flipV="1">
            <a:off x="3727927" y="4888409"/>
            <a:ext cx="0" cy="1318079"/>
          </a:xfrm>
          <a:prstGeom prst="line">
            <a:avLst/>
          </a:prstGeom>
          <a:ln w="15875">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12132" y="6206488"/>
            <a:ext cx="1322173" cy="369332"/>
          </a:xfrm>
          <a:prstGeom prst="rect">
            <a:avLst/>
          </a:prstGeom>
          <a:noFill/>
        </p:spPr>
        <p:txBody>
          <a:bodyPr wrap="square" rtlCol="1">
            <a:spAutoFit/>
          </a:bodyPr>
          <a:lstStyle/>
          <a:p>
            <a:r>
              <a:rPr lang="he-IL" dirty="0" smtClean="0">
                <a:solidFill>
                  <a:srgbClr val="FF0000"/>
                </a:solidFill>
                <a:latin typeface="Arial" pitchFamily="34" charset="0"/>
                <a:cs typeface="Arial" pitchFamily="34" charset="0"/>
              </a:rPr>
              <a:t>אדום</a:t>
            </a:r>
            <a:endParaRPr lang="he-IL" dirty="0">
              <a:solidFill>
                <a:srgbClr val="FF0000"/>
              </a:solidFill>
              <a:latin typeface="Arial" pitchFamily="34" charset="0"/>
              <a:cs typeface="Arial" pitchFamily="34" charset="0"/>
            </a:endParaRPr>
          </a:p>
        </p:txBody>
      </p:sp>
      <p:sp>
        <p:nvSpPr>
          <p:cNvPr id="25" name="TextBox 24"/>
          <p:cNvSpPr txBox="1"/>
          <p:nvPr/>
        </p:nvSpPr>
        <p:spPr>
          <a:xfrm>
            <a:off x="3139930" y="6206488"/>
            <a:ext cx="1005016" cy="369332"/>
          </a:xfrm>
          <a:prstGeom prst="rect">
            <a:avLst/>
          </a:prstGeom>
          <a:noFill/>
        </p:spPr>
        <p:txBody>
          <a:bodyPr wrap="square" rtlCol="1">
            <a:spAutoFit/>
          </a:bodyPr>
          <a:lstStyle/>
          <a:p>
            <a:r>
              <a:rPr lang="he-IL" dirty="0" smtClean="0">
                <a:solidFill>
                  <a:srgbClr val="FF0000"/>
                </a:solidFill>
                <a:latin typeface="Arial" pitchFamily="34" charset="0"/>
                <a:cs typeface="Arial" pitchFamily="34" charset="0"/>
              </a:rPr>
              <a:t>סגול</a:t>
            </a:r>
            <a:endParaRPr lang="he-IL" dirty="0">
              <a:solidFill>
                <a:srgbClr val="FF0000"/>
              </a:solidFill>
              <a:latin typeface="Arial" pitchFamily="34" charset="0"/>
              <a:cs typeface="Arial" pitchFamily="34" charset="0"/>
            </a:endParaRPr>
          </a:p>
        </p:txBody>
      </p:sp>
      <p:sp>
        <p:nvSpPr>
          <p:cNvPr id="26" name="TextBox 25"/>
          <p:cNvSpPr txBox="1"/>
          <p:nvPr/>
        </p:nvSpPr>
        <p:spPr>
          <a:xfrm>
            <a:off x="2073525" y="5065535"/>
            <a:ext cx="1322173" cy="369332"/>
          </a:xfrm>
          <a:prstGeom prst="rect">
            <a:avLst/>
          </a:prstGeom>
          <a:noFill/>
        </p:spPr>
        <p:txBody>
          <a:bodyPr wrap="square" rtlCol="1">
            <a:spAutoFit/>
          </a:bodyPr>
          <a:lstStyle/>
          <a:p>
            <a:r>
              <a:rPr lang="he-IL" dirty="0" smtClean="0">
                <a:solidFill>
                  <a:srgbClr val="FF0000"/>
                </a:solidFill>
                <a:latin typeface="Arial" pitchFamily="34" charset="0"/>
                <a:cs typeface="Arial" pitchFamily="34" charset="0"/>
              </a:rPr>
              <a:t>1.513</a:t>
            </a:r>
            <a:endParaRPr lang="he-IL" dirty="0">
              <a:solidFill>
                <a:srgbClr val="FF0000"/>
              </a:solidFill>
              <a:latin typeface="Arial" pitchFamily="34" charset="0"/>
              <a:cs typeface="Arial" pitchFamily="34" charset="0"/>
            </a:endParaRPr>
          </a:p>
        </p:txBody>
      </p:sp>
      <p:sp>
        <p:nvSpPr>
          <p:cNvPr id="27" name="TextBox 26"/>
          <p:cNvSpPr txBox="1"/>
          <p:nvPr/>
        </p:nvSpPr>
        <p:spPr>
          <a:xfrm>
            <a:off x="2073525" y="4221830"/>
            <a:ext cx="1322173" cy="369332"/>
          </a:xfrm>
          <a:prstGeom prst="rect">
            <a:avLst/>
          </a:prstGeom>
          <a:noFill/>
        </p:spPr>
        <p:txBody>
          <a:bodyPr wrap="square" rtlCol="1">
            <a:spAutoFit/>
          </a:bodyPr>
          <a:lstStyle/>
          <a:p>
            <a:r>
              <a:rPr lang="he-IL" dirty="0" smtClean="0">
                <a:solidFill>
                  <a:srgbClr val="FF0000"/>
                </a:solidFill>
                <a:latin typeface="Arial" pitchFamily="34" charset="0"/>
                <a:cs typeface="Arial" pitchFamily="34" charset="0"/>
              </a:rPr>
              <a:t>1.532</a:t>
            </a:r>
            <a:endParaRPr lang="he-IL" dirty="0">
              <a:solidFill>
                <a:srgbClr val="FF0000"/>
              </a:solidFill>
              <a:latin typeface="Arial" pitchFamily="34" charset="0"/>
              <a:cs typeface="Arial" pitchFamily="34" charset="0"/>
            </a:endParaRPr>
          </a:p>
        </p:txBody>
      </p:sp>
      <p:sp>
        <p:nvSpPr>
          <p:cNvPr id="28" name="TextBox 27"/>
          <p:cNvSpPr txBox="1"/>
          <p:nvPr/>
        </p:nvSpPr>
        <p:spPr>
          <a:xfrm>
            <a:off x="2707091" y="3665257"/>
            <a:ext cx="661087" cy="369332"/>
          </a:xfrm>
          <a:prstGeom prst="rect">
            <a:avLst/>
          </a:prstGeom>
          <a:noFill/>
        </p:spPr>
        <p:txBody>
          <a:bodyPr wrap="square" rtlCol="1">
            <a:spAutoFit/>
          </a:bodyPr>
          <a:lstStyle/>
          <a:p>
            <a:r>
              <a:rPr lang="he-IL" dirty="0" smtClean="0">
                <a:solidFill>
                  <a:srgbClr val="FF0000"/>
                </a:solidFill>
                <a:latin typeface="Arial" pitchFamily="34" charset="0"/>
                <a:cs typeface="Arial" pitchFamily="34" charset="0"/>
              </a:rPr>
              <a:t>  </a:t>
            </a:r>
            <a:r>
              <a:rPr lang="en-US" dirty="0" smtClean="0">
                <a:solidFill>
                  <a:srgbClr val="FF0000"/>
                </a:solidFill>
                <a:latin typeface="Arial" pitchFamily="34" charset="0"/>
                <a:cs typeface="Arial" pitchFamily="34" charset="0"/>
              </a:rPr>
              <a:t>n</a:t>
            </a:r>
            <a:endParaRPr lang="he-IL"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509728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 תרגיל נפיצת האור</a:t>
            </a:r>
            <a:endParaRPr lang="he-IL" dirty="0"/>
          </a:p>
        </p:txBody>
      </p:sp>
      <p:sp>
        <p:nvSpPr>
          <p:cNvPr id="3" name="מציין מיקום תוכן 2"/>
          <p:cNvSpPr>
            <a:spLocks noGrp="1"/>
          </p:cNvSpPr>
          <p:nvPr>
            <p:ph idx="1"/>
          </p:nvPr>
        </p:nvSpPr>
        <p:spPr>
          <a:xfrm>
            <a:off x="539552" y="573142"/>
            <a:ext cx="8236530" cy="5889442"/>
          </a:xfrm>
        </p:spPr>
        <p:txBody>
          <a:bodyPr/>
          <a:lstStyle/>
          <a:p>
            <a:pPr marL="0" indent="0">
              <a:buNone/>
            </a:pPr>
            <a:r>
              <a:rPr lang="he-IL" sz="1800" dirty="0"/>
              <a:t>אלומת אור לבן, הכוללת את כל הצבים שבתחום הנראה, פוגעת בפאה של מנסרה ישרת זווית. האור הנשבר דרך המנסרה מגיע אל מסך, ועליו מתקבל ספקטרום האור הנראה. מקדם השבירה </a:t>
            </a:r>
            <a:r>
              <a:rPr lang="en-US" sz="1800" dirty="0"/>
              <a:t>n</a:t>
            </a:r>
            <a:r>
              <a:rPr lang="he-IL" sz="1800" dirty="0"/>
              <a:t> בזכוכית משתנה בהתאם לצבע של האור, כפי שמתאר הגרף שלפניך.</a:t>
            </a:r>
            <a:endParaRPr lang="en-US" sz="1800" dirty="0"/>
          </a:p>
          <a:p>
            <a:pPr marL="0" indent="0">
              <a:buNone/>
            </a:pPr>
            <a:r>
              <a:rPr lang="he-IL" sz="1800" dirty="0"/>
              <a:t>א. הסבר מדוע בקצה העליון של כתם האור שהתקבל מופיע אור אדום, ומדוע בקצה </a:t>
            </a:r>
            <a:r>
              <a:rPr lang="he-IL" sz="1800" dirty="0" smtClean="0"/>
              <a:t>התחתון  </a:t>
            </a:r>
            <a:r>
              <a:rPr lang="en-US" sz="1800" dirty="0" smtClean="0"/>
              <a:t>     </a:t>
            </a:r>
            <a:r>
              <a:rPr lang="he-IL" sz="1800" dirty="0" smtClean="0"/>
              <a:t>מופיע </a:t>
            </a:r>
            <a:r>
              <a:rPr lang="he-IL" sz="1800" dirty="0"/>
              <a:t>אור </a:t>
            </a:r>
            <a:r>
              <a:rPr lang="he-IL" sz="1800" dirty="0" smtClean="0"/>
              <a:t>סגול</a:t>
            </a:r>
            <a:endParaRPr lang="en-US" sz="1800" dirty="0"/>
          </a:p>
          <a:p>
            <a:pPr marL="0" indent="0">
              <a:buNone/>
            </a:pPr>
            <a:r>
              <a:rPr lang="he-IL" sz="1800" dirty="0"/>
              <a:t>ב. באיזו זווית יוצא האור הסגול מהמנסרה ובאיזו זווית יוצא האור האדום מהמנסרה  </a:t>
            </a:r>
            <a:r>
              <a:rPr lang="en-US" sz="1800" dirty="0"/>
              <a:t>         </a:t>
            </a:r>
            <a:r>
              <a:rPr lang="he-IL" sz="1800" dirty="0" smtClean="0"/>
              <a:t> </a:t>
            </a:r>
            <a:r>
              <a:rPr lang="en-US" sz="1800" dirty="0" smtClean="0"/>
              <a:t>     </a:t>
            </a:r>
            <a:r>
              <a:rPr lang="he-IL" sz="1800" dirty="0" smtClean="0"/>
              <a:t>כאשר  </a:t>
            </a:r>
            <a:r>
              <a:rPr lang="en-US" sz="1800" dirty="0"/>
              <a:t>α=20</a:t>
            </a:r>
            <a:r>
              <a:rPr lang="en-US" sz="1800" dirty="0">
                <a:sym typeface="Symbol"/>
              </a:rPr>
              <a:t></a:t>
            </a:r>
            <a:r>
              <a:rPr lang="he-IL" sz="1800" dirty="0"/>
              <a:t>? </a:t>
            </a:r>
            <a:endParaRPr lang="he-IL" sz="1800" dirty="0" smtClean="0"/>
          </a:p>
          <a:p>
            <a:pPr marL="0" indent="0">
              <a:buNone/>
            </a:pPr>
            <a:r>
              <a:rPr lang="he-IL" sz="1800" dirty="0" smtClean="0"/>
              <a:t>ג</a:t>
            </a:r>
            <a:r>
              <a:rPr lang="he-IL" sz="1800" dirty="0"/>
              <a:t>. משנים בהדרגה את זווית הראש של המנסרה. באיזו זווית ייעלם הצבע הסגול      </a:t>
            </a:r>
            <a:r>
              <a:rPr lang="en-US" sz="1800" dirty="0"/>
              <a:t>           </a:t>
            </a:r>
            <a:r>
              <a:rPr lang="en-US" sz="1800" dirty="0" smtClean="0"/>
              <a:t>     </a:t>
            </a:r>
            <a:r>
              <a:rPr lang="he-IL" sz="1800" dirty="0" smtClean="0"/>
              <a:t>מתוך </a:t>
            </a:r>
            <a:r>
              <a:rPr lang="he-IL" sz="1800" dirty="0"/>
              <a:t>האלומה היוצאת דרך היתר של המנסרה מהמסך? הסבר מדוע הוא נעלם</a:t>
            </a:r>
            <a:r>
              <a:rPr lang="he-IL" sz="1800" dirty="0" smtClean="0"/>
              <a:t>.</a:t>
            </a:r>
          </a:p>
          <a:p>
            <a:pPr marL="0" indent="0">
              <a:buNone/>
            </a:pPr>
            <a:r>
              <a:rPr lang="he-IL" sz="1800" dirty="0" smtClean="0"/>
              <a:t>ד</a:t>
            </a:r>
            <a:r>
              <a:rPr lang="he-IL" sz="1800" dirty="0"/>
              <a:t>. באיזו זווית ייעלם הצבע האדום?      </a:t>
            </a:r>
            <a:endParaRPr lang="he-IL"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096" y="3957723"/>
            <a:ext cx="3096133" cy="239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a:grpSpLocks/>
          </p:cNvGrpSpPr>
          <p:nvPr/>
        </p:nvGrpSpPr>
        <p:grpSpPr bwMode="auto">
          <a:xfrm>
            <a:off x="5351504" y="3957722"/>
            <a:ext cx="2519749" cy="2393649"/>
            <a:chOff x="6300" y="3960"/>
            <a:chExt cx="2550" cy="2430"/>
          </a:xfrm>
        </p:grpSpPr>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 y="3960"/>
              <a:ext cx="2550" cy="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6695" y="4466"/>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rgbClr val="FFFFFF"/>
                  </a:solidFill>
                  <a:effectLst/>
                  <a:latin typeface="Times New Roman" pitchFamily="18" charset="0"/>
                  <a:ea typeface="Arial" pitchFamily="34" charset="0"/>
                  <a:cs typeface="Arial" pitchFamily="34" charset="0"/>
                  <a:sym typeface="Symbol" pitchFamily="18" charset="2"/>
                </a:rPr>
                <a:t></a:t>
              </a:r>
              <a:endParaRPr kumimoji="0" lang="he-IL"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575981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תרגיל </a:t>
            </a:r>
            <a:r>
              <a:rPr lang="he-IL" dirty="0"/>
              <a:t>נפיצה בטבלת זכוכית</a:t>
            </a:r>
          </a:p>
        </p:txBody>
      </p:sp>
      <p:sp>
        <p:nvSpPr>
          <p:cNvPr id="3" name="מציין מיקום תוכן 2"/>
          <p:cNvSpPr>
            <a:spLocks noGrp="1"/>
          </p:cNvSpPr>
          <p:nvPr>
            <p:ph idx="1"/>
          </p:nvPr>
        </p:nvSpPr>
        <p:spPr>
          <a:xfrm>
            <a:off x="539552" y="709067"/>
            <a:ext cx="8236530" cy="5728803"/>
          </a:xfrm>
        </p:spPr>
        <p:txBody>
          <a:bodyPr/>
          <a:lstStyle/>
          <a:p>
            <a:pPr marL="0" indent="0">
              <a:buNone/>
            </a:pPr>
            <a:r>
              <a:rPr lang="he-IL" sz="1800" dirty="0"/>
              <a:t>א. לסגול מקדם שבירה גדול יותר לכן </a:t>
            </a:r>
            <a:r>
              <a:rPr lang="he-IL" sz="1800" dirty="0" smtClean="0"/>
              <a:t>ההסחה </a:t>
            </a:r>
            <a:r>
              <a:rPr lang="he-IL" sz="1800" dirty="0"/>
              <a:t>שלו גדולה משל האדום</a:t>
            </a:r>
            <a:r>
              <a:rPr lang="he-IL" sz="1800" dirty="0" smtClean="0"/>
              <a:t>.</a:t>
            </a:r>
          </a:p>
          <a:p>
            <a:pPr marL="0" indent="0">
              <a:buNone/>
            </a:pPr>
            <a:r>
              <a:rPr lang="he-IL" sz="1800" dirty="0" smtClean="0"/>
              <a:t>ב. אדום:</a:t>
            </a:r>
            <a:endParaRPr lang="he-IL" sz="1800"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a:p>
          <a:p>
            <a:pPr marL="0" indent="0">
              <a:buNone/>
            </a:pPr>
            <a:r>
              <a:rPr lang="he-IL" sz="1800" dirty="0" smtClean="0"/>
              <a:t>   </a:t>
            </a:r>
          </a:p>
          <a:p>
            <a:pPr marL="0" indent="0">
              <a:buNone/>
            </a:pPr>
            <a:r>
              <a:rPr lang="he-IL" sz="1800" dirty="0"/>
              <a:t> </a:t>
            </a:r>
            <a:r>
              <a:rPr lang="he-IL" sz="1800" dirty="0" smtClean="0"/>
              <a:t>    סגול: </a:t>
            </a:r>
          </a:p>
          <a:p>
            <a:pPr marL="0" indent="0">
              <a:buNone/>
            </a:pPr>
            <a:endParaRPr lang="he-IL" sz="1800" dirty="0"/>
          </a:p>
        </p:txBody>
      </p:sp>
      <p:graphicFrame>
        <p:nvGraphicFramePr>
          <p:cNvPr id="4" name="אובייקט 3"/>
          <p:cNvGraphicFramePr>
            <a:graphicFrameLocks noChangeAspect="1"/>
          </p:cNvGraphicFramePr>
          <p:nvPr>
            <p:extLst/>
          </p:nvPr>
        </p:nvGraphicFramePr>
        <p:xfrm>
          <a:off x="3801377" y="2381568"/>
          <a:ext cx="4727575" cy="584200"/>
        </p:xfrm>
        <a:graphic>
          <a:graphicData uri="http://schemas.openxmlformats.org/presentationml/2006/ole">
            <mc:AlternateContent xmlns:mc="http://schemas.openxmlformats.org/markup-compatibility/2006">
              <mc:Choice xmlns:v="urn:schemas-microsoft-com:vml" Requires="v">
                <p:oleObj spid="_x0000_s10252" name="משוואה" r:id="rId3" imgW="3060360" imgH="393480" progId="Equation.3">
                  <p:embed/>
                </p:oleObj>
              </mc:Choice>
              <mc:Fallback>
                <p:oleObj name="משוואה" r:id="rId3" imgW="3060360" imgH="393480" progId="Equation.3">
                  <p:embed/>
                  <p:pic>
                    <p:nvPicPr>
                      <p:cNvPr id="0" name=""/>
                      <p:cNvPicPr>
                        <a:picLocks noChangeAspect="1" noChangeArrowheads="1"/>
                      </p:cNvPicPr>
                      <p:nvPr/>
                    </p:nvPicPr>
                    <p:blipFill>
                      <a:blip r:embed="rId4"/>
                      <a:srcRect/>
                      <a:stretch>
                        <a:fillRect/>
                      </a:stretch>
                    </p:blipFill>
                    <p:spPr bwMode="auto">
                      <a:xfrm>
                        <a:off x="3801377" y="2381568"/>
                        <a:ext cx="4727575" cy="584200"/>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אובייקט 15"/>
          <p:cNvGraphicFramePr>
            <a:graphicFrameLocks noChangeAspect="1"/>
          </p:cNvGraphicFramePr>
          <p:nvPr>
            <p:extLst/>
          </p:nvPr>
        </p:nvGraphicFramePr>
        <p:xfrm>
          <a:off x="3793739" y="1526448"/>
          <a:ext cx="3171825" cy="534987"/>
        </p:xfrm>
        <a:graphic>
          <a:graphicData uri="http://schemas.openxmlformats.org/presentationml/2006/ole">
            <mc:AlternateContent xmlns:mc="http://schemas.openxmlformats.org/markup-compatibility/2006">
              <mc:Choice xmlns:v="urn:schemas-microsoft-com:vml" Requires="v">
                <p:oleObj spid="_x0000_s10253" name="משוואה" r:id="rId5" imgW="2387520" imgH="419040" progId="Equation.3">
                  <p:embed/>
                </p:oleObj>
              </mc:Choice>
              <mc:Fallback>
                <p:oleObj name="משוואה" r:id="rId5" imgW="2387520" imgH="419040" progId="Equation.3">
                  <p:embed/>
                  <p:pic>
                    <p:nvPicPr>
                      <p:cNvPr id="0" name=""/>
                      <p:cNvPicPr>
                        <a:picLocks noChangeAspect="1" noChangeArrowheads="1"/>
                      </p:cNvPicPr>
                      <p:nvPr/>
                    </p:nvPicPr>
                    <p:blipFill>
                      <a:blip r:embed="rId6"/>
                      <a:srcRect/>
                      <a:stretch>
                        <a:fillRect/>
                      </a:stretch>
                    </p:blipFill>
                    <p:spPr bwMode="auto">
                      <a:xfrm>
                        <a:off x="3793739" y="1526448"/>
                        <a:ext cx="3171825" cy="534987"/>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אובייקט 16"/>
          <p:cNvGraphicFramePr>
            <a:graphicFrameLocks noChangeAspect="1"/>
          </p:cNvGraphicFramePr>
          <p:nvPr>
            <p:extLst/>
          </p:nvPr>
        </p:nvGraphicFramePr>
        <p:xfrm>
          <a:off x="3821371" y="3917823"/>
          <a:ext cx="3373437" cy="534987"/>
        </p:xfrm>
        <a:graphic>
          <a:graphicData uri="http://schemas.openxmlformats.org/presentationml/2006/ole">
            <mc:AlternateContent xmlns:mc="http://schemas.openxmlformats.org/markup-compatibility/2006">
              <mc:Choice xmlns:v="urn:schemas-microsoft-com:vml" Requires="v">
                <p:oleObj spid="_x0000_s10254" name="משוואה" r:id="rId7" imgW="2539800" imgH="419040" progId="Equation.3">
                  <p:embed/>
                </p:oleObj>
              </mc:Choice>
              <mc:Fallback>
                <p:oleObj name="משוואה" r:id="rId7" imgW="2539800" imgH="419040" progId="Equation.3">
                  <p:embed/>
                  <p:pic>
                    <p:nvPicPr>
                      <p:cNvPr id="0" name=""/>
                      <p:cNvPicPr>
                        <a:picLocks noChangeAspect="1" noChangeArrowheads="1"/>
                      </p:cNvPicPr>
                      <p:nvPr/>
                    </p:nvPicPr>
                    <p:blipFill>
                      <a:blip r:embed="rId8"/>
                      <a:srcRect/>
                      <a:stretch>
                        <a:fillRect/>
                      </a:stretch>
                    </p:blipFill>
                    <p:spPr bwMode="auto">
                      <a:xfrm>
                        <a:off x="3821371" y="3917823"/>
                        <a:ext cx="3373437" cy="534987"/>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אובייקט 17"/>
          <p:cNvGraphicFramePr>
            <a:graphicFrameLocks noChangeAspect="1"/>
          </p:cNvGraphicFramePr>
          <p:nvPr>
            <p:extLst/>
          </p:nvPr>
        </p:nvGraphicFramePr>
        <p:xfrm>
          <a:off x="3865820" y="4722813"/>
          <a:ext cx="4611687" cy="584200"/>
        </p:xfrm>
        <a:graphic>
          <a:graphicData uri="http://schemas.openxmlformats.org/presentationml/2006/ole">
            <mc:AlternateContent xmlns:mc="http://schemas.openxmlformats.org/markup-compatibility/2006">
              <mc:Choice xmlns:v="urn:schemas-microsoft-com:vml" Requires="v">
                <p:oleObj spid="_x0000_s10255" name="משוואה" r:id="rId9" imgW="2984400" imgH="393480" progId="Equation.3">
                  <p:embed/>
                </p:oleObj>
              </mc:Choice>
              <mc:Fallback>
                <p:oleObj name="משוואה" r:id="rId9" imgW="2984400" imgH="393480" progId="Equation.3">
                  <p:embed/>
                  <p:pic>
                    <p:nvPicPr>
                      <p:cNvPr id="0" name=""/>
                      <p:cNvPicPr>
                        <a:picLocks noChangeAspect="1" noChangeArrowheads="1"/>
                      </p:cNvPicPr>
                      <p:nvPr/>
                    </p:nvPicPr>
                    <p:blipFill>
                      <a:blip r:embed="rId10"/>
                      <a:srcRect/>
                      <a:stretch>
                        <a:fillRect/>
                      </a:stretch>
                    </p:blipFill>
                    <p:spPr bwMode="auto">
                      <a:xfrm>
                        <a:off x="3865820" y="4722813"/>
                        <a:ext cx="4611687" cy="584200"/>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אובייקט 18"/>
          <p:cNvGraphicFramePr>
            <a:graphicFrameLocks noChangeAspect="1"/>
          </p:cNvGraphicFramePr>
          <p:nvPr>
            <p:extLst/>
          </p:nvPr>
        </p:nvGraphicFramePr>
        <p:xfrm>
          <a:off x="3776663" y="5500688"/>
          <a:ext cx="3686175" cy="263525"/>
        </p:xfrm>
        <a:graphic>
          <a:graphicData uri="http://schemas.openxmlformats.org/presentationml/2006/ole">
            <mc:AlternateContent xmlns:mc="http://schemas.openxmlformats.org/markup-compatibility/2006">
              <mc:Choice xmlns:v="urn:schemas-microsoft-com:vml" Requires="v">
                <p:oleObj spid="_x0000_s10256" name="משוואה" r:id="rId11" imgW="2374560" imgH="177480" progId="Equation.3">
                  <p:embed/>
                </p:oleObj>
              </mc:Choice>
              <mc:Fallback>
                <p:oleObj name="משוואה" r:id="rId11" imgW="2374560" imgH="177480" progId="Equation.3">
                  <p:embed/>
                  <p:pic>
                    <p:nvPicPr>
                      <p:cNvPr id="0" name=""/>
                      <p:cNvPicPr>
                        <a:picLocks noChangeAspect="1" noChangeArrowheads="1"/>
                      </p:cNvPicPr>
                      <p:nvPr/>
                    </p:nvPicPr>
                    <p:blipFill>
                      <a:blip r:embed="rId12"/>
                      <a:srcRect/>
                      <a:stretch>
                        <a:fillRect/>
                      </a:stretch>
                    </p:blipFill>
                    <p:spPr bwMode="auto">
                      <a:xfrm>
                        <a:off x="3776663" y="5500688"/>
                        <a:ext cx="3686175" cy="263525"/>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1" name="קבוצה 40"/>
          <p:cNvGrpSpPr/>
          <p:nvPr/>
        </p:nvGrpSpPr>
        <p:grpSpPr>
          <a:xfrm>
            <a:off x="687650" y="1499575"/>
            <a:ext cx="2952627" cy="2952627"/>
            <a:chOff x="682541" y="1570476"/>
            <a:chExt cx="2952627" cy="2952627"/>
          </a:xfrm>
        </p:grpSpPr>
        <p:pic>
          <p:nvPicPr>
            <p:cNvPr id="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2541" y="1570476"/>
              <a:ext cx="2952627" cy="2952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מחבר חץ ישר 5"/>
            <p:cNvCxnSpPr/>
            <p:nvPr/>
          </p:nvCxnSpPr>
          <p:spPr>
            <a:xfrm>
              <a:off x="1910270" y="2750640"/>
              <a:ext cx="505662" cy="970546"/>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a:off x="1901715" y="2750640"/>
              <a:ext cx="226909" cy="891989"/>
            </a:xfrm>
            <a:prstGeom prst="straightConnector1">
              <a:avLst/>
            </a:prstGeom>
            <a:ln w="38100">
              <a:solidFill>
                <a:srgbClr val="CE42A6"/>
              </a:solidFill>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41281" y="2473641"/>
              <a:ext cx="529676" cy="276999"/>
            </a:xfrm>
            <a:prstGeom prst="rect">
              <a:avLst/>
            </a:prstGeom>
            <a:noFill/>
          </p:spPr>
          <p:txBody>
            <a:bodyPr wrap="square" rtlCol="1">
              <a:spAutoFit/>
            </a:bodyPr>
            <a:lstStyle/>
            <a:p>
              <a:r>
                <a:rPr lang="en-US" sz="1200" dirty="0" smtClean="0">
                  <a:solidFill>
                    <a:schemeClr val="bg1"/>
                  </a:solidFill>
                  <a:latin typeface="Times New Roman" pitchFamily="18" charset="0"/>
                  <a:cs typeface="Times New Roman" pitchFamily="18" charset="0"/>
                </a:rPr>
                <a:t>A</a:t>
              </a:r>
              <a:endParaRPr lang="he-IL" sz="1200" dirty="0">
                <a:solidFill>
                  <a:schemeClr val="bg1"/>
                </a:solidFill>
                <a:latin typeface="Times New Roman" pitchFamily="18" charset="0"/>
                <a:cs typeface="Times New Roman" pitchFamily="18" charset="0"/>
              </a:endParaRPr>
            </a:p>
          </p:txBody>
        </p:sp>
        <p:sp>
          <p:nvSpPr>
            <p:cNvPr id="21" name="TextBox 20"/>
            <p:cNvSpPr txBox="1"/>
            <p:nvPr/>
          </p:nvSpPr>
          <p:spPr>
            <a:xfrm>
              <a:off x="1689565" y="3693578"/>
              <a:ext cx="345990" cy="276999"/>
            </a:xfrm>
            <a:prstGeom prst="rect">
              <a:avLst/>
            </a:prstGeom>
            <a:noFill/>
          </p:spPr>
          <p:txBody>
            <a:bodyPr wrap="square" rtlCol="1">
              <a:spAutoFit/>
            </a:bodyPr>
            <a:lstStyle/>
            <a:p>
              <a:r>
                <a:rPr lang="en-US" sz="1200" dirty="0" smtClean="0">
                  <a:solidFill>
                    <a:schemeClr val="bg1"/>
                  </a:solidFill>
                  <a:latin typeface="Times New Roman" pitchFamily="18" charset="0"/>
                  <a:cs typeface="Times New Roman" pitchFamily="18" charset="0"/>
                </a:rPr>
                <a:t>B</a:t>
              </a:r>
              <a:endParaRPr lang="he-IL" sz="1200" dirty="0">
                <a:solidFill>
                  <a:schemeClr val="bg1"/>
                </a:solidFill>
                <a:latin typeface="Times New Roman" pitchFamily="18" charset="0"/>
                <a:cs typeface="Times New Roman" pitchFamily="18" charset="0"/>
              </a:endParaRPr>
            </a:p>
          </p:txBody>
        </p:sp>
        <p:sp>
          <p:nvSpPr>
            <p:cNvPr id="22" name="TextBox 21"/>
            <p:cNvSpPr txBox="1"/>
            <p:nvPr/>
          </p:nvSpPr>
          <p:spPr>
            <a:xfrm>
              <a:off x="2035555" y="3694384"/>
              <a:ext cx="219738" cy="276193"/>
            </a:xfrm>
            <a:prstGeom prst="rect">
              <a:avLst/>
            </a:prstGeom>
            <a:noFill/>
          </p:spPr>
          <p:txBody>
            <a:bodyPr wrap="square" rtlCol="1">
              <a:spAutoFit/>
            </a:bodyPr>
            <a:lstStyle/>
            <a:p>
              <a:r>
                <a:rPr lang="en-US" sz="1200" dirty="0" smtClean="0">
                  <a:solidFill>
                    <a:schemeClr val="bg1"/>
                  </a:solidFill>
                  <a:latin typeface="Times New Roman" pitchFamily="18" charset="0"/>
                  <a:cs typeface="Times New Roman" pitchFamily="18" charset="0"/>
                </a:rPr>
                <a:t>C</a:t>
              </a:r>
              <a:endParaRPr lang="he-IL" sz="1200" dirty="0">
                <a:solidFill>
                  <a:schemeClr val="bg1"/>
                </a:solidFill>
                <a:latin typeface="Times New Roman" pitchFamily="18" charset="0"/>
                <a:cs typeface="Times New Roman" pitchFamily="18" charset="0"/>
              </a:endParaRPr>
            </a:p>
          </p:txBody>
        </p:sp>
        <p:sp>
          <p:nvSpPr>
            <p:cNvPr id="23" name="TextBox 22"/>
            <p:cNvSpPr txBox="1"/>
            <p:nvPr/>
          </p:nvSpPr>
          <p:spPr>
            <a:xfrm>
              <a:off x="2485148" y="3703363"/>
              <a:ext cx="66706" cy="276193"/>
            </a:xfrm>
            <a:prstGeom prst="rect">
              <a:avLst/>
            </a:prstGeom>
            <a:noFill/>
          </p:spPr>
          <p:txBody>
            <a:bodyPr wrap="square" rtlCol="1">
              <a:spAutoFit/>
            </a:bodyPr>
            <a:lstStyle/>
            <a:p>
              <a:r>
                <a:rPr lang="en-US" sz="1200" dirty="0" smtClean="0">
                  <a:solidFill>
                    <a:schemeClr val="bg1"/>
                  </a:solidFill>
                  <a:latin typeface="Times New Roman" pitchFamily="18" charset="0"/>
                  <a:cs typeface="Times New Roman" pitchFamily="18" charset="0"/>
                </a:rPr>
                <a:t>D</a:t>
              </a:r>
              <a:endParaRPr lang="he-IL" sz="1200" dirty="0">
                <a:solidFill>
                  <a:schemeClr val="bg1"/>
                </a:solidFill>
                <a:latin typeface="Times New Roman" pitchFamily="18" charset="0"/>
                <a:cs typeface="Times New Roman" pitchFamily="18" charset="0"/>
              </a:endParaRPr>
            </a:p>
          </p:txBody>
        </p:sp>
        <p:cxnSp>
          <p:nvCxnSpPr>
            <p:cNvPr id="30" name="מחבר ישר 29"/>
            <p:cNvCxnSpPr/>
            <p:nvPr/>
          </p:nvCxnSpPr>
          <p:spPr>
            <a:xfrm flipH="1">
              <a:off x="1901715" y="2750640"/>
              <a:ext cx="8556" cy="1055294"/>
            </a:xfrm>
            <a:prstGeom prst="line">
              <a:avLst/>
            </a:prstGeom>
            <a:ln w="15875">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3229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88136" y="82905"/>
            <a:ext cx="7681016" cy="360040"/>
          </a:xfrm>
        </p:spPr>
        <p:txBody>
          <a:bodyPr/>
          <a:lstStyle/>
          <a:p>
            <a:r>
              <a:rPr lang="he-IL" dirty="0" smtClean="0"/>
              <a:t>חוק ההחזרה – ייצוג גיאומטרי ואלגברי</a:t>
            </a:r>
            <a:endParaRPr lang="he-IL"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8139" r="39441"/>
          <a:stretch/>
        </p:blipFill>
        <p:spPr>
          <a:xfrm rot="5400000">
            <a:off x="2250616" y="351491"/>
            <a:ext cx="6071519" cy="651510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095" r="40780"/>
          <a:stretch/>
        </p:blipFill>
        <p:spPr>
          <a:xfrm rot="5400000">
            <a:off x="288452" y="4894213"/>
            <a:ext cx="1376137" cy="1608471"/>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3018" r="5312"/>
          <a:stretch/>
        </p:blipFill>
        <p:spPr>
          <a:xfrm rot="10800000">
            <a:off x="172285" y="3735620"/>
            <a:ext cx="1608470" cy="1107842"/>
          </a:xfrm>
          <a:prstGeom prst="rect">
            <a:avLst/>
          </a:prstGeom>
        </p:spPr>
      </p:pic>
    </p:spTree>
    <p:extLst>
      <p:ext uri="{BB962C8B-B14F-4D97-AF65-F5344CB8AC3E}">
        <p14:creationId xmlns:p14="http://schemas.microsoft.com/office/powerpoint/2010/main" val="42677346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הקשת בענן עמ' 134-148 בספר אופטיקה</a:t>
            </a:r>
            <a:endParaRPr lang="he-IL" dirty="0"/>
          </a:p>
        </p:txBody>
      </p:sp>
      <p:pic>
        <p:nvPicPr>
          <p:cNvPr id="4" name="Picture 3"/>
          <p:cNvPicPr>
            <a:picLocks noChangeAspect="1"/>
          </p:cNvPicPr>
          <p:nvPr/>
        </p:nvPicPr>
        <p:blipFill>
          <a:blip r:embed="rId2"/>
          <a:stretch>
            <a:fillRect/>
          </a:stretch>
        </p:blipFill>
        <p:spPr>
          <a:xfrm>
            <a:off x="600501" y="520315"/>
            <a:ext cx="7670042" cy="6032033"/>
          </a:xfrm>
          <a:prstGeom prst="rect">
            <a:avLst/>
          </a:prstGeom>
        </p:spPr>
      </p:pic>
    </p:spTree>
    <p:extLst>
      <p:ext uri="{BB962C8B-B14F-4D97-AF65-F5344CB8AC3E}">
        <p14:creationId xmlns:p14="http://schemas.microsoft.com/office/powerpoint/2010/main" val="738842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פתרון 1 – החזרת האור</a:t>
            </a:r>
          </a:p>
        </p:txBody>
      </p:sp>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5804"/>
            <a:ext cx="9144000" cy="5143500"/>
          </a:xfrm>
          <a:prstGeom prst="rect">
            <a:avLst/>
          </a:prstGeom>
        </p:spPr>
      </p:pic>
    </p:spTree>
    <p:extLst>
      <p:ext uri="{BB962C8B-B14F-4D97-AF65-F5344CB8AC3E}">
        <p14:creationId xmlns:p14="http://schemas.microsoft.com/office/powerpoint/2010/main" val="1972561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פתרון 1 – החזרת האור</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0624" t="25833" r="4525"/>
          <a:stretch/>
        </p:blipFill>
        <p:spPr>
          <a:xfrm>
            <a:off x="258926" y="551374"/>
            <a:ext cx="8758527" cy="4306376"/>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1955" t="23983"/>
          <a:stretch/>
        </p:blipFill>
        <p:spPr>
          <a:xfrm>
            <a:off x="347027" y="5161187"/>
            <a:ext cx="2591835" cy="1420042"/>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8438" t="18333" r="8594" b="21667"/>
          <a:stretch/>
        </p:blipFill>
        <p:spPr>
          <a:xfrm>
            <a:off x="6051260" y="5157788"/>
            <a:ext cx="2717892" cy="1456736"/>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26612" t="19208" r="11357" b="10195"/>
          <a:stretch/>
        </p:blipFill>
        <p:spPr>
          <a:xfrm>
            <a:off x="3386138" y="5155807"/>
            <a:ext cx="2226597" cy="1425422"/>
          </a:xfrm>
          <a:prstGeom prst="rect">
            <a:avLst/>
          </a:prstGeom>
        </p:spPr>
      </p:pic>
    </p:spTree>
    <p:extLst>
      <p:ext uri="{BB962C8B-B14F-4D97-AF65-F5344CB8AC3E}">
        <p14:creationId xmlns:p14="http://schemas.microsoft.com/office/powerpoint/2010/main" val="1797097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פתרון 3 - פגיעה בזווית במראה מסתובבת</a:t>
            </a:r>
          </a:p>
        </p:txBody>
      </p:sp>
      <p:sp>
        <p:nvSpPr>
          <p:cNvPr id="3" name="מציין מיקום תוכן 2"/>
          <p:cNvSpPr>
            <a:spLocks noGrp="1"/>
          </p:cNvSpPr>
          <p:nvPr>
            <p:ph idx="1"/>
          </p:nvPr>
        </p:nvSpPr>
        <p:spPr/>
        <p:txBody>
          <a:bodyPr/>
          <a:lstStyle/>
          <a:p>
            <a:r>
              <a:rPr lang="he-IL" dirty="0"/>
              <a:t>לפני סיבוב המראה זווית ההחזרה הייתה שווה ל- </a:t>
            </a:r>
            <a:r>
              <a:rPr lang="en-US" dirty="0">
                <a:sym typeface="Symbol" pitchFamily="18" charset="2"/>
              </a:rPr>
              <a:t></a:t>
            </a:r>
            <a:r>
              <a:rPr lang="he-IL" dirty="0">
                <a:sym typeface="Symbol" pitchFamily="18" charset="2"/>
              </a:rPr>
              <a:t>, לאחר סיבוב המראה </a:t>
            </a:r>
            <a:r>
              <a:rPr lang="he-IL" dirty="0"/>
              <a:t>זווית הפגיעה ביחס לאנך היא </a:t>
            </a:r>
            <a:r>
              <a:rPr lang="en-US" dirty="0">
                <a:sym typeface="Symbol" pitchFamily="18" charset="2"/>
              </a:rPr>
              <a:t></a:t>
            </a:r>
            <a:r>
              <a:rPr lang="he-IL" dirty="0">
                <a:sym typeface="Symbol" pitchFamily="18" charset="2"/>
              </a:rPr>
              <a:t>+</a:t>
            </a:r>
            <a:r>
              <a:rPr lang="en-US" dirty="0">
                <a:sym typeface="Symbol" pitchFamily="18" charset="2"/>
              </a:rPr>
              <a:t></a:t>
            </a:r>
            <a:r>
              <a:rPr lang="he-IL" dirty="0">
                <a:sym typeface="Symbol" pitchFamily="18" charset="2"/>
              </a:rPr>
              <a:t> , ולכן גם זווית ההחזרה היא </a:t>
            </a:r>
            <a:r>
              <a:rPr lang="en-US" dirty="0">
                <a:sym typeface="Symbol" pitchFamily="18" charset="2"/>
              </a:rPr>
              <a:t></a:t>
            </a:r>
            <a:r>
              <a:rPr lang="he-IL" dirty="0">
                <a:sym typeface="Symbol" pitchFamily="18" charset="2"/>
              </a:rPr>
              <a:t>+</a:t>
            </a:r>
            <a:r>
              <a:rPr lang="en-US" dirty="0">
                <a:sym typeface="Symbol" pitchFamily="18" charset="2"/>
              </a:rPr>
              <a:t></a:t>
            </a:r>
            <a:r>
              <a:rPr lang="he-IL" dirty="0">
                <a:sym typeface="Symbol" pitchFamily="18" charset="2"/>
              </a:rPr>
              <a:t>, מכאן שהקרן תסטה בזווית של </a:t>
            </a:r>
            <a:r>
              <a:rPr lang="en-US" dirty="0">
                <a:sym typeface="Symbol" pitchFamily="18" charset="2"/>
              </a:rPr>
              <a:t></a:t>
            </a:r>
            <a:r>
              <a:rPr lang="he-IL" dirty="0">
                <a:sym typeface="Symbol" pitchFamily="18" charset="2"/>
              </a:rPr>
              <a:t>2. </a:t>
            </a:r>
            <a:endParaRPr lang="en-US" dirty="0">
              <a:sym typeface="Symbol" pitchFamily="18" charset="2"/>
            </a:endParaRPr>
          </a:p>
          <a:p>
            <a:endParaRPr lang="he-IL" dirty="0" smtClean="0"/>
          </a:p>
          <a:p>
            <a:r>
              <a:rPr lang="he-IL" b="1" dirty="0">
                <a:solidFill>
                  <a:schemeClr val="bg1">
                    <a:lumMod val="50000"/>
                  </a:schemeClr>
                </a:solidFill>
              </a:rPr>
              <a:t>פתרון:    </a:t>
            </a:r>
            <a:r>
              <a:rPr lang="he-IL" b="1" dirty="0">
                <a:solidFill>
                  <a:schemeClr val="bg1">
                    <a:lumMod val="50000"/>
                  </a:schemeClr>
                </a:solidFill>
                <a:sym typeface="Symbol" pitchFamily="18" charset="2"/>
              </a:rPr>
              <a:t>ג. </a:t>
            </a:r>
            <a:r>
              <a:rPr lang="en-US" b="1" dirty="0">
                <a:solidFill>
                  <a:schemeClr val="bg1">
                    <a:lumMod val="50000"/>
                  </a:schemeClr>
                </a:solidFill>
                <a:sym typeface="Symbol" pitchFamily="18" charset="2"/>
              </a:rPr>
              <a:t></a:t>
            </a:r>
            <a:r>
              <a:rPr lang="he-IL" b="1" dirty="0">
                <a:solidFill>
                  <a:schemeClr val="bg1">
                    <a:lumMod val="50000"/>
                  </a:schemeClr>
                </a:solidFill>
                <a:sym typeface="Symbol" pitchFamily="18" charset="2"/>
              </a:rPr>
              <a:t>2 </a:t>
            </a:r>
            <a:r>
              <a:rPr lang="he-IL" b="1" dirty="0" smtClean="0">
                <a:solidFill>
                  <a:schemeClr val="bg1">
                    <a:lumMod val="50000"/>
                  </a:schemeClr>
                </a:solidFill>
                <a:sym typeface="Symbol" pitchFamily="18" charset="2"/>
              </a:rPr>
              <a:t> נימוק: </a:t>
            </a:r>
            <a:endParaRPr lang="en-US" b="1" dirty="0">
              <a:solidFill>
                <a:schemeClr val="bg1">
                  <a:lumMod val="50000"/>
                </a:schemeClr>
              </a:solidFill>
              <a:sym typeface="Symbol" pitchFamily="18" charset="2"/>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432" y="2433165"/>
            <a:ext cx="7275136" cy="4215377"/>
          </a:xfrm>
          <a:prstGeom prst="rect">
            <a:avLst/>
          </a:prstGeom>
        </p:spPr>
      </p:pic>
      <p:pic>
        <p:nvPicPr>
          <p:cNvPr id="25" name="תמונה 24"/>
          <p:cNvPicPr/>
          <p:nvPr/>
        </p:nvPicPr>
        <p:blipFill>
          <a:blip r:embed="rId3"/>
          <a:stretch>
            <a:fillRect/>
          </a:stretch>
        </p:blipFill>
        <p:spPr>
          <a:xfrm>
            <a:off x="3340988" y="1540475"/>
            <a:ext cx="3316913" cy="436436"/>
          </a:xfrm>
          <a:prstGeom prst="rect">
            <a:avLst/>
          </a:prstGeom>
        </p:spPr>
      </p:pic>
    </p:spTree>
    <p:extLst>
      <p:ext uri="{BB962C8B-B14F-4D97-AF65-F5344CB8AC3E}">
        <p14:creationId xmlns:p14="http://schemas.microsoft.com/office/powerpoint/2010/main" val="2151369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פתרון </a:t>
            </a:r>
            <a:r>
              <a:rPr lang="he-IL" dirty="0" smtClean="0"/>
              <a:t>7 </a:t>
            </a:r>
            <a:r>
              <a:rPr lang="he-IL" dirty="0"/>
              <a:t>– עקרון ההפיכות</a:t>
            </a:r>
          </a:p>
        </p:txBody>
      </p:sp>
      <p:sp>
        <p:nvSpPr>
          <p:cNvPr id="3" name="מציין מיקום תוכן 2"/>
          <p:cNvSpPr>
            <a:spLocks noGrp="1"/>
          </p:cNvSpPr>
          <p:nvPr>
            <p:ph idx="1"/>
          </p:nvPr>
        </p:nvSpPr>
        <p:spPr/>
        <p:txBody>
          <a:bodyPr/>
          <a:lstStyle/>
          <a:p>
            <a:r>
              <a:rPr lang="he-IL" dirty="0"/>
              <a:t>קרן האור תצא באותו המסלול בו היא נכנסה. </a:t>
            </a:r>
          </a:p>
          <a:p>
            <a:endParaRPr lang="he-IL" dirty="0"/>
          </a:p>
        </p:txBody>
      </p:sp>
      <p:grpSp>
        <p:nvGrpSpPr>
          <p:cNvPr id="4" name="קבוצה 3"/>
          <p:cNvGrpSpPr/>
          <p:nvPr/>
        </p:nvGrpSpPr>
        <p:grpSpPr>
          <a:xfrm>
            <a:off x="1439863" y="2111375"/>
            <a:ext cx="6264275" cy="3348037"/>
            <a:chOff x="1511300" y="1341438"/>
            <a:chExt cx="6264275" cy="3348037"/>
          </a:xfrm>
        </p:grpSpPr>
        <p:grpSp>
          <p:nvGrpSpPr>
            <p:cNvPr id="5" name="קבוצה 3"/>
            <p:cNvGrpSpPr>
              <a:grpSpLocks/>
            </p:cNvGrpSpPr>
            <p:nvPr/>
          </p:nvGrpSpPr>
          <p:grpSpPr bwMode="auto">
            <a:xfrm>
              <a:off x="1511300" y="1341438"/>
              <a:ext cx="6264275" cy="3348037"/>
              <a:chOff x="1447914" y="1684570"/>
              <a:chExt cx="6966402" cy="4362450"/>
            </a:xfrm>
          </p:grpSpPr>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914" y="1684570"/>
                <a:ext cx="378142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3667"/>
              <a:stretch>
                <a:fillRect/>
              </a:stretch>
            </p:blipFill>
            <p:spPr bwMode="auto">
              <a:xfrm>
                <a:off x="4771508" y="1684570"/>
                <a:ext cx="3642808"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6" name="מחבר חץ ישר 5"/>
            <p:cNvCxnSpPr/>
            <p:nvPr/>
          </p:nvCxnSpPr>
          <p:spPr>
            <a:xfrm>
              <a:off x="1989138" y="2706688"/>
              <a:ext cx="280511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מחבר ישר 6"/>
            <p:cNvCxnSpPr/>
            <p:nvPr/>
          </p:nvCxnSpPr>
          <p:spPr>
            <a:xfrm flipH="1">
              <a:off x="4475163" y="2674938"/>
              <a:ext cx="319087" cy="73977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a:off x="4794250" y="2674938"/>
              <a:ext cx="635000" cy="12985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מחבר חץ ישר 8"/>
            <p:cNvCxnSpPr/>
            <p:nvPr/>
          </p:nvCxnSpPr>
          <p:spPr>
            <a:xfrm flipV="1">
              <a:off x="5429250" y="3201988"/>
              <a:ext cx="295275" cy="7350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ישר 9"/>
            <p:cNvCxnSpPr/>
            <p:nvPr/>
          </p:nvCxnSpPr>
          <p:spPr>
            <a:xfrm>
              <a:off x="5408613" y="3201988"/>
              <a:ext cx="0" cy="73977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מחבר ישר 10"/>
            <p:cNvCxnSpPr/>
            <p:nvPr/>
          </p:nvCxnSpPr>
          <p:spPr>
            <a:xfrm flipH="1" flipV="1">
              <a:off x="3211513" y="1689100"/>
              <a:ext cx="4221162" cy="2339975"/>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flipV="1">
              <a:off x="3271838" y="4046538"/>
              <a:ext cx="4191000" cy="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697538" y="3560763"/>
              <a:ext cx="1008062" cy="461962"/>
            </a:xfrm>
            <a:prstGeom prst="rect">
              <a:avLst/>
            </a:prstGeom>
            <a:noFill/>
          </p:spPr>
          <p:txBody>
            <a:bodyPr rtlCol="1">
              <a:spAutoFit/>
            </a:bodyPr>
            <a:lstStyle/>
            <a:p>
              <a:pPr>
                <a:defRPr/>
              </a:pPr>
              <a:r>
                <a:rPr lang="he-IL" sz="2400" dirty="0">
                  <a:solidFill>
                    <a:srgbClr val="FF0000"/>
                  </a:solidFill>
                  <a:cs typeface="+mj-cs"/>
                </a:rPr>
                <a:t>30°</a:t>
              </a:r>
            </a:p>
          </p:txBody>
        </p:sp>
        <p:sp>
          <p:nvSpPr>
            <p:cNvPr id="14" name="TextBox 13"/>
            <p:cNvSpPr txBox="1"/>
            <p:nvPr/>
          </p:nvSpPr>
          <p:spPr>
            <a:xfrm>
              <a:off x="3448956" y="2304369"/>
              <a:ext cx="1008063" cy="460375"/>
            </a:xfrm>
            <a:prstGeom prst="rect">
              <a:avLst/>
            </a:prstGeom>
            <a:noFill/>
          </p:spPr>
          <p:txBody>
            <a:bodyPr rtlCol="1">
              <a:spAutoFit/>
            </a:bodyPr>
            <a:lstStyle/>
            <a:p>
              <a:pPr>
                <a:defRPr/>
              </a:pPr>
              <a:r>
                <a:rPr lang="he-IL" sz="2400" dirty="0">
                  <a:solidFill>
                    <a:srgbClr val="FF0000"/>
                  </a:solidFill>
                  <a:cs typeface="+mj-cs"/>
                </a:rPr>
                <a:t>30°</a:t>
              </a:r>
            </a:p>
          </p:txBody>
        </p:sp>
        <p:sp>
          <p:nvSpPr>
            <p:cNvPr id="15" name="TextBox 14"/>
            <p:cNvSpPr txBox="1"/>
            <p:nvPr/>
          </p:nvSpPr>
          <p:spPr>
            <a:xfrm>
              <a:off x="4446588" y="3057525"/>
              <a:ext cx="1008062" cy="307975"/>
            </a:xfrm>
            <a:prstGeom prst="rect">
              <a:avLst/>
            </a:prstGeom>
            <a:noFill/>
          </p:spPr>
          <p:txBody>
            <a:bodyPr rtlCol="1">
              <a:spAutoFit/>
            </a:bodyPr>
            <a:lstStyle/>
            <a:p>
              <a:pPr>
                <a:defRPr/>
              </a:pPr>
              <a:r>
                <a:rPr lang="he-IL" sz="1400" dirty="0">
                  <a:solidFill>
                    <a:srgbClr val="FF0000"/>
                  </a:solidFill>
                  <a:cs typeface="+mj-cs"/>
                </a:rPr>
                <a:t>30°</a:t>
              </a:r>
            </a:p>
          </p:txBody>
        </p:sp>
        <p:sp>
          <p:nvSpPr>
            <p:cNvPr id="16" name="TextBox 15"/>
            <p:cNvSpPr txBox="1"/>
            <p:nvPr/>
          </p:nvSpPr>
          <p:spPr>
            <a:xfrm>
              <a:off x="4756150" y="3043238"/>
              <a:ext cx="1008063" cy="307975"/>
            </a:xfrm>
            <a:prstGeom prst="rect">
              <a:avLst/>
            </a:prstGeom>
            <a:noFill/>
          </p:spPr>
          <p:txBody>
            <a:bodyPr rtlCol="1">
              <a:spAutoFit/>
            </a:bodyPr>
            <a:lstStyle/>
            <a:p>
              <a:pPr>
                <a:defRPr/>
              </a:pPr>
              <a:r>
                <a:rPr lang="he-IL" sz="1400" dirty="0">
                  <a:solidFill>
                    <a:srgbClr val="FF0000"/>
                  </a:solidFill>
                  <a:cs typeface="+mj-cs"/>
                </a:rPr>
                <a:t>30°</a:t>
              </a:r>
            </a:p>
          </p:txBody>
        </p:sp>
        <p:sp>
          <p:nvSpPr>
            <p:cNvPr id="17" name="TextBox 16"/>
            <p:cNvSpPr txBox="1"/>
            <p:nvPr/>
          </p:nvSpPr>
          <p:spPr>
            <a:xfrm>
              <a:off x="3635375" y="2768600"/>
              <a:ext cx="1008063" cy="461963"/>
            </a:xfrm>
            <a:prstGeom prst="rect">
              <a:avLst/>
            </a:prstGeom>
            <a:noFill/>
          </p:spPr>
          <p:txBody>
            <a:bodyPr rtlCol="1">
              <a:spAutoFit/>
            </a:bodyPr>
            <a:lstStyle/>
            <a:p>
              <a:pPr>
                <a:defRPr/>
              </a:pPr>
              <a:r>
                <a:rPr lang="he-IL" sz="2400" dirty="0">
                  <a:solidFill>
                    <a:srgbClr val="FF0000"/>
                  </a:solidFill>
                  <a:cs typeface="+mj-cs"/>
                </a:rPr>
                <a:t>60°</a:t>
              </a:r>
            </a:p>
          </p:txBody>
        </p:sp>
        <p:sp>
          <p:nvSpPr>
            <p:cNvPr id="18" name="TextBox 17"/>
            <p:cNvSpPr txBox="1"/>
            <p:nvPr/>
          </p:nvSpPr>
          <p:spPr>
            <a:xfrm>
              <a:off x="4067175" y="3098800"/>
              <a:ext cx="1009650" cy="460375"/>
            </a:xfrm>
            <a:prstGeom prst="rect">
              <a:avLst/>
            </a:prstGeom>
            <a:noFill/>
          </p:spPr>
          <p:txBody>
            <a:bodyPr rtlCol="1">
              <a:spAutoFit/>
            </a:bodyPr>
            <a:lstStyle/>
            <a:p>
              <a:pPr>
                <a:defRPr/>
              </a:pPr>
              <a:r>
                <a:rPr lang="he-IL" sz="2400" dirty="0">
                  <a:solidFill>
                    <a:srgbClr val="FF0000"/>
                  </a:solidFill>
                  <a:cs typeface="+mj-cs"/>
                </a:rPr>
                <a:t>60°</a:t>
              </a:r>
            </a:p>
          </p:txBody>
        </p:sp>
        <p:grpSp>
          <p:nvGrpSpPr>
            <p:cNvPr id="19" name="קבוצה 28"/>
            <p:cNvGrpSpPr>
              <a:grpSpLocks/>
            </p:cNvGrpSpPr>
            <p:nvPr/>
          </p:nvGrpSpPr>
          <p:grpSpPr bwMode="auto">
            <a:xfrm>
              <a:off x="5646738" y="3332163"/>
              <a:ext cx="342900" cy="195262"/>
              <a:chOff x="5696913" y="3365346"/>
              <a:chExt cx="342259" cy="194605"/>
            </a:xfrm>
          </p:grpSpPr>
          <p:cxnSp>
            <p:nvCxnSpPr>
              <p:cNvPr id="20" name="מחבר ישר 19"/>
              <p:cNvCxnSpPr/>
              <p:nvPr/>
            </p:nvCxnSpPr>
            <p:spPr>
              <a:xfrm>
                <a:off x="5696913" y="3415975"/>
                <a:ext cx="244018" cy="1439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מחבר ישר 20"/>
              <p:cNvCxnSpPr/>
              <p:nvPr/>
            </p:nvCxnSpPr>
            <p:spPr>
              <a:xfrm flipV="1">
                <a:off x="5940931" y="3365346"/>
                <a:ext cx="98241" cy="1946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77663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71714" y="136328"/>
            <a:ext cx="7681016" cy="784646"/>
          </a:xfrm>
        </p:spPr>
        <p:txBody>
          <a:bodyPr/>
          <a:lstStyle/>
          <a:p>
            <a:r>
              <a:rPr lang="he-IL" dirty="0" smtClean="0"/>
              <a:t>סרטון הדגמה: חוקי השבירה של האור</a:t>
            </a:r>
            <a:endParaRPr lang="he-IL" dirty="0"/>
          </a:p>
        </p:txBody>
      </p:sp>
      <p:sp>
        <p:nvSpPr>
          <p:cNvPr id="4" name="מלבן 3"/>
          <p:cNvSpPr/>
          <p:nvPr/>
        </p:nvSpPr>
        <p:spPr>
          <a:xfrm>
            <a:off x="0" y="799870"/>
            <a:ext cx="8752730" cy="923330"/>
          </a:xfrm>
          <a:prstGeom prst="rect">
            <a:avLst/>
          </a:prstGeom>
        </p:spPr>
        <p:txBody>
          <a:bodyPr wrap="square">
            <a:spAutoFit/>
          </a:bodyPr>
          <a:lstStyle/>
          <a:p>
            <a:r>
              <a:rPr lang="he-IL" dirty="0" smtClean="0">
                <a:solidFill>
                  <a:schemeClr val="tx1">
                    <a:lumMod val="95000"/>
                    <a:lumOff val="5000"/>
                  </a:schemeClr>
                </a:solidFill>
                <a:latin typeface="Arial" pitchFamily="34" charset="0"/>
                <a:cs typeface="Arial" pitchFamily="34" charset="0"/>
              </a:rPr>
              <a:t>עד כה דנו בתופעות אופטיות שניתן להסביר אותן באמצעות חוקי ההחזרה של האור בלבד. נראה כעת מספר הדגמות, בגדר "מעשי  קסמים", שכדי להסביר אותן נזדקק לניסוח חוקי אופטיקה נוספים.</a:t>
            </a:r>
            <a:endParaRPr lang="en-US" dirty="0"/>
          </a:p>
        </p:txBody>
      </p:sp>
      <p:sp>
        <p:nvSpPr>
          <p:cNvPr id="13" name="מציין מיקום תוכן 2"/>
          <p:cNvSpPr>
            <a:spLocks noGrp="1"/>
          </p:cNvSpPr>
          <p:nvPr>
            <p:ph idx="1"/>
          </p:nvPr>
        </p:nvSpPr>
        <p:spPr>
          <a:xfrm>
            <a:off x="0" y="5652649"/>
            <a:ext cx="8995719" cy="921145"/>
          </a:xfrm>
        </p:spPr>
        <p:txBody>
          <a:bodyPr>
            <a:normAutofit/>
          </a:bodyPr>
          <a:lstStyle/>
          <a:p>
            <a:pPr marL="0" indent="0">
              <a:buNone/>
            </a:pPr>
            <a:r>
              <a:rPr lang="he-IL" sz="1800" dirty="0" smtClean="0"/>
              <a:t>ננסה בעזרת ניסויים למצוא אם יש חוקיות המסתתרת מאחורי תופעות מוזרות אלה, ואם כן – מהי? את החקירה נבצע באמצעות קרן אחת בלבד, כפי שעשינו כשמצאנו את חוקי ההחזרה. לשם כך נשתמש בלייזר כמקור לקרן אור צרה.</a:t>
            </a:r>
            <a:endParaRPr lang="he-IL" sz="1800" dirty="0"/>
          </a:p>
        </p:txBody>
      </p:sp>
      <p:pic>
        <p:nvPicPr>
          <p:cNvPr id="7" name="תמונה 6" descr="ashlayot.jpg">
            <a:hlinkClick r:id="rId2"/>
          </p:cNvPr>
          <p:cNvPicPr>
            <a:picLocks noChangeAspect="1"/>
          </p:cNvPicPr>
          <p:nvPr/>
        </p:nvPicPr>
        <p:blipFill>
          <a:blip r:embed="rId3" cstate="print"/>
          <a:stretch>
            <a:fillRect/>
          </a:stretch>
        </p:blipFill>
        <p:spPr>
          <a:xfrm>
            <a:off x="1248033" y="1512627"/>
            <a:ext cx="6400800" cy="4055166"/>
          </a:xfrm>
          <a:prstGeom prst="rect">
            <a:avLst/>
          </a:prstGeom>
        </p:spPr>
      </p:pic>
    </p:spTree>
    <p:extLst>
      <p:ext uri="{BB962C8B-B14F-4D97-AF65-F5344CB8AC3E}">
        <p14:creationId xmlns:p14="http://schemas.microsoft.com/office/powerpoint/2010/main" val="1576068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45244"/>
            <a:ext cx="9144000" cy="797794"/>
          </a:xfrm>
        </p:spPr>
        <p:txBody>
          <a:bodyPr/>
          <a:lstStyle/>
          <a:p>
            <a:r>
              <a:rPr lang="he-IL" dirty="0" smtClean="0"/>
              <a:t>ניסוי שבירת האור במעבר מאוויר לפרספקס</a:t>
            </a:r>
            <a:endParaRPr lang="he-IL" dirty="0"/>
          </a:p>
        </p:txBody>
      </p:sp>
      <p:pic>
        <p:nvPicPr>
          <p:cNvPr id="2" name="Picture 1"/>
          <p:cNvPicPr>
            <a:picLocks noChangeAspect="1"/>
          </p:cNvPicPr>
          <p:nvPr/>
        </p:nvPicPr>
        <p:blipFill>
          <a:blip r:embed="rId2"/>
          <a:stretch>
            <a:fillRect/>
          </a:stretch>
        </p:blipFill>
        <p:spPr>
          <a:xfrm>
            <a:off x="0" y="1443038"/>
            <a:ext cx="9144000" cy="5140990"/>
          </a:xfrm>
          <a:prstGeom prst="rect">
            <a:avLst/>
          </a:prstGeom>
        </p:spPr>
      </p:pic>
    </p:spTree>
    <p:extLst>
      <p:ext uri="{BB962C8B-B14F-4D97-AF65-F5344CB8AC3E}">
        <p14:creationId xmlns:p14="http://schemas.microsoft.com/office/powerpoint/2010/main" val="23670832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07d9315527094f4cdaee9a6675aebd2a427d"/>
</p:tagLst>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התלהבות">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TotalTime>
  <Words>1531</Words>
  <Application>Microsoft Office PowerPoint</Application>
  <PresentationFormat>On-screen Show (4:3)</PresentationFormat>
  <Paragraphs>304</Paragraphs>
  <Slides>30</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Calibri</vt:lpstr>
      <vt:lpstr>Century Gothic</vt:lpstr>
      <vt:lpstr>Gisha</vt:lpstr>
      <vt:lpstr>Symbol</vt:lpstr>
      <vt:lpstr>Times New Roman</vt:lpstr>
      <vt:lpstr>ערכת נושא Office</vt:lpstr>
      <vt:lpstr>משוואה</vt:lpstr>
      <vt:lpstr>PowerPoint Presentation</vt:lpstr>
      <vt:lpstr>חוק ההחזרה</vt:lpstr>
      <vt:lpstr>חוק ההחזרה – ייצוג גיאומטרי ואלגברי</vt:lpstr>
      <vt:lpstr>פתרון 1 – החזרת האור</vt:lpstr>
      <vt:lpstr>פתרון 1 – החזרת האור</vt:lpstr>
      <vt:lpstr>פתרון 3 - פגיעה בזווית במראה מסתובבת</vt:lpstr>
      <vt:lpstr>פתרון 7 – עקרון ההפיכות</vt:lpstr>
      <vt:lpstr>סרטון הדגמה: חוקי השבירה של האור</vt:lpstr>
      <vt:lpstr>ניסוי שבירת האור במעבר מאוויר לפרספקס</vt:lpstr>
      <vt:lpstr>זווית השבירה בתלות בזווית הפגיעה</vt:lpstr>
      <vt:lpstr>גרף של זווית השבירה בתלות בזווית הפגיעה</vt:lpstr>
      <vt:lpstr>חוק סנל \ חוק השבירה (law of refraction)</vt:lpstr>
      <vt:lpstr>צפיפות אופטית וטבלת מקדמי שבירה</vt:lpstr>
      <vt:lpstr>מהות האור - עקרון פרמה (Pierre de Fermat) ) </vt:lpstr>
      <vt:lpstr>לקראת יום המעבדות 13.12 : רעיונות נוספים</vt:lpstr>
      <vt:lpstr>תלות מידת ההסחה בזווית הפגיעה</vt:lpstr>
      <vt:lpstr>תלות מידת ההסחה במקדם השבירה </vt:lpstr>
      <vt:lpstr>תלות מידת ההסחה בעובי </vt:lpstr>
      <vt:lpstr>נוסחת ההסחה</vt:lpstr>
      <vt:lpstr>שבירה במנסרה משולשת- תלות בזווית הראש</vt:lpstr>
      <vt:lpstr>המשך שבירה במנסרה משולשת- תלות במקדם השבירה</vt:lpstr>
      <vt:lpstr>מנסרה משולשת- מציאת נוסחה לסטייה זוויתית</vt:lpstr>
      <vt:lpstr>המשך מציאת נוסחה לסטייה זוויתית</vt:lpstr>
      <vt:lpstr>פריסקופ מנסרות</vt:lpstr>
      <vt:lpstr>נפיצת האור</vt:lpstr>
      <vt:lpstr>המשך נפיצת האור</vt:lpstr>
      <vt:lpstr>המשך נפיצת האור</vt:lpstr>
      <vt:lpstr> תרגיל נפיצת האור</vt:lpstr>
      <vt:lpstr>פתרון תרגיל נפיצה בטבלת זכוכית</vt:lpstr>
      <vt:lpstr>הקשת בענן עמ' 134-148 בספר אופטיקה</vt:lpstr>
    </vt:vector>
  </TitlesOfParts>
  <Company>Vista - Rotter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Nisim</dc:creator>
  <cp:lastModifiedBy>גנאדי</cp:lastModifiedBy>
  <cp:revision>56</cp:revision>
  <dcterms:created xsi:type="dcterms:W3CDTF">2012-04-17T09:32:02Z</dcterms:created>
  <dcterms:modified xsi:type="dcterms:W3CDTF">2015-12-21T22:54:00Z</dcterms:modified>
</cp:coreProperties>
</file>